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8" r:id="rId16"/>
    <p:sldId id="267"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DFACB1-67C1-48AA-9A82-5455579EFAB5}" v="2" dt="2022-06-16T01:14:18.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701"/>
  </p:normalViewPr>
  <p:slideViewPr>
    <p:cSldViewPr snapToGrid="0" snapToObjects="1">
      <p:cViewPr varScale="1">
        <p:scale>
          <a:sx n="104" d="100"/>
          <a:sy n="104" d="100"/>
        </p:scale>
        <p:origin x="2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vorac chun" userId="S::thavorak@itc.edu.kh::0f70428d-fe73-4be7-aef9-61c3d5d21d70" providerId="AD" clId="Web-{8ADFACB1-67C1-48AA-9A82-5455579EFAB5}"/>
    <pc:docChg chg="modSld">
      <pc:chgData name="thavorac chun" userId="S::thavorak@itc.edu.kh::0f70428d-fe73-4be7-aef9-61c3d5d21d70" providerId="AD" clId="Web-{8ADFACB1-67C1-48AA-9A82-5455579EFAB5}" dt="2022-06-16T01:14:18.469" v="1" actId="1076"/>
      <pc:docMkLst>
        <pc:docMk/>
      </pc:docMkLst>
      <pc:sldChg chg="modSp">
        <pc:chgData name="thavorac chun" userId="S::thavorak@itc.edu.kh::0f70428d-fe73-4be7-aef9-61c3d5d21d70" providerId="AD" clId="Web-{8ADFACB1-67C1-48AA-9A82-5455579EFAB5}" dt="2022-06-16T01:14:18.469" v="1" actId="1076"/>
        <pc:sldMkLst>
          <pc:docMk/>
          <pc:sldMk cId="3814894826" sldId="270"/>
        </pc:sldMkLst>
        <pc:picChg chg="mod">
          <ac:chgData name="thavorac chun" userId="S::thavorak@itc.edu.kh::0f70428d-fe73-4be7-aef9-61c3d5d21d70" providerId="AD" clId="Web-{8ADFACB1-67C1-48AA-9A82-5455579EFAB5}" dt="2022-06-16T01:14:18.469" v="1" actId="1076"/>
          <ac:picMkLst>
            <pc:docMk/>
            <pc:sldMk cId="3814894826" sldId="270"/>
            <ac:picMk id="4" creationId="{F00DDCB4-7CBF-304E-B7C4-B8B572295E7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6/15/2022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6/15/2022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6/15/2022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6/15/2022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E405-B369-0943-BE42-DDA20EA7E793}"/>
              </a:ext>
            </a:extLst>
          </p:cNvPr>
          <p:cNvSpPr>
            <a:spLocks noGrp="1"/>
          </p:cNvSpPr>
          <p:nvPr>
            <p:ph type="ctrTitle"/>
          </p:nvPr>
        </p:nvSpPr>
        <p:spPr>
          <a:xfrm>
            <a:off x="852615" y="2386744"/>
            <a:ext cx="10688595" cy="1645920"/>
          </a:xfrm>
        </p:spPr>
        <p:txBody>
          <a:bodyPr/>
          <a:lstStyle/>
          <a:p>
            <a:r>
              <a:rPr lang="en-KH" dirty="0"/>
              <a:t>ISA &amp; Addressing mode</a:t>
            </a:r>
          </a:p>
        </p:txBody>
      </p:sp>
      <p:sp>
        <p:nvSpPr>
          <p:cNvPr id="3" name="Subtitle 2">
            <a:extLst>
              <a:ext uri="{FF2B5EF4-FFF2-40B4-BE49-F238E27FC236}">
                <a16:creationId xmlns:a16="http://schemas.microsoft.com/office/drawing/2014/main" id="{17D94B75-F7D6-424A-831A-821C8C178092}"/>
              </a:ext>
            </a:extLst>
          </p:cNvPr>
          <p:cNvSpPr>
            <a:spLocks noGrp="1"/>
          </p:cNvSpPr>
          <p:nvPr>
            <p:ph type="subTitle" idx="1"/>
          </p:nvPr>
        </p:nvSpPr>
        <p:spPr/>
        <p:txBody>
          <a:bodyPr/>
          <a:lstStyle/>
          <a:p>
            <a:r>
              <a:rPr lang="en-KH" dirty="0"/>
              <a:t>Computer Architecture, by Thavorac</a:t>
            </a:r>
          </a:p>
        </p:txBody>
      </p:sp>
    </p:spTree>
    <p:extLst>
      <p:ext uri="{BB962C8B-B14F-4D97-AF65-F5344CB8AC3E}">
        <p14:creationId xmlns:p14="http://schemas.microsoft.com/office/powerpoint/2010/main" val="3249945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E1831-4221-D544-B0CC-D822025EF851}"/>
              </a:ext>
            </a:extLst>
          </p:cNvPr>
          <p:cNvSpPr>
            <a:spLocks noGrp="1"/>
          </p:cNvSpPr>
          <p:nvPr>
            <p:ph idx="1"/>
          </p:nvPr>
        </p:nvSpPr>
        <p:spPr>
          <a:xfrm>
            <a:off x="1062681" y="716692"/>
            <a:ext cx="10046043" cy="5572897"/>
          </a:xfrm>
        </p:spPr>
        <p:txBody>
          <a:bodyPr>
            <a:normAutofit lnSpcReduction="10000"/>
          </a:bodyPr>
          <a:lstStyle/>
          <a:p>
            <a:pPr marL="0" indent="0">
              <a:buNone/>
            </a:pPr>
            <a:r>
              <a:rPr lang="en-US" sz="2800" dirty="0"/>
              <a:t>Things to con- sider when designing an instruction set include </a:t>
            </a:r>
          </a:p>
          <a:p>
            <a:endParaRPr lang="en-KH" sz="2800" dirty="0"/>
          </a:p>
          <a:p>
            <a:pPr marL="1208088" indent="-500063">
              <a:buFont typeface="+mj-lt"/>
              <a:buAutoNum type="arabicPeriod"/>
            </a:pPr>
            <a:r>
              <a:rPr lang="en-US" sz="2400" dirty="0"/>
              <a:t>Short instructions are typically better </a:t>
            </a:r>
          </a:p>
          <a:p>
            <a:pPr marL="1208088" indent="-500063">
              <a:buFont typeface="+mj-lt"/>
              <a:buAutoNum type="arabicPeriod"/>
            </a:pPr>
            <a:r>
              <a:rPr lang="en-US" sz="2400" dirty="0"/>
              <a:t>Instructions of a fixed length are easier to decode but waste space </a:t>
            </a:r>
          </a:p>
          <a:p>
            <a:pPr marL="1208088" indent="-500063">
              <a:buFont typeface="+mj-lt"/>
              <a:buAutoNum type="arabicPeriod"/>
            </a:pPr>
            <a:r>
              <a:rPr lang="en-US" sz="2400" dirty="0"/>
              <a:t>Memory organization affects instruction format </a:t>
            </a:r>
          </a:p>
          <a:p>
            <a:pPr marL="1208088" indent="-500063">
              <a:buFont typeface="+mj-lt"/>
              <a:buAutoNum type="arabicPeriod"/>
            </a:pPr>
            <a:r>
              <a:rPr lang="en-US" sz="2400" dirty="0"/>
              <a:t>A fixed length instruction does not necessarily imply a fixed number of operands </a:t>
            </a:r>
          </a:p>
          <a:p>
            <a:pPr marL="1208088" indent="-500063">
              <a:buFont typeface="+mj-lt"/>
              <a:buAutoNum type="arabicPeriod"/>
            </a:pPr>
            <a:r>
              <a:rPr lang="en-US" sz="2400" dirty="0"/>
              <a:t>There are many different types of addressing modes </a:t>
            </a:r>
          </a:p>
          <a:p>
            <a:pPr marL="1208088" indent="-500063">
              <a:buFont typeface="+mj-lt"/>
              <a:buAutoNum type="arabicPeriod"/>
            </a:pPr>
            <a:r>
              <a:rPr lang="en-US" sz="2400" dirty="0"/>
              <a:t>If words consist of multiple bytes, in what order should these bytes be stored on a byte-addressable machine? </a:t>
            </a:r>
          </a:p>
          <a:p>
            <a:pPr marL="1208088" indent="-500063">
              <a:buFont typeface="+mj-lt"/>
              <a:buAutoNum type="arabicPeriod"/>
            </a:pPr>
            <a:r>
              <a:rPr lang="en-US" sz="2400" dirty="0"/>
              <a:t>How many registers should the architecture contain and how should these registers be organized? How should operands be stored in the CPU? </a:t>
            </a:r>
          </a:p>
          <a:p>
            <a:pPr marL="1208088" indent="-500063">
              <a:buFont typeface="+mj-lt"/>
              <a:buAutoNum type="arabicPeriod"/>
            </a:pPr>
            <a:endParaRPr lang="en-US" sz="2400" dirty="0"/>
          </a:p>
        </p:txBody>
      </p:sp>
    </p:spTree>
    <p:extLst>
      <p:ext uri="{BB962C8B-B14F-4D97-AF65-F5344CB8AC3E}">
        <p14:creationId xmlns:p14="http://schemas.microsoft.com/office/powerpoint/2010/main" val="521331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ECA1-84B9-5A47-9673-6E1F20E80F77}"/>
              </a:ext>
            </a:extLst>
          </p:cNvPr>
          <p:cNvSpPr>
            <a:spLocks noGrp="1"/>
          </p:cNvSpPr>
          <p:nvPr>
            <p:ph type="title"/>
          </p:nvPr>
        </p:nvSpPr>
        <p:spPr>
          <a:xfrm>
            <a:off x="1715529" y="2834640"/>
            <a:ext cx="8760941" cy="1188720"/>
          </a:xfrm>
        </p:spPr>
        <p:txBody>
          <a:bodyPr/>
          <a:lstStyle/>
          <a:p>
            <a:r>
              <a:rPr lang="en-US" dirty="0"/>
              <a:t>Addressing modes</a:t>
            </a:r>
            <a:endParaRPr lang="en-KH" dirty="0"/>
          </a:p>
        </p:txBody>
      </p:sp>
    </p:spTree>
    <p:extLst>
      <p:ext uri="{BB962C8B-B14F-4D97-AF65-F5344CB8AC3E}">
        <p14:creationId xmlns:p14="http://schemas.microsoft.com/office/powerpoint/2010/main" val="1411701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E1831-4221-D544-B0CC-D822025EF851}"/>
              </a:ext>
            </a:extLst>
          </p:cNvPr>
          <p:cNvSpPr>
            <a:spLocks noGrp="1"/>
          </p:cNvSpPr>
          <p:nvPr>
            <p:ph idx="1"/>
          </p:nvPr>
        </p:nvSpPr>
        <p:spPr>
          <a:xfrm>
            <a:off x="1062681" y="716692"/>
            <a:ext cx="10046043" cy="5572897"/>
          </a:xfrm>
        </p:spPr>
        <p:txBody>
          <a:bodyPr>
            <a:normAutofit/>
          </a:bodyPr>
          <a:lstStyle/>
          <a:p>
            <a:pPr marL="0" indent="0">
              <a:buNone/>
            </a:pPr>
            <a:r>
              <a:rPr lang="en-US" sz="2800" dirty="0"/>
              <a:t>The operation field of an instruction specifies the operation to be performed. This operation will be executed on some data which is stored in computer registers or the main memory. The way any operand is selected during the program execution is dependent on the addressing mode of the instruction</a:t>
            </a:r>
          </a:p>
          <a:p>
            <a:pPr marL="0" indent="0">
              <a:buNone/>
            </a:pPr>
            <a:endParaRPr lang="en-US" sz="2800" dirty="0"/>
          </a:p>
          <a:p>
            <a:pPr marL="0" indent="0">
              <a:buNone/>
            </a:pPr>
            <a:r>
              <a:rPr lang="en-US" sz="2800" dirty="0"/>
              <a:t>Why do you need addressing modes?</a:t>
            </a:r>
          </a:p>
          <a:p>
            <a:pPr marL="0" indent="0">
              <a:buNone/>
            </a:pPr>
            <a:endParaRPr lang="en-US" sz="2800" dirty="0"/>
          </a:p>
          <a:p>
            <a:pPr marL="622300" indent="-257175"/>
            <a:r>
              <a:rPr lang="en-US" sz="2400" dirty="0"/>
              <a:t>To give the programming versatility to the user.</a:t>
            </a:r>
          </a:p>
          <a:p>
            <a:pPr marL="622300" indent="-257175"/>
            <a:r>
              <a:rPr lang="en-US" sz="2400" dirty="0"/>
              <a:t>To reduce the number of bits in addressing field of instruction.</a:t>
            </a:r>
          </a:p>
          <a:p>
            <a:endParaRPr lang="en-US" sz="2800" dirty="0"/>
          </a:p>
        </p:txBody>
      </p:sp>
    </p:spTree>
    <p:extLst>
      <p:ext uri="{BB962C8B-B14F-4D97-AF65-F5344CB8AC3E}">
        <p14:creationId xmlns:p14="http://schemas.microsoft.com/office/powerpoint/2010/main" val="144761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E1831-4221-D544-B0CC-D822025EF851}"/>
              </a:ext>
            </a:extLst>
          </p:cNvPr>
          <p:cNvSpPr>
            <a:spLocks noGrp="1"/>
          </p:cNvSpPr>
          <p:nvPr>
            <p:ph idx="1"/>
          </p:nvPr>
        </p:nvSpPr>
        <p:spPr>
          <a:xfrm>
            <a:off x="1062681" y="716692"/>
            <a:ext cx="10046043" cy="5572897"/>
          </a:xfrm>
        </p:spPr>
        <p:txBody>
          <a:bodyPr>
            <a:normAutofit/>
          </a:bodyPr>
          <a:lstStyle/>
          <a:p>
            <a:pPr marL="0" indent="0">
              <a:buNone/>
            </a:pPr>
            <a:r>
              <a:rPr lang="en-US" sz="2800" dirty="0"/>
              <a:t>Addressing modes:</a:t>
            </a:r>
          </a:p>
          <a:p>
            <a:endParaRPr lang="en-KH" sz="2800" dirty="0"/>
          </a:p>
          <a:p>
            <a:pPr marL="1208088" indent="-500063">
              <a:buFont typeface="+mj-lt"/>
              <a:buAutoNum type="arabicPeriod"/>
            </a:pPr>
            <a:r>
              <a:rPr lang="en-US" sz="2400" dirty="0"/>
              <a:t>Immediate Addressing</a:t>
            </a:r>
          </a:p>
          <a:p>
            <a:pPr marL="1208088" indent="-500063">
              <a:buFont typeface="+mj-lt"/>
              <a:buAutoNum type="arabicPeriod"/>
            </a:pPr>
            <a:r>
              <a:rPr lang="en-US" sz="2400" dirty="0"/>
              <a:t>Direct Addressing</a:t>
            </a:r>
          </a:p>
          <a:p>
            <a:pPr marL="1208088" indent="-500063">
              <a:buFont typeface="+mj-lt"/>
              <a:buAutoNum type="arabicPeriod"/>
            </a:pPr>
            <a:r>
              <a:rPr lang="en-US" sz="2400" dirty="0"/>
              <a:t>Indirect Addressing</a:t>
            </a:r>
          </a:p>
          <a:p>
            <a:pPr marL="1208088" indent="-500063">
              <a:buFont typeface="+mj-lt"/>
              <a:buAutoNum type="arabicPeriod"/>
            </a:pPr>
            <a:r>
              <a:rPr lang="en-US" sz="2400" dirty="0"/>
              <a:t>Register Direct Addressing</a:t>
            </a:r>
          </a:p>
          <a:p>
            <a:pPr marL="1208088" indent="-500063">
              <a:buFont typeface="+mj-lt"/>
              <a:buAutoNum type="arabicPeriod"/>
            </a:pPr>
            <a:r>
              <a:rPr lang="en-US" sz="2400" dirty="0"/>
              <a:t>Register Indirect Addressing</a:t>
            </a:r>
          </a:p>
          <a:p>
            <a:pPr marL="1208088" indent="-500063">
              <a:buFont typeface="+mj-lt"/>
              <a:buAutoNum type="arabicPeriod"/>
            </a:pPr>
            <a:r>
              <a:rPr lang="en-US" sz="2400" dirty="0"/>
              <a:t>Displacement Addressing</a:t>
            </a:r>
          </a:p>
          <a:p>
            <a:pPr marL="1208088" indent="-500063">
              <a:buFont typeface="+mj-lt"/>
              <a:buAutoNum type="arabicPeriod"/>
            </a:pPr>
            <a:r>
              <a:rPr lang="en-US" sz="2400" dirty="0"/>
              <a:t>Relative Addressing</a:t>
            </a:r>
          </a:p>
        </p:txBody>
      </p:sp>
    </p:spTree>
    <p:extLst>
      <p:ext uri="{BB962C8B-B14F-4D97-AF65-F5344CB8AC3E}">
        <p14:creationId xmlns:p14="http://schemas.microsoft.com/office/powerpoint/2010/main" val="2525265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BA14C2-D5BF-B84E-8D20-F1A82691D253}"/>
              </a:ext>
            </a:extLst>
          </p:cNvPr>
          <p:cNvSpPr/>
          <p:nvPr/>
        </p:nvSpPr>
        <p:spPr>
          <a:xfrm>
            <a:off x="0" y="0"/>
            <a:ext cx="12192000" cy="68579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H" dirty="0"/>
          </a:p>
        </p:txBody>
      </p:sp>
      <p:pic>
        <p:nvPicPr>
          <p:cNvPr id="3" name="Picture 2">
            <a:extLst>
              <a:ext uri="{FF2B5EF4-FFF2-40B4-BE49-F238E27FC236}">
                <a16:creationId xmlns:a16="http://schemas.microsoft.com/office/drawing/2014/main" id="{D2482C63-1701-724A-A2D8-E99D47C0EF67}"/>
              </a:ext>
            </a:extLst>
          </p:cNvPr>
          <p:cNvPicPr>
            <a:picLocks noChangeAspect="1"/>
          </p:cNvPicPr>
          <p:nvPr/>
        </p:nvPicPr>
        <p:blipFill>
          <a:blip r:embed="rId2"/>
          <a:stretch>
            <a:fillRect/>
          </a:stretch>
        </p:blipFill>
        <p:spPr>
          <a:xfrm>
            <a:off x="995919" y="2818970"/>
            <a:ext cx="3706211" cy="1220057"/>
          </a:xfrm>
          <a:prstGeom prst="rect">
            <a:avLst/>
          </a:prstGeom>
        </p:spPr>
      </p:pic>
      <p:sp>
        <p:nvSpPr>
          <p:cNvPr id="6" name="Content Placeholder 2">
            <a:extLst>
              <a:ext uri="{FF2B5EF4-FFF2-40B4-BE49-F238E27FC236}">
                <a16:creationId xmlns:a16="http://schemas.microsoft.com/office/drawing/2014/main" id="{47DF11E3-15D9-B54D-8527-42188FE0D694}"/>
              </a:ext>
            </a:extLst>
          </p:cNvPr>
          <p:cNvSpPr txBox="1">
            <a:spLocks/>
          </p:cNvSpPr>
          <p:nvPr/>
        </p:nvSpPr>
        <p:spPr>
          <a:xfrm>
            <a:off x="5698049" y="716692"/>
            <a:ext cx="5410675" cy="5572897"/>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800" b="1" dirty="0"/>
              <a:t>Immediate Addressing Mode</a:t>
            </a:r>
          </a:p>
          <a:p>
            <a:pPr marL="0" indent="0">
              <a:buNone/>
            </a:pPr>
            <a:endParaRPr lang="en-US" sz="2800" dirty="0"/>
          </a:p>
          <a:p>
            <a:pPr marL="0" indent="0">
              <a:buNone/>
            </a:pPr>
            <a:r>
              <a:rPr lang="en-US" sz="2800" dirty="0"/>
              <a:t>The operand is specified in the instruction itself. An immediate mode instruction has an operand field rather than the address field.</a:t>
            </a:r>
          </a:p>
          <a:p>
            <a:pPr marL="0" indent="0">
              <a:buNone/>
            </a:pPr>
            <a:endParaRPr lang="en-US" sz="2800" dirty="0"/>
          </a:p>
          <a:p>
            <a:pPr marL="0" indent="0">
              <a:buNone/>
            </a:pPr>
            <a:r>
              <a:rPr lang="en-US" sz="2800" dirty="0"/>
              <a:t>Load 3  =&gt; 3 is the operand here</a:t>
            </a:r>
          </a:p>
        </p:txBody>
      </p:sp>
    </p:spTree>
    <p:extLst>
      <p:ext uri="{BB962C8B-B14F-4D97-AF65-F5344CB8AC3E}">
        <p14:creationId xmlns:p14="http://schemas.microsoft.com/office/powerpoint/2010/main" val="214983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BA14C2-D5BF-B84E-8D20-F1A82691D253}"/>
              </a:ext>
            </a:extLst>
          </p:cNvPr>
          <p:cNvSpPr/>
          <p:nvPr/>
        </p:nvSpPr>
        <p:spPr>
          <a:xfrm>
            <a:off x="0" y="0"/>
            <a:ext cx="12192000" cy="68579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H" dirty="0"/>
          </a:p>
        </p:txBody>
      </p:sp>
      <p:sp>
        <p:nvSpPr>
          <p:cNvPr id="6" name="Content Placeholder 2">
            <a:extLst>
              <a:ext uri="{FF2B5EF4-FFF2-40B4-BE49-F238E27FC236}">
                <a16:creationId xmlns:a16="http://schemas.microsoft.com/office/drawing/2014/main" id="{47DF11E3-15D9-B54D-8527-42188FE0D694}"/>
              </a:ext>
            </a:extLst>
          </p:cNvPr>
          <p:cNvSpPr txBox="1">
            <a:spLocks/>
          </p:cNvSpPr>
          <p:nvPr/>
        </p:nvSpPr>
        <p:spPr>
          <a:xfrm>
            <a:off x="854503" y="3274541"/>
            <a:ext cx="10254221" cy="3184953"/>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800" b="1" dirty="0"/>
              <a:t>Direct Addressing Mode</a:t>
            </a:r>
          </a:p>
          <a:p>
            <a:pPr marL="0" indent="0">
              <a:buNone/>
            </a:pPr>
            <a:r>
              <a:rPr lang="en-US" sz="2800" dirty="0"/>
              <a:t>In this mode, effective address of operand is present in instruction itself.</a:t>
            </a:r>
          </a:p>
          <a:p>
            <a:pPr marL="585788" indent="-231775"/>
            <a:r>
              <a:rPr lang="en-US" sz="2800" dirty="0"/>
              <a:t>Single memory reference to access data.</a:t>
            </a:r>
          </a:p>
          <a:p>
            <a:pPr marL="585788" indent="-231775"/>
            <a:r>
              <a:rPr lang="en-US" sz="2800" dirty="0"/>
              <a:t>No additional calculations to find the effective address of the operand.</a:t>
            </a:r>
          </a:p>
        </p:txBody>
      </p:sp>
      <p:pic>
        <p:nvPicPr>
          <p:cNvPr id="4" name="Picture 3">
            <a:extLst>
              <a:ext uri="{FF2B5EF4-FFF2-40B4-BE49-F238E27FC236}">
                <a16:creationId xmlns:a16="http://schemas.microsoft.com/office/drawing/2014/main" id="{F00DDCB4-7CBF-304E-B7C4-B8B572295E7B}"/>
              </a:ext>
            </a:extLst>
          </p:cNvPr>
          <p:cNvPicPr>
            <a:picLocks noChangeAspect="1"/>
          </p:cNvPicPr>
          <p:nvPr/>
        </p:nvPicPr>
        <p:blipFill>
          <a:blip r:embed="rId2"/>
          <a:stretch>
            <a:fillRect/>
          </a:stretch>
        </p:blipFill>
        <p:spPr>
          <a:xfrm>
            <a:off x="854503" y="615692"/>
            <a:ext cx="5455592" cy="2367521"/>
          </a:xfrm>
          <a:prstGeom prst="rect">
            <a:avLst/>
          </a:prstGeom>
        </p:spPr>
      </p:pic>
    </p:spTree>
    <p:extLst>
      <p:ext uri="{BB962C8B-B14F-4D97-AF65-F5344CB8AC3E}">
        <p14:creationId xmlns:p14="http://schemas.microsoft.com/office/powerpoint/2010/main" val="381489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BA14C2-D5BF-B84E-8D20-F1A82691D253}"/>
              </a:ext>
            </a:extLst>
          </p:cNvPr>
          <p:cNvSpPr/>
          <p:nvPr/>
        </p:nvSpPr>
        <p:spPr>
          <a:xfrm>
            <a:off x="0" y="0"/>
            <a:ext cx="12192000" cy="68579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H" dirty="0"/>
          </a:p>
        </p:txBody>
      </p:sp>
      <p:sp>
        <p:nvSpPr>
          <p:cNvPr id="6" name="Content Placeholder 2">
            <a:extLst>
              <a:ext uri="{FF2B5EF4-FFF2-40B4-BE49-F238E27FC236}">
                <a16:creationId xmlns:a16="http://schemas.microsoft.com/office/drawing/2014/main" id="{47DF11E3-15D9-B54D-8527-42188FE0D694}"/>
              </a:ext>
            </a:extLst>
          </p:cNvPr>
          <p:cNvSpPr txBox="1">
            <a:spLocks/>
          </p:cNvSpPr>
          <p:nvPr/>
        </p:nvSpPr>
        <p:spPr>
          <a:xfrm>
            <a:off x="854503" y="3598905"/>
            <a:ext cx="10254221" cy="2860589"/>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800" b="1" dirty="0"/>
              <a:t>Indirect Addressing Mode</a:t>
            </a:r>
          </a:p>
          <a:p>
            <a:pPr marL="0" indent="0">
              <a:buNone/>
            </a:pPr>
            <a:endParaRPr lang="en-US" sz="2800" b="1" dirty="0"/>
          </a:p>
          <a:p>
            <a:pPr marL="0" indent="0">
              <a:buNone/>
            </a:pPr>
            <a:r>
              <a:rPr lang="en-US" sz="2800" dirty="0"/>
              <a:t>In this, the address field of instruction gives the address where the effective address is stored in memory. This slows down the execution, as this includes multiple memory lookups to find the operand.</a:t>
            </a:r>
          </a:p>
        </p:txBody>
      </p:sp>
      <p:pic>
        <p:nvPicPr>
          <p:cNvPr id="3" name="Picture 2">
            <a:extLst>
              <a:ext uri="{FF2B5EF4-FFF2-40B4-BE49-F238E27FC236}">
                <a16:creationId xmlns:a16="http://schemas.microsoft.com/office/drawing/2014/main" id="{451166CE-36CF-B14E-A496-F3576DC5E6FD}"/>
              </a:ext>
            </a:extLst>
          </p:cNvPr>
          <p:cNvPicPr>
            <a:picLocks noChangeAspect="1"/>
          </p:cNvPicPr>
          <p:nvPr/>
        </p:nvPicPr>
        <p:blipFill>
          <a:blip r:embed="rId2"/>
          <a:stretch>
            <a:fillRect/>
          </a:stretch>
        </p:blipFill>
        <p:spPr>
          <a:xfrm>
            <a:off x="5388834" y="746898"/>
            <a:ext cx="5761679" cy="2095156"/>
          </a:xfrm>
          <a:prstGeom prst="rect">
            <a:avLst/>
          </a:prstGeom>
        </p:spPr>
      </p:pic>
    </p:spTree>
    <p:extLst>
      <p:ext uri="{BB962C8B-B14F-4D97-AF65-F5344CB8AC3E}">
        <p14:creationId xmlns:p14="http://schemas.microsoft.com/office/powerpoint/2010/main" val="3381801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BA14C2-D5BF-B84E-8D20-F1A82691D253}"/>
              </a:ext>
            </a:extLst>
          </p:cNvPr>
          <p:cNvSpPr/>
          <p:nvPr/>
        </p:nvSpPr>
        <p:spPr>
          <a:xfrm>
            <a:off x="0" y="0"/>
            <a:ext cx="12192000" cy="68579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H" dirty="0"/>
          </a:p>
        </p:txBody>
      </p:sp>
      <p:sp>
        <p:nvSpPr>
          <p:cNvPr id="6" name="Content Placeholder 2">
            <a:extLst>
              <a:ext uri="{FF2B5EF4-FFF2-40B4-BE49-F238E27FC236}">
                <a16:creationId xmlns:a16="http://schemas.microsoft.com/office/drawing/2014/main" id="{47DF11E3-15D9-B54D-8527-42188FE0D694}"/>
              </a:ext>
            </a:extLst>
          </p:cNvPr>
          <p:cNvSpPr txBox="1">
            <a:spLocks/>
          </p:cNvSpPr>
          <p:nvPr/>
        </p:nvSpPr>
        <p:spPr>
          <a:xfrm>
            <a:off x="854503" y="370188"/>
            <a:ext cx="10254221" cy="2860589"/>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800" b="1" dirty="0"/>
              <a:t>Register Direct Addressing Mode</a:t>
            </a:r>
          </a:p>
          <a:p>
            <a:pPr marL="0" indent="0">
              <a:buNone/>
            </a:pPr>
            <a:endParaRPr lang="en-US" sz="2800" b="1" dirty="0"/>
          </a:p>
          <a:p>
            <a:pPr marL="0" indent="0">
              <a:buNone/>
            </a:pPr>
            <a:r>
              <a:rPr lang="en-US" sz="2800" dirty="0"/>
              <a:t>In this mode the operand is stored in the register and this register is present in CPU. The instruction has the address of the Register where the operand is stored.</a:t>
            </a:r>
          </a:p>
        </p:txBody>
      </p:sp>
      <p:pic>
        <p:nvPicPr>
          <p:cNvPr id="4" name="Picture 3">
            <a:extLst>
              <a:ext uri="{FF2B5EF4-FFF2-40B4-BE49-F238E27FC236}">
                <a16:creationId xmlns:a16="http://schemas.microsoft.com/office/drawing/2014/main" id="{36329800-7549-3D4F-AF0B-A4260A3319CD}"/>
              </a:ext>
            </a:extLst>
          </p:cNvPr>
          <p:cNvPicPr>
            <a:picLocks noChangeAspect="1"/>
          </p:cNvPicPr>
          <p:nvPr/>
        </p:nvPicPr>
        <p:blipFill>
          <a:blip r:embed="rId2"/>
          <a:stretch>
            <a:fillRect/>
          </a:stretch>
        </p:blipFill>
        <p:spPr>
          <a:xfrm>
            <a:off x="854503" y="3774474"/>
            <a:ext cx="6067039" cy="2206196"/>
          </a:xfrm>
          <a:prstGeom prst="rect">
            <a:avLst/>
          </a:prstGeom>
        </p:spPr>
      </p:pic>
    </p:spTree>
    <p:extLst>
      <p:ext uri="{BB962C8B-B14F-4D97-AF65-F5344CB8AC3E}">
        <p14:creationId xmlns:p14="http://schemas.microsoft.com/office/powerpoint/2010/main" val="992721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BA14C2-D5BF-B84E-8D20-F1A82691D253}"/>
              </a:ext>
            </a:extLst>
          </p:cNvPr>
          <p:cNvSpPr/>
          <p:nvPr/>
        </p:nvSpPr>
        <p:spPr>
          <a:xfrm>
            <a:off x="0" y="0"/>
            <a:ext cx="12192000" cy="68579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H" dirty="0"/>
          </a:p>
        </p:txBody>
      </p:sp>
      <p:sp>
        <p:nvSpPr>
          <p:cNvPr id="6" name="Content Placeholder 2">
            <a:extLst>
              <a:ext uri="{FF2B5EF4-FFF2-40B4-BE49-F238E27FC236}">
                <a16:creationId xmlns:a16="http://schemas.microsoft.com/office/drawing/2014/main" id="{47DF11E3-15D9-B54D-8527-42188FE0D694}"/>
              </a:ext>
            </a:extLst>
          </p:cNvPr>
          <p:cNvSpPr txBox="1">
            <a:spLocks/>
          </p:cNvSpPr>
          <p:nvPr/>
        </p:nvSpPr>
        <p:spPr>
          <a:xfrm>
            <a:off x="854503" y="370188"/>
            <a:ext cx="10254221" cy="2860589"/>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800" b="1" dirty="0"/>
              <a:t>Register Indirect Addressing Mode</a:t>
            </a:r>
          </a:p>
          <a:p>
            <a:pPr marL="0" indent="0">
              <a:buNone/>
            </a:pPr>
            <a:endParaRPr lang="en-US" sz="2800" b="1" dirty="0"/>
          </a:p>
          <a:p>
            <a:pPr marL="0" indent="0">
              <a:buNone/>
            </a:pPr>
            <a:r>
              <a:rPr lang="en-US" sz="2800" dirty="0"/>
              <a:t>In this mode, the instruction specifies the register whose contents give us the address of operand which is in memory. Thus, the register contains the address of operand rather than the operand itself.</a:t>
            </a:r>
          </a:p>
        </p:txBody>
      </p:sp>
      <p:pic>
        <p:nvPicPr>
          <p:cNvPr id="3" name="Picture 2">
            <a:extLst>
              <a:ext uri="{FF2B5EF4-FFF2-40B4-BE49-F238E27FC236}">
                <a16:creationId xmlns:a16="http://schemas.microsoft.com/office/drawing/2014/main" id="{CA36D647-28A5-A740-BA25-08F1E9148565}"/>
              </a:ext>
            </a:extLst>
          </p:cNvPr>
          <p:cNvPicPr>
            <a:picLocks noChangeAspect="1"/>
          </p:cNvPicPr>
          <p:nvPr/>
        </p:nvPicPr>
        <p:blipFill>
          <a:blip r:embed="rId2"/>
          <a:stretch>
            <a:fillRect/>
          </a:stretch>
        </p:blipFill>
        <p:spPr>
          <a:xfrm>
            <a:off x="5570298" y="3627224"/>
            <a:ext cx="6190932" cy="2514084"/>
          </a:xfrm>
          <a:prstGeom prst="rect">
            <a:avLst/>
          </a:prstGeom>
        </p:spPr>
      </p:pic>
    </p:spTree>
    <p:extLst>
      <p:ext uri="{BB962C8B-B14F-4D97-AF65-F5344CB8AC3E}">
        <p14:creationId xmlns:p14="http://schemas.microsoft.com/office/powerpoint/2010/main" val="3226680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BA14C2-D5BF-B84E-8D20-F1A82691D253}"/>
              </a:ext>
            </a:extLst>
          </p:cNvPr>
          <p:cNvSpPr/>
          <p:nvPr/>
        </p:nvSpPr>
        <p:spPr>
          <a:xfrm>
            <a:off x="0" y="0"/>
            <a:ext cx="12192000" cy="68579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H" dirty="0"/>
          </a:p>
        </p:txBody>
      </p:sp>
      <p:sp>
        <p:nvSpPr>
          <p:cNvPr id="6" name="Content Placeholder 2">
            <a:extLst>
              <a:ext uri="{FF2B5EF4-FFF2-40B4-BE49-F238E27FC236}">
                <a16:creationId xmlns:a16="http://schemas.microsoft.com/office/drawing/2014/main" id="{47DF11E3-15D9-B54D-8527-42188FE0D694}"/>
              </a:ext>
            </a:extLst>
          </p:cNvPr>
          <p:cNvSpPr txBox="1">
            <a:spLocks/>
          </p:cNvSpPr>
          <p:nvPr/>
        </p:nvSpPr>
        <p:spPr>
          <a:xfrm>
            <a:off x="854503" y="370188"/>
            <a:ext cx="10254221" cy="2860589"/>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800" b="1" dirty="0"/>
              <a:t>Displacement Addressing Mode</a:t>
            </a:r>
          </a:p>
          <a:p>
            <a:pPr marL="0" indent="0">
              <a:buNone/>
            </a:pPr>
            <a:endParaRPr lang="en-US" sz="2800" b="1" dirty="0"/>
          </a:p>
          <a:p>
            <a:pPr marL="0" indent="0">
              <a:buNone/>
            </a:pPr>
            <a:r>
              <a:rPr lang="en-US" sz="2800" dirty="0"/>
              <a:t>In this the contents of the indexed register is added to the Address part of the instruction, to obtain the effective address of operand.</a:t>
            </a:r>
          </a:p>
        </p:txBody>
      </p:sp>
      <p:pic>
        <p:nvPicPr>
          <p:cNvPr id="4" name="Picture 3">
            <a:extLst>
              <a:ext uri="{FF2B5EF4-FFF2-40B4-BE49-F238E27FC236}">
                <a16:creationId xmlns:a16="http://schemas.microsoft.com/office/drawing/2014/main" id="{C83038F1-0BAA-544C-B250-2724527EB24C}"/>
              </a:ext>
            </a:extLst>
          </p:cNvPr>
          <p:cNvPicPr>
            <a:picLocks noChangeAspect="1"/>
          </p:cNvPicPr>
          <p:nvPr/>
        </p:nvPicPr>
        <p:blipFill>
          <a:blip r:embed="rId2"/>
          <a:stretch>
            <a:fillRect/>
          </a:stretch>
        </p:blipFill>
        <p:spPr>
          <a:xfrm>
            <a:off x="2888185" y="3230777"/>
            <a:ext cx="6186855" cy="2860589"/>
          </a:xfrm>
          <a:prstGeom prst="rect">
            <a:avLst/>
          </a:prstGeom>
        </p:spPr>
      </p:pic>
    </p:spTree>
    <p:extLst>
      <p:ext uri="{BB962C8B-B14F-4D97-AF65-F5344CB8AC3E}">
        <p14:creationId xmlns:p14="http://schemas.microsoft.com/office/powerpoint/2010/main" val="78655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ECA1-84B9-5A47-9673-6E1F20E80F77}"/>
              </a:ext>
            </a:extLst>
          </p:cNvPr>
          <p:cNvSpPr>
            <a:spLocks noGrp="1"/>
          </p:cNvSpPr>
          <p:nvPr>
            <p:ph type="title"/>
          </p:nvPr>
        </p:nvSpPr>
        <p:spPr>
          <a:xfrm>
            <a:off x="1715529" y="2834640"/>
            <a:ext cx="8760941" cy="1188720"/>
          </a:xfrm>
        </p:spPr>
        <p:txBody>
          <a:bodyPr/>
          <a:lstStyle/>
          <a:p>
            <a:r>
              <a:rPr lang="en-US" dirty="0"/>
              <a:t>W</a:t>
            </a:r>
            <a:r>
              <a:rPr lang="en-KH" dirty="0"/>
              <a:t>hat is instructioin set architecture?</a:t>
            </a:r>
          </a:p>
        </p:txBody>
      </p:sp>
    </p:spTree>
    <p:extLst>
      <p:ext uri="{BB962C8B-B14F-4D97-AF65-F5344CB8AC3E}">
        <p14:creationId xmlns:p14="http://schemas.microsoft.com/office/powerpoint/2010/main" val="161300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BBA14C2-D5BF-B84E-8D20-F1A82691D253}"/>
              </a:ext>
            </a:extLst>
          </p:cNvPr>
          <p:cNvSpPr/>
          <p:nvPr/>
        </p:nvSpPr>
        <p:spPr>
          <a:xfrm>
            <a:off x="0" y="0"/>
            <a:ext cx="12192000" cy="685799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H" dirty="0"/>
          </a:p>
        </p:txBody>
      </p:sp>
      <p:sp>
        <p:nvSpPr>
          <p:cNvPr id="6" name="Content Placeholder 2">
            <a:extLst>
              <a:ext uri="{FF2B5EF4-FFF2-40B4-BE49-F238E27FC236}">
                <a16:creationId xmlns:a16="http://schemas.microsoft.com/office/drawing/2014/main" id="{47DF11E3-15D9-B54D-8527-42188FE0D694}"/>
              </a:ext>
            </a:extLst>
          </p:cNvPr>
          <p:cNvSpPr txBox="1">
            <a:spLocks/>
          </p:cNvSpPr>
          <p:nvPr/>
        </p:nvSpPr>
        <p:spPr>
          <a:xfrm>
            <a:off x="854503" y="3274541"/>
            <a:ext cx="10254221" cy="3184953"/>
          </a:xfrm>
          <a:prstGeom prst="rect">
            <a:avLst/>
          </a:prstGeom>
        </p:spPr>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sz="2800" b="1" dirty="0"/>
              <a:t>Relative Addressing Mode</a:t>
            </a:r>
          </a:p>
          <a:p>
            <a:pPr marL="0" indent="0">
              <a:buNone/>
            </a:pPr>
            <a:endParaRPr lang="en-US" sz="2800" b="1" dirty="0"/>
          </a:p>
          <a:p>
            <a:pPr marL="0" indent="0">
              <a:buNone/>
            </a:pPr>
            <a:r>
              <a:rPr lang="en-US" sz="2800" dirty="0"/>
              <a:t>It is a version of Displacement addressing mode.</a:t>
            </a:r>
          </a:p>
          <a:p>
            <a:pPr marL="0" indent="0">
              <a:buNone/>
            </a:pPr>
            <a:r>
              <a:rPr lang="en-US" sz="2800" dirty="0"/>
              <a:t>In this the contents of PC(Program Counter) is added to address part of instruction to obtain the effective address.</a:t>
            </a:r>
          </a:p>
          <a:p>
            <a:pPr marL="0" indent="0">
              <a:buNone/>
            </a:pPr>
            <a:endParaRPr lang="en-US" sz="2800" b="1" dirty="0"/>
          </a:p>
        </p:txBody>
      </p:sp>
      <p:pic>
        <p:nvPicPr>
          <p:cNvPr id="3" name="Picture 2">
            <a:extLst>
              <a:ext uri="{FF2B5EF4-FFF2-40B4-BE49-F238E27FC236}">
                <a16:creationId xmlns:a16="http://schemas.microsoft.com/office/drawing/2014/main" id="{7BB31F55-2997-8E4C-AFC0-DAABB2F56CA9}"/>
              </a:ext>
            </a:extLst>
          </p:cNvPr>
          <p:cNvPicPr>
            <a:picLocks noChangeAspect="1"/>
          </p:cNvPicPr>
          <p:nvPr/>
        </p:nvPicPr>
        <p:blipFill>
          <a:blip r:embed="rId2"/>
          <a:stretch>
            <a:fillRect/>
          </a:stretch>
        </p:blipFill>
        <p:spPr>
          <a:xfrm>
            <a:off x="3277542" y="398506"/>
            <a:ext cx="6088880" cy="2857090"/>
          </a:xfrm>
          <a:prstGeom prst="rect">
            <a:avLst/>
          </a:prstGeom>
        </p:spPr>
      </p:pic>
    </p:spTree>
    <p:extLst>
      <p:ext uri="{BB962C8B-B14F-4D97-AF65-F5344CB8AC3E}">
        <p14:creationId xmlns:p14="http://schemas.microsoft.com/office/powerpoint/2010/main" val="493774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47B90B-1FB4-554D-9EFF-A6D9DAC499A0}"/>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03195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CDA84C-737E-5346-8D9E-F67C6C87168E}"/>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701953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DC8AA0-4C77-204D-8684-9CF08F501498}"/>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189310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AD250B-D22A-4140-ACEE-F497CC3B8104}"/>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247654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ECA1-84B9-5A47-9673-6E1F20E80F77}"/>
              </a:ext>
            </a:extLst>
          </p:cNvPr>
          <p:cNvSpPr>
            <a:spLocks noGrp="1"/>
          </p:cNvSpPr>
          <p:nvPr>
            <p:ph type="title"/>
          </p:nvPr>
        </p:nvSpPr>
        <p:spPr>
          <a:xfrm>
            <a:off x="1715529" y="2834640"/>
            <a:ext cx="8760941" cy="1188720"/>
          </a:xfrm>
        </p:spPr>
        <p:txBody>
          <a:bodyPr/>
          <a:lstStyle/>
          <a:p>
            <a:r>
              <a:rPr lang="en-US" dirty="0"/>
              <a:t>How ISA is designed?</a:t>
            </a:r>
            <a:endParaRPr lang="en-KH" dirty="0"/>
          </a:p>
        </p:txBody>
      </p:sp>
    </p:spTree>
    <p:extLst>
      <p:ext uri="{BB962C8B-B14F-4D97-AF65-F5344CB8AC3E}">
        <p14:creationId xmlns:p14="http://schemas.microsoft.com/office/powerpoint/2010/main" val="193945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E1831-4221-D544-B0CC-D822025EF851}"/>
              </a:ext>
            </a:extLst>
          </p:cNvPr>
          <p:cNvSpPr>
            <a:spLocks noGrp="1"/>
          </p:cNvSpPr>
          <p:nvPr>
            <p:ph idx="1"/>
          </p:nvPr>
        </p:nvSpPr>
        <p:spPr>
          <a:xfrm>
            <a:off x="1062681" y="716692"/>
            <a:ext cx="10046043" cy="5572897"/>
          </a:xfrm>
        </p:spPr>
        <p:txBody>
          <a:bodyPr>
            <a:normAutofit/>
          </a:bodyPr>
          <a:lstStyle/>
          <a:p>
            <a:pPr marL="0" indent="0">
              <a:buNone/>
            </a:pPr>
            <a:r>
              <a:rPr lang="en-US" sz="2800" dirty="0"/>
              <a:t>Instructions are differentiated by the following features:</a:t>
            </a:r>
          </a:p>
          <a:p>
            <a:r>
              <a:rPr lang="en-US" sz="2400" dirty="0"/>
              <a:t>Operand storage in the CPU (data can be stored in a stack structure or in registers) </a:t>
            </a:r>
          </a:p>
          <a:p>
            <a:r>
              <a:rPr lang="en-US" sz="2400" dirty="0"/>
              <a:t>Number of explicit operands per instruction (zero, one, two, and three being the most common) </a:t>
            </a:r>
          </a:p>
          <a:p>
            <a:r>
              <a:rPr lang="en-US" sz="2400" dirty="0"/>
              <a:t>Operand location (instructions can be classified as register-to-register, register- to-memory or memory-to-memory, which simply refer to the combinations of operands allowed per instruction) </a:t>
            </a:r>
          </a:p>
          <a:p>
            <a:r>
              <a:rPr lang="en-US" sz="2400" dirty="0"/>
              <a:t>Operations (including not only types of operations but also which instructions can access memory and which cannot) </a:t>
            </a:r>
          </a:p>
          <a:p>
            <a:r>
              <a:rPr lang="en-US" sz="2400" dirty="0"/>
              <a:t>Type and size of operands (operands can be addresses, numbers, or even characters) </a:t>
            </a:r>
          </a:p>
          <a:p>
            <a:pPr marL="0" indent="0">
              <a:buNone/>
            </a:pPr>
            <a:endParaRPr lang="en-KH" sz="2800" dirty="0"/>
          </a:p>
        </p:txBody>
      </p:sp>
    </p:spTree>
    <p:extLst>
      <p:ext uri="{BB962C8B-B14F-4D97-AF65-F5344CB8AC3E}">
        <p14:creationId xmlns:p14="http://schemas.microsoft.com/office/powerpoint/2010/main" val="1713642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E1831-4221-D544-B0CC-D822025EF851}"/>
              </a:ext>
            </a:extLst>
          </p:cNvPr>
          <p:cNvSpPr>
            <a:spLocks noGrp="1"/>
          </p:cNvSpPr>
          <p:nvPr>
            <p:ph idx="1"/>
          </p:nvPr>
        </p:nvSpPr>
        <p:spPr>
          <a:xfrm>
            <a:off x="1062681" y="716692"/>
            <a:ext cx="10046043" cy="5572897"/>
          </a:xfrm>
        </p:spPr>
        <p:txBody>
          <a:bodyPr>
            <a:normAutofit/>
          </a:bodyPr>
          <a:lstStyle/>
          <a:p>
            <a:pPr marL="0" indent="0">
              <a:buNone/>
            </a:pPr>
            <a:r>
              <a:rPr lang="en-KH" sz="2800" dirty="0"/>
              <a:t>ISAs are measured by different factors:</a:t>
            </a:r>
          </a:p>
          <a:p>
            <a:pPr marL="0" indent="0">
              <a:buNone/>
            </a:pPr>
            <a:endParaRPr lang="en-KH" sz="2800" dirty="0"/>
          </a:p>
          <a:p>
            <a:pPr marL="1208088" indent="-500063">
              <a:buFont typeface="+mj-lt"/>
              <a:buAutoNum type="arabicPeriod"/>
            </a:pPr>
            <a:r>
              <a:rPr lang="en-KH" sz="2400" dirty="0"/>
              <a:t>Amount of space program a program require</a:t>
            </a:r>
          </a:p>
          <a:p>
            <a:pPr marL="1208088" indent="-500063">
              <a:buFont typeface="+mj-lt"/>
              <a:buAutoNum type="arabicPeriod"/>
            </a:pPr>
            <a:r>
              <a:rPr lang="en-US" sz="2400" dirty="0"/>
              <a:t>the complexity of the instruction set, in terms of the amount of decoding necessary to execute an instruction, and the complexity of the tasks performed by the instructions </a:t>
            </a:r>
          </a:p>
          <a:p>
            <a:pPr marL="1208088" indent="-500063">
              <a:buFont typeface="+mj-lt"/>
              <a:buAutoNum type="arabicPeriod"/>
            </a:pPr>
            <a:r>
              <a:rPr lang="en-US" sz="2400" dirty="0"/>
              <a:t>the length of the instructions </a:t>
            </a:r>
          </a:p>
          <a:p>
            <a:pPr marL="1208088" indent="-500063">
              <a:buFont typeface="+mj-lt"/>
              <a:buAutoNum type="arabicPeriod"/>
            </a:pPr>
            <a:r>
              <a:rPr lang="en-US" sz="2400" dirty="0"/>
              <a:t>the total number of instructions </a:t>
            </a:r>
          </a:p>
        </p:txBody>
      </p:sp>
    </p:spTree>
    <p:extLst>
      <p:ext uri="{BB962C8B-B14F-4D97-AF65-F5344CB8AC3E}">
        <p14:creationId xmlns:p14="http://schemas.microsoft.com/office/powerpoint/2010/main" val="6399528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504dd1c-74e4-4073-8ecc-05d39367243c">
      <Terms xmlns="http://schemas.microsoft.com/office/infopath/2007/PartnerControls"/>
    </lcf76f155ced4ddcb4097134ff3c332f>
    <TaxCatchAll xmlns="0657c77d-5c34-44bc-b1cc-ec12eb43d10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14769A3AB22E4DBBEB43953F3A2D59" ma:contentTypeVersion="8" ma:contentTypeDescription="Create a new document." ma:contentTypeScope="" ma:versionID="782a90092824c68ff571c29030cb86e5">
  <xsd:schema xmlns:xsd="http://www.w3.org/2001/XMLSchema" xmlns:xs="http://www.w3.org/2001/XMLSchema" xmlns:p="http://schemas.microsoft.com/office/2006/metadata/properties" xmlns:ns2="b504dd1c-74e4-4073-8ecc-05d39367243c" xmlns:ns3="0657c77d-5c34-44bc-b1cc-ec12eb43d10c" targetNamespace="http://schemas.microsoft.com/office/2006/metadata/properties" ma:root="true" ma:fieldsID="23b11d5f4ba2a1df195a963e75a6e95b" ns2:_="" ns3:_="">
    <xsd:import namespace="b504dd1c-74e4-4073-8ecc-05d39367243c"/>
    <xsd:import namespace="0657c77d-5c34-44bc-b1cc-ec12eb43d10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04dd1c-74e4-4073-8ecc-05d393672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1dbbc34c-0b31-4894-8b2b-c621d790f87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657c77d-5c34-44bc-b1cc-ec12eb43d10c"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cc73e45-ac25-434f-a071-03a983440ea5}" ma:internalName="TaxCatchAll" ma:showField="CatchAllData" ma:web="0657c77d-5c34-44bc-b1cc-ec12eb43d1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A43E1A-57B4-4DEF-BDA9-24E1193E4E43}">
  <ds:schemaRefs>
    <ds:schemaRef ds:uri="http://schemas.microsoft.com/office/2006/metadata/properties"/>
    <ds:schemaRef ds:uri="http://schemas.microsoft.com/office/infopath/2007/PartnerControls"/>
    <ds:schemaRef ds:uri="b504dd1c-74e4-4073-8ecc-05d39367243c"/>
    <ds:schemaRef ds:uri="0657c77d-5c34-44bc-b1cc-ec12eb43d10c"/>
  </ds:schemaRefs>
</ds:datastoreItem>
</file>

<file path=customXml/itemProps2.xml><?xml version="1.0" encoding="utf-8"?>
<ds:datastoreItem xmlns:ds="http://schemas.openxmlformats.org/officeDocument/2006/customXml" ds:itemID="{DB99218C-A0AE-418D-BBFA-2896A0512AE4}">
  <ds:schemaRefs>
    <ds:schemaRef ds:uri="http://schemas.microsoft.com/sharepoint/v3/contenttype/forms"/>
  </ds:schemaRefs>
</ds:datastoreItem>
</file>

<file path=customXml/itemProps3.xml><?xml version="1.0" encoding="utf-8"?>
<ds:datastoreItem xmlns:ds="http://schemas.openxmlformats.org/officeDocument/2006/customXml" ds:itemID="{AAE99070-92B3-4AFB-B485-47B4D32484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04dd1c-74e4-4073-8ecc-05d39367243c"/>
    <ds:schemaRef ds:uri="0657c77d-5c34-44bc-b1cc-ec12eb43d1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Parcel</Template>
  <TotalTime>214</TotalTime>
  <Words>632</Words>
  <Application>Microsoft Office PowerPoint</Application>
  <PresentationFormat>Widescreen</PresentationFormat>
  <Paragraphs>66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Parcel</vt:lpstr>
      <vt:lpstr>ISA &amp; Addressing mode</vt:lpstr>
      <vt:lpstr>What is instructioin set architecture?</vt:lpstr>
      <vt:lpstr>PowerPoint Presentation</vt:lpstr>
      <vt:lpstr>PowerPoint Presentation</vt:lpstr>
      <vt:lpstr>PowerPoint Presentation</vt:lpstr>
      <vt:lpstr>PowerPoint Presentation</vt:lpstr>
      <vt:lpstr>How ISA is designed?</vt:lpstr>
      <vt:lpstr>PowerPoint Presentation</vt:lpstr>
      <vt:lpstr>PowerPoint Presentation</vt:lpstr>
      <vt:lpstr>PowerPoint Presentation</vt:lpstr>
      <vt:lpstr>Addressing modes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 &amp; Addressing mode</dc:title>
  <dc:creator>thavorac chun</dc:creator>
  <cp:lastModifiedBy>thavorac chun</cp:lastModifiedBy>
  <cp:revision>11</cp:revision>
  <dcterms:created xsi:type="dcterms:W3CDTF">2020-12-03T23:18:39Z</dcterms:created>
  <dcterms:modified xsi:type="dcterms:W3CDTF">2022-06-16T01:14:26Z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0x0101005F14769A3AB22E4DBBEB43953F3A2D59</vt:lpwstr>
  </property>
  <property fmtid="{D5CDD505-2E9C-101B-9397-08002B2CF9AE}" pid="3" name="MediaServiceImageTags">
    <vt:lpwstr/>
  </property>
</Properties>
</file>