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9" r:id="rId7"/>
    <p:sldId id="260" r:id="rId8"/>
    <p:sldId id="261" r:id="rId9"/>
    <p:sldId id="262" r:id="rId10"/>
    <p:sldId id="263" r:id="rId11"/>
    <p:sldId id="264"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3" r:id="rId29"/>
    <p:sldId id="282"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AC2DA9-8A05-4AE1-BFAC-2824B6F07F5B}" v="1" dt="2022-04-09T03:51:50.07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71" autoAdjust="0"/>
    <p:restoredTop sz="94660"/>
  </p:normalViewPr>
  <p:slideViewPr>
    <p:cSldViewPr snapToGrid="0">
      <p:cViewPr varScale="1">
        <p:scale>
          <a:sx n="104" d="100"/>
          <a:sy n="104" d="100"/>
        </p:scale>
        <p:origin x="42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vorac chun" userId="S::thavorak@itc.edu.kh::0f70428d-fe73-4be7-aef9-61c3d5d21d70" providerId="AD" clId="Web-{AFAC2DA9-8A05-4AE1-BFAC-2824B6F07F5B}"/>
    <pc:docChg chg="modSld">
      <pc:chgData name="thavorac chun" userId="S::thavorak@itc.edu.kh::0f70428d-fe73-4be7-aef9-61c3d5d21d70" providerId="AD" clId="Web-{AFAC2DA9-8A05-4AE1-BFAC-2824B6F07F5B}" dt="2022-04-09T03:51:50.071" v="0" actId="1076"/>
      <pc:docMkLst>
        <pc:docMk/>
      </pc:docMkLst>
      <pc:sldChg chg="modSp">
        <pc:chgData name="thavorac chun" userId="S::thavorak@itc.edu.kh::0f70428d-fe73-4be7-aef9-61c3d5d21d70" providerId="AD" clId="Web-{AFAC2DA9-8A05-4AE1-BFAC-2824B6F07F5B}" dt="2022-04-09T03:51:50.071" v="0" actId="1076"/>
        <pc:sldMkLst>
          <pc:docMk/>
          <pc:sldMk cId="51125612" sldId="271"/>
        </pc:sldMkLst>
        <pc:picChg chg="mod">
          <ac:chgData name="thavorac chun" userId="S::thavorak@itc.edu.kh::0f70428d-fe73-4be7-aef9-61c3d5d21d70" providerId="AD" clId="Web-{AFAC2DA9-8A05-4AE1-BFAC-2824B6F07F5B}" dt="2022-04-09T03:51:50.071" v="0" actId="1076"/>
          <ac:picMkLst>
            <pc:docMk/>
            <pc:sldMk cId="51125612" sldId="271"/>
            <ac:picMk id="3" creationId="{78DA8BFD-A267-8946-B530-62E02D894BD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4/8/2022</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ockwell" panose="02060603020205020403"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Rockwell" panose="02060603020205020403" pitchFamily="18" charset="0"/>
              </a:defRPr>
            </a:lvl1pPr>
            <a:lvl2pPr>
              <a:defRPr>
                <a:latin typeface="Rockwell" panose="02060603020205020403" pitchFamily="18" charset="0"/>
              </a:defRPr>
            </a:lvl2pPr>
            <a:lvl3pPr>
              <a:defRPr>
                <a:latin typeface="Rockwell" panose="02060603020205020403" pitchFamily="18" charset="0"/>
              </a:defRPr>
            </a:lvl3pPr>
            <a:lvl4pPr>
              <a:defRPr>
                <a:latin typeface="Rockwell" panose="02060603020205020403" pitchFamily="18" charset="0"/>
              </a:defRPr>
            </a:lvl4pPr>
            <a:lvl5pPr>
              <a:defRPr>
                <a:latin typeface="Rockwell" panose="020606030202050204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4400" b="0" spc="150" baseline="0">
                <a:solidFill>
                  <a:schemeClr val="bg1"/>
                </a:solidFill>
                <a:latin typeface="Rockwell" panose="02060603020205020403" pitchFamily="18" charset="0"/>
              </a:defRPr>
            </a:lvl1pPr>
          </a:lstStyle>
          <a:p>
            <a:r>
              <a:rPr lang="en-US" dirty="0"/>
              <a:t>Click to edit Master title style</a:t>
            </a:r>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latin typeface="Rockwell" panose="02060603020205020403"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4/8/2022</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4/8/2022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ockwell" panose="02060603020205020403"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4/8/2022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4/8/2022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4/8/2022</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IA-32" TargetMode="External"/><Relationship Id="rId3" Type="http://schemas.openxmlformats.org/officeDocument/2006/relationships/hyperlink" Target="https://en.wikipedia.org/wiki/Disassembler" TargetMode="External"/><Relationship Id="rId7" Type="http://schemas.openxmlformats.org/officeDocument/2006/relationships/hyperlink" Target="https://en.wikipedia.org/wiki/32-bit" TargetMode="External"/><Relationship Id="rId2" Type="http://schemas.openxmlformats.org/officeDocument/2006/relationships/hyperlink" Target="https://en.wikipedia.org/wiki/Assembly_language#Assembler" TargetMode="External"/><Relationship Id="rId1" Type="http://schemas.openxmlformats.org/officeDocument/2006/relationships/slideLayout" Target="../slideLayouts/slideLayout2.xml"/><Relationship Id="rId6" Type="http://schemas.openxmlformats.org/officeDocument/2006/relationships/hyperlink" Target="https://en.wikipedia.org/wiki/16-bit" TargetMode="External"/><Relationship Id="rId11" Type="http://schemas.openxmlformats.org/officeDocument/2006/relationships/hyperlink" Target="https://en.wikipedia.org/wiki/Linux" TargetMode="External"/><Relationship Id="rId5" Type="http://schemas.openxmlformats.org/officeDocument/2006/relationships/hyperlink" Target="https://en.wikipedia.org/wiki/X86" TargetMode="External"/><Relationship Id="rId10" Type="http://schemas.openxmlformats.org/officeDocument/2006/relationships/hyperlink" Target="https://en.wikipedia.org/wiki/X86-64" TargetMode="External"/><Relationship Id="rId4" Type="http://schemas.openxmlformats.org/officeDocument/2006/relationships/hyperlink" Target="https://en.wikipedia.org/wiki/Intel" TargetMode="External"/><Relationship Id="rId9" Type="http://schemas.openxmlformats.org/officeDocument/2006/relationships/hyperlink" Target="https://en.wikipedia.org/wiki/64-bit"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181F9-093C-4702-A129-83F9B117D4C5}"/>
              </a:ext>
            </a:extLst>
          </p:cNvPr>
          <p:cNvSpPr>
            <a:spLocks noGrp="1"/>
          </p:cNvSpPr>
          <p:nvPr>
            <p:ph type="ctrTitle"/>
          </p:nvPr>
        </p:nvSpPr>
        <p:spPr/>
        <p:txBody>
          <a:bodyPr>
            <a:normAutofit/>
          </a:bodyPr>
          <a:lstStyle/>
          <a:p>
            <a:r>
              <a:rPr lang="en-US" sz="4800" dirty="0">
                <a:latin typeface="Rockwell" panose="02060603020205020403" pitchFamily="18" charset="0"/>
              </a:rPr>
              <a:t>The assembler for x-86</a:t>
            </a:r>
          </a:p>
        </p:txBody>
      </p:sp>
      <p:sp>
        <p:nvSpPr>
          <p:cNvPr id="3" name="Subtitle 2">
            <a:extLst>
              <a:ext uri="{FF2B5EF4-FFF2-40B4-BE49-F238E27FC236}">
                <a16:creationId xmlns:a16="http://schemas.microsoft.com/office/drawing/2014/main" id="{B196C154-31F1-4E87-B8FB-A9E341992D3A}"/>
              </a:ext>
            </a:extLst>
          </p:cNvPr>
          <p:cNvSpPr>
            <a:spLocks noGrp="1"/>
          </p:cNvSpPr>
          <p:nvPr>
            <p:ph type="subTitle" idx="1"/>
          </p:nvPr>
        </p:nvSpPr>
        <p:spPr/>
        <p:txBody>
          <a:bodyPr/>
          <a:lstStyle/>
          <a:p>
            <a:r>
              <a:rPr lang="en-US" dirty="0">
                <a:latin typeface="Rockwell" panose="02060603020205020403" pitchFamily="18" charset="0"/>
              </a:rPr>
              <a:t>The Netwide Assembler - NASM</a:t>
            </a:r>
          </a:p>
        </p:txBody>
      </p:sp>
    </p:spTree>
    <p:extLst>
      <p:ext uri="{BB962C8B-B14F-4D97-AF65-F5344CB8AC3E}">
        <p14:creationId xmlns:p14="http://schemas.microsoft.com/office/powerpoint/2010/main" val="2638439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E67ACC-F466-9344-B5D1-74C3E83592D4}"/>
              </a:ext>
            </a:extLst>
          </p:cNvPr>
          <p:cNvSpPr txBox="1"/>
          <p:nvPr/>
        </p:nvSpPr>
        <p:spPr>
          <a:xfrm>
            <a:off x="1120351" y="840260"/>
            <a:ext cx="2091342" cy="400110"/>
          </a:xfrm>
          <a:prstGeom prst="rect">
            <a:avLst/>
          </a:prstGeom>
          <a:noFill/>
        </p:spPr>
        <p:txBody>
          <a:bodyPr wrap="none" rtlCol="0">
            <a:spAutoFit/>
          </a:bodyPr>
          <a:lstStyle/>
          <a:p>
            <a:r>
              <a:rPr lang="en-KH" sz="2000" dirty="0">
                <a:solidFill>
                  <a:srgbClr val="0070C0"/>
                </a:solidFill>
                <a:latin typeface="Rockwell" panose="02060603020205020403" pitchFamily="18" charset="77"/>
              </a:rPr>
              <a:t>Index Registers </a:t>
            </a:r>
          </a:p>
        </p:txBody>
      </p:sp>
      <p:sp>
        <p:nvSpPr>
          <p:cNvPr id="6" name="TextBox 5">
            <a:extLst>
              <a:ext uri="{FF2B5EF4-FFF2-40B4-BE49-F238E27FC236}">
                <a16:creationId xmlns:a16="http://schemas.microsoft.com/office/drawing/2014/main" id="{6C8C2CF6-F27D-C741-8CD2-87E6F5805E9D}"/>
              </a:ext>
            </a:extLst>
          </p:cNvPr>
          <p:cNvSpPr txBox="1"/>
          <p:nvPr/>
        </p:nvSpPr>
        <p:spPr>
          <a:xfrm>
            <a:off x="5090981" y="1445741"/>
            <a:ext cx="6709722" cy="2862322"/>
          </a:xfrm>
          <a:prstGeom prst="rect">
            <a:avLst/>
          </a:prstGeom>
          <a:noFill/>
        </p:spPr>
        <p:txBody>
          <a:bodyPr wrap="square" rtlCol="0">
            <a:spAutoFit/>
          </a:bodyPr>
          <a:lstStyle/>
          <a:p>
            <a:r>
              <a:rPr lang="en-US" dirty="0">
                <a:solidFill>
                  <a:schemeClr val="bg1"/>
                </a:solidFill>
              </a:rPr>
              <a:t>The 32-bit index registers, ESI and EDI, and their 16-bit rightmost portions. SI and DI, are used for indexed addressing and sometimes used in addition and subtraction. </a:t>
            </a:r>
          </a:p>
          <a:p>
            <a:endParaRPr lang="en-US" dirty="0">
              <a:solidFill>
                <a:schemeClr val="bg1"/>
              </a:solidFill>
            </a:endParaRPr>
          </a:p>
          <a:p>
            <a:r>
              <a:rPr lang="en-US" dirty="0">
                <a:solidFill>
                  <a:schemeClr val="bg1"/>
                </a:solidFill>
              </a:rPr>
              <a:t>There are two sets of index pointers:</a:t>
            </a:r>
          </a:p>
          <a:p>
            <a:pPr marL="671513" indent="-317500">
              <a:buFont typeface="Arial" panose="020B0604020202020204" pitchFamily="34" charset="0"/>
              <a:buChar char="•"/>
            </a:pPr>
            <a:r>
              <a:rPr lang="en-US" b="1" dirty="0">
                <a:solidFill>
                  <a:schemeClr val="bg1"/>
                </a:solidFill>
              </a:rPr>
              <a:t>Source Index (SI)</a:t>
            </a:r>
            <a:r>
              <a:rPr lang="en-US" dirty="0">
                <a:solidFill>
                  <a:schemeClr val="bg1"/>
                </a:solidFill>
              </a:rPr>
              <a:t> − It is used as source index for string operations.</a:t>
            </a:r>
          </a:p>
          <a:p>
            <a:pPr marL="671513" indent="-317500">
              <a:buFont typeface="Arial" panose="020B0604020202020204" pitchFamily="34" charset="0"/>
              <a:buChar char="•"/>
            </a:pPr>
            <a:r>
              <a:rPr lang="en-US" b="1" dirty="0">
                <a:solidFill>
                  <a:schemeClr val="bg1"/>
                </a:solidFill>
              </a:rPr>
              <a:t>Destination Index (DI)</a:t>
            </a:r>
            <a:r>
              <a:rPr lang="en-US" dirty="0">
                <a:solidFill>
                  <a:schemeClr val="bg1"/>
                </a:solidFill>
              </a:rPr>
              <a:t> − It is used as destination index for string operations.</a:t>
            </a:r>
          </a:p>
          <a:p>
            <a:endParaRPr lang="en-US" dirty="0">
              <a:solidFill>
                <a:schemeClr val="bg1"/>
              </a:solidFill>
            </a:endParaRPr>
          </a:p>
        </p:txBody>
      </p:sp>
      <p:pic>
        <p:nvPicPr>
          <p:cNvPr id="3" name="Picture 2">
            <a:extLst>
              <a:ext uri="{FF2B5EF4-FFF2-40B4-BE49-F238E27FC236}">
                <a16:creationId xmlns:a16="http://schemas.microsoft.com/office/drawing/2014/main" id="{BAC6BC14-8A02-724C-AAFC-FDA8A82CA52A}"/>
              </a:ext>
            </a:extLst>
          </p:cNvPr>
          <p:cNvPicPr>
            <a:picLocks noChangeAspect="1"/>
          </p:cNvPicPr>
          <p:nvPr/>
        </p:nvPicPr>
        <p:blipFill>
          <a:blip r:embed="rId2"/>
          <a:stretch>
            <a:fillRect/>
          </a:stretch>
        </p:blipFill>
        <p:spPr>
          <a:xfrm>
            <a:off x="1120351" y="1445741"/>
            <a:ext cx="3764556" cy="1248032"/>
          </a:xfrm>
          <a:prstGeom prst="rect">
            <a:avLst/>
          </a:prstGeom>
        </p:spPr>
      </p:pic>
    </p:spTree>
    <p:extLst>
      <p:ext uri="{BB962C8B-B14F-4D97-AF65-F5344CB8AC3E}">
        <p14:creationId xmlns:p14="http://schemas.microsoft.com/office/powerpoint/2010/main" val="4231994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E67ACC-F466-9344-B5D1-74C3E83592D4}"/>
              </a:ext>
            </a:extLst>
          </p:cNvPr>
          <p:cNvSpPr txBox="1"/>
          <p:nvPr/>
        </p:nvSpPr>
        <p:spPr>
          <a:xfrm>
            <a:off x="1120351" y="840260"/>
            <a:ext cx="2304798" cy="400110"/>
          </a:xfrm>
          <a:prstGeom prst="rect">
            <a:avLst/>
          </a:prstGeom>
          <a:noFill/>
        </p:spPr>
        <p:txBody>
          <a:bodyPr wrap="none" rtlCol="0">
            <a:spAutoFit/>
          </a:bodyPr>
          <a:lstStyle/>
          <a:p>
            <a:r>
              <a:rPr lang="en-KH" sz="2000" dirty="0">
                <a:solidFill>
                  <a:srgbClr val="0070C0"/>
                </a:solidFill>
                <a:latin typeface="Rockwell" panose="02060603020205020403" pitchFamily="18" charset="77"/>
              </a:rPr>
              <a:t>Control Registers </a:t>
            </a:r>
          </a:p>
        </p:txBody>
      </p:sp>
      <p:sp>
        <p:nvSpPr>
          <p:cNvPr id="6" name="TextBox 5">
            <a:extLst>
              <a:ext uri="{FF2B5EF4-FFF2-40B4-BE49-F238E27FC236}">
                <a16:creationId xmlns:a16="http://schemas.microsoft.com/office/drawing/2014/main" id="{6C8C2CF6-F27D-C741-8CD2-87E6F5805E9D}"/>
              </a:ext>
            </a:extLst>
          </p:cNvPr>
          <p:cNvSpPr txBox="1"/>
          <p:nvPr/>
        </p:nvSpPr>
        <p:spPr>
          <a:xfrm>
            <a:off x="1120351" y="1425815"/>
            <a:ext cx="10680352" cy="5028300"/>
          </a:xfrm>
          <a:prstGeom prst="rect">
            <a:avLst/>
          </a:prstGeom>
          <a:noFill/>
        </p:spPr>
        <p:txBody>
          <a:bodyPr wrap="square" rtlCol="0">
            <a:spAutoFit/>
          </a:bodyPr>
          <a:lstStyle/>
          <a:p>
            <a:pPr>
              <a:lnSpc>
                <a:spcPct val="150000"/>
              </a:lnSpc>
            </a:pPr>
            <a:r>
              <a:rPr lang="en-US" dirty="0">
                <a:solidFill>
                  <a:schemeClr val="bg1"/>
                </a:solidFill>
                <a:latin typeface="Rockwell" panose="02060603020205020403" pitchFamily="18" charset="77"/>
              </a:rPr>
              <a:t>The common flag bits are:</a:t>
            </a:r>
          </a:p>
          <a:p>
            <a:pPr marL="671513" indent="-317500">
              <a:lnSpc>
                <a:spcPct val="150000"/>
              </a:lnSpc>
              <a:buFont typeface="Arial" panose="020B0604020202020204" pitchFamily="34" charset="0"/>
              <a:buChar char="•"/>
            </a:pPr>
            <a:r>
              <a:rPr lang="en-US" b="1" dirty="0">
                <a:solidFill>
                  <a:schemeClr val="bg1"/>
                </a:solidFill>
                <a:latin typeface="Rockwell" panose="02060603020205020403" pitchFamily="18" charset="77"/>
              </a:rPr>
              <a:t>Overflow Flag (OF)</a:t>
            </a:r>
            <a:r>
              <a:rPr lang="en-US" dirty="0">
                <a:solidFill>
                  <a:schemeClr val="bg1"/>
                </a:solidFill>
                <a:latin typeface="Rockwell" panose="02060603020205020403" pitchFamily="18" charset="77"/>
              </a:rPr>
              <a:t> − It indicates the overflow of a high-order bit (leftmost bit) of data after a signed arithmetic operation.</a:t>
            </a:r>
          </a:p>
          <a:p>
            <a:pPr marL="671513" indent="-317500">
              <a:lnSpc>
                <a:spcPct val="150000"/>
              </a:lnSpc>
              <a:buFont typeface="Arial" panose="020B0604020202020204" pitchFamily="34" charset="0"/>
              <a:buChar char="•"/>
            </a:pPr>
            <a:r>
              <a:rPr lang="en-US" b="1" dirty="0">
                <a:solidFill>
                  <a:schemeClr val="bg1"/>
                </a:solidFill>
                <a:latin typeface="Rockwell" panose="02060603020205020403" pitchFamily="18" charset="77"/>
              </a:rPr>
              <a:t>Direction Flag (DF)</a:t>
            </a:r>
            <a:r>
              <a:rPr lang="en-US" dirty="0">
                <a:solidFill>
                  <a:schemeClr val="bg1"/>
                </a:solidFill>
                <a:latin typeface="Rockwell" panose="02060603020205020403" pitchFamily="18" charset="77"/>
              </a:rPr>
              <a:t> − It determines left or right direction for moving or comparing string data. When the DF value is 0, the string operation takes left-to-right direction and when the value is set to 1, the string operation takes right-to-left direction.</a:t>
            </a:r>
          </a:p>
          <a:p>
            <a:pPr marL="671513" indent="-317500">
              <a:lnSpc>
                <a:spcPct val="150000"/>
              </a:lnSpc>
              <a:buFont typeface="Arial" panose="020B0604020202020204" pitchFamily="34" charset="0"/>
              <a:buChar char="•"/>
            </a:pPr>
            <a:r>
              <a:rPr lang="en-US" b="1" dirty="0">
                <a:solidFill>
                  <a:schemeClr val="bg1"/>
                </a:solidFill>
                <a:latin typeface="Rockwell" panose="02060603020205020403" pitchFamily="18" charset="77"/>
              </a:rPr>
              <a:t>Interrupt Flag (IF)</a:t>
            </a:r>
            <a:r>
              <a:rPr lang="en-US" dirty="0">
                <a:solidFill>
                  <a:schemeClr val="bg1"/>
                </a:solidFill>
                <a:latin typeface="Rockwell" panose="02060603020205020403" pitchFamily="18" charset="77"/>
              </a:rPr>
              <a:t> − It determines whether the external interrupts like keyboard entry, etc., are to be ignored or processed. It disables the external interrupt when the value is 0 and enables interrupts when set to 1.</a:t>
            </a:r>
          </a:p>
          <a:p>
            <a:pPr marL="671513" indent="-317500">
              <a:lnSpc>
                <a:spcPct val="150000"/>
              </a:lnSpc>
              <a:buFont typeface="Arial" panose="020B0604020202020204" pitchFamily="34" charset="0"/>
              <a:buChar char="•"/>
            </a:pPr>
            <a:r>
              <a:rPr lang="en-US" b="1" dirty="0">
                <a:solidFill>
                  <a:schemeClr val="bg1"/>
                </a:solidFill>
                <a:latin typeface="Rockwell" panose="02060603020205020403" pitchFamily="18" charset="77"/>
              </a:rPr>
              <a:t>Trap Flag (TF)</a:t>
            </a:r>
            <a:r>
              <a:rPr lang="en-US" dirty="0">
                <a:solidFill>
                  <a:schemeClr val="bg1"/>
                </a:solidFill>
                <a:latin typeface="Rockwell" panose="02060603020205020403" pitchFamily="18" charset="77"/>
              </a:rPr>
              <a:t> − It allows setting the operation of the processor in single-step mode. The DEBUG program we used sets the trap flag, so we could step through the execution one instruction at a time.</a:t>
            </a:r>
          </a:p>
        </p:txBody>
      </p:sp>
    </p:spTree>
    <p:extLst>
      <p:ext uri="{BB962C8B-B14F-4D97-AF65-F5344CB8AC3E}">
        <p14:creationId xmlns:p14="http://schemas.microsoft.com/office/powerpoint/2010/main" val="3101867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C8C2CF6-F27D-C741-8CD2-87E6F5805E9D}"/>
              </a:ext>
            </a:extLst>
          </p:cNvPr>
          <p:cNvSpPr txBox="1"/>
          <p:nvPr/>
        </p:nvSpPr>
        <p:spPr>
          <a:xfrm>
            <a:off x="1594021" y="659695"/>
            <a:ext cx="10206681" cy="58593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solidFill>
                  <a:schemeClr val="bg1"/>
                </a:solidFill>
                <a:latin typeface="Rockwell" panose="02060603020205020403" pitchFamily="18" charset="77"/>
              </a:rPr>
              <a:t>Sign Flag (SF)</a:t>
            </a:r>
            <a:r>
              <a:rPr lang="en-US" dirty="0">
                <a:solidFill>
                  <a:schemeClr val="bg1"/>
                </a:solidFill>
                <a:latin typeface="Rockwell" panose="02060603020205020403" pitchFamily="18" charset="77"/>
              </a:rPr>
              <a:t> − It shows the sign of the result of an arithmetic operation. This flag is set according to the sign of a data item following the arithmetic operation. The sign is indicated by the high-order of leftmost bit. A positive result clears the value of SF to 0 and negative result sets it to 1.</a:t>
            </a:r>
            <a:endParaRPr lang="en-US" b="1" dirty="0">
              <a:solidFill>
                <a:schemeClr val="bg1"/>
              </a:solidFill>
              <a:latin typeface="Rockwell" panose="02060603020205020403" pitchFamily="18" charset="77"/>
            </a:endParaRPr>
          </a:p>
          <a:p>
            <a:pPr marL="285750" indent="-285750">
              <a:lnSpc>
                <a:spcPct val="150000"/>
              </a:lnSpc>
              <a:buFont typeface="Arial" panose="020B0604020202020204" pitchFamily="34" charset="0"/>
              <a:buChar char="•"/>
            </a:pPr>
            <a:r>
              <a:rPr lang="en-US" b="1" dirty="0">
                <a:solidFill>
                  <a:schemeClr val="bg1"/>
                </a:solidFill>
                <a:latin typeface="Rockwell" panose="02060603020205020403" pitchFamily="18" charset="77"/>
              </a:rPr>
              <a:t>Zero Flag (ZF)</a:t>
            </a:r>
            <a:r>
              <a:rPr lang="en-US" dirty="0">
                <a:solidFill>
                  <a:schemeClr val="bg1"/>
                </a:solidFill>
                <a:latin typeface="Rockwell" panose="02060603020205020403" pitchFamily="18" charset="77"/>
              </a:rPr>
              <a:t> − It indicates the result of an arithmetic or comparison operation. A nonzero result clears the zero flag to 0, and a zero result sets it to 1.</a:t>
            </a:r>
          </a:p>
          <a:p>
            <a:pPr marL="285750" indent="-285750">
              <a:lnSpc>
                <a:spcPct val="150000"/>
              </a:lnSpc>
              <a:buFont typeface="Arial" panose="020B0604020202020204" pitchFamily="34" charset="0"/>
              <a:buChar char="•"/>
            </a:pPr>
            <a:r>
              <a:rPr lang="en-US" b="1" dirty="0">
                <a:solidFill>
                  <a:schemeClr val="bg1"/>
                </a:solidFill>
                <a:latin typeface="Rockwell" panose="02060603020205020403" pitchFamily="18" charset="77"/>
              </a:rPr>
              <a:t>Auxiliary Carry Flag (AF)</a:t>
            </a:r>
            <a:r>
              <a:rPr lang="en-US" dirty="0">
                <a:solidFill>
                  <a:schemeClr val="bg1"/>
                </a:solidFill>
                <a:latin typeface="Rockwell" panose="02060603020205020403" pitchFamily="18" charset="77"/>
              </a:rPr>
              <a:t> − It contains the carry from bit 3 to bit 4 following an arithmetic operation; used for specialized arithmetic. The AF is set when a 1-byte arithmetic operation causes a carry from bit 3 into bit 4.</a:t>
            </a:r>
          </a:p>
          <a:p>
            <a:pPr marL="285750" indent="-285750">
              <a:lnSpc>
                <a:spcPct val="150000"/>
              </a:lnSpc>
              <a:buFont typeface="Arial" panose="020B0604020202020204" pitchFamily="34" charset="0"/>
              <a:buChar char="•"/>
            </a:pPr>
            <a:r>
              <a:rPr lang="en-US" b="1" dirty="0">
                <a:solidFill>
                  <a:schemeClr val="bg1"/>
                </a:solidFill>
                <a:latin typeface="Rockwell" panose="02060603020205020403" pitchFamily="18" charset="77"/>
              </a:rPr>
              <a:t>Parity Flag (PF)</a:t>
            </a:r>
            <a:r>
              <a:rPr lang="en-US" dirty="0">
                <a:solidFill>
                  <a:schemeClr val="bg1"/>
                </a:solidFill>
                <a:latin typeface="Rockwell" panose="02060603020205020403" pitchFamily="18" charset="77"/>
              </a:rPr>
              <a:t> − It indicates the total number of 1-bits in the result obtained from an arithmetic operation. An even number of 1-bits clears the parity flag to 0 and an odd number of 1-bits sets the parity flag to 1.</a:t>
            </a:r>
          </a:p>
          <a:p>
            <a:pPr marL="285750" indent="-285750">
              <a:lnSpc>
                <a:spcPct val="150000"/>
              </a:lnSpc>
              <a:buFont typeface="Arial" panose="020B0604020202020204" pitchFamily="34" charset="0"/>
              <a:buChar char="•"/>
            </a:pPr>
            <a:r>
              <a:rPr lang="en-US" b="1" dirty="0">
                <a:solidFill>
                  <a:schemeClr val="bg1"/>
                </a:solidFill>
                <a:latin typeface="Rockwell" panose="02060603020205020403" pitchFamily="18" charset="77"/>
              </a:rPr>
              <a:t>Carry Flag (CF)</a:t>
            </a:r>
            <a:r>
              <a:rPr lang="en-US" dirty="0">
                <a:solidFill>
                  <a:schemeClr val="bg1"/>
                </a:solidFill>
                <a:latin typeface="Rockwell" panose="02060603020205020403" pitchFamily="18" charset="77"/>
              </a:rPr>
              <a:t> − It contains the carry of 0 or 1 from a high-order bit (leftmost) after an arithmetic operation. It also stores the contents of last bit of a </a:t>
            </a:r>
            <a:r>
              <a:rPr lang="en-US" i="1" dirty="0">
                <a:solidFill>
                  <a:schemeClr val="bg1"/>
                </a:solidFill>
                <a:latin typeface="Rockwell" panose="02060603020205020403" pitchFamily="18" charset="77"/>
              </a:rPr>
              <a:t>shift</a:t>
            </a:r>
            <a:r>
              <a:rPr lang="en-US" dirty="0">
                <a:solidFill>
                  <a:schemeClr val="bg1"/>
                </a:solidFill>
                <a:latin typeface="Rockwell" panose="02060603020205020403" pitchFamily="18" charset="77"/>
              </a:rPr>
              <a:t> or </a:t>
            </a:r>
            <a:r>
              <a:rPr lang="en-US" i="1" dirty="0">
                <a:solidFill>
                  <a:schemeClr val="bg1"/>
                </a:solidFill>
                <a:latin typeface="Rockwell" panose="02060603020205020403" pitchFamily="18" charset="77"/>
              </a:rPr>
              <a:t>rotate</a:t>
            </a:r>
            <a:r>
              <a:rPr lang="en-US" dirty="0">
                <a:solidFill>
                  <a:schemeClr val="bg1"/>
                </a:solidFill>
                <a:latin typeface="Rockwell" panose="02060603020205020403" pitchFamily="18" charset="77"/>
              </a:rPr>
              <a:t> operation.</a:t>
            </a:r>
          </a:p>
        </p:txBody>
      </p:sp>
    </p:spTree>
    <p:extLst>
      <p:ext uri="{BB962C8B-B14F-4D97-AF65-F5344CB8AC3E}">
        <p14:creationId xmlns:p14="http://schemas.microsoft.com/office/powerpoint/2010/main" val="1129715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034319-83EF-C044-9430-D28A96712DB7}"/>
              </a:ext>
            </a:extLst>
          </p:cNvPr>
          <p:cNvPicPr>
            <a:picLocks noChangeAspect="1"/>
          </p:cNvPicPr>
          <p:nvPr/>
        </p:nvPicPr>
        <p:blipFill>
          <a:blip r:embed="rId2"/>
          <a:stretch>
            <a:fillRect/>
          </a:stretch>
        </p:blipFill>
        <p:spPr>
          <a:xfrm>
            <a:off x="717550" y="2832100"/>
            <a:ext cx="10756900" cy="1193800"/>
          </a:xfrm>
          <a:prstGeom prst="rect">
            <a:avLst/>
          </a:prstGeom>
        </p:spPr>
      </p:pic>
      <p:sp>
        <p:nvSpPr>
          <p:cNvPr id="4" name="TextBox 3">
            <a:extLst>
              <a:ext uri="{FF2B5EF4-FFF2-40B4-BE49-F238E27FC236}">
                <a16:creationId xmlns:a16="http://schemas.microsoft.com/office/drawing/2014/main" id="{482319C9-D306-5341-B370-9E6271C7F22D}"/>
              </a:ext>
            </a:extLst>
          </p:cNvPr>
          <p:cNvSpPr txBox="1"/>
          <p:nvPr/>
        </p:nvSpPr>
        <p:spPr>
          <a:xfrm>
            <a:off x="3836407" y="2360140"/>
            <a:ext cx="4519186" cy="369332"/>
          </a:xfrm>
          <a:prstGeom prst="rect">
            <a:avLst/>
          </a:prstGeom>
          <a:noFill/>
        </p:spPr>
        <p:txBody>
          <a:bodyPr wrap="none" rtlCol="0">
            <a:spAutoFit/>
          </a:bodyPr>
          <a:lstStyle/>
          <a:p>
            <a:r>
              <a:rPr lang="en-US" dirty="0">
                <a:solidFill>
                  <a:schemeClr val="bg1"/>
                </a:solidFill>
              </a:rPr>
              <a:t>position of flag bits in the 16-bit Flags register</a:t>
            </a:r>
            <a:endParaRPr lang="en-KH" dirty="0">
              <a:solidFill>
                <a:schemeClr val="bg1"/>
              </a:solidFill>
            </a:endParaRPr>
          </a:p>
        </p:txBody>
      </p:sp>
    </p:spTree>
    <p:extLst>
      <p:ext uri="{BB962C8B-B14F-4D97-AF65-F5344CB8AC3E}">
        <p14:creationId xmlns:p14="http://schemas.microsoft.com/office/powerpoint/2010/main" val="881268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DA8BFD-A267-8946-B530-62E02D894BDA}"/>
              </a:ext>
            </a:extLst>
          </p:cNvPr>
          <p:cNvPicPr>
            <a:picLocks noChangeAspect="1"/>
          </p:cNvPicPr>
          <p:nvPr/>
        </p:nvPicPr>
        <p:blipFill>
          <a:blip r:embed="rId2"/>
          <a:stretch>
            <a:fillRect/>
          </a:stretch>
        </p:blipFill>
        <p:spPr>
          <a:xfrm>
            <a:off x="1277276" y="196516"/>
            <a:ext cx="9910164" cy="6400800"/>
          </a:xfrm>
          <a:prstGeom prst="rect">
            <a:avLst/>
          </a:prstGeom>
        </p:spPr>
      </p:pic>
    </p:spTree>
    <p:extLst>
      <p:ext uri="{BB962C8B-B14F-4D97-AF65-F5344CB8AC3E}">
        <p14:creationId xmlns:p14="http://schemas.microsoft.com/office/powerpoint/2010/main" val="51125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D5EE0-3889-C744-B65E-65B3F67B1825}"/>
              </a:ext>
            </a:extLst>
          </p:cNvPr>
          <p:cNvSpPr>
            <a:spLocks noGrp="1"/>
          </p:cNvSpPr>
          <p:nvPr>
            <p:ph type="title"/>
          </p:nvPr>
        </p:nvSpPr>
        <p:spPr/>
        <p:txBody>
          <a:bodyPr/>
          <a:lstStyle/>
          <a:p>
            <a:r>
              <a:rPr lang="en-US" dirty="0"/>
              <a:t>S</a:t>
            </a:r>
            <a:r>
              <a:rPr lang="en-KH" dirty="0"/>
              <a:t>ystem Call</a:t>
            </a:r>
          </a:p>
        </p:txBody>
      </p:sp>
      <p:sp>
        <p:nvSpPr>
          <p:cNvPr id="3" name="Content Placeholder 2">
            <a:extLst>
              <a:ext uri="{FF2B5EF4-FFF2-40B4-BE49-F238E27FC236}">
                <a16:creationId xmlns:a16="http://schemas.microsoft.com/office/drawing/2014/main" id="{ABC3A663-ED19-D04D-9D0B-52D2BDBA10CB}"/>
              </a:ext>
            </a:extLst>
          </p:cNvPr>
          <p:cNvSpPr>
            <a:spLocks noGrp="1"/>
          </p:cNvSpPr>
          <p:nvPr>
            <p:ph idx="1"/>
          </p:nvPr>
        </p:nvSpPr>
        <p:spPr/>
        <p:txBody>
          <a:bodyPr/>
          <a:lstStyle/>
          <a:p>
            <a:pPr marL="0" indent="0">
              <a:buNone/>
            </a:pPr>
            <a:r>
              <a:rPr lang="en-KH" b="1" dirty="0">
                <a:solidFill>
                  <a:schemeClr val="accent2">
                    <a:lumMod val="60000"/>
                    <a:lumOff val="40000"/>
                  </a:schemeClr>
                </a:solidFill>
              </a:rPr>
              <a:t>What is System Call?</a:t>
            </a:r>
          </a:p>
          <a:p>
            <a:pPr marL="0" indent="0">
              <a:buNone/>
            </a:pPr>
            <a:r>
              <a:rPr lang="en-US" dirty="0"/>
              <a:t>System calls are APIs for the interface between the user space and the kernel space.</a:t>
            </a:r>
          </a:p>
          <a:p>
            <a:pPr marL="0" indent="0">
              <a:buNone/>
            </a:pPr>
            <a:endParaRPr lang="en-US" dirty="0"/>
          </a:p>
          <a:p>
            <a:pPr marL="0" indent="0">
              <a:buNone/>
            </a:pPr>
            <a:r>
              <a:rPr lang="en-US" dirty="0"/>
              <a:t>Then, </a:t>
            </a:r>
            <a:r>
              <a:rPr lang="en-US" b="1" dirty="0">
                <a:solidFill>
                  <a:schemeClr val="accent2">
                    <a:lumMod val="60000"/>
                    <a:lumOff val="40000"/>
                  </a:schemeClr>
                </a:solidFill>
              </a:rPr>
              <a:t>what is Kernel?</a:t>
            </a:r>
          </a:p>
          <a:p>
            <a:pPr marL="0" indent="0">
              <a:buNone/>
            </a:pPr>
            <a:r>
              <a:rPr lang="en-US" dirty="0"/>
              <a:t>The </a:t>
            </a:r>
            <a:r>
              <a:rPr lang="en-US" b="1" dirty="0"/>
              <a:t>kernel</a:t>
            </a:r>
            <a:r>
              <a:rPr lang="en-US" dirty="0"/>
              <a:t> is a </a:t>
            </a:r>
            <a:r>
              <a:rPr lang="en-US" b="1" dirty="0"/>
              <a:t>computer</a:t>
            </a:r>
            <a:r>
              <a:rPr lang="en-US" dirty="0"/>
              <a:t> program at the core of a </a:t>
            </a:r>
            <a:r>
              <a:rPr lang="en-US" b="1" dirty="0"/>
              <a:t>computer's</a:t>
            </a:r>
            <a:r>
              <a:rPr lang="en-US" dirty="0"/>
              <a:t> operating system that has complete control over everything in the system</a:t>
            </a:r>
            <a:endParaRPr lang="en-KH" dirty="0"/>
          </a:p>
        </p:txBody>
      </p:sp>
    </p:spTree>
    <p:extLst>
      <p:ext uri="{BB962C8B-B14F-4D97-AF65-F5344CB8AC3E}">
        <p14:creationId xmlns:p14="http://schemas.microsoft.com/office/powerpoint/2010/main" val="45889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B6EAF-A5DA-2A4C-8D91-E40AE6D9246E}"/>
              </a:ext>
            </a:extLst>
          </p:cNvPr>
          <p:cNvSpPr>
            <a:spLocks noGrp="1"/>
          </p:cNvSpPr>
          <p:nvPr>
            <p:ph type="title"/>
          </p:nvPr>
        </p:nvSpPr>
        <p:spPr/>
        <p:txBody>
          <a:bodyPr>
            <a:normAutofit/>
          </a:bodyPr>
          <a:lstStyle/>
          <a:p>
            <a:r>
              <a:rPr lang="en-KH" sz="2800" dirty="0"/>
              <a:t>How do you use system call in the assembly?</a:t>
            </a:r>
          </a:p>
        </p:txBody>
      </p:sp>
      <p:sp>
        <p:nvSpPr>
          <p:cNvPr id="3" name="Content Placeholder 2">
            <a:extLst>
              <a:ext uri="{FF2B5EF4-FFF2-40B4-BE49-F238E27FC236}">
                <a16:creationId xmlns:a16="http://schemas.microsoft.com/office/drawing/2014/main" id="{55CA1993-AB99-074D-BE33-067FB2ADE56F}"/>
              </a:ext>
            </a:extLst>
          </p:cNvPr>
          <p:cNvSpPr>
            <a:spLocks noGrp="1"/>
          </p:cNvSpPr>
          <p:nvPr>
            <p:ph idx="1"/>
          </p:nvPr>
        </p:nvSpPr>
        <p:spPr>
          <a:xfrm>
            <a:off x="701749" y="2011680"/>
            <a:ext cx="2626242" cy="4408576"/>
          </a:xfrm>
        </p:spPr>
        <p:txBody>
          <a:bodyPr>
            <a:normAutofit/>
          </a:bodyPr>
          <a:lstStyle/>
          <a:p>
            <a:r>
              <a:rPr lang="en-KH" dirty="0"/>
              <a:t>To use I/O resources</a:t>
            </a:r>
          </a:p>
          <a:p>
            <a:r>
              <a:rPr lang="en-KH" dirty="0"/>
              <a:t>To stop/start program</a:t>
            </a:r>
          </a:p>
          <a:p>
            <a:r>
              <a:rPr lang="en-KH" dirty="0"/>
              <a:t>To intterrupt the application flow when something happen</a:t>
            </a:r>
          </a:p>
        </p:txBody>
      </p:sp>
      <p:graphicFrame>
        <p:nvGraphicFramePr>
          <p:cNvPr id="4" name="Table 3">
            <a:extLst>
              <a:ext uri="{FF2B5EF4-FFF2-40B4-BE49-F238E27FC236}">
                <a16:creationId xmlns:a16="http://schemas.microsoft.com/office/drawing/2014/main" id="{9CE9FCB2-72A1-A148-A1A7-D9B2B344010E}"/>
              </a:ext>
            </a:extLst>
          </p:cNvPr>
          <p:cNvGraphicFramePr>
            <a:graphicFrameLocks noGrp="1"/>
          </p:cNvGraphicFramePr>
          <p:nvPr>
            <p:extLst>
              <p:ext uri="{D42A27DB-BD31-4B8C-83A1-F6EECF244321}">
                <p14:modId xmlns:p14="http://schemas.microsoft.com/office/powerpoint/2010/main" val="19503424"/>
              </p:ext>
            </p:extLst>
          </p:nvPr>
        </p:nvGraphicFramePr>
        <p:xfrm>
          <a:off x="4216445" y="2011680"/>
          <a:ext cx="7681387" cy="4562143"/>
        </p:xfrm>
        <a:graphic>
          <a:graphicData uri="http://schemas.openxmlformats.org/drawingml/2006/table">
            <a:tbl>
              <a:tblPr>
                <a:tableStyleId>{2D5ABB26-0587-4C30-8999-92F81FD0307C}</a:tableStyleId>
              </a:tblPr>
              <a:tblGrid>
                <a:gridCol w="993508">
                  <a:extLst>
                    <a:ext uri="{9D8B030D-6E8A-4147-A177-3AD203B41FA5}">
                      <a16:colId xmlns:a16="http://schemas.microsoft.com/office/drawing/2014/main" val="1072210000"/>
                    </a:ext>
                  </a:extLst>
                </a:gridCol>
                <a:gridCol w="1148317">
                  <a:extLst>
                    <a:ext uri="{9D8B030D-6E8A-4147-A177-3AD203B41FA5}">
                      <a16:colId xmlns:a16="http://schemas.microsoft.com/office/drawing/2014/main" val="1690489932"/>
                    </a:ext>
                  </a:extLst>
                </a:gridCol>
                <a:gridCol w="1414130">
                  <a:extLst>
                    <a:ext uri="{9D8B030D-6E8A-4147-A177-3AD203B41FA5}">
                      <a16:colId xmlns:a16="http://schemas.microsoft.com/office/drawing/2014/main" val="4294028281"/>
                    </a:ext>
                  </a:extLst>
                </a:gridCol>
                <a:gridCol w="1031358">
                  <a:extLst>
                    <a:ext uri="{9D8B030D-6E8A-4147-A177-3AD203B41FA5}">
                      <a16:colId xmlns:a16="http://schemas.microsoft.com/office/drawing/2014/main" val="2415622393"/>
                    </a:ext>
                  </a:extLst>
                </a:gridCol>
                <a:gridCol w="1190847">
                  <a:extLst>
                    <a:ext uri="{9D8B030D-6E8A-4147-A177-3AD203B41FA5}">
                      <a16:colId xmlns:a16="http://schemas.microsoft.com/office/drawing/2014/main" val="1555012483"/>
                    </a:ext>
                  </a:extLst>
                </a:gridCol>
                <a:gridCol w="805886">
                  <a:extLst>
                    <a:ext uri="{9D8B030D-6E8A-4147-A177-3AD203B41FA5}">
                      <a16:colId xmlns:a16="http://schemas.microsoft.com/office/drawing/2014/main" val="1610860457"/>
                    </a:ext>
                  </a:extLst>
                </a:gridCol>
                <a:gridCol w="1097341">
                  <a:extLst>
                    <a:ext uri="{9D8B030D-6E8A-4147-A177-3AD203B41FA5}">
                      <a16:colId xmlns:a16="http://schemas.microsoft.com/office/drawing/2014/main" val="4050983689"/>
                    </a:ext>
                  </a:extLst>
                </a:gridCol>
              </a:tblGrid>
              <a:tr h="446644">
                <a:tc>
                  <a:txBody>
                    <a:bodyPr/>
                    <a:lstStyle/>
                    <a:p>
                      <a:pPr algn="ctr" fontAlgn="t"/>
                      <a:r>
                        <a:rPr lang="en-US" sz="1700" b="1" dirty="0">
                          <a:solidFill>
                            <a:srgbClr val="C00000"/>
                          </a:solidFill>
                          <a:effectLst/>
                        </a:rPr>
                        <a:t>%</a:t>
                      </a:r>
                      <a:r>
                        <a:rPr lang="en-US" sz="1700" b="1" dirty="0" err="1">
                          <a:solidFill>
                            <a:srgbClr val="C00000"/>
                          </a:solidFill>
                          <a:effectLst/>
                        </a:rPr>
                        <a:t>eax</a:t>
                      </a:r>
                      <a:endParaRPr lang="en-US" sz="1700" b="1" dirty="0">
                        <a:solidFill>
                          <a:srgbClr val="C00000"/>
                        </a:solidFill>
                        <a:effectLst/>
                      </a:endParaRPr>
                    </a:p>
                  </a:txBody>
                  <a:tcPr marL="73547" marR="73547" marT="73547" marB="73547">
                    <a:solidFill>
                      <a:schemeClr val="tx1"/>
                    </a:solidFill>
                  </a:tcPr>
                </a:tc>
                <a:tc>
                  <a:txBody>
                    <a:bodyPr/>
                    <a:lstStyle/>
                    <a:p>
                      <a:pPr algn="ctr" fontAlgn="t"/>
                      <a:r>
                        <a:rPr lang="en-US" sz="1700" b="1" dirty="0">
                          <a:solidFill>
                            <a:srgbClr val="C00000"/>
                          </a:solidFill>
                          <a:effectLst/>
                        </a:rPr>
                        <a:t>Name</a:t>
                      </a:r>
                    </a:p>
                  </a:txBody>
                  <a:tcPr marL="73547" marR="73547" marT="73547" marB="73547">
                    <a:solidFill>
                      <a:schemeClr val="tx1"/>
                    </a:solidFill>
                  </a:tcPr>
                </a:tc>
                <a:tc>
                  <a:txBody>
                    <a:bodyPr/>
                    <a:lstStyle/>
                    <a:p>
                      <a:pPr algn="ctr" fontAlgn="t"/>
                      <a:r>
                        <a:rPr lang="en-US" sz="1700" b="1">
                          <a:solidFill>
                            <a:srgbClr val="C00000"/>
                          </a:solidFill>
                          <a:effectLst/>
                        </a:rPr>
                        <a:t>%ebx</a:t>
                      </a:r>
                    </a:p>
                  </a:txBody>
                  <a:tcPr marL="73547" marR="73547" marT="73547" marB="73547">
                    <a:solidFill>
                      <a:schemeClr val="tx1"/>
                    </a:solidFill>
                  </a:tcPr>
                </a:tc>
                <a:tc>
                  <a:txBody>
                    <a:bodyPr/>
                    <a:lstStyle/>
                    <a:p>
                      <a:pPr algn="ctr" fontAlgn="t"/>
                      <a:r>
                        <a:rPr lang="en-US" sz="1700" b="1">
                          <a:solidFill>
                            <a:srgbClr val="C00000"/>
                          </a:solidFill>
                          <a:effectLst/>
                        </a:rPr>
                        <a:t>%ecx</a:t>
                      </a:r>
                    </a:p>
                  </a:txBody>
                  <a:tcPr marL="73547" marR="73547" marT="73547" marB="73547">
                    <a:solidFill>
                      <a:schemeClr val="tx1"/>
                    </a:solidFill>
                  </a:tcPr>
                </a:tc>
                <a:tc>
                  <a:txBody>
                    <a:bodyPr/>
                    <a:lstStyle/>
                    <a:p>
                      <a:pPr algn="ctr" fontAlgn="t"/>
                      <a:r>
                        <a:rPr lang="en-US" sz="1700" b="1">
                          <a:solidFill>
                            <a:srgbClr val="C00000"/>
                          </a:solidFill>
                          <a:effectLst/>
                        </a:rPr>
                        <a:t>%edx</a:t>
                      </a:r>
                    </a:p>
                  </a:txBody>
                  <a:tcPr marL="73547" marR="73547" marT="73547" marB="73547">
                    <a:solidFill>
                      <a:schemeClr val="tx1"/>
                    </a:solidFill>
                  </a:tcPr>
                </a:tc>
                <a:tc>
                  <a:txBody>
                    <a:bodyPr/>
                    <a:lstStyle/>
                    <a:p>
                      <a:pPr algn="ctr" fontAlgn="t"/>
                      <a:r>
                        <a:rPr lang="en-US" sz="1700" b="1">
                          <a:solidFill>
                            <a:srgbClr val="C00000"/>
                          </a:solidFill>
                          <a:effectLst/>
                        </a:rPr>
                        <a:t>%esx</a:t>
                      </a:r>
                    </a:p>
                  </a:txBody>
                  <a:tcPr marL="73547" marR="73547" marT="73547" marB="73547">
                    <a:solidFill>
                      <a:schemeClr val="tx1"/>
                    </a:solidFill>
                  </a:tcPr>
                </a:tc>
                <a:tc>
                  <a:txBody>
                    <a:bodyPr/>
                    <a:lstStyle/>
                    <a:p>
                      <a:pPr algn="ctr" fontAlgn="t"/>
                      <a:r>
                        <a:rPr lang="en-US" sz="1700" b="1" dirty="0">
                          <a:solidFill>
                            <a:srgbClr val="C00000"/>
                          </a:solidFill>
                          <a:effectLst/>
                        </a:rPr>
                        <a:t>%</a:t>
                      </a:r>
                      <a:r>
                        <a:rPr lang="en-US" sz="1700" b="1" dirty="0" err="1">
                          <a:solidFill>
                            <a:srgbClr val="C00000"/>
                          </a:solidFill>
                          <a:effectLst/>
                        </a:rPr>
                        <a:t>edi</a:t>
                      </a:r>
                      <a:endParaRPr lang="en-US" sz="1700" b="1" dirty="0">
                        <a:solidFill>
                          <a:srgbClr val="C00000"/>
                        </a:solidFill>
                        <a:effectLst/>
                      </a:endParaRPr>
                    </a:p>
                  </a:txBody>
                  <a:tcPr marL="73547" marR="73547" marT="73547" marB="73547">
                    <a:solidFill>
                      <a:schemeClr val="tx1"/>
                    </a:solidFill>
                  </a:tcPr>
                </a:tc>
                <a:extLst>
                  <a:ext uri="{0D108BD9-81ED-4DB2-BD59-A6C34878D82A}">
                    <a16:rowId xmlns:a16="http://schemas.microsoft.com/office/drawing/2014/main" val="4043183954"/>
                  </a:ext>
                </a:extLst>
              </a:tr>
              <a:tr h="446644">
                <a:tc>
                  <a:txBody>
                    <a:bodyPr/>
                    <a:lstStyle/>
                    <a:p>
                      <a:pPr algn="ctr" fontAlgn="t"/>
                      <a:r>
                        <a:rPr lang="en-KH" sz="1700" dirty="0">
                          <a:solidFill>
                            <a:schemeClr val="bg1"/>
                          </a:solidFill>
                          <a:effectLst/>
                        </a:rPr>
                        <a:t>1</a:t>
                      </a:r>
                    </a:p>
                  </a:txBody>
                  <a:tcPr marL="73547" marR="73547" marT="73547" marB="73547">
                    <a:solidFill>
                      <a:schemeClr val="tx1"/>
                    </a:solidFill>
                  </a:tcPr>
                </a:tc>
                <a:tc>
                  <a:txBody>
                    <a:bodyPr/>
                    <a:lstStyle/>
                    <a:p>
                      <a:pPr fontAlgn="t"/>
                      <a:r>
                        <a:rPr lang="en-US" sz="1700">
                          <a:solidFill>
                            <a:schemeClr val="bg1"/>
                          </a:solidFill>
                          <a:effectLst/>
                        </a:rPr>
                        <a:t>sys_exit</a:t>
                      </a:r>
                    </a:p>
                  </a:txBody>
                  <a:tcPr marL="73547" marR="73547" marT="73547" marB="73547">
                    <a:solidFill>
                      <a:schemeClr val="tx1"/>
                    </a:solidFill>
                  </a:tcPr>
                </a:tc>
                <a:tc>
                  <a:txBody>
                    <a:bodyPr/>
                    <a:lstStyle/>
                    <a:p>
                      <a:pPr fontAlgn="t"/>
                      <a:r>
                        <a:rPr lang="en-US" sz="1700">
                          <a:solidFill>
                            <a:schemeClr val="bg1"/>
                          </a:solidFill>
                          <a:effectLst/>
                        </a:rPr>
                        <a:t>int</a:t>
                      </a:r>
                    </a:p>
                  </a:txBody>
                  <a:tcPr marL="73547" marR="73547" marT="73547" marB="73547">
                    <a:solidFill>
                      <a:schemeClr val="tx1"/>
                    </a:solidFill>
                  </a:tcPr>
                </a:tc>
                <a:tc>
                  <a:txBody>
                    <a:bodyPr/>
                    <a:lstStyle/>
                    <a:p>
                      <a:pPr fontAlgn="t"/>
                      <a:r>
                        <a:rPr lang="en-KH" sz="1700">
                          <a:solidFill>
                            <a:schemeClr val="bg1"/>
                          </a:solidFill>
                          <a:effectLst/>
                        </a:rPr>
                        <a:t>-</a:t>
                      </a:r>
                    </a:p>
                  </a:txBody>
                  <a:tcPr marL="73547" marR="73547" marT="73547" marB="73547">
                    <a:solidFill>
                      <a:schemeClr val="tx1"/>
                    </a:solidFill>
                  </a:tcPr>
                </a:tc>
                <a:tc>
                  <a:txBody>
                    <a:bodyPr/>
                    <a:lstStyle/>
                    <a:p>
                      <a:pPr fontAlgn="t"/>
                      <a:r>
                        <a:rPr lang="en-KH" sz="1700">
                          <a:solidFill>
                            <a:schemeClr val="bg1"/>
                          </a:solidFill>
                          <a:effectLst/>
                        </a:rPr>
                        <a:t>-</a:t>
                      </a:r>
                    </a:p>
                  </a:txBody>
                  <a:tcPr marL="73547" marR="73547" marT="73547" marB="73547">
                    <a:solidFill>
                      <a:schemeClr val="tx1"/>
                    </a:solidFill>
                  </a:tcPr>
                </a:tc>
                <a:tc>
                  <a:txBody>
                    <a:bodyPr/>
                    <a:lstStyle/>
                    <a:p>
                      <a:pPr fontAlgn="t"/>
                      <a:r>
                        <a:rPr lang="en-KH" sz="1700">
                          <a:solidFill>
                            <a:schemeClr val="bg1"/>
                          </a:solidFill>
                          <a:effectLst/>
                        </a:rPr>
                        <a:t>-</a:t>
                      </a:r>
                    </a:p>
                  </a:txBody>
                  <a:tcPr marL="73547" marR="73547" marT="73547" marB="73547">
                    <a:solidFill>
                      <a:schemeClr val="tx1"/>
                    </a:solidFill>
                  </a:tcPr>
                </a:tc>
                <a:tc>
                  <a:txBody>
                    <a:bodyPr/>
                    <a:lstStyle/>
                    <a:p>
                      <a:pPr fontAlgn="t"/>
                      <a:r>
                        <a:rPr lang="en-KH" sz="1700">
                          <a:solidFill>
                            <a:schemeClr val="bg1"/>
                          </a:solidFill>
                          <a:effectLst/>
                        </a:rPr>
                        <a:t>-</a:t>
                      </a:r>
                    </a:p>
                  </a:txBody>
                  <a:tcPr marL="73547" marR="73547" marT="73547" marB="73547">
                    <a:solidFill>
                      <a:schemeClr val="tx1"/>
                    </a:solidFill>
                  </a:tcPr>
                </a:tc>
                <a:extLst>
                  <a:ext uri="{0D108BD9-81ED-4DB2-BD59-A6C34878D82A}">
                    <a16:rowId xmlns:a16="http://schemas.microsoft.com/office/drawing/2014/main" val="4259906151"/>
                  </a:ext>
                </a:extLst>
              </a:tr>
              <a:tr h="733771">
                <a:tc>
                  <a:txBody>
                    <a:bodyPr/>
                    <a:lstStyle/>
                    <a:p>
                      <a:pPr algn="ctr" fontAlgn="t"/>
                      <a:r>
                        <a:rPr lang="en-KH" sz="1700">
                          <a:solidFill>
                            <a:schemeClr val="bg1"/>
                          </a:solidFill>
                          <a:effectLst/>
                        </a:rPr>
                        <a:t>2</a:t>
                      </a:r>
                    </a:p>
                  </a:txBody>
                  <a:tcPr marL="73547" marR="73547" marT="73547" marB="73547">
                    <a:solidFill>
                      <a:schemeClr val="tx1"/>
                    </a:solidFill>
                  </a:tcPr>
                </a:tc>
                <a:tc>
                  <a:txBody>
                    <a:bodyPr/>
                    <a:lstStyle/>
                    <a:p>
                      <a:pPr fontAlgn="t"/>
                      <a:r>
                        <a:rPr lang="en-US" sz="1700">
                          <a:solidFill>
                            <a:schemeClr val="bg1"/>
                          </a:solidFill>
                          <a:effectLst/>
                        </a:rPr>
                        <a:t>sys_fork</a:t>
                      </a:r>
                    </a:p>
                  </a:txBody>
                  <a:tcPr marL="73547" marR="73547" marT="73547" marB="73547">
                    <a:solidFill>
                      <a:schemeClr val="tx1"/>
                    </a:solidFill>
                  </a:tcPr>
                </a:tc>
                <a:tc>
                  <a:txBody>
                    <a:bodyPr/>
                    <a:lstStyle/>
                    <a:p>
                      <a:pPr fontAlgn="t"/>
                      <a:r>
                        <a:rPr lang="en-US" sz="1700" dirty="0">
                          <a:solidFill>
                            <a:schemeClr val="bg1"/>
                          </a:solidFill>
                          <a:effectLst/>
                        </a:rPr>
                        <a:t>struct </a:t>
                      </a:r>
                      <a:r>
                        <a:rPr lang="en-US" sz="1700" dirty="0" err="1">
                          <a:solidFill>
                            <a:schemeClr val="bg1"/>
                          </a:solidFill>
                          <a:effectLst/>
                        </a:rPr>
                        <a:t>pt_regs</a:t>
                      </a:r>
                      <a:endParaRPr lang="en-US" sz="1700" dirty="0">
                        <a:solidFill>
                          <a:schemeClr val="bg1"/>
                        </a:solidFill>
                        <a:effectLst/>
                      </a:endParaRPr>
                    </a:p>
                  </a:txBody>
                  <a:tcPr marL="73547" marR="73547" marT="73547" marB="73547">
                    <a:solidFill>
                      <a:schemeClr val="tx1"/>
                    </a:solidFill>
                  </a:tcPr>
                </a:tc>
                <a:tc>
                  <a:txBody>
                    <a:bodyPr/>
                    <a:lstStyle/>
                    <a:p>
                      <a:pPr fontAlgn="t"/>
                      <a:r>
                        <a:rPr lang="en-KH" sz="1700" dirty="0">
                          <a:solidFill>
                            <a:schemeClr val="bg1"/>
                          </a:solidFill>
                          <a:effectLst/>
                        </a:rPr>
                        <a:t>-</a:t>
                      </a:r>
                    </a:p>
                  </a:txBody>
                  <a:tcPr marL="73547" marR="73547" marT="73547" marB="73547">
                    <a:solidFill>
                      <a:schemeClr val="tx1"/>
                    </a:solidFill>
                  </a:tcPr>
                </a:tc>
                <a:tc>
                  <a:txBody>
                    <a:bodyPr/>
                    <a:lstStyle/>
                    <a:p>
                      <a:pPr fontAlgn="t"/>
                      <a:r>
                        <a:rPr lang="en-KH" sz="1700">
                          <a:solidFill>
                            <a:schemeClr val="bg1"/>
                          </a:solidFill>
                          <a:effectLst/>
                        </a:rPr>
                        <a:t>-</a:t>
                      </a:r>
                    </a:p>
                  </a:txBody>
                  <a:tcPr marL="73547" marR="73547" marT="73547" marB="73547">
                    <a:solidFill>
                      <a:schemeClr val="tx1"/>
                    </a:solidFill>
                  </a:tcPr>
                </a:tc>
                <a:tc>
                  <a:txBody>
                    <a:bodyPr/>
                    <a:lstStyle/>
                    <a:p>
                      <a:pPr fontAlgn="t"/>
                      <a:r>
                        <a:rPr lang="en-KH" sz="1700">
                          <a:solidFill>
                            <a:schemeClr val="bg1"/>
                          </a:solidFill>
                          <a:effectLst/>
                        </a:rPr>
                        <a:t>-</a:t>
                      </a:r>
                    </a:p>
                  </a:txBody>
                  <a:tcPr marL="73547" marR="73547" marT="73547" marB="73547">
                    <a:solidFill>
                      <a:schemeClr val="tx1"/>
                    </a:solidFill>
                  </a:tcPr>
                </a:tc>
                <a:tc>
                  <a:txBody>
                    <a:bodyPr/>
                    <a:lstStyle/>
                    <a:p>
                      <a:pPr fontAlgn="t"/>
                      <a:r>
                        <a:rPr lang="en-KH" sz="1700">
                          <a:solidFill>
                            <a:schemeClr val="bg1"/>
                          </a:solidFill>
                          <a:effectLst/>
                        </a:rPr>
                        <a:t>-</a:t>
                      </a:r>
                    </a:p>
                  </a:txBody>
                  <a:tcPr marL="73547" marR="73547" marT="73547" marB="73547">
                    <a:solidFill>
                      <a:schemeClr val="tx1"/>
                    </a:solidFill>
                  </a:tcPr>
                </a:tc>
                <a:extLst>
                  <a:ext uri="{0D108BD9-81ED-4DB2-BD59-A6C34878D82A}">
                    <a16:rowId xmlns:a16="http://schemas.microsoft.com/office/drawing/2014/main" val="4067754898"/>
                  </a:ext>
                </a:extLst>
              </a:tr>
              <a:tr h="733771">
                <a:tc>
                  <a:txBody>
                    <a:bodyPr/>
                    <a:lstStyle/>
                    <a:p>
                      <a:pPr algn="ctr" fontAlgn="t"/>
                      <a:r>
                        <a:rPr lang="en-KH" sz="1700">
                          <a:solidFill>
                            <a:schemeClr val="bg1"/>
                          </a:solidFill>
                          <a:effectLst/>
                        </a:rPr>
                        <a:t>3</a:t>
                      </a:r>
                    </a:p>
                  </a:txBody>
                  <a:tcPr marL="73547" marR="73547" marT="73547" marB="73547">
                    <a:solidFill>
                      <a:schemeClr val="tx1"/>
                    </a:solidFill>
                  </a:tcPr>
                </a:tc>
                <a:tc>
                  <a:txBody>
                    <a:bodyPr/>
                    <a:lstStyle/>
                    <a:p>
                      <a:pPr fontAlgn="t"/>
                      <a:r>
                        <a:rPr lang="en-US" sz="1700">
                          <a:solidFill>
                            <a:schemeClr val="bg1"/>
                          </a:solidFill>
                          <a:effectLst/>
                        </a:rPr>
                        <a:t>sys_read</a:t>
                      </a:r>
                    </a:p>
                  </a:txBody>
                  <a:tcPr marL="73547" marR="73547" marT="73547" marB="73547">
                    <a:solidFill>
                      <a:schemeClr val="tx1"/>
                    </a:solidFill>
                  </a:tcPr>
                </a:tc>
                <a:tc>
                  <a:txBody>
                    <a:bodyPr/>
                    <a:lstStyle/>
                    <a:p>
                      <a:pPr fontAlgn="t"/>
                      <a:r>
                        <a:rPr lang="en-US" sz="1700">
                          <a:solidFill>
                            <a:schemeClr val="bg1"/>
                          </a:solidFill>
                          <a:effectLst/>
                        </a:rPr>
                        <a:t>unsigned int</a:t>
                      </a:r>
                    </a:p>
                  </a:txBody>
                  <a:tcPr marL="73547" marR="73547" marT="73547" marB="73547">
                    <a:solidFill>
                      <a:schemeClr val="tx1"/>
                    </a:solidFill>
                  </a:tcPr>
                </a:tc>
                <a:tc>
                  <a:txBody>
                    <a:bodyPr/>
                    <a:lstStyle/>
                    <a:p>
                      <a:pPr fontAlgn="t"/>
                      <a:r>
                        <a:rPr lang="en-US" sz="1700">
                          <a:solidFill>
                            <a:schemeClr val="bg1"/>
                          </a:solidFill>
                          <a:effectLst/>
                        </a:rPr>
                        <a:t>char *</a:t>
                      </a:r>
                    </a:p>
                  </a:txBody>
                  <a:tcPr marL="73547" marR="73547" marT="73547" marB="73547">
                    <a:solidFill>
                      <a:schemeClr val="tx1"/>
                    </a:solidFill>
                  </a:tcPr>
                </a:tc>
                <a:tc>
                  <a:txBody>
                    <a:bodyPr/>
                    <a:lstStyle/>
                    <a:p>
                      <a:pPr fontAlgn="t"/>
                      <a:r>
                        <a:rPr lang="en-US" sz="1700">
                          <a:solidFill>
                            <a:schemeClr val="bg1"/>
                          </a:solidFill>
                          <a:effectLst/>
                        </a:rPr>
                        <a:t>size_t</a:t>
                      </a:r>
                    </a:p>
                  </a:txBody>
                  <a:tcPr marL="73547" marR="73547" marT="73547" marB="73547">
                    <a:solidFill>
                      <a:schemeClr val="tx1"/>
                    </a:solidFill>
                  </a:tcPr>
                </a:tc>
                <a:tc>
                  <a:txBody>
                    <a:bodyPr/>
                    <a:lstStyle/>
                    <a:p>
                      <a:pPr fontAlgn="t"/>
                      <a:r>
                        <a:rPr lang="en-KH" sz="1700">
                          <a:solidFill>
                            <a:schemeClr val="bg1"/>
                          </a:solidFill>
                          <a:effectLst/>
                        </a:rPr>
                        <a:t>-</a:t>
                      </a:r>
                    </a:p>
                  </a:txBody>
                  <a:tcPr marL="73547" marR="73547" marT="73547" marB="73547">
                    <a:solidFill>
                      <a:schemeClr val="tx1"/>
                    </a:solidFill>
                  </a:tcPr>
                </a:tc>
                <a:tc>
                  <a:txBody>
                    <a:bodyPr/>
                    <a:lstStyle/>
                    <a:p>
                      <a:pPr fontAlgn="t"/>
                      <a:r>
                        <a:rPr lang="en-KH" sz="1700">
                          <a:solidFill>
                            <a:schemeClr val="bg1"/>
                          </a:solidFill>
                          <a:effectLst/>
                        </a:rPr>
                        <a:t>-</a:t>
                      </a:r>
                    </a:p>
                  </a:txBody>
                  <a:tcPr marL="73547" marR="73547" marT="73547" marB="73547">
                    <a:solidFill>
                      <a:schemeClr val="tx1"/>
                    </a:solidFill>
                  </a:tcPr>
                </a:tc>
                <a:extLst>
                  <a:ext uri="{0D108BD9-81ED-4DB2-BD59-A6C34878D82A}">
                    <a16:rowId xmlns:a16="http://schemas.microsoft.com/office/drawing/2014/main" val="2099475210"/>
                  </a:ext>
                </a:extLst>
              </a:tr>
              <a:tr h="733771">
                <a:tc>
                  <a:txBody>
                    <a:bodyPr/>
                    <a:lstStyle/>
                    <a:p>
                      <a:pPr algn="ctr" fontAlgn="t"/>
                      <a:r>
                        <a:rPr lang="en-KH" sz="1700">
                          <a:solidFill>
                            <a:schemeClr val="bg1"/>
                          </a:solidFill>
                          <a:effectLst/>
                        </a:rPr>
                        <a:t>4</a:t>
                      </a:r>
                    </a:p>
                  </a:txBody>
                  <a:tcPr marL="73547" marR="73547" marT="73547" marB="73547">
                    <a:solidFill>
                      <a:schemeClr val="tx1"/>
                    </a:solidFill>
                  </a:tcPr>
                </a:tc>
                <a:tc>
                  <a:txBody>
                    <a:bodyPr/>
                    <a:lstStyle/>
                    <a:p>
                      <a:pPr fontAlgn="t"/>
                      <a:r>
                        <a:rPr lang="en-US" sz="1700">
                          <a:solidFill>
                            <a:schemeClr val="bg1"/>
                          </a:solidFill>
                          <a:effectLst/>
                        </a:rPr>
                        <a:t>sys_write</a:t>
                      </a:r>
                    </a:p>
                  </a:txBody>
                  <a:tcPr marL="73547" marR="73547" marT="73547" marB="73547">
                    <a:solidFill>
                      <a:schemeClr val="tx1"/>
                    </a:solidFill>
                  </a:tcPr>
                </a:tc>
                <a:tc>
                  <a:txBody>
                    <a:bodyPr/>
                    <a:lstStyle/>
                    <a:p>
                      <a:pPr fontAlgn="t"/>
                      <a:r>
                        <a:rPr lang="en-US" sz="1700">
                          <a:solidFill>
                            <a:schemeClr val="bg1"/>
                          </a:solidFill>
                          <a:effectLst/>
                        </a:rPr>
                        <a:t>unsigned int</a:t>
                      </a:r>
                    </a:p>
                  </a:txBody>
                  <a:tcPr marL="73547" marR="73547" marT="73547" marB="73547">
                    <a:solidFill>
                      <a:schemeClr val="tx1"/>
                    </a:solidFill>
                  </a:tcPr>
                </a:tc>
                <a:tc>
                  <a:txBody>
                    <a:bodyPr/>
                    <a:lstStyle/>
                    <a:p>
                      <a:pPr fontAlgn="t"/>
                      <a:r>
                        <a:rPr lang="en-US" sz="1700">
                          <a:solidFill>
                            <a:schemeClr val="bg1"/>
                          </a:solidFill>
                          <a:effectLst/>
                        </a:rPr>
                        <a:t>const char *</a:t>
                      </a:r>
                    </a:p>
                  </a:txBody>
                  <a:tcPr marL="73547" marR="73547" marT="73547" marB="73547">
                    <a:solidFill>
                      <a:schemeClr val="tx1"/>
                    </a:solidFill>
                  </a:tcPr>
                </a:tc>
                <a:tc>
                  <a:txBody>
                    <a:bodyPr/>
                    <a:lstStyle/>
                    <a:p>
                      <a:pPr fontAlgn="t"/>
                      <a:r>
                        <a:rPr lang="en-US" sz="1700">
                          <a:solidFill>
                            <a:schemeClr val="bg1"/>
                          </a:solidFill>
                          <a:effectLst/>
                        </a:rPr>
                        <a:t>size_t</a:t>
                      </a:r>
                    </a:p>
                  </a:txBody>
                  <a:tcPr marL="73547" marR="73547" marT="73547" marB="73547">
                    <a:solidFill>
                      <a:schemeClr val="tx1"/>
                    </a:solidFill>
                  </a:tcPr>
                </a:tc>
                <a:tc>
                  <a:txBody>
                    <a:bodyPr/>
                    <a:lstStyle/>
                    <a:p>
                      <a:pPr fontAlgn="t"/>
                      <a:r>
                        <a:rPr lang="en-KH" sz="1700">
                          <a:solidFill>
                            <a:schemeClr val="bg1"/>
                          </a:solidFill>
                          <a:effectLst/>
                        </a:rPr>
                        <a:t>-</a:t>
                      </a:r>
                    </a:p>
                  </a:txBody>
                  <a:tcPr marL="73547" marR="73547" marT="73547" marB="73547">
                    <a:solidFill>
                      <a:schemeClr val="tx1"/>
                    </a:solidFill>
                  </a:tcPr>
                </a:tc>
                <a:tc>
                  <a:txBody>
                    <a:bodyPr/>
                    <a:lstStyle/>
                    <a:p>
                      <a:pPr fontAlgn="t"/>
                      <a:r>
                        <a:rPr lang="en-KH" sz="1700">
                          <a:solidFill>
                            <a:schemeClr val="bg1"/>
                          </a:solidFill>
                          <a:effectLst/>
                        </a:rPr>
                        <a:t>-</a:t>
                      </a:r>
                    </a:p>
                  </a:txBody>
                  <a:tcPr marL="73547" marR="73547" marT="73547" marB="73547">
                    <a:solidFill>
                      <a:schemeClr val="tx1"/>
                    </a:solidFill>
                  </a:tcPr>
                </a:tc>
                <a:extLst>
                  <a:ext uri="{0D108BD9-81ED-4DB2-BD59-A6C34878D82A}">
                    <a16:rowId xmlns:a16="http://schemas.microsoft.com/office/drawing/2014/main" val="1502447029"/>
                  </a:ext>
                </a:extLst>
              </a:tr>
              <a:tr h="733771">
                <a:tc>
                  <a:txBody>
                    <a:bodyPr/>
                    <a:lstStyle/>
                    <a:p>
                      <a:pPr algn="ctr" fontAlgn="t"/>
                      <a:r>
                        <a:rPr lang="en-KH" sz="1700">
                          <a:solidFill>
                            <a:schemeClr val="bg1"/>
                          </a:solidFill>
                          <a:effectLst/>
                        </a:rPr>
                        <a:t>5</a:t>
                      </a:r>
                    </a:p>
                  </a:txBody>
                  <a:tcPr marL="73547" marR="73547" marT="73547" marB="73547">
                    <a:solidFill>
                      <a:schemeClr val="tx1"/>
                    </a:solidFill>
                  </a:tcPr>
                </a:tc>
                <a:tc>
                  <a:txBody>
                    <a:bodyPr/>
                    <a:lstStyle/>
                    <a:p>
                      <a:pPr fontAlgn="t"/>
                      <a:r>
                        <a:rPr lang="en-US" sz="1700">
                          <a:solidFill>
                            <a:schemeClr val="bg1"/>
                          </a:solidFill>
                          <a:effectLst/>
                        </a:rPr>
                        <a:t>sys_open</a:t>
                      </a:r>
                    </a:p>
                  </a:txBody>
                  <a:tcPr marL="73547" marR="73547" marT="73547" marB="73547">
                    <a:solidFill>
                      <a:schemeClr val="tx1"/>
                    </a:solidFill>
                  </a:tcPr>
                </a:tc>
                <a:tc>
                  <a:txBody>
                    <a:bodyPr/>
                    <a:lstStyle/>
                    <a:p>
                      <a:pPr fontAlgn="t"/>
                      <a:r>
                        <a:rPr lang="en-US" sz="1700">
                          <a:solidFill>
                            <a:schemeClr val="bg1"/>
                          </a:solidFill>
                          <a:effectLst/>
                        </a:rPr>
                        <a:t>const char *</a:t>
                      </a:r>
                    </a:p>
                  </a:txBody>
                  <a:tcPr marL="73547" marR="73547" marT="73547" marB="73547">
                    <a:solidFill>
                      <a:schemeClr val="tx1"/>
                    </a:solidFill>
                  </a:tcPr>
                </a:tc>
                <a:tc>
                  <a:txBody>
                    <a:bodyPr/>
                    <a:lstStyle/>
                    <a:p>
                      <a:pPr fontAlgn="t"/>
                      <a:r>
                        <a:rPr lang="en-US" sz="1700">
                          <a:solidFill>
                            <a:schemeClr val="bg1"/>
                          </a:solidFill>
                          <a:effectLst/>
                        </a:rPr>
                        <a:t>int</a:t>
                      </a:r>
                    </a:p>
                  </a:txBody>
                  <a:tcPr marL="73547" marR="73547" marT="73547" marB="73547">
                    <a:solidFill>
                      <a:schemeClr val="tx1"/>
                    </a:solidFill>
                  </a:tcPr>
                </a:tc>
                <a:tc>
                  <a:txBody>
                    <a:bodyPr/>
                    <a:lstStyle/>
                    <a:p>
                      <a:pPr fontAlgn="t"/>
                      <a:r>
                        <a:rPr lang="en-US" sz="1700">
                          <a:solidFill>
                            <a:schemeClr val="bg1"/>
                          </a:solidFill>
                          <a:effectLst/>
                        </a:rPr>
                        <a:t>int</a:t>
                      </a:r>
                    </a:p>
                  </a:txBody>
                  <a:tcPr marL="73547" marR="73547" marT="73547" marB="73547">
                    <a:solidFill>
                      <a:schemeClr val="tx1"/>
                    </a:solidFill>
                  </a:tcPr>
                </a:tc>
                <a:tc>
                  <a:txBody>
                    <a:bodyPr/>
                    <a:lstStyle/>
                    <a:p>
                      <a:pPr fontAlgn="t"/>
                      <a:r>
                        <a:rPr lang="en-KH" sz="1700">
                          <a:solidFill>
                            <a:schemeClr val="bg1"/>
                          </a:solidFill>
                          <a:effectLst/>
                        </a:rPr>
                        <a:t>-</a:t>
                      </a:r>
                    </a:p>
                  </a:txBody>
                  <a:tcPr marL="73547" marR="73547" marT="73547" marB="73547">
                    <a:solidFill>
                      <a:schemeClr val="tx1"/>
                    </a:solidFill>
                  </a:tcPr>
                </a:tc>
                <a:tc>
                  <a:txBody>
                    <a:bodyPr/>
                    <a:lstStyle/>
                    <a:p>
                      <a:pPr fontAlgn="t"/>
                      <a:r>
                        <a:rPr lang="en-KH" sz="1700">
                          <a:solidFill>
                            <a:schemeClr val="bg1"/>
                          </a:solidFill>
                          <a:effectLst/>
                        </a:rPr>
                        <a:t>-</a:t>
                      </a:r>
                    </a:p>
                  </a:txBody>
                  <a:tcPr marL="73547" marR="73547" marT="73547" marB="73547">
                    <a:solidFill>
                      <a:schemeClr val="tx1"/>
                    </a:solidFill>
                  </a:tcPr>
                </a:tc>
                <a:extLst>
                  <a:ext uri="{0D108BD9-81ED-4DB2-BD59-A6C34878D82A}">
                    <a16:rowId xmlns:a16="http://schemas.microsoft.com/office/drawing/2014/main" val="1812197644"/>
                  </a:ext>
                </a:extLst>
              </a:tr>
              <a:tr h="733771">
                <a:tc>
                  <a:txBody>
                    <a:bodyPr/>
                    <a:lstStyle/>
                    <a:p>
                      <a:pPr algn="ctr" fontAlgn="t"/>
                      <a:r>
                        <a:rPr lang="en-KH" sz="1700" dirty="0">
                          <a:solidFill>
                            <a:schemeClr val="bg1"/>
                          </a:solidFill>
                          <a:effectLst/>
                        </a:rPr>
                        <a:t>6</a:t>
                      </a:r>
                    </a:p>
                  </a:txBody>
                  <a:tcPr marL="73547" marR="73547" marT="73547" marB="73547">
                    <a:solidFill>
                      <a:schemeClr val="tx1"/>
                    </a:solidFill>
                  </a:tcPr>
                </a:tc>
                <a:tc>
                  <a:txBody>
                    <a:bodyPr/>
                    <a:lstStyle/>
                    <a:p>
                      <a:pPr fontAlgn="t"/>
                      <a:r>
                        <a:rPr lang="en-US" sz="1700">
                          <a:solidFill>
                            <a:schemeClr val="bg1"/>
                          </a:solidFill>
                          <a:effectLst/>
                        </a:rPr>
                        <a:t>sys_close</a:t>
                      </a:r>
                    </a:p>
                  </a:txBody>
                  <a:tcPr marL="73547" marR="73547" marT="73547" marB="73547">
                    <a:solidFill>
                      <a:schemeClr val="tx1"/>
                    </a:solidFill>
                  </a:tcPr>
                </a:tc>
                <a:tc>
                  <a:txBody>
                    <a:bodyPr/>
                    <a:lstStyle/>
                    <a:p>
                      <a:pPr fontAlgn="t"/>
                      <a:r>
                        <a:rPr lang="en-US" sz="1700">
                          <a:solidFill>
                            <a:schemeClr val="bg1"/>
                          </a:solidFill>
                          <a:effectLst/>
                        </a:rPr>
                        <a:t>unsigned int</a:t>
                      </a:r>
                    </a:p>
                  </a:txBody>
                  <a:tcPr marL="73547" marR="73547" marT="73547" marB="73547">
                    <a:solidFill>
                      <a:schemeClr val="tx1"/>
                    </a:solidFill>
                  </a:tcPr>
                </a:tc>
                <a:tc>
                  <a:txBody>
                    <a:bodyPr/>
                    <a:lstStyle/>
                    <a:p>
                      <a:pPr fontAlgn="t"/>
                      <a:r>
                        <a:rPr lang="en-KH" sz="1700">
                          <a:solidFill>
                            <a:schemeClr val="bg1"/>
                          </a:solidFill>
                          <a:effectLst/>
                        </a:rPr>
                        <a:t>-</a:t>
                      </a:r>
                    </a:p>
                  </a:txBody>
                  <a:tcPr marL="73547" marR="73547" marT="73547" marB="73547">
                    <a:solidFill>
                      <a:schemeClr val="tx1"/>
                    </a:solidFill>
                  </a:tcPr>
                </a:tc>
                <a:tc>
                  <a:txBody>
                    <a:bodyPr/>
                    <a:lstStyle/>
                    <a:p>
                      <a:pPr fontAlgn="t"/>
                      <a:r>
                        <a:rPr lang="en-KH" sz="1700">
                          <a:solidFill>
                            <a:schemeClr val="bg1"/>
                          </a:solidFill>
                          <a:effectLst/>
                        </a:rPr>
                        <a:t>-</a:t>
                      </a:r>
                    </a:p>
                  </a:txBody>
                  <a:tcPr marL="73547" marR="73547" marT="73547" marB="73547">
                    <a:solidFill>
                      <a:schemeClr val="tx1"/>
                    </a:solidFill>
                  </a:tcPr>
                </a:tc>
                <a:tc>
                  <a:txBody>
                    <a:bodyPr/>
                    <a:lstStyle/>
                    <a:p>
                      <a:pPr fontAlgn="t"/>
                      <a:r>
                        <a:rPr lang="en-KH" sz="1700">
                          <a:solidFill>
                            <a:schemeClr val="bg1"/>
                          </a:solidFill>
                          <a:effectLst/>
                        </a:rPr>
                        <a:t>-</a:t>
                      </a:r>
                    </a:p>
                  </a:txBody>
                  <a:tcPr marL="73547" marR="73547" marT="73547" marB="73547">
                    <a:solidFill>
                      <a:schemeClr val="tx1"/>
                    </a:solidFill>
                  </a:tcPr>
                </a:tc>
                <a:tc>
                  <a:txBody>
                    <a:bodyPr/>
                    <a:lstStyle/>
                    <a:p>
                      <a:pPr fontAlgn="t"/>
                      <a:r>
                        <a:rPr lang="en-KH" sz="1700" dirty="0">
                          <a:solidFill>
                            <a:schemeClr val="bg1"/>
                          </a:solidFill>
                          <a:effectLst/>
                        </a:rPr>
                        <a:t>-</a:t>
                      </a:r>
                    </a:p>
                  </a:txBody>
                  <a:tcPr marL="73547" marR="73547" marT="73547" marB="73547">
                    <a:solidFill>
                      <a:schemeClr val="tx1"/>
                    </a:solidFill>
                  </a:tcPr>
                </a:tc>
                <a:extLst>
                  <a:ext uri="{0D108BD9-81ED-4DB2-BD59-A6C34878D82A}">
                    <a16:rowId xmlns:a16="http://schemas.microsoft.com/office/drawing/2014/main" val="557722241"/>
                  </a:ext>
                </a:extLst>
              </a:tr>
            </a:tbl>
          </a:graphicData>
        </a:graphic>
      </p:graphicFrame>
    </p:spTree>
    <p:extLst>
      <p:ext uri="{BB962C8B-B14F-4D97-AF65-F5344CB8AC3E}">
        <p14:creationId xmlns:p14="http://schemas.microsoft.com/office/powerpoint/2010/main" val="485222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5944E-6AED-4B47-84FE-5107B9C719F8}"/>
              </a:ext>
            </a:extLst>
          </p:cNvPr>
          <p:cNvSpPr>
            <a:spLocks noGrp="1"/>
          </p:cNvSpPr>
          <p:nvPr>
            <p:ph type="title"/>
          </p:nvPr>
        </p:nvSpPr>
        <p:spPr/>
        <p:txBody>
          <a:bodyPr/>
          <a:lstStyle/>
          <a:p>
            <a:r>
              <a:rPr lang="en-KH" dirty="0"/>
              <a:t>Addressing mode</a:t>
            </a:r>
          </a:p>
        </p:txBody>
      </p:sp>
      <p:sp>
        <p:nvSpPr>
          <p:cNvPr id="3" name="Content Placeholder 2">
            <a:extLst>
              <a:ext uri="{FF2B5EF4-FFF2-40B4-BE49-F238E27FC236}">
                <a16:creationId xmlns:a16="http://schemas.microsoft.com/office/drawing/2014/main" id="{B76CC974-1F2A-E444-8CC5-321687B677FA}"/>
              </a:ext>
            </a:extLst>
          </p:cNvPr>
          <p:cNvSpPr>
            <a:spLocks noGrp="1"/>
          </p:cNvSpPr>
          <p:nvPr>
            <p:ph idx="1"/>
          </p:nvPr>
        </p:nvSpPr>
        <p:spPr>
          <a:xfrm>
            <a:off x="1202919" y="2011680"/>
            <a:ext cx="9784080" cy="1667185"/>
          </a:xfrm>
        </p:spPr>
        <p:txBody>
          <a:bodyPr/>
          <a:lstStyle/>
          <a:p>
            <a:pPr marL="0" indent="0">
              <a:buNone/>
            </a:pPr>
            <a:r>
              <a:rPr lang="en-KH" dirty="0"/>
              <a:t>NASM use 3 basic addressing modes:</a:t>
            </a:r>
          </a:p>
          <a:p>
            <a:pPr marL="719138" lvl="1" indent="-338138"/>
            <a:r>
              <a:rPr lang="en-KH" dirty="0"/>
              <a:t>Register addressing</a:t>
            </a:r>
          </a:p>
          <a:p>
            <a:pPr marL="719138" lvl="1" indent="-338138"/>
            <a:r>
              <a:rPr lang="en-KH" dirty="0"/>
              <a:t>Immediate addressing</a:t>
            </a:r>
          </a:p>
          <a:p>
            <a:pPr marL="719138" lvl="1" indent="-338138"/>
            <a:r>
              <a:rPr lang="en-KH" dirty="0"/>
              <a:t>Memory addressing</a:t>
            </a:r>
          </a:p>
        </p:txBody>
      </p:sp>
      <p:pic>
        <p:nvPicPr>
          <p:cNvPr id="5" name="Picture 4">
            <a:extLst>
              <a:ext uri="{FF2B5EF4-FFF2-40B4-BE49-F238E27FC236}">
                <a16:creationId xmlns:a16="http://schemas.microsoft.com/office/drawing/2014/main" id="{485B40A5-88A1-A144-9EAA-F54529F6E215}"/>
              </a:ext>
            </a:extLst>
          </p:cNvPr>
          <p:cNvPicPr>
            <a:picLocks noChangeAspect="1"/>
          </p:cNvPicPr>
          <p:nvPr/>
        </p:nvPicPr>
        <p:blipFill>
          <a:blip r:embed="rId2"/>
          <a:stretch>
            <a:fillRect/>
          </a:stretch>
        </p:blipFill>
        <p:spPr>
          <a:xfrm>
            <a:off x="1202919" y="3918874"/>
            <a:ext cx="9939600" cy="1004000"/>
          </a:xfrm>
          <a:prstGeom prst="rect">
            <a:avLst/>
          </a:prstGeom>
        </p:spPr>
      </p:pic>
      <p:pic>
        <p:nvPicPr>
          <p:cNvPr id="7" name="Picture 6">
            <a:extLst>
              <a:ext uri="{FF2B5EF4-FFF2-40B4-BE49-F238E27FC236}">
                <a16:creationId xmlns:a16="http://schemas.microsoft.com/office/drawing/2014/main" id="{B0C91B2A-1FD7-B745-99AC-3541FB9FFB38}"/>
              </a:ext>
            </a:extLst>
          </p:cNvPr>
          <p:cNvPicPr>
            <a:picLocks noChangeAspect="1"/>
          </p:cNvPicPr>
          <p:nvPr/>
        </p:nvPicPr>
        <p:blipFill>
          <a:blip r:embed="rId3"/>
          <a:stretch>
            <a:fillRect/>
          </a:stretch>
        </p:blipFill>
        <p:spPr>
          <a:xfrm>
            <a:off x="1202918" y="5162882"/>
            <a:ext cx="9909847" cy="1322977"/>
          </a:xfrm>
          <a:prstGeom prst="rect">
            <a:avLst/>
          </a:prstGeom>
        </p:spPr>
      </p:pic>
      <p:sp>
        <p:nvSpPr>
          <p:cNvPr id="9" name="Rounded Rectangular Callout 8">
            <a:extLst>
              <a:ext uri="{FF2B5EF4-FFF2-40B4-BE49-F238E27FC236}">
                <a16:creationId xmlns:a16="http://schemas.microsoft.com/office/drawing/2014/main" id="{2BDA5F25-7F0C-8C4E-8C41-963D73752B75}"/>
              </a:ext>
            </a:extLst>
          </p:cNvPr>
          <p:cNvSpPr/>
          <p:nvPr/>
        </p:nvSpPr>
        <p:spPr>
          <a:xfrm>
            <a:off x="8474149" y="2970629"/>
            <a:ext cx="2512850" cy="612648"/>
          </a:xfrm>
          <a:prstGeom prst="wedgeRoundRectCallout">
            <a:avLst>
              <a:gd name="adj1" fmla="val -26321"/>
              <a:gd name="adj2" fmla="val 90268"/>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KH" dirty="0"/>
              <a:t>Register addressing</a:t>
            </a:r>
          </a:p>
        </p:txBody>
      </p:sp>
      <p:sp>
        <p:nvSpPr>
          <p:cNvPr id="10" name="Rounded Rectangular Callout 9">
            <a:extLst>
              <a:ext uri="{FF2B5EF4-FFF2-40B4-BE49-F238E27FC236}">
                <a16:creationId xmlns:a16="http://schemas.microsoft.com/office/drawing/2014/main" id="{33A88CB6-CD06-B847-84D1-A0832D875086}"/>
              </a:ext>
            </a:extLst>
          </p:cNvPr>
          <p:cNvSpPr/>
          <p:nvPr/>
        </p:nvSpPr>
        <p:spPr>
          <a:xfrm>
            <a:off x="9360195" y="5067294"/>
            <a:ext cx="2512850" cy="612648"/>
          </a:xfrm>
          <a:prstGeom prst="wedgeRoundRectCallout">
            <a:avLst>
              <a:gd name="adj1" fmla="val -26321"/>
              <a:gd name="adj2" fmla="val 90268"/>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KH" dirty="0"/>
              <a:t>Immediate addressing</a:t>
            </a:r>
          </a:p>
        </p:txBody>
      </p:sp>
    </p:spTree>
    <p:extLst>
      <p:ext uri="{BB962C8B-B14F-4D97-AF65-F5344CB8AC3E}">
        <p14:creationId xmlns:p14="http://schemas.microsoft.com/office/powerpoint/2010/main" val="565790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5944E-6AED-4B47-84FE-5107B9C719F8}"/>
              </a:ext>
            </a:extLst>
          </p:cNvPr>
          <p:cNvSpPr>
            <a:spLocks noGrp="1"/>
          </p:cNvSpPr>
          <p:nvPr>
            <p:ph type="title"/>
          </p:nvPr>
        </p:nvSpPr>
        <p:spPr/>
        <p:txBody>
          <a:bodyPr/>
          <a:lstStyle/>
          <a:p>
            <a:r>
              <a:rPr lang="en-KH" dirty="0"/>
              <a:t>Addressing mode</a:t>
            </a:r>
          </a:p>
        </p:txBody>
      </p:sp>
      <p:sp>
        <p:nvSpPr>
          <p:cNvPr id="10" name="Rounded Rectangular Callout 9">
            <a:extLst>
              <a:ext uri="{FF2B5EF4-FFF2-40B4-BE49-F238E27FC236}">
                <a16:creationId xmlns:a16="http://schemas.microsoft.com/office/drawing/2014/main" id="{33A88CB6-CD06-B847-84D1-A0832D875086}"/>
              </a:ext>
            </a:extLst>
          </p:cNvPr>
          <p:cNvSpPr/>
          <p:nvPr/>
        </p:nvSpPr>
        <p:spPr>
          <a:xfrm>
            <a:off x="8828568" y="1271158"/>
            <a:ext cx="2512850" cy="612648"/>
          </a:xfrm>
          <a:prstGeom prst="wedgeRoundRectCallout">
            <a:avLst>
              <a:gd name="adj1" fmla="val 20223"/>
              <a:gd name="adj2" fmla="val 78119"/>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KH" dirty="0"/>
              <a:t>Direct Memory addressing</a:t>
            </a:r>
          </a:p>
        </p:txBody>
      </p:sp>
      <p:pic>
        <p:nvPicPr>
          <p:cNvPr id="11" name="Picture 10">
            <a:extLst>
              <a:ext uri="{FF2B5EF4-FFF2-40B4-BE49-F238E27FC236}">
                <a16:creationId xmlns:a16="http://schemas.microsoft.com/office/drawing/2014/main" id="{F75384D3-F6D4-3945-8A1F-3647213253D2}"/>
              </a:ext>
            </a:extLst>
          </p:cNvPr>
          <p:cNvPicPr>
            <a:picLocks noChangeAspect="1"/>
          </p:cNvPicPr>
          <p:nvPr/>
        </p:nvPicPr>
        <p:blipFill>
          <a:blip r:embed="rId2"/>
          <a:stretch>
            <a:fillRect/>
          </a:stretch>
        </p:blipFill>
        <p:spPr>
          <a:xfrm>
            <a:off x="1202919" y="2128430"/>
            <a:ext cx="10017090" cy="731727"/>
          </a:xfrm>
          <a:prstGeom prst="rect">
            <a:avLst/>
          </a:prstGeom>
        </p:spPr>
      </p:pic>
      <p:pic>
        <p:nvPicPr>
          <p:cNvPr id="13" name="Picture 12">
            <a:extLst>
              <a:ext uri="{FF2B5EF4-FFF2-40B4-BE49-F238E27FC236}">
                <a16:creationId xmlns:a16="http://schemas.microsoft.com/office/drawing/2014/main" id="{EF1B804F-959B-E647-9D44-0D9DDAE7DD43}"/>
              </a:ext>
            </a:extLst>
          </p:cNvPr>
          <p:cNvPicPr>
            <a:picLocks noChangeAspect="1"/>
          </p:cNvPicPr>
          <p:nvPr/>
        </p:nvPicPr>
        <p:blipFill>
          <a:blip r:embed="rId3"/>
          <a:stretch>
            <a:fillRect/>
          </a:stretch>
        </p:blipFill>
        <p:spPr>
          <a:xfrm>
            <a:off x="1202918" y="3886199"/>
            <a:ext cx="10017089" cy="758870"/>
          </a:xfrm>
          <a:prstGeom prst="rect">
            <a:avLst/>
          </a:prstGeom>
        </p:spPr>
      </p:pic>
      <p:pic>
        <p:nvPicPr>
          <p:cNvPr id="15" name="Picture 14">
            <a:extLst>
              <a:ext uri="{FF2B5EF4-FFF2-40B4-BE49-F238E27FC236}">
                <a16:creationId xmlns:a16="http://schemas.microsoft.com/office/drawing/2014/main" id="{160A5BF9-CF94-534D-85A3-6A83F73CF3D4}"/>
              </a:ext>
            </a:extLst>
          </p:cNvPr>
          <p:cNvPicPr>
            <a:picLocks noChangeAspect="1"/>
          </p:cNvPicPr>
          <p:nvPr/>
        </p:nvPicPr>
        <p:blipFill>
          <a:blip r:embed="rId4"/>
          <a:stretch>
            <a:fillRect/>
          </a:stretch>
        </p:blipFill>
        <p:spPr>
          <a:xfrm>
            <a:off x="1202917" y="4746846"/>
            <a:ext cx="10017089" cy="1312062"/>
          </a:xfrm>
          <a:prstGeom prst="rect">
            <a:avLst/>
          </a:prstGeom>
        </p:spPr>
      </p:pic>
      <p:sp>
        <p:nvSpPr>
          <p:cNvPr id="16" name="TextBox 15">
            <a:extLst>
              <a:ext uri="{FF2B5EF4-FFF2-40B4-BE49-F238E27FC236}">
                <a16:creationId xmlns:a16="http://schemas.microsoft.com/office/drawing/2014/main" id="{C9FAC116-78F9-4742-BA50-A28CDF4D5E2C}"/>
              </a:ext>
            </a:extLst>
          </p:cNvPr>
          <p:cNvSpPr txBox="1"/>
          <p:nvPr/>
        </p:nvSpPr>
        <p:spPr>
          <a:xfrm>
            <a:off x="1116419" y="3293816"/>
            <a:ext cx="2640275" cy="369332"/>
          </a:xfrm>
          <a:prstGeom prst="rect">
            <a:avLst/>
          </a:prstGeom>
          <a:noFill/>
        </p:spPr>
        <p:txBody>
          <a:bodyPr wrap="none" rtlCol="0">
            <a:spAutoFit/>
          </a:bodyPr>
          <a:lstStyle/>
          <a:p>
            <a:r>
              <a:rPr lang="en-KH" b="1" dirty="0"/>
              <a:t>Direct-Offset Addressing</a:t>
            </a:r>
          </a:p>
        </p:txBody>
      </p:sp>
    </p:spTree>
    <p:extLst>
      <p:ext uri="{BB962C8B-B14F-4D97-AF65-F5344CB8AC3E}">
        <p14:creationId xmlns:p14="http://schemas.microsoft.com/office/powerpoint/2010/main" val="1954562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5944E-6AED-4B47-84FE-5107B9C719F8}"/>
              </a:ext>
            </a:extLst>
          </p:cNvPr>
          <p:cNvSpPr>
            <a:spLocks noGrp="1"/>
          </p:cNvSpPr>
          <p:nvPr>
            <p:ph type="title"/>
          </p:nvPr>
        </p:nvSpPr>
        <p:spPr/>
        <p:txBody>
          <a:bodyPr/>
          <a:lstStyle/>
          <a:p>
            <a:r>
              <a:rPr lang="en-KH" dirty="0"/>
              <a:t>Addressing mode</a:t>
            </a:r>
          </a:p>
        </p:txBody>
      </p:sp>
      <p:sp>
        <p:nvSpPr>
          <p:cNvPr id="10" name="Rounded Rectangular Callout 9">
            <a:extLst>
              <a:ext uri="{FF2B5EF4-FFF2-40B4-BE49-F238E27FC236}">
                <a16:creationId xmlns:a16="http://schemas.microsoft.com/office/drawing/2014/main" id="{33A88CB6-CD06-B847-84D1-A0832D875086}"/>
              </a:ext>
            </a:extLst>
          </p:cNvPr>
          <p:cNvSpPr/>
          <p:nvPr/>
        </p:nvSpPr>
        <p:spPr>
          <a:xfrm>
            <a:off x="1998920" y="4290805"/>
            <a:ext cx="2931065" cy="612648"/>
          </a:xfrm>
          <a:prstGeom prst="wedgeRoundRectCallout">
            <a:avLst>
              <a:gd name="adj1" fmla="val 27841"/>
              <a:gd name="adj2" fmla="val -123200"/>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KH" dirty="0"/>
              <a:t>Indirect Memory addressing</a:t>
            </a:r>
          </a:p>
        </p:txBody>
      </p:sp>
      <p:pic>
        <p:nvPicPr>
          <p:cNvPr id="4" name="Picture 3">
            <a:extLst>
              <a:ext uri="{FF2B5EF4-FFF2-40B4-BE49-F238E27FC236}">
                <a16:creationId xmlns:a16="http://schemas.microsoft.com/office/drawing/2014/main" id="{273BEDC0-023A-B34A-BFC5-30DA75919D85}"/>
              </a:ext>
            </a:extLst>
          </p:cNvPr>
          <p:cNvPicPr>
            <a:picLocks noChangeAspect="1"/>
          </p:cNvPicPr>
          <p:nvPr/>
        </p:nvPicPr>
        <p:blipFill>
          <a:blip r:embed="rId2"/>
          <a:stretch>
            <a:fillRect/>
          </a:stretch>
        </p:blipFill>
        <p:spPr>
          <a:xfrm>
            <a:off x="1202919" y="2186909"/>
            <a:ext cx="9784080" cy="1601927"/>
          </a:xfrm>
          <a:prstGeom prst="rect">
            <a:avLst/>
          </a:prstGeom>
        </p:spPr>
      </p:pic>
      <p:sp>
        <p:nvSpPr>
          <p:cNvPr id="5" name="TextBox 4">
            <a:extLst>
              <a:ext uri="{FF2B5EF4-FFF2-40B4-BE49-F238E27FC236}">
                <a16:creationId xmlns:a16="http://schemas.microsoft.com/office/drawing/2014/main" id="{D4B62804-1D79-B845-9268-77015D05E7AD}"/>
              </a:ext>
            </a:extLst>
          </p:cNvPr>
          <p:cNvSpPr txBox="1"/>
          <p:nvPr/>
        </p:nvSpPr>
        <p:spPr>
          <a:xfrm>
            <a:off x="1202919" y="5398872"/>
            <a:ext cx="7028847" cy="369332"/>
          </a:xfrm>
          <a:prstGeom prst="rect">
            <a:avLst/>
          </a:prstGeom>
          <a:noFill/>
        </p:spPr>
        <p:txBody>
          <a:bodyPr wrap="none" rtlCol="0">
            <a:spAutoFit/>
          </a:bodyPr>
          <a:lstStyle/>
          <a:p>
            <a:r>
              <a:rPr lang="en-KH" b="1" dirty="0"/>
              <a:t>MOV Instruction is the one that works closely with addressing modes</a:t>
            </a:r>
          </a:p>
        </p:txBody>
      </p:sp>
    </p:spTree>
    <p:extLst>
      <p:ext uri="{BB962C8B-B14F-4D97-AF65-F5344CB8AC3E}">
        <p14:creationId xmlns:p14="http://schemas.microsoft.com/office/powerpoint/2010/main" val="1928475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5AD7E-DE5C-412A-B7A7-E827B7991C89}"/>
              </a:ext>
            </a:extLst>
          </p:cNvPr>
          <p:cNvSpPr>
            <a:spLocks noGrp="1"/>
          </p:cNvSpPr>
          <p:nvPr>
            <p:ph type="title"/>
          </p:nvPr>
        </p:nvSpPr>
        <p:spPr/>
        <p:txBody>
          <a:bodyPr/>
          <a:lstStyle/>
          <a:p>
            <a:r>
              <a:rPr lang="en-US" dirty="0"/>
              <a:t>What is </a:t>
            </a:r>
            <a:r>
              <a:rPr lang="en-US" dirty="0" err="1"/>
              <a:t>nasm</a:t>
            </a:r>
            <a:r>
              <a:rPr lang="en-US" dirty="0"/>
              <a:t>?</a:t>
            </a:r>
          </a:p>
        </p:txBody>
      </p:sp>
      <p:sp>
        <p:nvSpPr>
          <p:cNvPr id="3" name="Content Placeholder 2">
            <a:extLst>
              <a:ext uri="{FF2B5EF4-FFF2-40B4-BE49-F238E27FC236}">
                <a16:creationId xmlns:a16="http://schemas.microsoft.com/office/drawing/2014/main" id="{82C8A8BE-A05E-4A9D-ACCD-3DAF73DC4029}"/>
              </a:ext>
            </a:extLst>
          </p:cNvPr>
          <p:cNvSpPr>
            <a:spLocks noGrp="1"/>
          </p:cNvSpPr>
          <p:nvPr>
            <p:ph idx="1"/>
          </p:nvPr>
        </p:nvSpPr>
        <p:spPr>
          <a:xfrm>
            <a:off x="1202919" y="2011680"/>
            <a:ext cx="9784080" cy="4206240"/>
          </a:xfrm>
        </p:spPr>
        <p:txBody>
          <a:bodyPr/>
          <a:lstStyle/>
          <a:p>
            <a:pPr marL="0" indent="0">
              <a:lnSpc>
                <a:spcPct val="150000"/>
              </a:lnSpc>
              <a:buNone/>
            </a:pPr>
            <a:r>
              <a:rPr lang="en-US" b="0" i="0" dirty="0">
                <a:effectLst/>
              </a:rPr>
              <a:t>The </a:t>
            </a:r>
            <a:r>
              <a:rPr lang="en-US" b="1" i="0" dirty="0">
                <a:effectLst/>
              </a:rPr>
              <a:t>Netwide Assembler</a:t>
            </a:r>
            <a:r>
              <a:rPr lang="en-US" b="0" i="0" dirty="0">
                <a:effectLst/>
              </a:rPr>
              <a:t> (</a:t>
            </a:r>
            <a:r>
              <a:rPr lang="en-US" b="1" i="0" dirty="0">
                <a:solidFill>
                  <a:srgbClr val="C00000"/>
                </a:solidFill>
                <a:effectLst/>
              </a:rPr>
              <a:t>NASM</a:t>
            </a:r>
            <a:r>
              <a:rPr lang="en-US" b="0" i="0" dirty="0">
                <a:effectLst/>
              </a:rPr>
              <a:t>) is an </a:t>
            </a:r>
            <a:r>
              <a:rPr lang="en-US" b="0" i="0" u="none" strike="noStrike" dirty="0">
                <a:effectLst/>
                <a:hlinkClick r:id="rId2" tooltip="Assembly language">
                  <a:extLst>
                    <a:ext uri="{A12FA001-AC4F-418D-AE19-62706E023703}">
                      <ahyp:hlinkClr xmlns:ahyp="http://schemas.microsoft.com/office/drawing/2018/hyperlinkcolor" val="tx"/>
                    </a:ext>
                  </a:extLst>
                </a:hlinkClick>
              </a:rPr>
              <a:t>assembler</a:t>
            </a:r>
            <a:r>
              <a:rPr lang="en-US" b="0" i="0" dirty="0">
                <a:effectLst/>
              </a:rPr>
              <a:t> and </a:t>
            </a:r>
            <a:r>
              <a:rPr lang="en-US" b="0" i="0" u="none" strike="noStrike" dirty="0">
                <a:effectLst/>
                <a:hlinkClick r:id="rId3">
                  <a:extLst>
                    <a:ext uri="{A12FA001-AC4F-418D-AE19-62706E023703}">
                      <ahyp:hlinkClr xmlns:ahyp="http://schemas.microsoft.com/office/drawing/2018/hyperlinkcolor" val="tx"/>
                    </a:ext>
                  </a:extLst>
                </a:hlinkClick>
              </a:rPr>
              <a:t>disassembler</a:t>
            </a:r>
            <a:r>
              <a:rPr lang="en-US" b="0" i="0" dirty="0">
                <a:effectLst/>
              </a:rPr>
              <a:t> for the </a:t>
            </a:r>
            <a:r>
              <a:rPr lang="en-US" b="0" i="0" u="none" strike="noStrike" dirty="0">
                <a:effectLst/>
                <a:hlinkClick r:id="rId4" tooltip="Intel">
                  <a:extLst>
                    <a:ext uri="{A12FA001-AC4F-418D-AE19-62706E023703}">
                      <ahyp:hlinkClr xmlns:ahyp="http://schemas.microsoft.com/office/drawing/2018/hyperlinkcolor" val="tx"/>
                    </a:ext>
                  </a:extLst>
                </a:hlinkClick>
              </a:rPr>
              <a:t>Intel</a:t>
            </a:r>
            <a:r>
              <a:rPr lang="en-US" b="0" i="0" dirty="0">
                <a:effectLst/>
              </a:rPr>
              <a:t> </a:t>
            </a:r>
            <a:r>
              <a:rPr lang="en-US" b="0" i="0" u="none" strike="noStrike" dirty="0">
                <a:effectLst/>
                <a:hlinkClick r:id="rId5" tooltip="X86">
                  <a:extLst>
                    <a:ext uri="{A12FA001-AC4F-418D-AE19-62706E023703}">
                      <ahyp:hlinkClr xmlns:ahyp="http://schemas.microsoft.com/office/drawing/2018/hyperlinkcolor" val="tx"/>
                    </a:ext>
                  </a:extLst>
                </a:hlinkClick>
              </a:rPr>
              <a:t>x86</a:t>
            </a:r>
            <a:r>
              <a:rPr lang="en-US" b="0" i="0" dirty="0">
                <a:effectLst/>
              </a:rPr>
              <a:t> architecture. It can be used to write </a:t>
            </a:r>
            <a:r>
              <a:rPr lang="en-US" b="0" i="0" u="none" strike="noStrike" dirty="0">
                <a:effectLst/>
                <a:hlinkClick r:id="rId6" tooltip="16-bit">
                  <a:extLst>
                    <a:ext uri="{A12FA001-AC4F-418D-AE19-62706E023703}">
                      <ahyp:hlinkClr xmlns:ahyp="http://schemas.microsoft.com/office/drawing/2018/hyperlinkcolor" val="tx"/>
                    </a:ext>
                  </a:extLst>
                </a:hlinkClick>
              </a:rPr>
              <a:t>16-bit</a:t>
            </a:r>
            <a:r>
              <a:rPr lang="en-US" b="0" i="0" dirty="0">
                <a:effectLst/>
              </a:rPr>
              <a:t>, </a:t>
            </a:r>
            <a:r>
              <a:rPr lang="en-US" b="0" i="0" u="none" strike="noStrike" dirty="0">
                <a:effectLst/>
                <a:hlinkClick r:id="rId7" tooltip="32-bit">
                  <a:extLst>
                    <a:ext uri="{A12FA001-AC4F-418D-AE19-62706E023703}">
                      <ahyp:hlinkClr xmlns:ahyp="http://schemas.microsoft.com/office/drawing/2018/hyperlinkcolor" val="tx"/>
                    </a:ext>
                  </a:extLst>
                </a:hlinkClick>
              </a:rPr>
              <a:t>32-bit</a:t>
            </a:r>
            <a:r>
              <a:rPr lang="en-US" b="0" i="0" dirty="0">
                <a:effectLst/>
              </a:rPr>
              <a:t> (</a:t>
            </a:r>
            <a:r>
              <a:rPr lang="en-US" b="0" i="0" u="none" strike="noStrike" dirty="0">
                <a:effectLst/>
                <a:hlinkClick r:id="rId8" tooltip="IA-32">
                  <a:extLst>
                    <a:ext uri="{A12FA001-AC4F-418D-AE19-62706E023703}">
                      <ahyp:hlinkClr xmlns:ahyp="http://schemas.microsoft.com/office/drawing/2018/hyperlinkcolor" val="tx"/>
                    </a:ext>
                  </a:extLst>
                </a:hlinkClick>
              </a:rPr>
              <a:t>IA-32</a:t>
            </a:r>
            <a:r>
              <a:rPr lang="en-US" b="0" i="0" dirty="0">
                <a:effectLst/>
              </a:rPr>
              <a:t>) and </a:t>
            </a:r>
            <a:r>
              <a:rPr lang="en-US" b="0" i="0" u="none" strike="noStrike" dirty="0">
                <a:effectLst/>
                <a:hlinkClick r:id="rId9" tooltip="64-bit">
                  <a:extLst>
                    <a:ext uri="{A12FA001-AC4F-418D-AE19-62706E023703}">
                      <ahyp:hlinkClr xmlns:ahyp="http://schemas.microsoft.com/office/drawing/2018/hyperlinkcolor" val="tx"/>
                    </a:ext>
                  </a:extLst>
                </a:hlinkClick>
              </a:rPr>
              <a:t>64-bit</a:t>
            </a:r>
            <a:r>
              <a:rPr lang="en-US" b="0" i="0" dirty="0">
                <a:effectLst/>
              </a:rPr>
              <a:t> (</a:t>
            </a:r>
            <a:r>
              <a:rPr lang="en-US" b="0" i="0" u="none" strike="noStrike" dirty="0">
                <a:effectLst/>
                <a:hlinkClick r:id="rId10" tooltip="X86-64">
                  <a:extLst>
                    <a:ext uri="{A12FA001-AC4F-418D-AE19-62706E023703}">
                      <ahyp:hlinkClr xmlns:ahyp="http://schemas.microsoft.com/office/drawing/2018/hyperlinkcolor" val="tx"/>
                    </a:ext>
                  </a:extLst>
                </a:hlinkClick>
              </a:rPr>
              <a:t>x86-64</a:t>
            </a:r>
            <a:r>
              <a:rPr lang="en-US" b="0" i="0" dirty="0">
                <a:effectLst/>
              </a:rPr>
              <a:t>) programs. </a:t>
            </a:r>
            <a:r>
              <a:rPr lang="en-US" b="1" i="0" dirty="0">
                <a:solidFill>
                  <a:srgbClr val="C00000"/>
                </a:solidFill>
                <a:effectLst/>
              </a:rPr>
              <a:t>NASM</a:t>
            </a:r>
            <a:r>
              <a:rPr lang="en-US" b="0" i="0" dirty="0">
                <a:effectLst/>
              </a:rPr>
              <a:t> is considered to be one of the most popular assemblers for </a:t>
            </a:r>
            <a:r>
              <a:rPr lang="en-US" b="0" i="0" u="none" strike="noStrike" dirty="0">
                <a:effectLst/>
                <a:hlinkClick r:id="rId11" tooltip="Linux">
                  <a:extLst>
                    <a:ext uri="{A12FA001-AC4F-418D-AE19-62706E023703}">
                      <ahyp:hlinkClr xmlns:ahyp="http://schemas.microsoft.com/office/drawing/2018/hyperlinkcolor" val="tx"/>
                    </a:ext>
                  </a:extLst>
                </a:hlinkClick>
              </a:rPr>
              <a:t>Linux</a:t>
            </a:r>
            <a:r>
              <a:rPr lang="en-US" b="0" i="0" dirty="0">
                <a:effectLst/>
              </a:rPr>
              <a:t>.</a:t>
            </a:r>
            <a:endParaRPr lang="en-US" dirty="0"/>
          </a:p>
        </p:txBody>
      </p:sp>
    </p:spTree>
    <p:extLst>
      <p:ext uri="{BB962C8B-B14F-4D97-AF65-F5344CB8AC3E}">
        <p14:creationId xmlns:p14="http://schemas.microsoft.com/office/powerpoint/2010/main" val="2504431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56BE1-3699-054B-98B7-7983F70B136B}"/>
              </a:ext>
            </a:extLst>
          </p:cNvPr>
          <p:cNvSpPr>
            <a:spLocks noGrp="1"/>
          </p:cNvSpPr>
          <p:nvPr>
            <p:ph type="title"/>
          </p:nvPr>
        </p:nvSpPr>
        <p:spPr/>
        <p:txBody>
          <a:bodyPr>
            <a:normAutofit/>
          </a:bodyPr>
          <a:lstStyle/>
          <a:p>
            <a:r>
              <a:rPr lang="en-KH" sz="3200" dirty="0"/>
              <a:t>Mov Instruction with addressing modes</a:t>
            </a:r>
          </a:p>
        </p:txBody>
      </p:sp>
      <p:sp>
        <p:nvSpPr>
          <p:cNvPr id="3" name="Content Placeholder 2">
            <a:extLst>
              <a:ext uri="{FF2B5EF4-FFF2-40B4-BE49-F238E27FC236}">
                <a16:creationId xmlns:a16="http://schemas.microsoft.com/office/drawing/2014/main" id="{E468C531-2694-8747-8465-03F01B65028B}"/>
              </a:ext>
            </a:extLst>
          </p:cNvPr>
          <p:cNvSpPr>
            <a:spLocks noGrp="1"/>
          </p:cNvSpPr>
          <p:nvPr>
            <p:ph idx="1"/>
          </p:nvPr>
        </p:nvSpPr>
        <p:spPr/>
        <p:txBody>
          <a:bodyPr/>
          <a:lstStyle/>
          <a:p>
            <a:pPr marL="0" indent="0">
              <a:buNone/>
            </a:pPr>
            <a:r>
              <a:rPr lang="en-KH" dirty="0"/>
              <a:t>Syntax:</a:t>
            </a:r>
          </a:p>
          <a:p>
            <a:pPr marL="0" indent="0">
              <a:buNone/>
            </a:pPr>
            <a:endParaRPr lang="en-KH" dirty="0"/>
          </a:p>
          <a:p>
            <a:pPr marL="0" indent="0">
              <a:buNone/>
            </a:pPr>
            <a:endParaRPr lang="en-KH" dirty="0"/>
          </a:p>
          <a:p>
            <a:pPr marL="0" indent="0">
              <a:buNone/>
            </a:pPr>
            <a:r>
              <a:rPr lang="en-KH" dirty="0"/>
              <a:t>Typical form of instruction MOV</a:t>
            </a:r>
          </a:p>
          <a:p>
            <a:pPr marL="0" indent="0">
              <a:buNone/>
            </a:pPr>
            <a:endParaRPr lang="en-KH" dirty="0"/>
          </a:p>
        </p:txBody>
      </p:sp>
      <p:pic>
        <p:nvPicPr>
          <p:cNvPr id="5" name="Picture 4">
            <a:extLst>
              <a:ext uri="{FF2B5EF4-FFF2-40B4-BE49-F238E27FC236}">
                <a16:creationId xmlns:a16="http://schemas.microsoft.com/office/drawing/2014/main" id="{34A5CCA7-9BF3-6E4D-B470-08C3AA50E605}"/>
              </a:ext>
            </a:extLst>
          </p:cNvPr>
          <p:cNvPicPr>
            <a:picLocks noChangeAspect="1"/>
          </p:cNvPicPr>
          <p:nvPr/>
        </p:nvPicPr>
        <p:blipFill>
          <a:blip r:embed="rId2"/>
          <a:stretch>
            <a:fillRect/>
          </a:stretch>
        </p:blipFill>
        <p:spPr>
          <a:xfrm>
            <a:off x="1287979" y="2551371"/>
            <a:ext cx="9784080" cy="517546"/>
          </a:xfrm>
          <a:prstGeom prst="rect">
            <a:avLst/>
          </a:prstGeom>
        </p:spPr>
      </p:pic>
      <p:pic>
        <p:nvPicPr>
          <p:cNvPr id="7" name="Picture 6">
            <a:extLst>
              <a:ext uri="{FF2B5EF4-FFF2-40B4-BE49-F238E27FC236}">
                <a16:creationId xmlns:a16="http://schemas.microsoft.com/office/drawing/2014/main" id="{936E1162-FFA5-F44C-BB18-F269B2F02244}"/>
              </a:ext>
            </a:extLst>
          </p:cNvPr>
          <p:cNvPicPr>
            <a:picLocks noChangeAspect="1"/>
          </p:cNvPicPr>
          <p:nvPr/>
        </p:nvPicPr>
        <p:blipFill>
          <a:blip r:embed="rId3"/>
          <a:stretch>
            <a:fillRect/>
          </a:stretch>
        </p:blipFill>
        <p:spPr>
          <a:xfrm>
            <a:off x="1287978" y="3968897"/>
            <a:ext cx="9808989" cy="1581298"/>
          </a:xfrm>
          <a:prstGeom prst="rect">
            <a:avLst/>
          </a:prstGeom>
        </p:spPr>
      </p:pic>
      <p:sp>
        <p:nvSpPr>
          <p:cNvPr id="8" name="Rounded Rectangular Callout 7">
            <a:extLst>
              <a:ext uri="{FF2B5EF4-FFF2-40B4-BE49-F238E27FC236}">
                <a16:creationId xmlns:a16="http://schemas.microsoft.com/office/drawing/2014/main" id="{691319B3-B863-7B4E-AEF6-97EBCFC051D8}"/>
              </a:ext>
            </a:extLst>
          </p:cNvPr>
          <p:cNvSpPr/>
          <p:nvPr/>
        </p:nvSpPr>
        <p:spPr>
          <a:xfrm>
            <a:off x="7193258" y="2692916"/>
            <a:ext cx="3710763" cy="1496125"/>
          </a:xfrm>
          <a:prstGeom prst="wedgeRoundRectCallout">
            <a:avLst>
              <a:gd name="adj1" fmla="val -34684"/>
              <a:gd name="adj2" fmla="val 684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KH" dirty="0"/>
              <a:t>Both operands in MOV should be of same size</a:t>
            </a:r>
          </a:p>
          <a:p>
            <a:pPr marL="285750" indent="-285750">
              <a:buFont typeface="Arial" panose="020B0604020202020204" pitchFamily="34" charset="0"/>
              <a:buChar char="•"/>
            </a:pPr>
            <a:r>
              <a:rPr lang="en-KH" dirty="0"/>
              <a:t>The value of source operand remains unchanged</a:t>
            </a:r>
          </a:p>
        </p:txBody>
      </p:sp>
    </p:spTree>
    <p:extLst>
      <p:ext uri="{BB962C8B-B14F-4D97-AF65-F5344CB8AC3E}">
        <p14:creationId xmlns:p14="http://schemas.microsoft.com/office/powerpoint/2010/main" val="254531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56BE1-3699-054B-98B7-7983F70B136B}"/>
              </a:ext>
            </a:extLst>
          </p:cNvPr>
          <p:cNvSpPr>
            <a:spLocks noGrp="1"/>
          </p:cNvSpPr>
          <p:nvPr>
            <p:ph type="title"/>
          </p:nvPr>
        </p:nvSpPr>
        <p:spPr/>
        <p:txBody>
          <a:bodyPr>
            <a:normAutofit/>
          </a:bodyPr>
          <a:lstStyle/>
          <a:p>
            <a:r>
              <a:rPr lang="en-KH" sz="3200" dirty="0"/>
              <a:t>Mov Instruction with addressing modes</a:t>
            </a:r>
          </a:p>
        </p:txBody>
      </p:sp>
      <p:sp>
        <p:nvSpPr>
          <p:cNvPr id="3" name="Content Placeholder 2">
            <a:extLst>
              <a:ext uri="{FF2B5EF4-FFF2-40B4-BE49-F238E27FC236}">
                <a16:creationId xmlns:a16="http://schemas.microsoft.com/office/drawing/2014/main" id="{E468C531-2694-8747-8465-03F01B65028B}"/>
              </a:ext>
            </a:extLst>
          </p:cNvPr>
          <p:cNvSpPr>
            <a:spLocks noGrp="1"/>
          </p:cNvSpPr>
          <p:nvPr>
            <p:ph idx="1"/>
          </p:nvPr>
        </p:nvSpPr>
        <p:spPr>
          <a:xfrm>
            <a:off x="1202919" y="2011680"/>
            <a:ext cx="9784080" cy="603929"/>
          </a:xfrm>
        </p:spPr>
        <p:txBody>
          <a:bodyPr/>
          <a:lstStyle/>
          <a:p>
            <a:pPr marL="0" indent="0">
              <a:buNone/>
            </a:pPr>
            <a:r>
              <a:rPr lang="en-KH" dirty="0"/>
              <a:t>You should always use a type specifiers when moving data:</a:t>
            </a:r>
          </a:p>
          <a:p>
            <a:pPr marL="0" indent="0">
              <a:buNone/>
            </a:pPr>
            <a:endParaRPr lang="en-KH" dirty="0"/>
          </a:p>
        </p:txBody>
      </p:sp>
      <p:graphicFrame>
        <p:nvGraphicFramePr>
          <p:cNvPr id="4" name="Table 3">
            <a:extLst>
              <a:ext uri="{FF2B5EF4-FFF2-40B4-BE49-F238E27FC236}">
                <a16:creationId xmlns:a16="http://schemas.microsoft.com/office/drawing/2014/main" id="{DA5A6227-A530-604C-AD3E-9C71B5E8A74F}"/>
              </a:ext>
            </a:extLst>
          </p:cNvPr>
          <p:cNvGraphicFramePr>
            <a:graphicFrameLocks noGrp="1"/>
          </p:cNvGraphicFramePr>
          <p:nvPr>
            <p:extLst>
              <p:ext uri="{D42A27DB-BD31-4B8C-83A1-F6EECF244321}">
                <p14:modId xmlns:p14="http://schemas.microsoft.com/office/powerpoint/2010/main" val="620160740"/>
              </p:ext>
            </p:extLst>
          </p:nvPr>
        </p:nvGraphicFramePr>
        <p:xfrm>
          <a:off x="1343820" y="2642967"/>
          <a:ext cx="6823368" cy="2560320"/>
        </p:xfrm>
        <a:graphic>
          <a:graphicData uri="http://schemas.openxmlformats.org/drawingml/2006/table">
            <a:tbl>
              <a:tblPr/>
              <a:tblGrid>
                <a:gridCol w="3411684">
                  <a:extLst>
                    <a:ext uri="{9D8B030D-6E8A-4147-A177-3AD203B41FA5}">
                      <a16:colId xmlns:a16="http://schemas.microsoft.com/office/drawing/2014/main" val="1764243276"/>
                    </a:ext>
                  </a:extLst>
                </a:gridCol>
                <a:gridCol w="3411684">
                  <a:extLst>
                    <a:ext uri="{9D8B030D-6E8A-4147-A177-3AD203B41FA5}">
                      <a16:colId xmlns:a16="http://schemas.microsoft.com/office/drawing/2014/main" val="760732999"/>
                    </a:ext>
                  </a:extLst>
                </a:gridCol>
              </a:tblGrid>
              <a:tr h="0">
                <a:tc>
                  <a:txBody>
                    <a:bodyPr/>
                    <a:lstStyle/>
                    <a:p>
                      <a:pPr algn="ctr" fontAlgn="t"/>
                      <a:r>
                        <a:rPr lang="en-US" b="1" dirty="0">
                          <a:solidFill>
                            <a:schemeClr val="bg1"/>
                          </a:solidFill>
                          <a:effectLst/>
                        </a:rPr>
                        <a:t>Type Specifier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25000"/>
                        <a:lumOff val="75000"/>
                      </a:schemeClr>
                    </a:solidFill>
                  </a:tcPr>
                </a:tc>
                <a:tc>
                  <a:txBody>
                    <a:bodyPr/>
                    <a:lstStyle/>
                    <a:p>
                      <a:pPr algn="ctr" fontAlgn="t"/>
                      <a:r>
                        <a:rPr lang="en-US" b="1" dirty="0">
                          <a:solidFill>
                            <a:schemeClr val="bg1"/>
                          </a:solidFill>
                          <a:effectLst/>
                        </a:rPr>
                        <a:t>Bytes addressed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25000"/>
                        <a:lumOff val="75000"/>
                      </a:schemeClr>
                    </a:solidFill>
                  </a:tcPr>
                </a:tc>
                <a:extLst>
                  <a:ext uri="{0D108BD9-81ED-4DB2-BD59-A6C34878D82A}">
                    <a16:rowId xmlns:a16="http://schemas.microsoft.com/office/drawing/2014/main" val="119129807"/>
                  </a:ext>
                </a:extLst>
              </a:tr>
              <a:tr h="0">
                <a:tc>
                  <a:txBody>
                    <a:bodyPr/>
                    <a:lstStyle/>
                    <a:p>
                      <a:pPr algn="ctr" fontAlgn="t"/>
                      <a:r>
                        <a:rPr lang="en-US">
                          <a:solidFill>
                            <a:schemeClr val="bg1"/>
                          </a:solidFill>
                          <a:effectLst/>
                        </a:rPr>
                        <a:t>BYTE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KH" dirty="0">
                          <a:solidFill>
                            <a:schemeClr val="bg1"/>
                          </a:solidFill>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887939032"/>
                  </a:ext>
                </a:extLst>
              </a:tr>
              <a:tr h="0">
                <a:tc>
                  <a:txBody>
                    <a:bodyPr/>
                    <a:lstStyle/>
                    <a:p>
                      <a:pPr algn="ctr" fontAlgn="t"/>
                      <a:r>
                        <a:rPr lang="en-US">
                          <a:solidFill>
                            <a:schemeClr val="bg1"/>
                          </a:solidFill>
                          <a:effectLst/>
                        </a:rPr>
                        <a:t>WORD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KH">
                          <a:solidFill>
                            <a:schemeClr val="bg1"/>
                          </a:solidFill>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4088370436"/>
                  </a:ext>
                </a:extLst>
              </a:tr>
              <a:tr h="0">
                <a:tc>
                  <a:txBody>
                    <a:bodyPr/>
                    <a:lstStyle/>
                    <a:p>
                      <a:pPr algn="ctr" fontAlgn="t"/>
                      <a:r>
                        <a:rPr lang="en-US">
                          <a:solidFill>
                            <a:schemeClr val="bg1"/>
                          </a:solidFill>
                          <a:effectLst/>
                        </a:rPr>
                        <a:t>DWORD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KH" dirty="0">
                          <a:solidFill>
                            <a:schemeClr val="bg1"/>
                          </a:solidFill>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4163798284"/>
                  </a:ext>
                </a:extLst>
              </a:tr>
              <a:tr h="0">
                <a:tc>
                  <a:txBody>
                    <a:bodyPr/>
                    <a:lstStyle/>
                    <a:p>
                      <a:pPr algn="ctr" fontAlgn="t"/>
                      <a:r>
                        <a:rPr lang="en-US">
                          <a:solidFill>
                            <a:schemeClr val="bg1"/>
                          </a:solidFill>
                          <a:effectLst/>
                        </a:rPr>
                        <a:t>QWORD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KH">
                          <a:solidFill>
                            <a:schemeClr val="bg1"/>
                          </a:solidFill>
                          <a:effectLst/>
                        </a:rPr>
                        <a:t>8</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1566659646"/>
                  </a:ext>
                </a:extLst>
              </a:tr>
              <a:tr h="0">
                <a:tc>
                  <a:txBody>
                    <a:bodyPr/>
                    <a:lstStyle/>
                    <a:p>
                      <a:pPr algn="ctr" fontAlgn="t"/>
                      <a:r>
                        <a:rPr lang="en-US">
                          <a:solidFill>
                            <a:schemeClr val="bg1"/>
                          </a:solidFill>
                          <a:effectLst/>
                        </a:rPr>
                        <a:t>TBYTE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KH" dirty="0">
                          <a:solidFill>
                            <a:schemeClr val="bg1"/>
                          </a:solidFill>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224534266"/>
                  </a:ext>
                </a:extLst>
              </a:tr>
            </a:tbl>
          </a:graphicData>
        </a:graphic>
      </p:graphicFrame>
    </p:spTree>
    <p:extLst>
      <p:ext uri="{BB962C8B-B14F-4D97-AF65-F5344CB8AC3E}">
        <p14:creationId xmlns:p14="http://schemas.microsoft.com/office/powerpoint/2010/main" val="1166954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851F14-C30F-9549-8C6D-A34A4DA7EA1D}"/>
              </a:ext>
            </a:extLst>
          </p:cNvPr>
          <p:cNvPicPr>
            <a:picLocks noChangeAspect="1"/>
          </p:cNvPicPr>
          <p:nvPr/>
        </p:nvPicPr>
        <p:blipFill>
          <a:blip r:embed="rId2"/>
          <a:stretch>
            <a:fillRect/>
          </a:stretch>
        </p:blipFill>
        <p:spPr>
          <a:xfrm>
            <a:off x="2522795" y="393357"/>
            <a:ext cx="7146409" cy="6071286"/>
          </a:xfrm>
          <a:prstGeom prst="rect">
            <a:avLst/>
          </a:prstGeom>
          <a:ln>
            <a:solidFill>
              <a:schemeClr val="bg1"/>
            </a:solidFill>
          </a:ln>
        </p:spPr>
      </p:pic>
    </p:spTree>
    <p:extLst>
      <p:ext uri="{BB962C8B-B14F-4D97-AF65-F5344CB8AC3E}">
        <p14:creationId xmlns:p14="http://schemas.microsoft.com/office/powerpoint/2010/main" val="44976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82AB8-0D1A-A54F-AB83-C0DEC5F2671C}"/>
              </a:ext>
            </a:extLst>
          </p:cNvPr>
          <p:cNvSpPr>
            <a:spLocks noGrp="1"/>
          </p:cNvSpPr>
          <p:nvPr>
            <p:ph type="title"/>
          </p:nvPr>
        </p:nvSpPr>
        <p:spPr/>
        <p:txBody>
          <a:bodyPr/>
          <a:lstStyle/>
          <a:p>
            <a:r>
              <a:rPr lang="en-KH" dirty="0"/>
              <a:t>Variables &amp; Constants</a:t>
            </a:r>
          </a:p>
        </p:txBody>
      </p:sp>
      <p:sp>
        <p:nvSpPr>
          <p:cNvPr id="3" name="Content Placeholder 2">
            <a:extLst>
              <a:ext uri="{FF2B5EF4-FFF2-40B4-BE49-F238E27FC236}">
                <a16:creationId xmlns:a16="http://schemas.microsoft.com/office/drawing/2014/main" id="{F51FF237-E878-DB44-A037-25A938F5E2C6}"/>
              </a:ext>
            </a:extLst>
          </p:cNvPr>
          <p:cNvSpPr>
            <a:spLocks noGrp="1"/>
          </p:cNvSpPr>
          <p:nvPr>
            <p:ph idx="1"/>
          </p:nvPr>
        </p:nvSpPr>
        <p:spPr/>
        <p:txBody>
          <a:bodyPr/>
          <a:lstStyle/>
          <a:p>
            <a:pPr marL="0" indent="0">
              <a:buNone/>
            </a:pPr>
            <a:r>
              <a:rPr lang="en-KH" dirty="0"/>
              <a:t>Like other programming languages, you can define </a:t>
            </a:r>
            <a:r>
              <a:rPr lang="en-KH" b="1" dirty="0">
                <a:solidFill>
                  <a:srgbClr val="C00000"/>
                </a:solidFill>
              </a:rPr>
              <a:t>variables</a:t>
            </a:r>
            <a:r>
              <a:rPr lang="en-KH" dirty="0"/>
              <a:t> and </a:t>
            </a:r>
            <a:r>
              <a:rPr lang="en-KH" b="1" dirty="0">
                <a:solidFill>
                  <a:srgbClr val="C00000"/>
                </a:solidFill>
              </a:rPr>
              <a:t>constants</a:t>
            </a:r>
          </a:p>
          <a:p>
            <a:pPr marL="0" indent="0">
              <a:buNone/>
            </a:pPr>
            <a:endParaRPr lang="en-KH" dirty="0"/>
          </a:p>
        </p:txBody>
      </p:sp>
      <p:pic>
        <p:nvPicPr>
          <p:cNvPr id="5" name="Picture 4">
            <a:extLst>
              <a:ext uri="{FF2B5EF4-FFF2-40B4-BE49-F238E27FC236}">
                <a16:creationId xmlns:a16="http://schemas.microsoft.com/office/drawing/2014/main" id="{97135A51-B548-2140-A3D1-A6009F1CA017}"/>
              </a:ext>
            </a:extLst>
          </p:cNvPr>
          <p:cNvPicPr>
            <a:picLocks noChangeAspect="1"/>
          </p:cNvPicPr>
          <p:nvPr/>
        </p:nvPicPr>
        <p:blipFill>
          <a:blip r:embed="rId2"/>
          <a:stretch>
            <a:fillRect/>
          </a:stretch>
        </p:blipFill>
        <p:spPr>
          <a:xfrm>
            <a:off x="1202919" y="2874630"/>
            <a:ext cx="9784080" cy="542191"/>
          </a:xfrm>
          <a:prstGeom prst="rect">
            <a:avLst/>
          </a:prstGeom>
        </p:spPr>
      </p:pic>
      <p:graphicFrame>
        <p:nvGraphicFramePr>
          <p:cNvPr id="6" name="Table 5">
            <a:extLst>
              <a:ext uri="{FF2B5EF4-FFF2-40B4-BE49-F238E27FC236}">
                <a16:creationId xmlns:a16="http://schemas.microsoft.com/office/drawing/2014/main" id="{522AE220-4903-1845-BBFC-B37C20FD838F}"/>
              </a:ext>
            </a:extLst>
          </p:cNvPr>
          <p:cNvGraphicFramePr>
            <a:graphicFrameLocks noGrp="1"/>
          </p:cNvGraphicFramePr>
          <p:nvPr>
            <p:extLst>
              <p:ext uri="{D42A27DB-BD31-4B8C-83A1-F6EECF244321}">
                <p14:modId xmlns:p14="http://schemas.microsoft.com/office/powerpoint/2010/main" val="788258759"/>
              </p:ext>
            </p:extLst>
          </p:nvPr>
        </p:nvGraphicFramePr>
        <p:xfrm>
          <a:off x="1202919" y="3933346"/>
          <a:ext cx="6823368" cy="2560320"/>
        </p:xfrm>
        <a:graphic>
          <a:graphicData uri="http://schemas.openxmlformats.org/drawingml/2006/table">
            <a:tbl>
              <a:tblPr/>
              <a:tblGrid>
                <a:gridCol w="2274456">
                  <a:extLst>
                    <a:ext uri="{9D8B030D-6E8A-4147-A177-3AD203B41FA5}">
                      <a16:colId xmlns:a16="http://schemas.microsoft.com/office/drawing/2014/main" val="2053896730"/>
                    </a:ext>
                  </a:extLst>
                </a:gridCol>
                <a:gridCol w="2274456">
                  <a:extLst>
                    <a:ext uri="{9D8B030D-6E8A-4147-A177-3AD203B41FA5}">
                      <a16:colId xmlns:a16="http://schemas.microsoft.com/office/drawing/2014/main" val="2008472765"/>
                    </a:ext>
                  </a:extLst>
                </a:gridCol>
                <a:gridCol w="2274456">
                  <a:extLst>
                    <a:ext uri="{9D8B030D-6E8A-4147-A177-3AD203B41FA5}">
                      <a16:colId xmlns:a16="http://schemas.microsoft.com/office/drawing/2014/main" val="807903751"/>
                    </a:ext>
                  </a:extLst>
                </a:gridCol>
              </a:tblGrid>
              <a:tr h="0">
                <a:tc>
                  <a:txBody>
                    <a:bodyPr/>
                    <a:lstStyle/>
                    <a:p>
                      <a:pPr algn="ctr" fontAlgn="t"/>
                      <a:r>
                        <a:rPr lang="en-US" dirty="0">
                          <a:solidFill>
                            <a:schemeClr val="bg1"/>
                          </a:solidFill>
                          <a:effectLst/>
                        </a:rPr>
                        <a:t>Directive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50000"/>
                        <a:lumOff val="50000"/>
                      </a:schemeClr>
                    </a:solidFill>
                  </a:tcPr>
                </a:tc>
                <a:tc>
                  <a:txBody>
                    <a:bodyPr/>
                    <a:lstStyle/>
                    <a:p>
                      <a:pPr algn="ctr" fontAlgn="t"/>
                      <a:r>
                        <a:rPr lang="en-US" dirty="0">
                          <a:solidFill>
                            <a:schemeClr val="bg1"/>
                          </a:solidFill>
                          <a:effectLst/>
                        </a:rPr>
                        <a:t>Purpose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50000"/>
                        <a:lumOff val="50000"/>
                      </a:schemeClr>
                    </a:solidFill>
                  </a:tcPr>
                </a:tc>
                <a:tc>
                  <a:txBody>
                    <a:bodyPr/>
                    <a:lstStyle/>
                    <a:p>
                      <a:pPr algn="ctr" fontAlgn="t"/>
                      <a:r>
                        <a:rPr lang="en-US" dirty="0">
                          <a:solidFill>
                            <a:schemeClr val="bg1"/>
                          </a:solidFill>
                          <a:effectLst/>
                        </a:rPr>
                        <a:t>Storage Space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50000"/>
                        <a:lumOff val="50000"/>
                      </a:schemeClr>
                    </a:solidFill>
                  </a:tcPr>
                </a:tc>
                <a:extLst>
                  <a:ext uri="{0D108BD9-81ED-4DB2-BD59-A6C34878D82A}">
                    <a16:rowId xmlns:a16="http://schemas.microsoft.com/office/drawing/2014/main" val="1460569728"/>
                  </a:ext>
                </a:extLst>
              </a:tr>
              <a:tr h="0">
                <a:tc>
                  <a:txBody>
                    <a:bodyPr/>
                    <a:lstStyle/>
                    <a:p>
                      <a:pPr fontAlgn="t"/>
                      <a:r>
                        <a:rPr lang="en-US" dirty="0">
                          <a:solidFill>
                            <a:schemeClr val="bg1"/>
                          </a:solidFill>
                          <a:effectLst/>
                        </a:rPr>
                        <a:t>DB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fontAlgn="t"/>
                      <a:r>
                        <a:rPr lang="en-US">
                          <a:solidFill>
                            <a:schemeClr val="bg1"/>
                          </a:solidFill>
                          <a:effectLst/>
                        </a:rPr>
                        <a:t>Define Byte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fontAlgn="t"/>
                      <a:r>
                        <a:rPr lang="en-US" dirty="0">
                          <a:solidFill>
                            <a:schemeClr val="bg1"/>
                          </a:solidFill>
                          <a:effectLst/>
                        </a:rPr>
                        <a:t>allocates 1 byte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2424542298"/>
                  </a:ext>
                </a:extLst>
              </a:tr>
              <a:tr h="0">
                <a:tc>
                  <a:txBody>
                    <a:bodyPr/>
                    <a:lstStyle/>
                    <a:p>
                      <a:pPr fontAlgn="t"/>
                      <a:r>
                        <a:rPr lang="en-US">
                          <a:solidFill>
                            <a:schemeClr val="bg1"/>
                          </a:solidFill>
                          <a:effectLst/>
                        </a:rPr>
                        <a:t>DW</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fontAlgn="t"/>
                      <a:r>
                        <a:rPr lang="en-US">
                          <a:solidFill>
                            <a:schemeClr val="bg1"/>
                          </a:solidFill>
                          <a:effectLst/>
                        </a:rPr>
                        <a:t>Define Word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fontAlgn="t"/>
                      <a:r>
                        <a:rPr lang="en-US">
                          <a:solidFill>
                            <a:schemeClr val="bg1"/>
                          </a:solidFill>
                          <a:effectLst/>
                        </a:rPr>
                        <a:t>allocates 2 bytes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1441210777"/>
                  </a:ext>
                </a:extLst>
              </a:tr>
              <a:tr h="0">
                <a:tc>
                  <a:txBody>
                    <a:bodyPr/>
                    <a:lstStyle/>
                    <a:p>
                      <a:pPr fontAlgn="t"/>
                      <a:r>
                        <a:rPr lang="en-US">
                          <a:solidFill>
                            <a:schemeClr val="bg1"/>
                          </a:solidFill>
                          <a:effectLst/>
                        </a:rPr>
                        <a:t>DD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fontAlgn="t"/>
                      <a:r>
                        <a:rPr lang="en-US">
                          <a:solidFill>
                            <a:schemeClr val="bg1"/>
                          </a:solidFill>
                          <a:effectLst/>
                        </a:rPr>
                        <a:t>Define Doubleword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fontAlgn="t"/>
                      <a:r>
                        <a:rPr lang="en-US">
                          <a:solidFill>
                            <a:schemeClr val="bg1"/>
                          </a:solidFill>
                          <a:effectLst/>
                        </a:rPr>
                        <a:t>allocates 4 bytes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166739943"/>
                  </a:ext>
                </a:extLst>
              </a:tr>
              <a:tr h="0">
                <a:tc>
                  <a:txBody>
                    <a:bodyPr/>
                    <a:lstStyle/>
                    <a:p>
                      <a:pPr fontAlgn="t"/>
                      <a:r>
                        <a:rPr lang="en-US">
                          <a:solidFill>
                            <a:schemeClr val="bg1"/>
                          </a:solidFill>
                          <a:effectLst/>
                        </a:rPr>
                        <a:t>DQ</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fontAlgn="t"/>
                      <a:r>
                        <a:rPr lang="en-US">
                          <a:solidFill>
                            <a:schemeClr val="bg1"/>
                          </a:solidFill>
                          <a:effectLst/>
                        </a:rPr>
                        <a:t>Define Quadword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fontAlgn="t"/>
                      <a:r>
                        <a:rPr lang="en-US">
                          <a:solidFill>
                            <a:schemeClr val="bg1"/>
                          </a:solidFill>
                          <a:effectLst/>
                        </a:rPr>
                        <a:t>allocates 8 bytes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380176118"/>
                  </a:ext>
                </a:extLst>
              </a:tr>
              <a:tr h="0">
                <a:tc>
                  <a:txBody>
                    <a:bodyPr/>
                    <a:lstStyle/>
                    <a:p>
                      <a:pPr fontAlgn="t"/>
                      <a:r>
                        <a:rPr lang="en-US">
                          <a:solidFill>
                            <a:schemeClr val="bg1"/>
                          </a:solidFill>
                          <a:effectLst/>
                        </a:rPr>
                        <a:t>DT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fontAlgn="t"/>
                      <a:r>
                        <a:rPr lang="en-US">
                          <a:solidFill>
                            <a:schemeClr val="bg1"/>
                          </a:solidFill>
                          <a:effectLst/>
                        </a:rPr>
                        <a:t>Define Ten Bytes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fontAlgn="t"/>
                      <a:r>
                        <a:rPr lang="en-US" dirty="0">
                          <a:solidFill>
                            <a:schemeClr val="bg1"/>
                          </a:solidFill>
                          <a:effectLst/>
                        </a:rPr>
                        <a:t>allocates 10 bytes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1656059977"/>
                  </a:ext>
                </a:extLst>
              </a:tr>
            </a:tbl>
          </a:graphicData>
        </a:graphic>
      </p:graphicFrame>
      <p:sp>
        <p:nvSpPr>
          <p:cNvPr id="7" name="Rounded Rectangular Callout 6">
            <a:extLst>
              <a:ext uri="{FF2B5EF4-FFF2-40B4-BE49-F238E27FC236}">
                <a16:creationId xmlns:a16="http://schemas.microsoft.com/office/drawing/2014/main" id="{601CAC91-E321-364C-8B07-F434860C3DB8}"/>
              </a:ext>
            </a:extLst>
          </p:cNvPr>
          <p:cNvSpPr/>
          <p:nvPr/>
        </p:nvSpPr>
        <p:spPr>
          <a:xfrm>
            <a:off x="8665534" y="5213506"/>
            <a:ext cx="2931065" cy="612648"/>
          </a:xfrm>
          <a:prstGeom prst="wedgeRoundRectCallout">
            <a:avLst>
              <a:gd name="adj1" fmla="val -69014"/>
              <a:gd name="adj2" fmla="val 5228"/>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KH" dirty="0"/>
              <a:t>Define-directive</a:t>
            </a:r>
          </a:p>
        </p:txBody>
      </p:sp>
    </p:spTree>
    <p:extLst>
      <p:ext uri="{BB962C8B-B14F-4D97-AF65-F5344CB8AC3E}">
        <p14:creationId xmlns:p14="http://schemas.microsoft.com/office/powerpoint/2010/main" val="3305400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71585-C777-7F4A-A8EB-B2A5D0E9A0EC}"/>
              </a:ext>
            </a:extLst>
          </p:cNvPr>
          <p:cNvSpPr>
            <a:spLocks noGrp="1"/>
          </p:cNvSpPr>
          <p:nvPr>
            <p:ph type="title"/>
          </p:nvPr>
        </p:nvSpPr>
        <p:spPr/>
        <p:txBody>
          <a:bodyPr/>
          <a:lstStyle/>
          <a:p>
            <a:r>
              <a:rPr lang="en-KH" dirty="0"/>
              <a:t>Variables &amp; Constants</a:t>
            </a:r>
          </a:p>
        </p:txBody>
      </p:sp>
      <p:pic>
        <p:nvPicPr>
          <p:cNvPr id="5" name="Content Placeholder 4">
            <a:extLst>
              <a:ext uri="{FF2B5EF4-FFF2-40B4-BE49-F238E27FC236}">
                <a16:creationId xmlns:a16="http://schemas.microsoft.com/office/drawing/2014/main" id="{0F12041C-E5FA-2D48-A23B-F7DB4D88C2FD}"/>
              </a:ext>
            </a:extLst>
          </p:cNvPr>
          <p:cNvPicPr>
            <a:picLocks noGrp="1" noChangeAspect="1"/>
          </p:cNvPicPr>
          <p:nvPr>
            <p:ph idx="1"/>
          </p:nvPr>
        </p:nvPicPr>
        <p:blipFill>
          <a:blip r:embed="rId2"/>
          <a:stretch>
            <a:fillRect/>
          </a:stretch>
        </p:blipFill>
        <p:spPr>
          <a:xfrm>
            <a:off x="1313654" y="2490084"/>
            <a:ext cx="4645914" cy="1837367"/>
          </a:xfrm>
          <a:ln>
            <a:solidFill>
              <a:schemeClr val="bg1"/>
            </a:solidFill>
          </a:ln>
        </p:spPr>
      </p:pic>
      <p:sp>
        <p:nvSpPr>
          <p:cNvPr id="6" name="TextBox 5">
            <a:extLst>
              <a:ext uri="{FF2B5EF4-FFF2-40B4-BE49-F238E27FC236}">
                <a16:creationId xmlns:a16="http://schemas.microsoft.com/office/drawing/2014/main" id="{81F636CD-13F3-9240-AAEF-0D1A3A1830B4}"/>
              </a:ext>
            </a:extLst>
          </p:cNvPr>
          <p:cNvSpPr txBox="1"/>
          <p:nvPr/>
        </p:nvSpPr>
        <p:spPr>
          <a:xfrm>
            <a:off x="1202919" y="1956844"/>
            <a:ext cx="1072730" cy="369332"/>
          </a:xfrm>
          <a:prstGeom prst="rect">
            <a:avLst/>
          </a:prstGeom>
          <a:noFill/>
        </p:spPr>
        <p:txBody>
          <a:bodyPr wrap="none" rtlCol="0">
            <a:spAutoFit/>
          </a:bodyPr>
          <a:lstStyle/>
          <a:p>
            <a:r>
              <a:rPr lang="en-KH" dirty="0"/>
              <a:t>Example:</a:t>
            </a:r>
          </a:p>
        </p:txBody>
      </p:sp>
      <p:sp>
        <p:nvSpPr>
          <p:cNvPr id="7" name="TextBox 6">
            <a:extLst>
              <a:ext uri="{FF2B5EF4-FFF2-40B4-BE49-F238E27FC236}">
                <a16:creationId xmlns:a16="http://schemas.microsoft.com/office/drawing/2014/main" id="{3BB6B4ED-276E-0846-8BEE-AF7C30D17BA6}"/>
              </a:ext>
            </a:extLst>
          </p:cNvPr>
          <p:cNvSpPr txBox="1"/>
          <p:nvPr/>
        </p:nvSpPr>
        <p:spPr>
          <a:xfrm>
            <a:off x="6400800" y="1943857"/>
            <a:ext cx="5251971" cy="3416320"/>
          </a:xfrm>
          <a:prstGeom prst="rect">
            <a:avLst/>
          </a:prstGeom>
          <a:noFill/>
        </p:spPr>
        <p:txBody>
          <a:bodyPr wrap="square" rtlCol="0">
            <a:spAutoFit/>
          </a:bodyPr>
          <a:lstStyle/>
          <a:p>
            <a:r>
              <a:rPr lang="en-KH" b="1" dirty="0">
                <a:solidFill>
                  <a:schemeClr val="accent3">
                    <a:lumMod val="60000"/>
                    <a:lumOff val="40000"/>
                  </a:schemeClr>
                </a:solidFill>
              </a:rPr>
              <a:t>Notes:</a:t>
            </a:r>
          </a:p>
          <a:p>
            <a:endParaRPr lang="en-KH" dirty="0"/>
          </a:p>
          <a:p>
            <a:pPr marL="285750" indent="-285750">
              <a:buFont typeface="Arial" panose="020B0604020202020204" pitchFamily="34" charset="0"/>
              <a:buChar char="•"/>
            </a:pPr>
            <a:r>
              <a:rPr lang="en-US" dirty="0"/>
              <a:t>Each byte of character is stored as its ASCII value in hexadecimal.</a:t>
            </a:r>
          </a:p>
          <a:p>
            <a:pPr marL="285750" indent="-285750">
              <a:buFont typeface="Arial" panose="020B0604020202020204" pitchFamily="34" charset="0"/>
              <a:buChar char="•"/>
            </a:pPr>
            <a:r>
              <a:rPr lang="en-US" dirty="0"/>
              <a:t>Each decimal value is automatically converted to its 16-bit binary equivalent and stored as a hexadecimal number.</a:t>
            </a:r>
          </a:p>
          <a:p>
            <a:pPr marL="285750" indent="-285750">
              <a:buFont typeface="Arial" panose="020B0604020202020204" pitchFamily="34" charset="0"/>
              <a:buChar char="•"/>
            </a:pPr>
            <a:r>
              <a:rPr lang="en-US" dirty="0"/>
              <a:t>Processor uses the little-endian byte ordering.</a:t>
            </a:r>
          </a:p>
          <a:p>
            <a:pPr marL="285750" indent="-285750">
              <a:buFont typeface="Arial" panose="020B0604020202020204" pitchFamily="34" charset="0"/>
              <a:buChar char="•"/>
            </a:pPr>
            <a:r>
              <a:rPr lang="en-US" dirty="0"/>
              <a:t>Negative numbers are converted to its 2's complement representation.</a:t>
            </a:r>
          </a:p>
          <a:p>
            <a:pPr marL="285750" indent="-285750">
              <a:buFont typeface="Arial" panose="020B0604020202020204" pitchFamily="34" charset="0"/>
              <a:buChar char="•"/>
            </a:pPr>
            <a:r>
              <a:rPr lang="en-US" dirty="0"/>
              <a:t>Short and long floating-point numbers are represented using 32 or 64 bits, respectively</a:t>
            </a:r>
          </a:p>
        </p:txBody>
      </p:sp>
    </p:spTree>
    <p:extLst>
      <p:ext uri="{BB962C8B-B14F-4D97-AF65-F5344CB8AC3E}">
        <p14:creationId xmlns:p14="http://schemas.microsoft.com/office/powerpoint/2010/main" val="1080328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874799-A678-174B-A6CF-4C491347A0DA}"/>
              </a:ext>
            </a:extLst>
          </p:cNvPr>
          <p:cNvPicPr>
            <a:picLocks noChangeAspect="1"/>
          </p:cNvPicPr>
          <p:nvPr/>
        </p:nvPicPr>
        <p:blipFill>
          <a:blip r:embed="rId2"/>
          <a:stretch>
            <a:fillRect/>
          </a:stretch>
        </p:blipFill>
        <p:spPr>
          <a:xfrm>
            <a:off x="799885" y="584790"/>
            <a:ext cx="10592229" cy="5688419"/>
          </a:xfrm>
          <a:prstGeom prst="rect">
            <a:avLst/>
          </a:prstGeom>
          <a:ln>
            <a:solidFill>
              <a:schemeClr val="bg1"/>
            </a:solidFill>
          </a:ln>
        </p:spPr>
      </p:pic>
    </p:spTree>
    <p:extLst>
      <p:ext uri="{BB962C8B-B14F-4D97-AF65-F5344CB8AC3E}">
        <p14:creationId xmlns:p14="http://schemas.microsoft.com/office/powerpoint/2010/main" val="2955188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C7280-C540-304B-8DD9-CABF67D2C0D7}"/>
              </a:ext>
            </a:extLst>
          </p:cNvPr>
          <p:cNvSpPr>
            <a:spLocks noGrp="1"/>
          </p:cNvSpPr>
          <p:nvPr>
            <p:ph type="title"/>
          </p:nvPr>
        </p:nvSpPr>
        <p:spPr/>
        <p:txBody>
          <a:bodyPr/>
          <a:lstStyle/>
          <a:p>
            <a:r>
              <a:rPr lang="en-KH" dirty="0"/>
              <a:t>Variables &amp; Constants</a:t>
            </a:r>
          </a:p>
        </p:txBody>
      </p:sp>
      <p:sp>
        <p:nvSpPr>
          <p:cNvPr id="3" name="Content Placeholder 2">
            <a:extLst>
              <a:ext uri="{FF2B5EF4-FFF2-40B4-BE49-F238E27FC236}">
                <a16:creationId xmlns:a16="http://schemas.microsoft.com/office/drawing/2014/main" id="{28C58ABB-0B7E-0C44-AA2F-1F61C6B4F5D4}"/>
              </a:ext>
            </a:extLst>
          </p:cNvPr>
          <p:cNvSpPr>
            <a:spLocks noGrp="1"/>
          </p:cNvSpPr>
          <p:nvPr>
            <p:ph idx="1"/>
          </p:nvPr>
        </p:nvSpPr>
        <p:spPr>
          <a:xfrm>
            <a:off x="1202919" y="2011679"/>
            <a:ext cx="9784080" cy="1417321"/>
          </a:xfrm>
        </p:spPr>
        <p:txBody>
          <a:bodyPr>
            <a:normAutofit/>
          </a:bodyPr>
          <a:lstStyle/>
          <a:p>
            <a:pPr marL="0" indent="0">
              <a:buNone/>
            </a:pPr>
            <a:r>
              <a:rPr lang="en-KH" dirty="0"/>
              <a:t>What if you want to declare a variable without initialize value?</a:t>
            </a:r>
          </a:p>
          <a:p>
            <a:pPr marL="0" indent="0">
              <a:buNone/>
            </a:pPr>
            <a:endParaRPr lang="en-KH" dirty="0"/>
          </a:p>
          <a:p>
            <a:pPr marL="0" indent="0">
              <a:buNone/>
            </a:pPr>
            <a:r>
              <a:rPr lang="en-KH" dirty="0"/>
              <a:t>Use these directive instead:</a:t>
            </a:r>
          </a:p>
        </p:txBody>
      </p:sp>
      <p:graphicFrame>
        <p:nvGraphicFramePr>
          <p:cNvPr id="4" name="Table 3">
            <a:extLst>
              <a:ext uri="{FF2B5EF4-FFF2-40B4-BE49-F238E27FC236}">
                <a16:creationId xmlns:a16="http://schemas.microsoft.com/office/drawing/2014/main" id="{247C3C3E-CCA7-5E4C-A6D2-3F2CDE229784}"/>
              </a:ext>
            </a:extLst>
          </p:cNvPr>
          <p:cNvGraphicFramePr>
            <a:graphicFrameLocks noGrp="1"/>
          </p:cNvGraphicFramePr>
          <p:nvPr>
            <p:extLst>
              <p:ext uri="{D42A27DB-BD31-4B8C-83A1-F6EECF244321}">
                <p14:modId xmlns:p14="http://schemas.microsoft.com/office/powerpoint/2010/main" val="662072282"/>
              </p:ext>
            </p:extLst>
          </p:nvPr>
        </p:nvGraphicFramePr>
        <p:xfrm>
          <a:off x="1301289" y="3566161"/>
          <a:ext cx="6823368" cy="2560320"/>
        </p:xfrm>
        <a:graphic>
          <a:graphicData uri="http://schemas.openxmlformats.org/drawingml/2006/table">
            <a:tbl>
              <a:tblPr/>
              <a:tblGrid>
                <a:gridCol w="3411684">
                  <a:extLst>
                    <a:ext uri="{9D8B030D-6E8A-4147-A177-3AD203B41FA5}">
                      <a16:colId xmlns:a16="http://schemas.microsoft.com/office/drawing/2014/main" val="928577649"/>
                    </a:ext>
                  </a:extLst>
                </a:gridCol>
                <a:gridCol w="3411684">
                  <a:extLst>
                    <a:ext uri="{9D8B030D-6E8A-4147-A177-3AD203B41FA5}">
                      <a16:colId xmlns:a16="http://schemas.microsoft.com/office/drawing/2014/main" val="2137339565"/>
                    </a:ext>
                  </a:extLst>
                </a:gridCol>
              </a:tblGrid>
              <a:tr h="0">
                <a:tc>
                  <a:txBody>
                    <a:bodyPr/>
                    <a:lstStyle/>
                    <a:p>
                      <a:pPr algn="ctr" fontAlgn="t"/>
                      <a:r>
                        <a:rPr lang="en-US" dirty="0">
                          <a:solidFill>
                            <a:schemeClr val="bg1"/>
                          </a:solidFill>
                          <a:effectLst/>
                        </a:rPr>
                        <a:t>Directive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25000"/>
                        <a:lumOff val="75000"/>
                      </a:schemeClr>
                    </a:solidFill>
                  </a:tcPr>
                </a:tc>
                <a:tc>
                  <a:txBody>
                    <a:bodyPr/>
                    <a:lstStyle/>
                    <a:p>
                      <a:pPr algn="ctr" fontAlgn="t"/>
                      <a:r>
                        <a:rPr lang="en-US" dirty="0">
                          <a:solidFill>
                            <a:schemeClr val="bg1"/>
                          </a:solidFill>
                          <a:effectLst/>
                        </a:rPr>
                        <a:t>Purpose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25000"/>
                        <a:lumOff val="75000"/>
                      </a:schemeClr>
                    </a:solidFill>
                  </a:tcPr>
                </a:tc>
                <a:extLst>
                  <a:ext uri="{0D108BD9-81ED-4DB2-BD59-A6C34878D82A}">
                    <a16:rowId xmlns:a16="http://schemas.microsoft.com/office/drawing/2014/main" val="2562796240"/>
                  </a:ext>
                </a:extLst>
              </a:tr>
              <a:tr h="0">
                <a:tc>
                  <a:txBody>
                    <a:bodyPr/>
                    <a:lstStyle/>
                    <a:p>
                      <a:pPr algn="ctr" fontAlgn="t"/>
                      <a:r>
                        <a:rPr lang="en-US" dirty="0">
                          <a:solidFill>
                            <a:schemeClr val="bg1"/>
                          </a:solidFill>
                          <a:effectLst/>
                        </a:rPr>
                        <a:t>RESB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a:solidFill>
                            <a:schemeClr val="bg1"/>
                          </a:solidFill>
                          <a:effectLst/>
                        </a:rPr>
                        <a:t>Reserve a Byte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2555262566"/>
                  </a:ext>
                </a:extLst>
              </a:tr>
              <a:tr h="0">
                <a:tc>
                  <a:txBody>
                    <a:bodyPr/>
                    <a:lstStyle/>
                    <a:p>
                      <a:pPr algn="ctr" fontAlgn="t"/>
                      <a:r>
                        <a:rPr lang="en-US" dirty="0">
                          <a:solidFill>
                            <a:schemeClr val="bg1"/>
                          </a:solidFill>
                          <a:effectLst/>
                        </a:rPr>
                        <a:t>RESW</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a:solidFill>
                            <a:schemeClr val="bg1"/>
                          </a:solidFill>
                          <a:effectLst/>
                        </a:rPr>
                        <a:t>Reserve a Word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2295872145"/>
                  </a:ext>
                </a:extLst>
              </a:tr>
              <a:tr h="0">
                <a:tc>
                  <a:txBody>
                    <a:bodyPr/>
                    <a:lstStyle/>
                    <a:p>
                      <a:pPr algn="ctr" fontAlgn="t"/>
                      <a:r>
                        <a:rPr lang="en-US" dirty="0">
                          <a:solidFill>
                            <a:schemeClr val="bg1"/>
                          </a:solidFill>
                          <a:effectLst/>
                        </a:rPr>
                        <a:t>RESD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dirty="0">
                          <a:solidFill>
                            <a:schemeClr val="bg1"/>
                          </a:solidFill>
                          <a:effectLst/>
                        </a:rPr>
                        <a:t>Reserve a Doubleword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1373294592"/>
                  </a:ext>
                </a:extLst>
              </a:tr>
              <a:tr h="0">
                <a:tc>
                  <a:txBody>
                    <a:bodyPr/>
                    <a:lstStyle/>
                    <a:p>
                      <a:pPr algn="ctr" fontAlgn="t"/>
                      <a:r>
                        <a:rPr lang="en-US">
                          <a:solidFill>
                            <a:schemeClr val="bg1"/>
                          </a:solidFill>
                          <a:effectLst/>
                        </a:rPr>
                        <a:t>RESQ</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dirty="0">
                          <a:solidFill>
                            <a:schemeClr val="bg1"/>
                          </a:solidFill>
                          <a:effectLst/>
                        </a:rPr>
                        <a:t>Reserve a Quadword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294536966"/>
                  </a:ext>
                </a:extLst>
              </a:tr>
              <a:tr h="0">
                <a:tc>
                  <a:txBody>
                    <a:bodyPr/>
                    <a:lstStyle/>
                    <a:p>
                      <a:pPr algn="ctr" fontAlgn="t"/>
                      <a:r>
                        <a:rPr lang="en-US">
                          <a:solidFill>
                            <a:schemeClr val="bg1"/>
                          </a:solidFill>
                          <a:effectLst/>
                        </a:rPr>
                        <a:t>REST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dirty="0">
                          <a:solidFill>
                            <a:schemeClr val="bg1"/>
                          </a:solidFill>
                          <a:effectLst/>
                        </a:rPr>
                        <a:t>Reserve a Ten Bytes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2756519755"/>
                  </a:ext>
                </a:extLst>
              </a:tr>
            </a:tbl>
          </a:graphicData>
        </a:graphic>
      </p:graphicFrame>
    </p:spTree>
    <p:extLst>
      <p:ext uri="{BB962C8B-B14F-4D97-AF65-F5344CB8AC3E}">
        <p14:creationId xmlns:p14="http://schemas.microsoft.com/office/powerpoint/2010/main" val="32393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C7280-C540-304B-8DD9-CABF67D2C0D7}"/>
              </a:ext>
            </a:extLst>
          </p:cNvPr>
          <p:cNvSpPr>
            <a:spLocks noGrp="1"/>
          </p:cNvSpPr>
          <p:nvPr>
            <p:ph type="title"/>
          </p:nvPr>
        </p:nvSpPr>
        <p:spPr/>
        <p:txBody>
          <a:bodyPr/>
          <a:lstStyle/>
          <a:p>
            <a:r>
              <a:rPr lang="en-KH" dirty="0"/>
              <a:t>Variables &amp; Constants</a:t>
            </a:r>
          </a:p>
        </p:txBody>
      </p:sp>
      <p:sp>
        <p:nvSpPr>
          <p:cNvPr id="3" name="Content Placeholder 2">
            <a:extLst>
              <a:ext uri="{FF2B5EF4-FFF2-40B4-BE49-F238E27FC236}">
                <a16:creationId xmlns:a16="http://schemas.microsoft.com/office/drawing/2014/main" id="{28C58ABB-0B7E-0C44-AA2F-1F61C6B4F5D4}"/>
              </a:ext>
            </a:extLst>
          </p:cNvPr>
          <p:cNvSpPr>
            <a:spLocks noGrp="1"/>
          </p:cNvSpPr>
          <p:nvPr>
            <p:ph idx="1"/>
          </p:nvPr>
        </p:nvSpPr>
        <p:spPr>
          <a:xfrm>
            <a:off x="1202919" y="2011679"/>
            <a:ext cx="9784080" cy="2411465"/>
          </a:xfrm>
        </p:spPr>
        <p:txBody>
          <a:bodyPr>
            <a:normAutofit fontScale="92500" lnSpcReduction="20000"/>
          </a:bodyPr>
          <a:lstStyle/>
          <a:p>
            <a:pPr marL="0" indent="0">
              <a:buNone/>
            </a:pPr>
            <a:r>
              <a:rPr lang="en-KH" dirty="0"/>
              <a:t>To create constants, there are 3 directives:</a:t>
            </a:r>
          </a:p>
          <a:p>
            <a:r>
              <a:rPr lang="en-KH" dirty="0"/>
              <a:t>EQU		: Define numeric value and cannot be re-declared</a:t>
            </a:r>
          </a:p>
          <a:p>
            <a:r>
              <a:rPr lang="en-KH" dirty="0"/>
              <a:t>%assign	: Define numeric value and allow redifinition</a:t>
            </a:r>
          </a:p>
          <a:p>
            <a:r>
              <a:rPr lang="en-KH" dirty="0"/>
              <a:t>%define	: Define both numeric and string value. It allows redifinition </a:t>
            </a:r>
          </a:p>
          <a:p>
            <a:pPr marL="0" indent="0">
              <a:buNone/>
            </a:pPr>
            <a:endParaRPr lang="en-KH" dirty="0"/>
          </a:p>
          <a:p>
            <a:pPr marL="0" indent="0">
              <a:buNone/>
            </a:pPr>
            <a:r>
              <a:rPr lang="en-KH" dirty="0"/>
              <a:t>Examples:</a:t>
            </a:r>
          </a:p>
        </p:txBody>
      </p:sp>
      <p:pic>
        <p:nvPicPr>
          <p:cNvPr id="6" name="Picture 5">
            <a:extLst>
              <a:ext uri="{FF2B5EF4-FFF2-40B4-BE49-F238E27FC236}">
                <a16:creationId xmlns:a16="http://schemas.microsoft.com/office/drawing/2014/main" id="{970FA415-5F37-D743-8A5B-9D2873A9CC96}"/>
              </a:ext>
            </a:extLst>
          </p:cNvPr>
          <p:cNvPicPr>
            <a:picLocks noChangeAspect="1"/>
          </p:cNvPicPr>
          <p:nvPr/>
        </p:nvPicPr>
        <p:blipFill>
          <a:blip r:embed="rId2"/>
          <a:stretch>
            <a:fillRect/>
          </a:stretch>
        </p:blipFill>
        <p:spPr>
          <a:xfrm>
            <a:off x="1303219" y="4423144"/>
            <a:ext cx="4759841" cy="839972"/>
          </a:xfrm>
          <a:prstGeom prst="rect">
            <a:avLst/>
          </a:prstGeom>
        </p:spPr>
      </p:pic>
      <p:pic>
        <p:nvPicPr>
          <p:cNvPr id="8" name="Picture 7">
            <a:extLst>
              <a:ext uri="{FF2B5EF4-FFF2-40B4-BE49-F238E27FC236}">
                <a16:creationId xmlns:a16="http://schemas.microsoft.com/office/drawing/2014/main" id="{897D4CDA-350B-EB45-AED7-C08117A719D2}"/>
              </a:ext>
            </a:extLst>
          </p:cNvPr>
          <p:cNvPicPr>
            <a:picLocks noChangeAspect="1"/>
          </p:cNvPicPr>
          <p:nvPr/>
        </p:nvPicPr>
        <p:blipFill>
          <a:blip r:embed="rId3"/>
          <a:stretch>
            <a:fillRect/>
          </a:stretch>
        </p:blipFill>
        <p:spPr>
          <a:xfrm>
            <a:off x="7161117" y="4423144"/>
            <a:ext cx="3727664" cy="425304"/>
          </a:xfrm>
          <a:prstGeom prst="rect">
            <a:avLst/>
          </a:prstGeom>
        </p:spPr>
      </p:pic>
      <p:pic>
        <p:nvPicPr>
          <p:cNvPr id="10" name="Picture 9">
            <a:extLst>
              <a:ext uri="{FF2B5EF4-FFF2-40B4-BE49-F238E27FC236}">
                <a16:creationId xmlns:a16="http://schemas.microsoft.com/office/drawing/2014/main" id="{56860A88-5EB7-1F44-AD7A-FA87495041FC}"/>
              </a:ext>
            </a:extLst>
          </p:cNvPr>
          <p:cNvPicPr>
            <a:picLocks noChangeAspect="1"/>
          </p:cNvPicPr>
          <p:nvPr/>
        </p:nvPicPr>
        <p:blipFill>
          <a:blip r:embed="rId4"/>
          <a:stretch>
            <a:fillRect/>
          </a:stretch>
        </p:blipFill>
        <p:spPr>
          <a:xfrm>
            <a:off x="7161116" y="5047215"/>
            <a:ext cx="3727664" cy="425304"/>
          </a:xfrm>
          <a:prstGeom prst="rect">
            <a:avLst/>
          </a:prstGeom>
        </p:spPr>
      </p:pic>
      <p:pic>
        <p:nvPicPr>
          <p:cNvPr id="12" name="Picture 11">
            <a:extLst>
              <a:ext uri="{FF2B5EF4-FFF2-40B4-BE49-F238E27FC236}">
                <a16:creationId xmlns:a16="http://schemas.microsoft.com/office/drawing/2014/main" id="{D0FB4068-D247-E74C-BC8D-74EED34C5024}"/>
              </a:ext>
            </a:extLst>
          </p:cNvPr>
          <p:cNvPicPr>
            <a:picLocks noChangeAspect="1"/>
          </p:cNvPicPr>
          <p:nvPr/>
        </p:nvPicPr>
        <p:blipFill>
          <a:blip r:embed="rId5"/>
          <a:stretch>
            <a:fillRect/>
          </a:stretch>
        </p:blipFill>
        <p:spPr>
          <a:xfrm>
            <a:off x="1303218" y="5947292"/>
            <a:ext cx="4085605" cy="410978"/>
          </a:xfrm>
          <a:prstGeom prst="rect">
            <a:avLst/>
          </a:prstGeom>
        </p:spPr>
      </p:pic>
    </p:spTree>
    <p:extLst>
      <p:ext uri="{BB962C8B-B14F-4D97-AF65-F5344CB8AC3E}">
        <p14:creationId xmlns:p14="http://schemas.microsoft.com/office/powerpoint/2010/main" val="30103174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231C21-0F97-6844-97A8-3896C5075914}"/>
              </a:ext>
            </a:extLst>
          </p:cNvPr>
          <p:cNvPicPr>
            <a:picLocks noChangeAspect="1"/>
          </p:cNvPicPr>
          <p:nvPr/>
        </p:nvPicPr>
        <p:blipFill>
          <a:blip r:embed="rId2"/>
          <a:stretch>
            <a:fillRect/>
          </a:stretch>
        </p:blipFill>
        <p:spPr>
          <a:xfrm>
            <a:off x="3423685" y="22570"/>
            <a:ext cx="5071729" cy="6814164"/>
          </a:xfrm>
          <a:prstGeom prst="rect">
            <a:avLst/>
          </a:prstGeom>
          <a:ln>
            <a:solidFill>
              <a:schemeClr val="bg1"/>
            </a:solidFill>
          </a:ln>
        </p:spPr>
      </p:pic>
    </p:spTree>
    <p:extLst>
      <p:ext uri="{BB962C8B-B14F-4D97-AF65-F5344CB8AC3E}">
        <p14:creationId xmlns:p14="http://schemas.microsoft.com/office/powerpoint/2010/main" val="16061836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24C0-6A75-3C48-9E05-F14FB308FFEC}"/>
              </a:ext>
            </a:extLst>
          </p:cNvPr>
          <p:cNvSpPr>
            <a:spLocks noGrp="1"/>
          </p:cNvSpPr>
          <p:nvPr>
            <p:ph type="title"/>
          </p:nvPr>
        </p:nvSpPr>
        <p:spPr/>
        <p:txBody>
          <a:bodyPr/>
          <a:lstStyle/>
          <a:p>
            <a:r>
              <a:rPr lang="en-KH" dirty="0"/>
              <a:t>Arithmetic instruction</a:t>
            </a:r>
          </a:p>
        </p:txBody>
      </p:sp>
      <p:sp>
        <p:nvSpPr>
          <p:cNvPr id="3" name="Content Placeholder 2">
            <a:extLst>
              <a:ext uri="{FF2B5EF4-FFF2-40B4-BE49-F238E27FC236}">
                <a16:creationId xmlns:a16="http://schemas.microsoft.com/office/drawing/2014/main" id="{EAA92EC7-EB09-1B4E-AE18-FDDC22D13893}"/>
              </a:ext>
            </a:extLst>
          </p:cNvPr>
          <p:cNvSpPr>
            <a:spLocks noGrp="1"/>
          </p:cNvSpPr>
          <p:nvPr>
            <p:ph idx="1"/>
          </p:nvPr>
        </p:nvSpPr>
        <p:spPr/>
        <p:txBody>
          <a:bodyPr/>
          <a:lstStyle/>
          <a:p>
            <a:pPr marL="0" indent="0">
              <a:buNone/>
            </a:pPr>
            <a:r>
              <a:rPr lang="en-KH" dirty="0"/>
              <a:t>The available instructions:</a:t>
            </a:r>
          </a:p>
          <a:p>
            <a:r>
              <a:rPr lang="en-KH" dirty="0"/>
              <a:t>Increase instruction	: 	INC destination</a:t>
            </a:r>
          </a:p>
          <a:p>
            <a:r>
              <a:rPr lang="en-KH" dirty="0"/>
              <a:t>Decrease instruction: 	DEC destination</a:t>
            </a:r>
          </a:p>
          <a:p>
            <a:r>
              <a:rPr lang="en-KH" dirty="0"/>
              <a:t>Add/Sub instructions:	ADD/SUB destination, source </a:t>
            </a:r>
          </a:p>
          <a:p>
            <a:r>
              <a:rPr lang="en-KH" dirty="0"/>
              <a:t>MUL/IMUL instructions:	MUL/IMUL multiplier</a:t>
            </a:r>
          </a:p>
          <a:p>
            <a:r>
              <a:rPr lang="en-KH" dirty="0"/>
              <a:t>DIV/IDIV instuctions:	DIV/IDIV divisor</a:t>
            </a:r>
          </a:p>
        </p:txBody>
      </p:sp>
    </p:spTree>
    <p:extLst>
      <p:ext uri="{BB962C8B-B14F-4D97-AF65-F5344CB8AC3E}">
        <p14:creationId xmlns:p14="http://schemas.microsoft.com/office/powerpoint/2010/main" val="373237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039DB5-3314-4702-8BBE-273F3C20426A}"/>
              </a:ext>
            </a:extLst>
          </p:cNvPr>
          <p:cNvPicPr>
            <a:picLocks noChangeAspect="1"/>
          </p:cNvPicPr>
          <p:nvPr/>
        </p:nvPicPr>
        <p:blipFill>
          <a:blip r:embed="rId2"/>
          <a:stretch>
            <a:fillRect/>
          </a:stretch>
        </p:blipFill>
        <p:spPr>
          <a:xfrm>
            <a:off x="248103" y="1010895"/>
            <a:ext cx="11695794" cy="4189664"/>
          </a:xfrm>
          <a:prstGeom prst="rect">
            <a:avLst/>
          </a:prstGeom>
        </p:spPr>
      </p:pic>
      <p:sp>
        <p:nvSpPr>
          <p:cNvPr id="4" name="TextBox 3">
            <a:extLst>
              <a:ext uri="{FF2B5EF4-FFF2-40B4-BE49-F238E27FC236}">
                <a16:creationId xmlns:a16="http://schemas.microsoft.com/office/drawing/2014/main" id="{ACED299E-3E09-419E-BD71-02E60E3EAD1E}"/>
              </a:ext>
            </a:extLst>
          </p:cNvPr>
          <p:cNvSpPr txBox="1"/>
          <p:nvPr/>
        </p:nvSpPr>
        <p:spPr>
          <a:xfrm>
            <a:off x="3380509" y="5578764"/>
            <a:ext cx="5064592" cy="369332"/>
          </a:xfrm>
          <a:prstGeom prst="rect">
            <a:avLst/>
          </a:prstGeom>
          <a:noFill/>
        </p:spPr>
        <p:txBody>
          <a:bodyPr wrap="none" rtlCol="0">
            <a:spAutoFit/>
          </a:bodyPr>
          <a:lstStyle/>
          <a:p>
            <a:r>
              <a:rPr lang="en-US" dirty="0">
                <a:latin typeface="Rockwell" panose="02060603020205020403" pitchFamily="18" charset="0"/>
              </a:rPr>
              <a:t>This is how you write “hello world” with NASM</a:t>
            </a:r>
          </a:p>
        </p:txBody>
      </p:sp>
    </p:spTree>
    <p:extLst>
      <p:ext uri="{BB962C8B-B14F-4D97-AF65-F5344CB8AC3E}">
        <p14:creationId xmlns:p14="http://schemas.microsoft.com/office/powerpoint/2010/main" val="711367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D347-0D5D-3848-A7A9-8B0D4279530C}"/>
              </a:ext>
            </a:extLst>
          </p:cNvPr>
          <p:cNvSpPr>
            <a:spLocks noGrp="1"/>
          </p:cNvSpPr>
          <p:nvPr>
            <p:ph type="title"/>
          </p:nvPr>
        </p:nvSpPr>
        <p:spPr/>
        <p:txBody>
          <a:bodyPr/>
          <a:lstStyle/>
          <a:p>
            <a:r>
              <a:rPr lang="en-US" dirty="0"/>
              <a:t>L</a:t>
            </a:r>
            <a:r>
              <a:rPr lang="en-KH" dirty="0"/>
              <a:t>ogical instructions</a:t>
            </a:r>
          </a:p>
        </p:txBody>
      </p:sp>
      <p:sp>
        <p:nvSpPr>
          <p:cNvPr id="3" name="Content Placeholder 2">
            <a:extLst>
              <a:ext uri="{FF2B5EF4-FFF2-40B4-BE49-F238E27FC236}">
                <a16:creationId xmlns:a16="http://schemas.microsoft.com/office/drawing/2014/main" id="{09CE2F8F-2B9C-F846-9B56-9E291D681664}"/>
              </a:ext>
            </a:extLst>
          </p:cNvPr>
          <p:cNvSpPr>
            <a:spLocks noGrp="1"/>
          </p:cNvSpPr>
          <p:nvPr>
            <p:ph idx="1"/>
          </p:nvPr>
        </p:nvSpPr>
        <p:spPr/>
        <p:txBody>
          <a:bodyPr/>
          <a:lstStyle/>
          <a:p>
            <a:pPr marL="0" indent="0">
              <a:buNone/>
            </a:pPr>
            <a:r>
              <a:rPr lang="en-KH" dirty="0"/>
              <a:t>AND operand1, operand2	(AND 0101, 0011 = </a:t>
            </a:r>
            <a:r>
              <a:rPr lang="en-KH" dirty="0">
                <a:solidFill>
                  <a:srgbClr val="FF0000"/>
                </a:solidFill>
              </a:rPr>
              <a:t>0001</a:t>
            </a:r>
            <a:r>
              <a:rPr lang="en-KH" dirty="0"/>
              <a:t>)</a:t>
            </a:r>
          </a:p>
          <a:p>
            <a:pPr marL="0" indent="0">
              <a:buNone/>
            </a:pPr>
            <a:r>
              <a:rPr lang="en-KH" dirty="0"/>
              <a:t>OR operand1, operand2	(OR 0101, 0011 = </a:t>
            </a:r>
            <a:r>
              <a:rPr lang="en-KH" dirty="0">
                <a:solidFill>
                  <a:srgbClr val="FF0000"/>
                </a:solidFill>
              </a:rPr>
              <a:t>0111</a:t>
            </a:r>
            <a:r>
              <a:rPr lang="en-KH" dirty="0"/>
              <a:t>)</a:t>
            </a:r>
          </a:p>
          <a:p>
            <a:pPr marL="0" indent="0">
              <a:buNone/>
            </a:pPr>
            <a:r>
              <a:rPr lang="en-KH" dirty="0"/>
              <a:t>XOR operand1, operand2	(XOR 0101, 0011 = </a:t>
            </a:r>
            <a:r>
              <a:rPr lang="en-KH" dirty="0">
                <a:solidFill>
                  <a:srgbClr val="FF0000"/>
                </a:solidFill>
              </a:rPr>
              <a:t>0110</a:t>
            </a:r>
            <a:r>
              <a:rPr lang="en-KH" dirty="0"/>
              <a:t>)</a:t>
            </a:r>
          </a:p>
          <a:p>
            <a:pPr marL="0" indent="0">
              <a:buNone/>
            </a:pPr>
            <a:r>
              <a:rPr lang="en-KH" dirty="0"/>
              <a:t>TEST operand1, operand2	(Just like AND without changing operand1)</a:t>
            </a:r>
          </a:p>
          <a:p>
            <a:pPr marL="0" indent="0">
              <a:buNone/>
            </a:pPr>
            <a:r>
              <a:rPr lang="en-KH" dirty="0"/>
              <a:t>NOT operand1		(NOT 01010011 = </a:t>
            </a:r>
            <a:r>
              <a:rPr lang="en-KH" dirty="0">
                <a:solidFill>
                  <a:srgbClr val="FF0000"/>
                </a:solidFill>
              </a:rPr>
              <a:t>10101100</a:t>
            </a:r>
            <a:r>
              <a:rPr lang="en-KH" dirty="0"/>
              <a:t>)</a:t>
            </a:r>
          </a:p>
          <a:p>
            <a:pPr marL="0" indent="0">
              <a:buNone/>
            </a:pPr>
            <a:endParaRPr lang="en-KH" dirty="0"/>
          </a:p>
          <a:p>
            <a:pPr marL="0" indent="0">
              <a:buNone/>
            </a:pPr>
            <a:r>
              <a:rPr lang="en-KH" dirty="0"/>
              <a:t>Use these instructions will also trigger the flags such as CF, OF, PF, SF, ZF flags so this will useful for operations: compare, match, clear  ….. </a:t>
            </a:r>
          </a:p>
        </p:txBody>
      </p:sp>
      <p:sp>
        <p:nvSpPr>
          <p:cNvPr id="4" name="Rounded Rectangular Callout 3">
            <a:extLst>
              <a:ext uri="{FF2B5EF4-FFF2-40B4-BE49-F238E27FC236}">
                <a16:creationId xmlns:a16="http://schemas.microsoft.com/office/drawing/2014/main" id="{D5B539AD-7639-9E4E-9663-C2B1D3D59B66}"/>
              </a:ext>
            </a:extLst>
          </p:cNvPr>
          <p:cNvSpPr/>
          <p:nvPr/>
        </p:nvSpPr>
        <p:spPr>
          <a:xfrm>
            <a:off x="8530348" y="1792936"/>
            <a:ext cx="2931065" cy="612648"/>
          </a:xfrm>
          <a:prstGeom prst="wedgeRoundRectCallout">
            <a:avLst>
              <a:gd name="adj1" fmla="val -64078"/>
              <a:gd name="adj2" fmla="val 137994"/>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KH" dirty="0"/>
              <a:t>New value of operand1</a:t>
            </a:r>
          </a:p>
        </p:txBody>
      </p:sp>
    </p:spTree>
    <p:extLst>
      <p:ext uri="{BB962C8B-B14F-4D97-AF65-F5344CB8AC3E}">
        <p14:creationId xmlns:p14="http://schemas.microsoft.com/office/powerpoint/2010/main" val="2565768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E90723-7A64-6B47-9450-EDA0D5888516}"/>
              </a:ext>
            </a:extLst>
          </p:cNvPr>
          <p:cNvPicPr>
            <a:picLocks noChangeAspect="1"/>
          </p:cNvPicPr>
          <p:nvPr/>
        </p:nvPicPr>
        <p:blipFill>
          <a:blip r:embed="rId2"/>
          <a:stretch>
            <a:fillRect/>
          </a:stretch>
        </p:blipFill>
        <p:spPr>
          <a:xfrm>
            <a:off x="0" y="0"/>
            <a:ext cx="5423418" cy="6858000"/>
          </a:xfrm>
          <a:prstGeom prst="rect">
            <a:avLst/>
          </a:prstGeom>
        </p:spPr>
      </p:pic>
      <p:sp>
        <p:nvSpPr>
          <p:cNvPr id="4" name="TextBox 3">
            <a:extLst>
              <a:ext uri="{FF2B5EF4-FFF2-40B4-BE49-F238E27FC236}">
                <a16:creationId xmlns:a16="http://schemas.microsoft.com/office/drawing/2014/main" id="{6B81E2C5-5EDF-554F-A64D-28D1F98F2069}"/>
              </a:ext>
            </a:extLst>
          </p:cNvPr>
          <p:cNvSpPr txBox="1"/>
          <p:nvPr/>
        </p:nvSpPr>
        <p:spPr>
          <a:xfrm>
            <a:off x="6096001" y="669471"/>
            <a:ext cx="5627914" cy="1477328"/>
          </a:xfrm>
          <a:prstGeom prst="rect">
            <a:avLst/>
          </a:prstGeom>
          <a:noFill/>
        </p:spPr>
        <p:txBody>
          <a:bodyPr wrap="square" rtlCol="0">
            <a:spAutoFit/>
          </a:bodyPr>
          <a:lstStyle/>
          <a:p>
            <a:r>
              <a:rPr lang="en-KH" dirty="0"/>
              <a:t>You can do AND instruction between a number with 01H. If ZF flag is trigger, that mean the number is EVEN.</a:t>
            </a:r>
          </a:p>
          <a:p>
            <a:endParaRPr lang="en-KH" dirty="0"/>
          </a:p>
          <a:p>
            <a:r>
              <a:rPr lang="en-KH" dirty="0"/>
              <a:t>In this example, you can see the </a:t>
            </a:r>
            <a:r>
              <a:rPr lang="en-KH" b="1" dirty="0">
                <a:solidFill>
                  <a:srgbClr val="C00000"/>
                </a:solidFill>
              </a:rPr>
              <a:t>jz</a:t>
            </a:r>
            <a:r>
              <a:rPr lang="en-KH" dirty="0"/>
              <a:t> and </a:t>
            </a:r>
            <a:r>
              <a:rPr lang="en-KH" b="1" dirty="0">
                <a:solidFill>
                  <a:srgbClr val="C00000"/>
                </a:solidFill>
              </a:rPr>
              <a:t>jmp</a:t>
            </a:r>
            <a:r>
              <a:rPr lang="en-KH" dirty="0"/>
              <a:t> branch instruction.</a:t>
            </a:r>
          </a:p>
        </p:txBody>
      </p:sp>
    </p:spTree>
    <p:extLst>
      <p:ext uri="{BB962C8B-B14F-4D97-AF65-F5344CB8AC3E}">
        <p14:creationId xmlns:p14="http://schemas.microsoft.com/office/powerpoint/2010/main" val="25982448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44F50-99EE-DC4D-9E3F-0BA26C064457}"/>
              </a:ext>
            </a:extLst>
          </p:cNvPr>
          <p:cNvSpPr>
            <a:spLocks noGrp="1"/>
          </p:cNvSpPr>
          <p:nvPr>
            <p:ph type="title"/>
          </p:nvPr>
        </p:nvSpPr>
        <p:spPr/>
        <p:txBody>
          <a:bodyPr/>
          <a:lstStyle/>
          <a:p>
            <a:r>
              <a:rPr lang="en-KH" dirty="0"/>
              <a:t>condition</a:t>
            </a:r>
          </a:p>
        </p:txBody>
      </p:sp>
      <p:sp>
        <p:nvSpPr>
          <p:cNvPr id="3" name="Content Placeholder 2">
            <a:extLst>
              <a:ext uri="{FF2B5EF4-FFF2-40B4-BE49-F238E27FC236}">
                <a16:creationId xmlns:a16="http://schemas.microsoft.com/office/drawing/2014/main" id="{681E997C-F9D7-B443-8FF2-3275C7CB099A}"/>
              </a:ext>
            </a:extLst>
          </p:cNvPr>
          <p:cNvSpPr>
            <a:spLocks noGrp="1"/>
          </p:cNvSpPr>
          <p:nvPr>
            <p:ph idx="1"/>
          </p:nvPr>
        </p:nvSpPr>
        <p:spPr/>
        <p:txBody>
          <a:bodyPr/>
          <a:lstStyle/>
          <a:p>
            <a:pPr marL="0" indent="0">
              <a:buNone/>
            </a:pPr>
            <a:r>
              <a:rPr lang="en-KH" dirty="0"/>
              <a:t>Like what we have learnt from the previous simulator, NASM provides 2 types conditional instruction by using the branch instructions with the flags</a:t>
            </a:r>
          </a:p>
          <a:p>
            <a:pPr marL="0" indent="0">
              <a:buNone/>
            </a:pPr>
            <a:endParaRPr lang="en-KH" dirty="0"/>
          </a:p>
          <a:p>
            <a:pPr marL="0" indent="0">
              <a:buNone/>
            </a:pPr>
            <a:r>
              <a:rPr lang="en-KH" b="1" dirty="0">
                <a:solidFill>
                  <a:srgbClr val="C00000"/>
                </a:solidFill>
              </a:rPr>
              <a:t>Unconditional jump</a:t>
            </a:r>
            <a:r>
              <a:rPr lang="en-KH" dirty="0"/>
              <a:t>: 		JMP label</a:t>
            </a:r>
          </a:p>
          <a:p>
            <a:pPr marL="0" indent="0">
              <a:buNone/>
            </a:pPr>
            <a:r>
              <a:rPr lang="en-KH" b="1" dirty="0">
                <a:solidFill>
                  <a:srgbClr val="C00000"/>
                </a:solidFill>
              </a:rPr>
              <a:t>Conditional jump</a:t>
            </a:r>
            <a:r>
              <a:rPr lang="en-KH" dirty="0"/>
              <a:t>: Any instruction that affect the flags can be used in combination with the foll</a:t>
            </a:r>
            <a:r>
              <a:rPr lang="en-US" dirty="0"/>
              <a:t>ow</a:t>
            </a:r>
            <a:r>
              <a:rPr lang="en-KH" dirty="0"/>
              <a:t>ing condition instructions:</a:t>
            </a:r>
          </a:p>
          <a:p>
            <a:pPr marL="0" indent="0">
              <a:buNone/>
            </a:pPr>
            <a:endParaRPr lang="en-KH" dirty="0"/>
          </a:p>
        </p:txBody>
      </p:sp>
    </p:spTree>
    <p:extLst>
      <p:ext uri="{BB962C8B-B14F-4D97-AF65-F5344CB8AC3E}">
        <p14:creationId xmlns:p14="http://schemas.microsoft.com/office/powerpoint/2010/main" val="24197915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6D1F95D-5253-D24F-B10B-E6D85458EBA0}"/>
              </a:ext>
            </a:extLst>
          </p:cNvPr>
          <p:cNvGraphicFramePr>
            <a:graphicFrameLocks noGrp="1"/>
          </p:cNvGraphicFramePr>
          <p:nvPr>
            <p:extLst>
              <p:ext uri="{D42A27DB-BD31-4B8C-83A1-F6EECF244321}">
                <p14:modId xmlns:p14="http://schemas.microsoft.com/office/powerpoint/2010/main" val="4214639533"/>
              </p:ext>
            </p:extLst>
          </p:nvPr>
        </p:nvGraphicFramePr>
        <p:xfrm>
          <a:off x="324848" y="555171"/>
          <a:ext cx="5607867" cy="5829301"/>
        </p:xfrm>
        <a:graphic>
          <a:graphicData uri="http://schemas.openxmlformats.org/drawingml/2006/table">
            <a:tbl>
              <a:tblPr/>
              <a:tblGrid>
                <a:gridCol w="1966353">
                  <a:extLst>
                    <a:ext uri="{9D8B030D-6E8A-4147-A177-3AD203B41FA5}">
                      <a16:colId xmlns:a16="http://schemas.microsoft.com/office/drawing/2014/main" val="3291346743"/>
                    </a:ext>
                  </a:extLst>
                </a:gridCol>
                <a:gridCol w="2082136">
                  <a:extLst>
                    <a:ext uri="{9D8B030D-6E8A-4147-A177-3AD203B41FA5}">
                      <a16:colId xmlns:a16="http://schemas.microsoft.com/office/drawing/2014/main" val="743147999"/>
                    </a:ext>
                  </a:extLst>
                </a:gridCol>
                <a:gridCol w="1559378">
                  <a:extLst>
                    <a:ext uri="{9D8B030D-6E8A-4147-A177-3AD203B41FA5}">
                      <a16:colId xmlns:a16="http://schemas.microsoft.com/office/drawing/2014/main" val="2699969115"/>
                    </a:ext>
                  </a:extLst>
                </a:gridCol>
              </a:tblGrid>
              <a:tr h="564473">
                <a:tc>
                  <a:txBody>
                    <a:bodyPr/>
                    <a:lstStyle/>
                    <a:p>
                      <a:pPr algn="ctr" fontAlgn="t"/>
                      <a:r>
                        <a:rPr lang="en-US" sz="1600" dirty="0">
                          <a:solidFill>
                            <a:schemeClr val="bg1"/>
                          </a:solidFill>
                          <a:effectLst/>
                        </a:rPr>
                        <a:t>Instruction</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25000"/>
                        <a:lumOff val="75000"/>
                      </a:schemeClr>
                    </a:solidFill>
                  </a:tcPr>
                </a:tc>
                <a:tc>
                  <a:txBody>
                    <a:bodyPr/>
                    <a:lstStyle/>
                    <a:p>
                      <a:pPr algn="ctr" fontAlgn="t"/>
                      <a:r>
                        <a:rPr lang="en-US" sz="1600" dirty="0">
                          <a:solidFill>
                            <a:schemeClr val="bg1"/>
                          </a:solidFill>
                          <a:effectLst/>
                        </a:rPr>
                        <a:t>Description</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25000"/>
                        <a:lumOff val="75000"/>
                      </a:schemeClr>
                    </a:solidFill>
                  </a:tcPr>
                </a:tc>
                <a:tc>
                  <a:txBody>
                    <a:bodyPr/>
                    <a:lstStyle/>
                    <a:p>
                      <a:pPr algn="ctr" fontAlgn="t"/>
                      <a:r>
                        <a:rPr lang="en-US" sz="1600" dirty="0">
                          <a:solidFill>
                            <a:schemeClr val="bg1"/>
                          </a:solidFill>
                          <a:effectLst/>
                        </a:rPr>
                        <a:t>Flags tested</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25000"/>
                        <a:lumOff val="75000"/>
                      </a:schemeClr>
                    </a:solidFill>
                  </a:tcPr>
                </a:tc>
                <a:extLst>
                  <a:ext uri="{0D108BD9-81ED-4DB2-BD59-A6C34878D82A}">
                    <a16:rowId xmlns:a16="http://schemas.microsoft.com/office/drawing/2014/main" val="3255412667"/>
                  </a:ext>
                </a:extLst>
              </a:tr>
              <a:tr h="927351">
                <a:tc>
                  <a:txBody>
                    <a:bodyPr/>
                    <a:lstStyle/>
                    <a:p>
                      <a:pPr algn="ctr" fontAlgn="t"/>
                      <a:r>
                        <a:rPr lang="en-US" sz="1600">
                          <a:solidFill>
                            <a:schemeClr val="bg1"/>
                          </a:solidFill>
                          <a:effectLst/>
                        </a:rPr>
                        <a:t>JE/JZ</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a:solidFill>
                            <a:schemeClr val="bg1"/>
                          </a:solidFill>
                          <a:effectLst/>
                        </a:rPr>
                        <a:t>Jump Equal or Jump Zero</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a:solidFill>
                            <a:schemeClr val="bg1"/>
                          </a:solidFill>
                          <a:effectLst/>
                        </a:rPr>
                        <a:t>ZF</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3203414944"/>
                  </a:ext>
                </a:extLst>
              </a:tr>
              <a:tr h="927351">
                <a:tc>
                  <a:txBody>
                    <a:bodyPr/>
                    <a:lstStyle/>
                    <a:p>
                      <a:pPr algn="ctr" fontAlgn="t"/>
                      <a:r>
                        <a:rPr lang="en-US" sz="1600">
                          <a:solidFill>
                            <a:schemeClr val="bg1"/>
                          </a:solidFill>
                          <a:effectLst/>
                        </a:rPr>
                        <a:t>JNE/JNZ</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a:solidFill>
                            <a:schemeClr val="bg1"/>
                          </a:solidFill>
                          <a:effectLst/>
                        </a:rPr>
                        <a:t>Jump not Equal or Jump Not Zero</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a:solidFill>
                            <a:schemeClr val="bg1"/>
                          </a:solidFill>
                          <a:effectLst/>
                        </a:rPr>
                        <a:t>ZF</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3364182686"/>
                  </a:ext>
                </a:extLst>
              </a:tr>
              <a:tr h="927351">
                <a:tc>
                  <a:txBody>
                    <a:bodyPr/>
                    <a:lstStyle/>
                    <a:p>
                      <a:pPr algn="ctr" fontAlgn="t"/>
                      <a:r>
                        <a:rPr lang="en-US" sz="1600">
                          <a:solidFill>
                            <a:schemeClr val="bg1"/>
                          </a:solidFill>
                          <a:effectLst/>
                        </a:rPr>
                        <a:t>JG/JNLE</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a:solidFill>
                            <a:schemeClr val="bg1"/>
                          </a:solidFill>
                          <a:effectLst/>
                        </a:rPr>
                        <a:t>Jump Greater or Jump Not Less/Equal</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a:solidFill>
                            <a:schemeClr val="bg1"/>
                          </a:solidFill>
                          <a:effectLst/>
                        </a:rPr>
                        <a:t>OF, SF, ZF</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2492881143"/>
                  </a:ext>
                </a:extLst>
              </a:tr>
              <a:tr h="927351">
                <a:tc>
                  <a:txBody>
                    <a:bodyPr/>
                    <a:lstStyle/>
                    <a:p>
                      <a:pPr algn="ctr" fontAlgn="t"/>
                      <a:r>
                        <a:rPr lang="en-US" sz="1600">
                          <a:solidFill>
                            <a:schemeClr val="bg1"/>
                          </a:solidFill>
                          <a:effectLst/>
                        </a:rPr>
                        <a:t>JGE/JNL</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a:solidFill>
                            <a:schemeClr val="bg1"/>
                          </a:solidFill>
                          <a:effectLst/>
                        </a:rPr>
                        <a:t>Jump Greater/Equal or Jump Not Less</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a:solidFill>
                            <a:schemeClr val="bg1"/>
                          </a:solidFill>
                          <a:effectLst/>
                        </a:rPr>
                        <a:t>OF, SF</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2019166612"/>
                  </a:ext>
                </a:extLst>
              </a:tr>
              <a:tr h="927351">
                <a:tc>
                  <a:txBody>
                    <a:bodyPr/>
                    <a:lstStyle/>
                    <a:p>
                      <a:pPr algn="ctr" fontAlgn="t"/>
                      <a:r>
                        <a:rPr lang="en-US" sz="1600">
                          <a:solidFill>
                            <a:schemeClr val="bg1"/>
                          </a:solidFill>
                          <a:effectLst/>
                        </a:rPr>
                        <a:t>JL/JNGE</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a:solidFill>
                            <a:schemeClr val="bg1"/>
                          </a:solidFill>
                          <a:effectLst/>
                        </a:rPr>
                        <a:t>Jump Less or Jump Not Greater/Equal</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a:solidFill>
                            <a:schemeClr val="bg1"/>
                          </a:solidFill>
                          <a:effectLst/>
                        </a:rPr>
                        <a:t>OF, SF</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1278026932"/>
                  </a:ext>
                </a:extLst>
              </a:tr>
              <a:tr h="628073">
                <a:tc>
                  <a:txBody>
                    <a:bodyPr/>
                    <a:lstStyle/>
                    <a:p>
                      <a:pPr algn="ctr" fontAlgn="t"/>
                      <a:r>
                        <a:rPr lang="en-US" sz="1600">
                          <a:solidFill>
                            <a:schemeClr val="bg1"/>
                          </a:solidFill>
                          <a:effectLst/>
                        </a:rPr>
                        <a:t>JLE/JNG</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dirty="0">
                          <a:solidFill>
                            <a:schemeClr val="bg1"/>
                          </a:solidFill>
                          <a:effectLst/>
                        </a:rPr>
                        <a:t>Jump Less/Equal or Jump Not Greater</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dirty="0">
                          <a:solidFill>
                            <a:schemeClr val="bg1"/>
                          </a:solidFill>
                          <a:effectLst/>
                        </a:rPr>
                        <a:t>OF, SF, ZF</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3008558981"/>
                  </a:ext>
                </a:extLst>
              </a:tr>
            </a:tbl>
          </a:graphicData>
        </a:graphic>
      </p:graphicFrame>
      <p:graphicFrame>
        <p:nvGraphicFramePr>
          <p:cNvPr id="3" name="Table 2">
            <a:extLst>
              <a:ext uri="{FF2B5EF4-FFF2-40B4-BE49-F238E27FC236}">
                <a16:creationId xmlns:a16="http://schemas.microsoft.com/office/drawing/2014/main" id="{4669617B-0D36-764E-8977-3B4E1EC8A4A4}"/>
              </a:ext>
            </a:extLst>
          </p:cNvPr>
          <p:cNvGraphicFramePr>
            <a:graphicFrameLocks noGrp="1"/>
          </p:cNvGraphicFramePr>
          <p:nvPr>
            <p:extLst>
              <p:ext uri="{D42A27DB-BD31-4B8C-83A1-F6EECF244321}">
                <p14:modId xmlns:p14="http://schemas.microsoft.com/office/powerpoint/2010/main" val="3307944352"/>
              </p:ext>
            </p:extLst>
          </p:nvPr>
        </p:nvGraphicFramePr>
        <p:xfrm>
          <a:off x="6259286" y="538843"/>
          <a:ext cx="5607867" cy="5845628"/>
        </p:xfrm>
        <a:graphic>
          <a:graphicData uri="http://schemas.openxmlformats.org/drawingml/2006/table">
            <a:tbl>
              <a:tblPr/>
              <a:tblGrid>
                <a:gridCol w="1869289">
                  <a:extLst>
                    <a:ext uri="{9D8B030D-6E8A-4147-A177-3AD203B41FA5}">
                      <a16:colId xmlns:a16="http://schemas.microsoft.com/office/drawing/2014/main" val="1076201745"/>
                    </a:ext>
                  </a:extLst>
                </a:gridCol>
                <a:gridCol w="1869289">
                  <a:extLst>
                    <a:ext uri="{9D8B030D-6E8A-4147-A177-3AD203B41FA5}">
                      <a16:colId xmlns:a16="http://schemas.microsoft.com/office/drawing/2014/main" val="4187160918"/>
                    </a:ext>
                  </a:extLst>
                </a:gridCol>
                <a:gridCol w="1869289">
                  <a:extLst>
                    <a:ext uri="{9D8B030D-6E8A-4147-A177-3AD203B41FA5}">
                      <a16:colId xmlns:a16="http://schemas.microsoft.com/office/drawing/2014/main" val="641352965"/>
                    </a:ext>
                  </a:extLst>
                </a:gridCol>
              </a:tblGrid>
              <a:tr h="579310">
                <a:tc>
                  <a:txBody>
                    <a:bodyPr/>
                    <a:lstStyle/>
                    <a:p>
                      <a:pPr algn="ctr" fontAlgn="t"/>
                      <a:r>
                        <a:rPr lang="en-US" sz="1600" dirty="0">
                          <a:solidFill>
                            <a:schemeClr val="bg1"/>
                          </a:solidFill>
                          <a:effectLst/>
                        </a:rPr>
                        <a:t>Instruction</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25000"/>
                        <a:lumOff val="75000"/>
                      </a:schemeClr>
                    </a:solidFill>
                  </a:tcPr>
                </a:tc>
                <a:tc>
                  <a:txBody>
                    <a:bodyPr/>
                    <a:lstStyle/>
                    <a:p>
                      <a:pPr algn="ctr" fontAlgn="t"/>
                      <a:r>
                        <a:rPr lang="en-US" sz="1600" dirty="0">
                          <a:solidFill>
                            <a:schemeClr val="bg1"/>
                          </a:solidFill>
                          <a:effectLst/>
                        </a:rPr>
                        <a:t>Description</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25000"/>
                        <a:lumOff val="75000"/>
                      </a:schemeClr>
                    </a:solidFill>
                  </a:tcPr>
                </a:tc>
                <a:tc>
                  <a:txBody>
                    <a:bodyPr/>
                    <a:lstStyle/>
                    <a:p>
                      <a:pPr algn="ctr" fontAlgn="t"/>
                      <a:r>
                        <a:rPr lang="en-US" sz="1600" dirty="0">
                          <a:solidFill>
                            <a:schemeClr val="bg1"/>
                          </a:solidFill>
                          <a:effectLst/>
                        </a:rPr>
                        <a:t>Flags tested</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25000"/>
                        <a:lumOff val="75000"/>
                      </a:schemeClr>
                    </a:solidFill>
                  </a:tcPr>
                </a:tc>
                <a:extLst>
                  <a:ext uri="{0D108BD9-81ED-4DB2-BD59-A6C34878D82A}">
                    <a16:rowId xmlns:a16="http://schemas.microsoft.com/office/drawing/2014/main" val="385057304"/>
                  </a:ext>
                </a:extLst>
              </a:tr>
              <a:tr h="782152">
                <a:tc>
                  <a:txBody>
                    <a:bodyPr/>
                    <a:lstStyle/>
                    <a:p>
                      <a:pPr algn="ctr" fontAlgn="t"/>
                      <a:r>
                        <a:rPr lang="en-US" sz="1600" dirty="0">
                          <a:solidFill>
                            <a:schemeClr val="bg1"/>
                          </a:solidFill>
                          <a:effectLst/>
                        </a:rPr>
                        <a:t>JE/JZ</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a:solidFill>
                            <a:schemeClr val="bg1"/>
                          </a:solidFill>
                          <a:effectLst/>
                        </a:rPr>
                        <a:t>Jump Equal or Jump Zero</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a:solidFill>
                            <a:schemeClr val="bg1"/>
                          </a:solidFill>
                          <a:effectLst/>
                        </a:rPr>
                        <a:t>ZF</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1479967990"/>
                  </a:ext>
                </a:extLst>
              </a:tr>
              <a:tr h="782152">
                <a:tc>
                  <a:txBody>
                    <a:bodyPr/>
                    <a:lstStyle/>
                    <a:p>
                      <a:pPr algn="ctr" fontAlgn="t"/>
                      <a:r>
                        <a:rPr lang="en-US" sz="1600" dirty="0">
                          <a:solidFill>
                            <a:schemeClr val="bg1"/>
                          </a:solidFill>
                          <a:effectLst/>
                        </a:rPr>
                        <a:t>JNE/JNZ</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a:solidFill>
                            <a:schemeClr val="bg1"/>
                          </a:solidFill>
                          <a:effectLst/>
                        </a:rPr>
                        <a:t>Jump not Equal or Jump Not Zero</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a:solidFill>
                            <a:schemeClr val="bg1"/>
                          </a:solidFill>
                          <a:effectLst/>
                        </a:rPr>
                        <a:t>ZF</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2389504426"/>
                  </a:ext>
                </a:extLst>
              </a:tr>
              <a:tr h="1068855">
                <a:tc>
                  <a:txBody>
                    <a:bodyPr/>
                    <a:lstStyle/>
                    <a:p>
                      <a:pPr algn="ctr" fontAlgn="t"/>
                      <a:r>
                        <a:rPr lang="en-US" sz="1600">
                          <a:solidFill>
                            <a:schemeClr val="bg1"/>
                          </a:solidFill>
                          <a:effectLst/>
                        </a:rPr>
                        <a:t>JA/JNBE</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a:solidFill>
                            <a:schemeClr val="bg1"/>
                          </a:solidFill>
                          <a:effectLst/>
                        </a:rPr>
                        <a:t>Jump Above or Jump Not Below/Equal</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a:solidFill>
                            <a:schemeClr val="bg1"/>
                          </a:solidFill>
                          <a:effectLst/>
                        </a:rPr>
                        <a:t>CF, ZF</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2116330816"/>
                  </a:ext>
                </a:extLst>
              </a:tr>
              <a:tr h="782152">
                <a:tc>
                  <a:txBody>
                    <a:bodyPr/>
                    <a:lstStyle/>
                    <a:p>
                      <a:pPr algn="ctr" fontAlgn="t"/>
                      <a:r>
                        <a:rPr lang="en-US" sz="1600">
                          <a:solidFill>
                            <a:schemeClr val="bg1"/>
                          </a:solidFill>
                          <a:effectLst/>
                        </a:rPr>
                        <a:t>JAE/JNB</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a:solidFill>
                            <a:schemeClr val="bg1"/>
                          </a:solidFill>
                          <a:effectLst/>
                        </a:rPr>
                        <a:t>Jump Above/Equal or Jump Not Below</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a:solidFill>
                            <a:schemeClr val="bg1"/>
                          </a:solidFill>
                          <a:effectLst/>
                        </a:rPr>
                        <a:t>CF</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3770929487"/>
                  </a:ext>
                </a:extLst>
              </a:tr>
              <a:tr h="1068855">
                <a:tc>
                  <a:txBody>
                    <a:bodyPr/>
                    <a:lstStyle/>
                    <a:p>
                      <a:pPr algn="ctr" fontAlgn="t"/>
                      <a:r>
                        <a:rPr lang="en-US" sz="1600">
                          <a:solidFill>
                            <a:schemeClr val="bg1"/>
                          </a:solidFill>
                          <a:effectLst/>
                        </a:rPr>
                        <a:t>JB/JNAE</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a:solidFill>
                            <a:schemeClr val="bg1"/>
                          </a:solidFill>
                          <a:effectLst/>
                        </a:rPr>
                        <a:t>Jump Below or Jump Not Above/Equal</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a:solidFill>
                            <a:schemeClr val="bg1"/>
                          </a:solidFill>
                          <a:effectLst/>
                        </a:rPr>
                        <a:t>CF</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851313381"/>
                  </a:ext>
                </a:extLst>
              </a:tr>
              <a:tr h="782152">
                <a:tc>
                  <a:txBody>
                    <a:bodyPr/>
                    <a:lstStyle/>
                    <a:p>
                      <a:pPr algn="ctr" fontAlgn="t"/>
                      <a:r>
                        <a:rPr lang="en-US" sz="1600">
                          <a:solidFill>
                            <a:schemeClr val="bg1"/>
                          </a:solidFill>
                          <a:effectLst/>
                        </a:rPr>
                        <a:t>JBE/JNA</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dirty="0">
                          <a:solidFill>
                            <a:schemeClr val="bg1"/>
                          </a:solidFill>
                          <a:effectLst/>
                        </a:rPr>
                        <a:t>Jump Below/Equal or Jump Not Above</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dirty="0">
                          <a:solidFill>
                            <a:schemeClr val="bg1"/>
                          </a:solidFill>
                          <a:effectLst/>
                        </a:rPr>
                        <a:t>AF, CF</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2952680424"/>
                  </a:ext>
                </a:extLst>
              </a:tr>
            </a:tbl>
          </a:graphicData>
        </a:graphic>
      </p:graphicFrame>
      <p:sp>
        <p:nvSpPr>
          <p:cNvPr id="4" name="TextBox 3">
            <a:extLst>
              <a:ext uri="{FF2B5EF4-FFF2-40B4-BE49-F238E27FC236}">
                <a16:creationId xmlns:a16="http://schemas.microsoft.com/office/drawing/2014/main" id="{64D9C87E-A984-2C47-89AF-6F8E1C8533A3}"/>
              </a:ext>
            </a:extLst>
          </p:cNvPr>
          <p:cNvSpPr txBox="1"/>
          <p:nvPr/>
        </p:nvSpPr>
        <p:spPr>
          <a:xfrm>
            <a:off x="7976507" y="6447846"/>
            <a:ext cx="2727029" cy="369332"/>
          </a:xfrm>
          <a:prstGeom prst="rect">
            <a:avLst/>
          </a:prstGeom>
          <a:noFill/>
        </p:spPr>
        <p:txBody>
          <a:bodyPr wrap="none" rtlCol="0">
            <a:spAutoFit/>
          </a:bodyPr>
          <a:lstStyle/>
          <a:p>
            <a:r>
              <a:rPr lang="en-US" dirty="0"/>
              <a:t>Used for logical operations</a:t>
            </a:r>
            <a:endParaRPr lang="en-KH" dirty="0"/>
          </a:p>
        </p:txBody>
      </p:sp>
      <p:sp>
        <p:nvSpPr>
          <p:cNvPr id="5" name="TextBox 4">
            <a:extLst>
              <a:ext uri="{FF2B5EF4-FFF2-40B4-BE49-F238E27FC236}">
                <a16:creationId xmlns:a16="http://schemas.microsoft.com/office/drawing/2014/main" id="{D8827DA7-885E-2943-A457-97655460671A}"/>
              </a:ext>
            </a:extLst>
          </p:cNvPr>
          <p:cNvSpPr txBox="1"/>
          <p:nvPr/>
        </p:nvSpPr>
        <p:spPr>
          <a:xfrm>
            <a:off x="1695449" y="6447846"/>
            <a:ext cx="3095719" cy="369332"/>
          </a:xfrm>
          <a:prstGeom prst="rect">
            <a:avLst/>
          </a:prstGeom>
          <a:noFill/>
        </p:spPr>
        <p:txBody>
          <a:bodyPr wrap="none" rtlCol="0">
            <a:spAutoFit/>
          </a:bodyPr>
          <a:lstStyle/>
          <a:p>
            <a:r>
              <a:rPr lang="en-US" dirty="0"/>
              <a:t>Used for arithmetic operations</a:t>
            </a:r>
            <a:endParaRPr lang="en-KH" dirty="0"/>
          </a:p>
        </p:txBody>
      </p:sp>
    </p:spTree>
    <p:extLst>
      <p:ext uri="{BB962C8B-B14F-4D97-AF65-F5344CB8AC3E}">
        <p14:creationId xmlns:p14="http://schemas.microsoft.com/office/powerpoint/2010/main" val="39392082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1DB07FF-58DE-CE48-9E8B-7941A159800C}"/>
              </a:ext>
            </a:extLst>
          </p:cNvPr>
          <p:cNvGraphicFramePr>
            <a:graphicFrameLocks noGrp="1"/>
          </p:cNvGraphicFramePr>
          <p:nvPr>
            <p:extLst>
              <p:ext uri="{D42A27DB-BD31-4B8C-83A1-F6EECF244321}">
                <p14:modId xmlns:p14="http://schemas.microsoft.com/office/powerpoint/2010/main" val="3344662623"/>
              </p:ext>
            </p:extLst>
          </p:nvPr>
        </p:nvGraphicFramePr>
        <p:xfrm>
          <a:off x="3420526" y="1129620"/>
          <a:ext cx="5350947" cy="4206876"/>
        </p:xfrm>
        <a:graphic>
          <a:graphicData uri="http://schemas.openxmlformats.org/drawingml/2006/table">
            <a:tbl>
              <a:tblPr/>
              <a:tblGrid>
                <a:gridCol w="1783649">
                  <a:extLst>
                    <a:ext uri="{9D8B030D-6E8A-4147-A177-3AD203B41FA5}">
                      <a16:colId xmlns:a16="http://schemas.microsoft.com/office/drawing/2014/main" val="864312745"/>
                    </a:ext>
                  </a:extLst>
                </a:gridCol>
                <a:gridCol w="1783649">
                  <a:extLst>
                    <a:ext uri="{9D8B030D-6E8A-4147-A177-3AD203B41FA5}">
                      <a16:colId xmlns:a16="http://schemas.microsoft.com/office/drawing/2014/main" val="3916261524"/>
                    </a:ext>
                  </a:extLst>
                </a:gridCol>
                <a:gridCol w="1783649">
                  <a:extLst>
                    <a:ext uri="{9D8B030D-6E8A-4147-A177-3AD203B41FA5}">
                      <a16:colId xmlns:a16="http://schemas.microsoft.com/office/drawing/2014/main" val="3685014169"/>
                    </a:ext>
                  </a:extLst>
                </a:gridCol>
              </a:tblGrid>
              <a:tr h="334638">
                <a:tc>
                  <a:txBody>
                    <a:bodyPr/>
                    <a:lstStyle/>
                    <a:p>
                      <a:pPr algn="ctr" fontAlgn="t"/>
                      <a:r>
                        <a:rPr lang="en-US" sz="1400" dirty="0">
                          <a:solidFill>
                            <a:schemeClr val="bg1"/>
                          </a:solidFill>
                          <a:effectLst/>
                        </a:rPr>
                        <a:t>Instruction</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25000"/>
                        <a:lumOff val="75000"/>
                      </a:schemeClr>
                    </a:solidFill>
                  </a:tcPr>
                </a:tc>
                <a:tc>
                  <a:txBody>
                    <a:bodyPr/>
                    <a:lstStyle/>
                    <a:p>
                      <a:pPr algn="ctr" fontAlgn="t"/>
                      <a:r>
                        <a:rPr lang="en-US" sz="1400" dirty="0">
                          <a:solidFill>
                            <a:schemeClr val="bg1"/>
                          </a:solidFill>
                          <a:effectLst/>
                        </a:rPr>
                        <a:t>Description</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25000"/>
                        <a:lumOff val="75000"/>
                      </a:schemeClr>
                    </a:solidFill>
                  </a:tcPr>
                </a:tc>
                <a:tc>
                  <a:txBody>
                    <a:bodyPr/>
                    <a:lstStyle/>
                    <a:p>
                      <a:pPr algn="ctr" fontAlgn="t"/>
                      <a:r>
                        <a:rPr lang="en-US" sz="1400" dirty="0">
                          <a:solidFill>
                            <a:schemeClr val="bg1"/>
                          </a:solidFill>
                          <a:effectLst/>
                        </a:rPr>
                        <a:t>Flags tested</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25000"/>
                        <a:lumOff val="75000"/>
                      </a:schemeClr>
                    </a:solidFill>
                  </a:tcPr>
                </a:tc>
                <a:extLst>
                  <a:ext uri="{0D108BD9-81ED-4DB2-BD59-A6C34878D82A}">
                    <a16:rowId xmlns:a16="http://schemas.microsoft.com/office/drawing/2014/main" val="1922045875"/>
                  </a:ext>
                </a:extLst>
              </a:tr>
              <a:tr h="334638">
                <a:tc>
                  <a:txBody>
                    <a:bodyPr/>
                    <a:lstStyle/>
                    <a:p>
                      <a:pPr algn="ctr" fontAlgn="t"/>
                      <a:r>
                        <a:rPr lang="en-US" sz="1400" dirty="0">
                          <a:solidFill>
                            <a:schemeClr val="bg1"/>
                          </a:solidFill>
                          <a:effectLst/>
                        </a:rPr>
                        <a:t>JXCZ</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400">
                          <a:solidFill>
                            <a:schemeClr val="bg1"/>
                          </a:solidFill>
                          <a:effectLst/>
                        </a:rPr>
                        <a:t>Jump if CX is Zero</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400">
                          <a:solidFill>
                            <a:schemeClr val="bg1"/>
                          </a:solidFill>
                          <a:effectLst/>
                        </a:rPr>
                        <a:t>none</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3533900509"/>
                  </a:ext>
                </a:extLst>
              </a:tr>
              <a:tr h="334638">
                <a:tc>
                  <a:txBody>
                    <a:bodyPr/>
                    <a:lstStyle/>
                    <a:p>
                      <a:pPr algn="ctr" fontAlgn="t"/>
                      <a:r>
                        <a:rPr lang="en-US" sz="1400">
                          <a:solidFill>
                            <a:schemeClr val="bg1"/>
                          </a:solidFill>
                          <a:effectLst/>
                        </a:rPr>
                        <a:t>JC</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400">
                          <a:solidFill>
                            <a:schemeClr val="bg1"/>
                          </a:solidFill>
                          <a:effectLst/>
                        </a:rPr>
                        <a:t>Jump If Carry</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400">
                          <a:solidFill>
                            <a:schemeClr val="bg1"/>
                          </a:solidFill>
                          <a:effectLst/>
                        </a:rPr>
                        <a:t>CF</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2334191655"/>
                  </a:ext>
                </a:extLst>
              </a:tr>
              <a:tr h="334638">
                <a:tc>
                  <a:txBody>
                    <a:bodyPr/>
                    <a:lstStyle/>
                    <a:p>
                      <a:pPr algn="ctr" fontAlgn="t"/>
                      <a:r>
                        <a:rPr lang="en-US" sz="1400">
                          <a:solidFill>
                            <a:schemeClr val="bg1"/>
                          </a:solidFill>
                          <a:effectLst/>
                        </a:rPr>
                        <a:t>JNC</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400">
                          <a:solidFill>
                            <a:schemeClr val="bg1"/>
                          </a:solidFill>
                          <a:effectLst/>
                        </a:rPr>
                        <a:t>Jump If No Carry</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400">
                          <a:solidFill>
                            <a:schemeClr val="bg1"/>
                          </a:solidFill>
                          <a:effectLst/>
                        </a:rPr>
                        <a:t>CF</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1553775380"/>
                  </a:ext>
                </a:extLst>
              </a:tr>
              <a:tr h="334638">
                <a:tc>
                  <a:txBody>
                    <a:bodyPr/>
                    <a:lstStyle/>
                    <a:p>
                      <a:pPr algn="ctr" fontAlgn="t"/>
                      <a:r>
                        <a:rPr lang="en-US" sz="1400">
                          <a:solidFill>
                            <a:schemeClr val="bg1"/>
                          </a:solidFill>
                          <a:effectLst/>
                        </a:rPr>
                        <a:t>JO</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400">
                          <a:solidFill>
                            <a:schemeClr val="bg1"/>
                          </a:solidFill>
                          <a:effectLst/>
                        </a:rPr>
                        <a:t>Jump If Overflow</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400">
                          <a:solidFill>
                            <a:schemeClr val="bg1"/>
                          </a:solidFill>
                          <a:effectLst/>
                        </a:rPr>
                        <a:t>OF</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3450395940"/>
                  </a:ext>
                </a:extLst>
              </a:tr>
              <a:tr h="334638">
                <a:tc>
                  <a:txBody>
                    <a:bodyPr/>
                    <a:lstStyle/>
                    <a:p>
                      <a:pPr algn="ctr" fontAlgn="t"/>
                      <a:r>
                        <a:rPr lang="en-US" sz="1400">
                          <a:solidFill>
                            <a:schemeClr val="bg1"/>
                          </a:solidFill>
                          <a:effectLst/>
                        </a:rPr>
                        <a:t>JNO</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400">
                          <a:solidFill>
                            <a:schemeClr val="bg1"/>
                          </a:solidFill>
                          <a:effectLst/>
                        </a:rPr>
                        <a:t>Jump If No Overflow</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400">
                          <a:solidFill>
                            <a:schemeClr val="bg1"/>
                          </a:solidFill>
                          <a:effectLst/>
                        </a:rPr>
                        <a:t>OF</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2775753275"/>
                  </a:ext>
                </a:extLst>
              </a:tr>
              <a:tr h="549762">
                <a:tc>
                  <a:txBody>
                    <a:bodyPr/>
                    <a:lstStyle/>
                    <a:p>
                      <a:pPr algn="ctr" fontAlgn="t"/>
                      <a:r>
                        <a:rPr lang="en-US" sz="1400">
                          <a:solidFill>
                            <a:schemeClr val="bg1"/>
                          </a:solidFill>
                          <a:effectLst/>
                        </a:rPr>
                        <a:t>JP/JPE</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400">
                          <a:solidFill>
                            <a:schemeClr val="bg1"/>
                          </a:solidFill>
                          <a:effectLst/>
                        </a:rPr>
                        <a:t>Jump Parity or Jump Parity Even</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400">
                          <a:solidFill>
                            <a:schemeClr val="bg1"/>
                          </a:solidFill>
                          <a:effectLst/>
                        </a:rPr>
                        <a:t>PF</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3857878236"/>
                  </a:ext>
                </a:extLst>
              </a:tr>
              <a:tr h="549762">
                <a:tc>
                  <a:txBody>
                    <a:bodyPr/>
                    <a:lstStyle/>
                    <a:p>
                      <a:pPr algn="ctr" fontAlgn="t"/>
                      <a:r>
                        <a:rPr lang="en-US" sz="1400">
                          <a:solidFill>
                            <a:schemeClr val="bg1"/>
                          </a:solidFill>
                          <a:effectLst/>
                        </a:rPr>
                        <a:t>JNP/JPO</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400">
                          <a:solidFill>
                            <a:schemeClr val="bg1"/>
                          </a:solidFill>
                          <a:effectLst/>
                        </a:rPr>
                        <a:t>Jump No Parity or Jump Parity Odd</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400">
                          <a:solidFill>
                            <a:schemeClr val="bg1"/>
                          </a:solidFill>
                          <a:effectLst/>
                        </a:rPr>
                        <a:t>PF</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2343911385"/>
                  </a:ext>
                </a:extLst>
              </a:tr>
              <a:tr h="549762">
                <a:tc>
                  <a:txBody>
                    <a:bodyPr/>
                    <a:lstStyle/>
                    <a:p>
                      <a:pPr algn="ctr" fontAlgn="t"/>
                      <a:r>
                        <a:rPr lang="en-US" sz="1400">
                          <a:solidFill>
                            <a:schemeClr val="bg1"/>
                          </a:solidFill>
                          <a:effectLst/>
                        </a:rPr>
                        <a:t>JS</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400">
                          <a:solidFill>
                            <a:schemeClr val="bg1"/>
                          </a:solidFill>
                          <a:effectLst/>
                        </a:rPr>
                        <a:t>Jump Sign (negative value)</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400">
                          <a:solidFill>
                            <a:schemeClr val="bg1"/>
                          </a:solidFill>
                          <a:effectLst/>
                        </a:rPr>
                        <a:t>SF</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2870756892"/>
                  </a:ext>
                </a:extLst>
              </a:tr>
              <a:tr h="549762">
                <a:tc>
                  <a:txBody>
                    <a:bodyPr/>
                    <a:lstStyle/>
                    <a:p>
                      <a:pPr algn="ctr" fontAlgn="t"/>
                      <a:r>
                        <a:rPr lang="en-US" sz="1400">
                          <a:solidFill>
                            <a:schemeClr val="bg1"/>
                          </a:solidFill>
                          <a:effectLst/>
                        </a:rPr>
                        <a:t>JNS</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400">
                          <a:solidFill>
                            <a:schemeClr val="bg1"/>
                          </a:solidFill>
                          <a:effectLst/>
                        </a:rPr>
                        <a:t>Jump No Sign (positive value)</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400" dirty="0">
                          <a:solidFill>
                            <a:schemeClr val="bg1"/>
                          </a:solidFill>
                          <a:effectLst/>
                        </a:rPr>
                        <a:t>SF</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1096217544"/>
                  </a:ext>
                </a:extLst>
              </a:tr>
            </a:tbl>
          </a:graphicData>
        </a:graphic>
      </p:graphicFrame>
      <p:sp>
        <p:nvSpPr>
          <p:cNvPr id="3" name="Rectangle 1">
            <a:extLst>
              <a:ext uri="{FF2B5EF4-FFF2-40B4-BE49-F238E27FC236}">
                <a16:creationId xmlns:a16="http://schemas.microsoft.com/office/drawing/2014/main" id="{C8E7E202-CFA6-8F46-9343-FB20B163E230}"/>
              </a:ext>
            </a:extLst>
          </p:cNvPr>
          <p:cNvSpPr>
            <a:spLocks noChangeArrowheads="1"/>
          </p:cNvSpPr>
          <p:nvPr/>
        </p:nvSpPr>
        <p:spPr bwMode="auto">
          <a:xfrm>
            <a:off x="3419475" y="20113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KH" altLang="en-KH" sz="1800" b="0" i="0" u="none" strike="noStrike" cap="none" normalizeH="0" baseline="0">
                <a:ln>
                  <a:noFill/>
                </a:ln>
                <a:solidFill>
                  <a:schemeClr val="tx1"/>
                </a:solidFill>
                <a:effectLst/>
                <a:latin typeface="Arial" panose="020B0604020202020204" pitchFamily="34" charset="0"/>
              </a:rPr>
            </a:br>
            <a:endParaRPr kumimoji="0" lang="en-KH" altLang="en-KH"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9523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3A6EEA-45AB-1843-8026-35495A184C5D}"/>
              </a:ext>
            </a:extLst>
          </p:cNvPr>
          <p:cNvPicPr>
            <a:picLocks noChangeAspect="1"/>
          </p:cNvPicPr>
          <p:nvPr/>
        </p:nvPicPr>
        <p:blipFill>
          <a:blip r:embed="rId2"/>
          <a:stretch>
            <a:fillRect/>
          </a:stretch>
        </p:blipFill>
        <p:spPr>
          <a:xfrm>
            <a:off x="5991000" y="1268800"/>
            <a:ext cx="5924060" cy="4133065"/>
          </a:xfrm>
          <a:prstGeom prst="rect">
            <a:avLst/>
          </a:prstGeom>
        </p:spPr>
      </p:pic>
      <p:pic>
        <p:nvPicPr>
          <p:cNvPr id="5" name="Picture 4">
            <a:extLst>
              <a:ext uri="{FF2B5EF4-FFF2-40B4-BE49-F238E27FC236}">
                <a16:creationId xmlns:a16="http://schemas.microsoft.com/office/drawing/2014/main" id="{C3F585EB-0267-AE4F-92EE-EEDEA3A1C612}"/>
              </a:ext>
            </a:extLst>
          </p:cNvPr>
          <p:cNvPicPr>
            <a:picLocks noChangeAspect="1"/>
          </p:cNvPicPr>
          <p:nvPr/>
        </p:nvPicPr>
        <p:blipFill rotWithShape="1">
          <a:blip r:embed="rId3"/>
          <a:srcRect/>
          <a:stretch/>
        </p:blipFill>
        <p:spPr>
          <a:xfrm>
            <a:off x="118249" y="1268800"/>
            <a:ext cx="5332554" cy="4320400"/>
          </a:xfrm>
          <a:prstGeom prst="rect">
            <a:avLst/>
          </a:prstGeom>
        </p:spPr>
      </p:pic>
      <p:sp>
        <p:nvSpPr>
          <p:cNvPr id="6" name="TextBox 5">
            <a:extLst>
              <a:ext uri="{FF2B5EF4-FFF2-40B4-BE49-F238E27FC236}">
                <a16:creationId xmlns:a16="http://schemas.microsoft.com/office/drawing/2014/main" id="{F483AA49-EC3A-B242-BDED-63424AD0D5CB}"/>
              </a:ext>
            </a:extLst>
          </p:cNvPr>
          <p:cNvSpPr txBox="1"/>
          <p:nvPr/>
        </p:nvSpPr>
        <p:spPr>
          <a:xfrm>
            <a:off x="3631222" y="510983"/>
            <a:ext cx="4929555" cy="369332"/>
          </a:xfrm>
          <a:prstGeom prst="rect">
            <a:avLst/>
          </a:prstGeom>
          <a:noFill/>
        </p:spPr>
        <p:txBody>
          <a:bodyPr wrap="none" rtlCol="0">
            <a:spAutoFit/>
          </a:bodyPr>
          <a:lstStyle/>
          <a:p>
            <a:r>
              <a:rPr lang="en-KH" dirty="0">
                <a:solidFill>
                  <a:schemeClr val="bg1"/>
                </a:solidFill>
              </a:rPr>
              <a:t>Example of finding the biggest number of 3 values</a:t>
            </a:r>
          </a:p>
        </p:txBody>
      </p:sp>
    </p:spTree>
    <p:extLst>
      <p:ext uri="{BB962C8B-B14F-4D97-AF65-F5344CB8AC3E}">
        <p14:creationId xmlns:p14="http://schemas.microsoft.com/office/powerpoint/2010/main" val="27481275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AAE71-ACAB-4A4C-843B-B7DE76E601AD}"/>
              </a:ext>
            </a:extLst>
          </p:cNvPr>
          <p:cNvSpPr>
            <a:spLocks noGrp="1"/>
          </p:cNvSpPr>
          <p:nvPr>
            <p:ph type="title"/>
          </p:nvPr>
        </p:nvSpPr>
        <p:spPr/>
        <p:txBody>
          <a:bodyPr/>
          <a:lstStyle/>
          <a:p>
            <a:r>
              <a:rPr lang="en-KH" dirty="0"/>
              <a:t>loop</a:t>
            </a:r>
          </a:p>
        </p:txBody>
      </p:sp>
      <p:sp>
        <p:nvSpPr>
          <p:cNvPr id="3" name="Content Placeholder 2">
            <a:extLst>
              <a:ext uri="{FF2B5EF4-FFF2-40B4-BE49-F238E27FC236}">
                <a16:creationId xmlns:a16="http://schemas.microsoft.com/office/drawing/2014/main" id="{8F71ACCA-0214-E94A-B30A-02E85C769238}"/>
              </a:ext>
            </a:extLst>
          </p:cNvPr>
          <p:cNvSpPr>
            <a:spLocks noGrp="1"/>
          </p:cNvSpPr>
          <p:nvPr>
            <p:ph idx="1"/>
          </p:nvPr>
        </p:nvSpPr>
        <p:spPr/>
        <p:txBody>
          <a:bodyPr/>
          <a:lstStyle/>
          <a:p>
            <a:pPr marL="0" indent="0">
              <a:buNone/>
            </a:pPr>
            <a:r>
              <a:rPr lang="en-KH" dirty="0"/>
              <a:t>With branch/condition instruction, you can write a loop.</a:t>
            </a:r>
          </a:p>
          <a:p>
            <a:pPr marL="0" indent="0">
              <a:buNone/>
            </a:pPr>
            <a:endParaRPr lang="en-KH" dirty="0"/>
          </a:p>
          <a:p>
            <a:pPr marL="0" indent="0">
              <a:buNone/>
            </a:pPr>
            <a:endParaRPr lang="en-KH" dirty="0"/>
          </a:p>
          <a:p>
            <a:pPr marL="0" indent="0">
              <a:buNone/>
            </a:pPr>
            <a:endParaRPr lang="en-KH" dirty="0"/>
          </a:p>
          <a:p>
            <a:pPr marL="0" indent="0">
              <a:buNone/>
            </a:pPr>
            <a:r>
              <a:rPr lang="en-KH" dirty="0"/>
              <a:t>But there is also other way to do so.</a:t>
            </a:r>
          </a:p>
          <a:p>
            <a:pPr marL="0" indent="0">
              <a:buNone/>
            </a:pPr>
            <a:r>
              <a:rPr lang="en-KH" dirty="0"/>
              <a:t>		 Instruction:  </a:t>
            </a:r>
            <a:r>
              <a:rPr lang="en-KH" b="1" dirty="0">
                <a:solidFill>
                  <a:srgbClr val="C00000"/>
                </a:solidFill>
              </a:rPr>
              <a:t>loop label</a:t>
            </a:r>
          </a:p>
          <a:p>
            <a:pPr marL="0" indent="0">
              <a:buNone/>
            </a:pPr>
            <a:r>
              <a:rPr lang="en-KH" dirty="0"/>
              <a:t>		 Loop instruction work with </a:t>
            </a:r>
            <a:r>
              <a:rPr lang="en-KH" b="1" dirty="0">
                <a:solidFill>
                  <a:srgbClr val="C00000"/>
                </a:solidFill>
              </a:rPr>
              <a:t>ECX</a:t>
            </a:r>
            <a:r>
              <a:rPr lang="en-KH" dirty="0"/>
              <a:t> register as counter. It run           		 until the counter (ecx) reach 0</a:t>
            </a:r>
          </a:p>
        </p:txBody>
      </p:sp>
      <p:pic>
        <p:nvPicPr>
          <p:cNvPr id="5" name="Picture 4">
            <a:extLst>
              <a:ext uri="{FF2B5EF4-FFF2-40B4-BE49-F238E27FC236}">
                <a16:creationId xmlns:a16="http://schemas.microsoft.com/office/drawing/2014/main" id="{A0DC1DFA-3757-2040-960D-D3F51E1EF796}"/>
              </a:ext>
            </a:extLst>
          </p:cNvPr>
          <p:cNvPicPr>
            <a:picLocks noChangeAspect="1"/>
          </p:cNvPicPr>
          <p:nvPr/>
        </p:nvPicPr>
        <p:blipFill>
          <a:blip r:embed="rId2"/>
          <a:stretch>
            <a:fillRect/>
          </a:stretch>
        </p:blipFill>
        <p:spPr>
          <a:xfrm>
            <a:off x="1298477" y="2620390"/>
            <a:ext cx="1963197" cy="1258182"/>
          </a:xfrm>
          <a:prstGeom prst="rect">
            <a:avLst/>
          </a:prstGeom>
        </p:spPr>
      </p:pic>
      <p:pic>
        <p:nvPicPr>
          <p:cNvPr id="7" name="Picture 6">
            <a:extLst>
              <a:ext uri="{FF2B5EF4-FFF2-40B4-BE49-F238E27FC236}">
                <a16:creationId xmlns:a16="http://schemas.microsoft.com/office/drawing/2014/main" id="{EA60D973-B35B-8E49-B75A-5CC87A1FC28D}"/>
              </a:ext>
            </a:extLst>
          </p:cNvPr>
          <p:cNvPicPr>
            <a:picLocks noChangeAspect="1"/>
          </p:cNvPicPr>
          <p:nvPr/>
        </p:nvPicPr>
        <p:blipFill>
          <a:blip r:embed="rId3"/>
          <a:stretch>
            <a:fillRect/>
          </a:stretch>
        </p:blipFill>
        <p:spPr>
          <a:xfrm>
            <a:off x="1315463" y="4487282"/>
            <a:ext cx="1729395" cy="1148899"/>
          </a:xfrm>
          <a:prstGeom prst="rect">
            <a:avLst/>
          </a:prstGeom>
        </p:spPr>
      </p:pic>
    </p:spTree>
    <p:extLst>
      <p:ext uri="{BB962C8B-B14F-4D97-AF65-F5344CB8AC3E}">
        <p14:creationId xmlns:p14="http://schemas.microsoft.com/office/powerpoint/2010/main" val="1504231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C2DC26-021F-2C40-884F-575B51F819BC}"/>
              </a:ext>
            </a:extLst>
          </p:cNvPr>
          <p:cNvPicPr>
            <a:picLocks noChangeAspect="1"/>
          </p:cNvPicPr>
          <p:nvPr/>
        </p:nvPicPr>
        <p:blipFill>
          <a:blip r:embed="rId2"/>
          <a:stretch>
            <a:fillRect/>
          </a:stretch>
        </p:blipFill>
        <p:spPr>
          <a:xfrm>
            <a:off x="0" y="0"/>
            <a:ext cx="7102057" cy="6858000"/>
          </a:xfrm>
          <a:prstGeom prst="rect">
            <a:avLst/>
          </a:prstGeom>
        </p:spPr>
      </p:pic>
      <p:sp>
        <p:nvSpPr>
          <p:cNvPr id="3" name="TextBox 2">
            <a:extLst>
              <a:ext uri="{FF2B5EF4-FFF2-40B4-BE49-F238E27FC236}">
                <a16:creationId xmlns:a16="http://schemas.microsoft.com/office/drawing/2014/main" id="{F3B39CC5-F7CF-6240-83D7-2740CEE29D33}"/>
              </a:ext>
            </a:extLst>
          </p:cNvPr>
          <p:cNvSpPr txBox="1"/>
          <p:nvPr/>
        </p:nvSpPr>
        <p:spPr>
          <a:xfrm>
            <a:off x="8314441" y="3059668"/>
            <a:ext cx="2872709" cy="369332"/>
          </a:xfrm>
          <a:prstGeom prst="rect">
            <a:avLst/>
          </a:prstGeom>
          <a:noFill/>
        </p:spPr>
        <p:txBody>
          <a:bodyPr wrap="none" rtlCol="0">
            <a:spAutoFit/>
          </a:bodyPr>
          <a:lstStyle/>
          <a:p>
            <a:r>
              <a:rPr lang="en-KH" dirty="0"/>
              <a:t>Example to print 123456789:</a:t>
            </a:r>
          </a:p>
        </p:txBody>
      </p:sp>
    </p:spTree>
    <p:extLst>
      <p:ext uri="{BB962C8B-B14F-4D97-AF65-F5344CB8AC3E}">
        <p14:creationId xmlns:p14="http://schemas.microsoft.com/office/powerpoint/2010/main" val="27114128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AAE71-ACAB-4A4C-843B-B7DE76E601AD}"/>
              </a:ext>
            </a:extLst>
          </p:cNvPr>
          <p:cNvSpPr>
            <a:spLocks noGrp="1"/>
          </p:cNvSpPr>
          <p:nvPr>
            <p:ph type="title"/>
          </p:nvPr>
        </p:nvSpPr>
        <p:spPr/>
        <p:txBody>
          <a:bodyPr/>
          <a:lstStyle/>
          <a:p>
            <a:r>
              <a:rPr lang="en-KH" dirty="0"/>
              <a:t>Procedure</a:t>
            </a:r>
          </a:p>
        </p:txBody>
      </p:sp>
      <p:sp>
        <p:nvSpPr>
          <p:cNvPr id="3" name="Content Placeholder 2">
            <a:extLst>
              <a:ext uri="{FF2B5EF4-FFF2-40B4-BE49-F238E27FC236}">
                <a16:creationId xmlns:a16="http://schemas.microsoft.com/office/drawing/2014/main" id="{8F71ACCA-0214-E94A-B30A-02E85C769238}"/>
              </a:ext>
            </a:extLst>
          </p:cNvPr>
          <p:cNvSpPr>
            <a:spLocks noGrp="1"/>
          </p:cNvSpPr>
          <p:nvPr>
            <p:ph idx="1"/>
          </p:nvPr>
        </p:nvSpPr>
        <p:spPr>
          <a:xfrm>
            <a:off x="1202919" y="2011680"/>
            <a:ext cx="6025784" cy="4206240"/>
          </a:xfrm>
        </p:spPr>
        <p:txBody>
          <a:bodyPr/>
          <a:lstStyle/>
          <a:p>
            <a:pPr marL="0" indent="0">
              <a:buNone/>
            </a:pPr>
            <a:r>
              <a:rPr lang="en-KH" dirty="0"/>
              <a:t>Procedure or Subroutines is a block of code which can be called multiple times.</a:t>
            </a:r>
          </a:p>
          <a:p>
            <a:pPr marL="0" indent="0">
              <a:buNone/>
            </a:pPr>
            <a:endParaRPr lang="en-KH" dirty="0"/>
          </a:p>
          <a:p>
            <a:pPr marL="0" indent="0">
              <a:buNone/>
            </a:pPr>
            <a:r>
              <a:rPr lang="en-US" dirty="0"/>
              <a:t>Procedures are identified by a name. Following this name, the body of the procedure is described which performs a well-defined job. End of the procedure is indicated by a return statement.</a:t>
            </a:r>
            <a:endParaRPr lang="en-KH" dirty="0"/>
          </a:p>
        </p:txBody>
      </p:sp>
      <p:pic>
        <p:nvPicPr>
          <p:cNvPr id="6" name="Picture 5">
            <a:extLst>
              <a:ext uri="{FF2B5EF4-FFF2-40B4-BE49-F238E27FC236}">
                <a16:creationId xmlns:a16="http://schemas.microsoft.com/office/drawing/2014/main" id="{9963CC37-0430-B745-BBB3-CC5E83FDE4C0}"/>
              </a:ext>
            </a:extLst>
          </p:cNvPr>
          <p:cNvPicPr>
            <a:picLocks noChangeAspect="1"/>
          </p:cNvPicPr>
          <p:nvPr/>
        </p:nvPicPr>
        <p:blipFill>
          <a:blip r:embed="rId2"/>
          <a:stretch>
            <a:fillRect/>
          </a:stretch>
        </p:blipFill>
        <p:spPr>
          <a:xfrm>
            <a:off x="8842461" y="5184517"/>
            <a:ext cx="2044700" cy="393700"/>
          </a:xfrm>
          <a:prstGeom prst="rect">
            <a:avLst/>
          </a:prstGeom>
        </p:spPr>
      </p:pic>
      <p:pic>
        <p:nvPicPr>
          <p:cNvPr id="11" name="Picture 10">
            <a:extLst>
              <a:ext uri="{FF2B5EF4-FFF2-40B4-BE49-F238E27FC236}">
                <a16:creationId xmlns:a16="http://schemas.microsoft.com/office/drawing/2014/main" id="{2DFB47C2-B983-3340-A5D2-B2A58DF37732}"/>
              </a:ext>
            </a:extLst>
          </p:cNvPr>
          <p:cNvPicPr>
            <a:picLocks noChangeAspect="1"/>
          </p:cNvPicPr>
          <p:nvPr/>
        </p:nvPicPr>
        <p:blipFill>
          <a:blip r:embed="rId3"/>
          <a:stretch>
            <a:fillRect/>
          </a:stretch>
        </p:blipFill>
        <p:spPr>
          <a:xfrm>
            <a:off x="8842461" y="2851150"/>
            <a:ext cx="2463800" cy="1155700"/>
          </a:xfrm>
          <a:prstGeom prst="rect">
            <a:avLst/>
          </a:prstGeom>
        </p:spPr>
      </p:pic>
    </p:spTree>
    <p:extLst>
      <p:ext uri="{BB962C8B-B14F-4D97-AF65-F5344CB8AC3E}">
        <p14:creationId xmlns:p14="http://schemas.microsoft.com/office/powerpoint/2010/main" val="16220410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6035FE-7D27-C447-9385-F0463915DA2C}"/>
              </a:ext>
            </a:extLst>
          </p:cNvPr>
          <p:cNvPicPr>
            <a:picLocks noChangeAspect="1"/>
          </p:cNvPicPr>
          <p:nvPr/>
        </p:nvPicPr>
        <p:blipFill>
          <a:blip r:embed="rId2"/>
          <a:stretch>
            <a:fillRect/>
          </a:stretch>
        </p:blipFill>
        <p:spPr>
          <a:xfrm>
            <a:off x="3364793" y="0"/>
            <a:ext cx="5462413" cy="6858000"/>
          </a:xfrm>
          <a:prstGeom prst="rect">
            <a:avLst/>
          </a:prstGeom>
        </p:spPr>
      </p:pic>
    </p:spTree>
    <p:extLst>
      <p:ext uri="{BB962C8B-B14F-4D97-AF65-F5344CB8AC3E}">
        <p14:creationId xmlns:p14="http://schemas.microsoft.com/office/powerpoint/2010/main" val="2379115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FED63-7ACC-4FE7-8587-90A939B47CF9}"/>
              </a:ext>
            </a:extLst>
          </p:cNvPr>
          <p:cNvSpPr>
            <a:spLocks noGrp="1"/>
          </p:cNvSpPr>
          <p:nvPr>
            <p:ph type="title"/>
          </p:nvPr>
        </p:nvSpPr>
        <p:spPr/>
        <p:txBody>
          <a:bodyPr/>
          <a:lstStyle/>
          <a:p>
            <a:r>
              <a:rPr lang="en-US" dirty="0"/>
              <a:t>The basic syntax</a:t>
            </a:r>
          </a:p>
        </p:txBody>
      </p:sp>
      <p:sp>
        <p:nvSpPr>
          <p:cNvPr id="4" name="Rectangle 3">
            <a:extLst>
              <a:ext uri="{FF2B5EF4-FFF2-40B4-BE49-F238E27FC236}">
                <a16:creationId xmlns:a16="http://schemas.microsoft.com/office/drawing/2014/main" id="{0DB831EF-B136-7141-B32C-B3CC9FC0AD23}"/>
              </a:ext>
            </a:extLst>
          </p:cNvPr>
          <p:cNvSpPr/>
          <p:nvPr/>
        </p:nvSpPr>
        <p:spPr>
          <a:xfrm>
            <a:off x="1025610" y="2162431"/>
            <a:ext cx="10342605" cy="9638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
            </a:r>
            <a:r>
              <a:rPr lang="en-KH" dirty="0"/>
              <a:t>ata    (initialize data or constants)</a:t>
            </a:r>
          </a:p>
        </p:txBody>
      </p:sp>
      <p:sp>
        <p:nvSpPr>
          <p:cNvPr id="5" name="Rectangle 4">
            <a:extLst>
              <a:ext uri="{FF2B5EF4-FFF2-40B4-BE49-F238E27FC236}">
                <a16:creationId xmlns:a16="http://schemas.microsoft.com/office/drawing/2014/main" id="{7180CC91-5BDC-E741-A15D-80FC72578E09}"/>
              </a:ext>
            </a:extLst>
          </p:cNvPr>
          <p:cNvSpPr/>
          <p:nvPr/>
        </p:nvSpPr>
        <p:spPr>
          <a:xfrm>
            <a:off x="1025610" y="3495753"/>
            <a:ext cx="10342605" cy="9638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t>
            </a:r>
            <a:r>
              <a:rPr lang="en-KH" dirty="0"/>
              <a:t>ss (declare variables)</a:t>
            </a:r>
          </a:p>
        </p:txBody>
      </p:sp>
      <p:sp>
        <p:nvSpPr>
          <p:cNvPr id="6" name="Rectangle 5">
            <a:extLst>
              <a:ext uri="{FF2B5EF4-FFF2-40B4-BE49-F238E27FC236}">
                <a16:creationId xmlns:a16="http://schemas.microsoft.com/office/drawing/2014/main" id="{400B180A-7EC3-AF4D-89E0-2F7511285353}"/>
              </a:ext>
            </a:extLst>
          </p:cNvPr>
          <p:cNvSpPr/>
          <p:nvPr/>
        </p:nvSpPr>
        <p:spPr>
          <a:xfrm>
            <a:off x="1025609" y="4890857"/>
            <a:ext cx="10342605" cy="9638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a:t>
            </a:r>
            <a:r>
              <a:rPr lang="en-KH" dirty="0"/>
              <a:t>ext (keep the actual code)</a:t>
            </a:r>
          </a:p>
        </p:txBody>
      </p:sp>
    </p:spTree>
    <p:extLst>
      <p:ext uri="{BB962C8B-B14F-4D97-AF65-F5344CB8AC3E}">
        <p14:creationId xmlns:p14="http://schemas.microsoft.com/office/powerpoint/2010/main" val="14463053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AAE71-ACAB-4A4C-843B-B7DE76E601AD}"/>
              </a:ext>
            </a:extLst>
          </p:cNvPr>
          <p:cNvSpPr>
            <a:spLocks noGrp="1"/>
          </p:cNvSpPr>
          <p:nvPr>
            <p:ph type="title"/>
          </p:nvPr>
        </p:nvSpPr>
        <p:spPr/>
        <p:txBody>
          <a:bodyPr/>
          <a:lstStyle/>
          <a:p>
            <a:r>
              <a:rPr lang="en-KH" dirty="0"/>
              <a:t>Stack data structure</a:t>
            </a:r>
          </a:p>
        </p:txBody>
      </p:sp>
      <p:sp>
        <p:nvSpPr>
          <p:cNvPr id="3" name="Content Placeholder 2">
            <a:extLst>
              <a:ext uri="{FF2B5EF4-FFF2-40B4-BE49-F238E27FC236}">
                <a16:creationId xmlns:a16="http://schemas.microsoft.com/office/drawing/2014/main" id="{8F71ACCA-0214-E94A-B30A-02E85C769238}"/>
              </a:ext>
            </a:extLst>
          </p:cNvPr>
          <p:cNvSpPr>
            <a:spLocks noGrp="1"/>
          </p:cNvSpPr>
          <p:nvPr>
            <p:ph idx="1"/>
          </p:nvPr>
        </p:nvSpPr>
        <p:spPr>
          <a:xfrm>
            <a:off x="1202918" y="2011679"/>
            <a:ext cx="10004660" cy="4438547"/>
          </a:xfrm>
        </p:spPr>
        <p:txBody>
          <a:bodyPr>
            <a:normAutofit lnSpcReduction="10000"/>
          </a:bodyPr>
          <a:lstStyle/>
          <a:p>
            <a:pPr marL="0" indent="0">
              <a:buNone/>
            </a:pPr>
            <a:r>
              <a:rPr lang="en-US" dirty="0"/>
              <a:t>A stack is an array-like data structure in the memory in which data can be stored and removed from a location called the 'top' of the stack. The data that needs to be stored is 'pushed' into the stack and data to be retrieved is 'popped' out from the stack. Stack is a LIFO data structure, i.e., the data stored first is retrieved last.</a:t>
            </a:r>
          </a:p>
          <a:p>
            <a:pPr marL="0" indent="0">
              <a:buNone/>
            </a:pPr>
            <a:endParaRPr lang="en-US" dirty="0"/>
          </a:p>
          <a:p>
            <a:pPr marL="0" indent="0">
              <a:buNone/>
            </a:pPr>
            <a:r>
              <a:rPr lang="en-US" dirty="0">
                <a:solidFill>
                  <a:srgbClr val="FF0000"/>
                </a:solidFill>
              </a:rPr>
              <a:t>Notes:</a:t>
            </a:r>
          </a:p>
          <a:p>
            <a:r>
              <a:rPr lang="en-US" dirty="0"/>
              <a:t>Only </a:t>
            </a:r>
            <a:r>
              <a:rPr lang="en-US" b="1" dirty="0"/>
              <a:t>words</a:t>
            </a:r>
            <a:r>
              <a:rPr lang="en-US" dirty="0"/>
              <a:t> or </a:t>
            </a:r>
            <a:r>
              <a:rPr lang="en-US" b="1" dirty="0"/>
              <a:t>doublewords</a:t>
            </a:r>
            <a:r>
              <a:rPr lang="en-US" dirty="0"/>
              <a:t> could be saved into the stack, not a byte</a:t>
            </a:r>
          </a:p>
          <a:p>
            <a:r>
              <a:rPr lang="en-US" dirty="0"/>
              <a:t>The stack grows in the reverse direction, i.e., toward the lower memory address</a:t>
            </a:r>
          </a:p>
          <a:p>
            <a:r>
              <a:rPr lang="en-US" dirty="0"/>
              <a:t>The top of the stack points to the last item inserted in the stack; it points to the lower byte of the last word inserted</a:t>
            </a:r>
          </a:p>
          <a:p>
            <a:pPr marL="0" indent="0">
              <a:buNone/>
            </a:pPr>
            <a:endParaRPr lang="en-KH" dirty="0"/>
          </a:p>
        </p:txBody>
      </p:sp>
      <p:pic>
        <p:nvPicPr>
          <p:cNvPr id="5" name="Picture 4">
            <a:extLst>
              <a:ext uri="{FF2B5EF4-FFF2-40B4-BE49-F238E27FC236}">
                <a16:creationId xmlns:a16="http://schemas.microsoft.com/office/drawing/2014/main" id="{7D5E3BA8-A66E-1748-98B5-38E44D40D720}"/>
              </a:ext>
            </a:extLst>
          </p:cNvPr>
          <p:cNvPicPr>
            <a:picLocks noChangeAspect="1"/>
          </p:cNvPicPr>
          <p:nvPr/>
        </p:nvPicPr>
        <p:blipFill>
          <a:blip r:embed="rId2"/>
          <a:stretch>
            <a:fillRect/>
          </a:stretch>
        </p:blipFill>
        <p:spPr>
          <a:xfrm>
            <a:off x="7956378" y="3429000"/>
            <a:ext cx="3251200" cy="673100"/>
          </a:xfrm>
          <a:prstGeom prst="rect">
            <a:avLst/>
          </a:prstGeom>
        </p:spPr>
      </p:pic>
    </p:spTree>
    <p:extLst>
      <p:ext uri="{BB962C8B-B14F-4D97-AF65-F5344CB8AC3E}">
        <p14:creationId xmlns:p14="http://schemas.microsoft.com/office/powerpoint/2010/main" val="2673448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8A6F2E-3E60-7A42-92CD-B338266CE540}"/>
              </a:ext>
            </a:extLst>
          </p:cNvPr>
          <p:cNvPicPr>
            <a:picLocks noChangeAspect="1"/>
          </p:cNvPicPr>
          <p:nvPr/>
        </p:nvPicPr>
        <p:blipFill>
          <a:blip r:embed="rId2"/>
          <a:stretch>
            <a:fillRect/>
          </a:stretch>
        </p:blipFill>
        <p:spPr>
          <a:xfrm>
            <a:off x="3244850" y="1390650"/>
            <a:ext cx="5702300" cy="4076700"/>
          </a:xfrm>
          <a:prstGeom prst="rect">
            <a:avLst/>
          </a:prstGeom>
        </p:spPr>
      </p:pic>
    </p:spTree>
    <p:extLst>
      <p:ext uri="{BB962C8B-B14F-4D97-AF65-F5344CB8AC3E}">
        <p14:creationId xmlns:p14="http://schemas.microsoft.com/office/powerpoint/2010/main" val="24415011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FB1FE-B3F4-404A-A7E7-623D5A341DF9}"/>
              </a:ext>
            </a:extLst>
          </p:cNvPr>
          <p:cNvSpPr>
            <a:spLocks noGrp="1"/>
          </p:cNvSpPr>
          <p:nvPr>
            <p:ph type="title"/>
          </p:nvPr>
        </p:nvSpPr>
        <p:spPr/>
        <p:txBody>
          <a:bodyPr/>
          <a:lstStyle/>
          <a:p>
            <a:r>
              <a:rPr lang="en-KH" dirty="0"/>
              <a:t>Example 2</a:t>
            </a:r>
          </a:p>
        </p:txBody>
      </p:sp>
      <p:sp>
        <p:nvSpPr>
          <p:cNvPr id="3" name="Content Placeholder 2">
            <a:extLst>
              <a:ext uri="{FF2B5EF4-FFF2-40B4-BE49-F238E27FC236}">
                <a16:creationId xmlns:a16="http://schemas.microsoft.com/office/drawing/2014/main" id="{ABCC011C-6302-8940-A2FD-1FCF7D3DDEE7}"/>
              </a:ext>
            </a:extLst>
          </p:cNvPr>
          <p:cNvSpPr>
            <a:spLocks noGrp="1"/>
          </p:cNvSpPr>
          <p:nvPr>
            <p:ph idx="1"/>
          </p:nvPr>
        </p:nvSpPr>
        <p:spPr/>
        <p:txBody>
          <a:bodyPr>
            <a:normAutofit lnSpcReduction="10000"/>
          </a:bodyPr>
          <a:lstStyle/>
          <a:p>
            <a:r>
              <a:rPr lang="en-KH" dirty="0"/>
              <a:t>Display the following format with procedure + stack:</a:t>
            </a:r>
          </a:p>
          <a:p>
            <a:pPr marL="0" indent="0">
              <a:buNone/>
            </a:pPr>
            <a:r>
              <a:rPr lang="en-US" dirty="0"/>
              <a:t>E</a:t>
            </a:r>
            <a:r>
              <a:rPr lang="en-KH" dirty="0"/>
              <a:t>ax = 5</a:t>
            </a:r>
          </a:p>
          <a:p>
            <a:pPr marL="0" indent="0">
              <a:buNone/>
            </a:pPr>
            <a:endParaRPr lang="en-KH" dirty="0"/>
          </a:p>
          <a:p>
            <a:pPr marL="0" indent="0">
              <a:buNone/>
            </a:pPr>
            <a:r>
              <a:rPr lang="en-KH" dirty="0"/>
              <a:t>Output:</a:t>
            </a:r>
          </a:p>
          <a:p>
            <a:pPr marL="0" indent="0">
              <a:buNone/>
            </a:pPr>
            <a:r>
              <a:rPr lang="en-KH" dirty="0"/>
              <a:t>*</a:t>
            </a:r>
          </a:p>
          <a:p>
            <a:pPr marL="0" indent="0">
              <a:buNone/>
            </a:pPr>
            <a:r>
              <a:rPr lang="en-KH" dirty="0"/>
              <a:t>**</a:t>
            </a:r>
          </a:p>
          <a:p>
            <a:pPr marL="0" indent="0">
              <a:buNone/>
            </a:pPr>
            <a:r>
              <a:rPr lang="en-KH" dirty="0"/>
              <a:t>***</a:t>
            </a:r>
          </a:p>
          <a:p>
            <a:pPr marL="0" indent="0">
              <a:buNone/>
            </a:pPr>
            <a:r>
              <a:rPr lang="en-KH" dirty="0"/>
              <a:t>****</a:t>
            </a:r>
          </a:p>
          <a:p>
            <a:pPr marL="0" indent="0">
              <a:buNone/>
            </a:pPr>
            <a:r>
              <a:rPr lang="en-KH" dirty="0"/>
              <a:t>*****</a:t>
            </a:r>
          </a:p>
          <a:p>
            <a:pPr>
              <a:buFont typeface="Arial" panose="020B0604020202020204" pitchFamily="34" charset="0"/>
              <a:buChar char="•"/>
            </a:pPr>
            <a:endParaRPr lang="en-KH" dirty="0"/>
          </a:p>
        </p:txBody>
      </p:sp>
    </p:spTree>
    <p:extLst>
      <p:ext uri="{BB962C8B-B14F-4D97-AF65-F5344CB8AC3E}">
        <p14:creationId xmlns:p14="http://schemas.microsoft.com/office/powerpoint/2010/main" val="781951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8B277FB-02BC-EF49-A551-5015733462A0}"/>
              </a:ext>
            </a:extLst>
          </p:cNvPr>
          <p:cNvSpPr txBox="1">
            <a:spLocks/>
          </p:cNvSpPr>
          <p:nvPr/>
        </p:nvSpPr>
        <p:spPr>
          <a:xfrm>
            <a:off x="1202919" y="753762"/>
            <a:ext cx="9784080" cy="4930346"/>
          </a:xfrm>
          <a:prstGeom prst="rect">
            <a:avLst/>
          </a:prstGeom>
        </p:spPr>
        <p:txBody>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lnSpc>
                <a:spcPct val="150000"/>
              </a:lnSpc>
              <a:buFont typeface="Wingdings" pitchFamily="2" charset="2"/>
              <a:buNone/>
            </a:pPr>
            <a:r>
              <a:rPr lang="en-US" b="1" dirty="0"/>
              <a:t>Comment</a:t>
            </a:r>
            <a:r>
              <a:rPr lang="en-US" dirty="0"/>
              <a:t>: use semi colon (;) at the beginning of your comment message</a:t>
            </a:r>
          </a:p>
          <a:p>
            <a:pPr marL="0" indent="0">
              <a:lnSpc>
                <a:spcPct val="150000"/>
              </a:lnSpc>
              <a:buFont typeface="Wingdings" pitchFamily="2" charset="2"/>
              <a:buNone/>
            </a:pPr>
            <a:endParaRPr lang="en-US" dirty="0"/>
          </a:p>
          <a:p>
            <a:pPr marL="0" indent="0">
              <a:lnSpc>
                <a:spcPct val="150000"/>
              </a:lnSpc>
              <a:buNone/>
            </a:pPr>
            <a:r>
              <a:rPr lang="en-US" b="1" dirty="0"/>
              <a:t>Assembly Language Statements:</a:t>
            </a:r>
          </a:p>
          <a:p>
            <a:pPr marL="0" indent="0">
              <a:buNone/>
            </a:pPr>
            <a:r>
              <a:rPr lang="en-US" dirty="0"/>
              <a:t>Assembly language programs consist of three types of statements</a:t>
            </a:r>
          </a:p>
          <a:p>
            <a:pPr marL="804863" lvl="1" indent="-341313">
              <a:buFont typeface="Wingdings" pitchFamily="2" charset="2"/>
              <a:buChar char="Ø"/>
            </a:pPr>
            <a:r>
              <a:rPr lang="en-US" dirty="0">
                <a:highlight>
                  <a:srgbClr val="800080"/>
                </a:highlight>
              </a:rPr>
              <a:t>Executable instructions </a:t>
            </a:r>
            <a:r>
              <a:rPr lang="en-US" dirty="0"/>
              <a:t>or instructions : tell the processor what to do</a:t>
            </a:r>
          </a:p>
          <a:p>
            <a:pPr marL="804863" lvl="1" indent="-341313">
              <a:buFont typeface="Wingdings" pitchFamily="2" charset="2"/>
              <a:buChar char="Ø"/>
            </a:pPr>
            <a:r>
              <a:rPr lang="en-US" dirty="0">
                <a:highlight>
                  <a:srgbClr val="800080"/>
                </a:highlight>
              </a:rPr>
              <a:t>Assembler directives </a:t>
            </a:r>
            <a:r>
              <a:rPr lang="en-US" dirty="0"/>
              <a:t>or pseudo-ops : tell the assembler about the various aspects of the assembly process. These are non-executable and do not generate machine language instructions.</a:t>
            </a:r>
          </a:p>
          <a:p>
            <a:pPr marL="804863" lvl="1" indent="-341313">
              <a:buFont typeface="Wingdings" pitchFamily="2" charset="2"/>
              <a:buChar char="Ø"/>
            </a:pPr>
            <a:r>
              <a:rPr lang="en-US" dirty="0">
                <a:highlight>
                  <a:srgbClr val="800080"/>
                </a:highlight>
              </a:rPr>
              <a:t>Macros</a:t>
            </a:r>
            <a:r>
              <a:rPr lang="en-US" dirty="0"/>
              <a:t> : basically a text substitution mechanism</a:t>
            </a:r>
          </a:p>
          <a:p>
            <a:pPr marL="0" indent="0">
              <a:lnSpc>
                <a:spcPct val="150000"/>
              </a:lnSpc>
              <a:buNone/>
            </a:pPr>
            <a:r>
              <a:rPr lang="en-US" b="1" dirty="0"/>
              <a:t>Syntax of Assembly Language Statements</a:t>
            </a:r>
          </a:p>
        </p:txBody>
      </p:sp>
      <p:pic>
        <p:nvPicPr>
          <p:cNvPr id="4" name="Picture 3">
            <a:extLst>
              <a:ext uri="{FF2B5EF4-FFF2-40B4-BE49-F238E27FC236}">
                <a16:creationId xmlns:a16="http://schemas.microsoft.com/office/drawing/2014/main" id="{F72A33E8-3C7B-4049-A8FD-F89FF6A16FD3}"/>
              </a:ext>
            </a:extLst>
          </p:cNvPr>
          <p:cNvPicPr>
            <a:picLocks noChangeAspect="1"/>
          </p:cNvPicPr>
          <p:nvPr/>
        </p:nvPicPr>
        <p:blipFill>
          <a:blip r:embed="rId2"/>
          <a:stretch>
            <a:fillRect/>
          </a:stretch>
        </p:blipFill>
        <p:spPr>
          <a:xfrm>
            <a:off x="1343797" y="1532236"/>
            <a:ext cx="8689202" cy="427167"/>
          </a:xfrm>
          <a:prstGeom prst="rect">
            <a:avLst/>
          </a:prstGeom>
        </p:spPr>
      </p:pic>
      <p:pic>
        <p:nvPicPr>
          <p:cNvPr id="6" name="Picture 5">
            <a:extLst>
              <a:ext uri="{FF2B5EF4-FFF2-40B4-BE49-F238E27FC236}">
                <a16:creationId xmlns:a16="http://schemas.microsoft.com/office/drawing/2014/main" id="{F4F21002-8AD0-454D-9629-364991A381A7}"/>
              </a:ext>
            </a:extLst>
          </p:cNvPr>
          <p:cNvPicPr>
            <a:picLocks noChangeAspect="1"/>
          </p:cNvPicPr>
          <p:nvPr/>
        </p:nvPicPr>
        <p:blipFill>
          <a:blip r:embed="rId3"/>
          <a:stretch>
            <a:fillRect/>
          </a:stretch>
        </p:blipFill>
        <p:spPr>
          <a:xfrm>
            <a:off x="1343797" y="5684108"/>
            <a:ext cx="8801100" cy="464327"/>
          </a:xfrm>
          <a:prstGeom prst="rect">
            <a:avLst/>
          </a:prstGeom>
        </p:spPr>
      </p:pic>
    </p:spTree>
    <p:extLst>
      <p:ext uri="{BB962C8B-B14F-4D97-AF65-F5344CB8AC3E}">
        <p14:creationId xmlns:p14="http://schemas.microsoft.com/office/powerpoint/2010/main" val="3357090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9743A5-17D3-4E4E-A3E2-D8E6234637A1}"/>
              </a:ext>
            </a:extLst>
          </p:cNvPr>
          <p:cNvPicPr>
            <a:picLocks noChangeAspect="1"/>
          </p:cNvPicPr>
          <p:nvPr/>
        </p:nvPicPr>
        <p:blipFill>
          <a:blip r:embed="rId2"/>
          <a:stretch>
            <a:fillRect/>
          </a:stretch>
        </p:blipFill>
        <p:spPr>
          <a:xfrm>
            <a:off x="800100" y="632597"/>
            <a:ext cx="10591800" cy="4851400"/>
          </a:xfrm>
          <a:prstGeom prst="rect">
            <a:avLst/>
          </a:prstGeom>
        </p:spPr>
      </p:pic>
      <p:sp>
        <p:nvSpPr>
          <p:cNvPr id="4" name="TextBox 3">
            <a:extLst>
              <a:ext uri="{FF2B5EF4-FFF2-40B4-BE49-F238E27FC236}">
                <a16:creationId xmlns:a16="http://schemas.microsoft.com/office/drawing/2014/main" id="{31BA0CB7-8B85-DB4D-AF34-0F047B5596EB}"/>
              </a:ext>
            </a:extLst>
          </p:cNvPr>
          <p:cNvSpPr txBox="1"/>
          <p:nvPr/>
        </p:nvSpPr>
        <p:spPr>
          <a:xfrm>
            <a:off x="2667978" y="6040737"/>
            <a:ext cx="6856044" cy="369332"/>
          </a:xfrm>
          <a:prstGeom prst="rect">
            <a:avLst/>
          </a:prstGeom>
          <a:noFill/>
        </p:spPr>
        <p:txBody>
          <a:bodyPr wrap="none" rtlCol="0">
            <a:spAutoFit/>
          </a:bodyPr>
          <a:lstStyle/>
          <a:p>
            <a:r>
              <a:rPr lang="en-US" b="1" dirty="0"/>
              <a:t>Playground</a:t>
            </a:r>
            <a:r>
              <a:rPr lang="en-US" dirty="0"/>
              <a:t>: https://</a:t>
            </a:r>
            <a:r>
              <a:rPr lang="en-US" dirty="0" err="1"/>
              <a:t>www.tutorialspoint.com</a:t>
            </a:r>
            <a:r>
              <a:rPr lang="en-US" dirty="0"/>
              <a:t>/</a:t>
            </a:r>
            <a:r>
              <a:rPr lang="en-US" dirty="0" err="1"/>
              <a:t>compile_asm_online.php</a:t>
            </a:r>
            <a:endParaRPr lang="en-KH" dirty="0"/>
          </a:p>
        </p:txBody>
      </p:sp>
    </p:spTree>
    <p:extLst>
      <p:ext uri="{BB962C8B-B14F-4D97-AF65-F5344CB8AC3E}">
        <p14:creationId xmlns:p14="http://schemas.microsoft.com/office/powerpoint/2010/main" val="546963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1739D-8F69-2A44-B934-B0CABBCCE374}"/>
              </a:ext>
            </a:extLst>
          </p:cNvPr>
          <p:cNvSpPr>
            <a:spLocks noGrp="1"/>
          </p:cNvSpPr>
          <p:nvPr>
            <p:ph type="title"/>
          </p:nvPr>
        </p:nvSpPr>
        <p:spPr/>
        <p:txBody>
          <a:bodyPr/>
          <a:lstStyle/>
          <a:p>
            <a:r>
              <a:rPr lang="en-KH" dirty="0"/>
              <a:t>Registers</a:t>
            </a:r>
          </a:p>
        </p:txBody>
      </p:sp>
      <p:sp>
        <p:nvSpPr>
          <p:cNvPr id="3" name="Content Placeholder 2">
            <a:extLst>
              <a:ext uri="{FF2B5EF4-FFF2-40B4-BE49-F238E27FC236}">
                <a16:creationId xmlns:a16="http://schemas.microsoft.com/office/drawing/2014/main" id="{A017E2E9-598F-BA4B-B086-93E07EB7B72D}"/>
              </a:ext>
            </a:extLst>
          </p:cNvPr>
          <p:cNvSpPr>
            <a:spLocks noGrp="1"/>
          </p:cNvSpPr>
          <p:nvPr>
            <p:ph idx="1"/>
          </p:nvPr>
        </p:nvSpPr>
        <p:spPr/>
        <p:txBody>
          <a:bodyPr>
            <a:normAutofit fontScale="92500" lnSpcReduction="10000"/>
          </a:bodyPr>
          <a:lstStyle/>
          <a:p>
            <a:pPr marL="0" indent="0">
              <a:buNone/>
            </a:pPr>
            <a:r>
              <a:rPr lang="en-US" dirty="0"/>
              <a:t>There are ten 32-bit and six 16-bit processor registers in IA-32 architecture. The registers are grouped into three categories:</a:t>
            </a:r>
          </a:p>
          <a:p>
            <a:pPr marL="1122363" indent="-341313"/>
            <a:r>
              <a:rPr lang="en-US" dirty="0">
                <a:highlight>
                  <a:srgbClr val="800080"/>
                </a:highlight>
              </a:rPr>
              <a:t>General registers</a:t>
            </a:r>
            <a:r>
              <a:rPr lang="en-US" dirty="0"/>
              <a:t>,</a:t>
            </a:r>
          </a:p>
          <a:p>
            <a:pPr marL="1122363" indent="-341313"/>
            <a:r>
              <a:rPr lang="en-US" dirty="0">
                <a:highlight>
                  <a:srgbClr val="800080"/>
                </a:highlight>
              </a:rPr>
              <a:t>Control registers</a:t>
            </a:r>
            <a:r>
              <a:rPr lang="en-US" dirty="0"/>
              <a:t>, and</a:t>
            </a:r>
          </a:p>
          <a:p>
            <a:pPr marL="1122363" indent="-341313"/>
            <a:r>
              <a:rPr lang="en-US" dirty="0">
                <a:highlight>
                  <a:srgbClr val="800080"/>
                </a:highlight>
              </a:rPr>
              <a:t>Segment registers</a:t>
            </a:r>
            <a:r>
              <a:rPr lang="en-US" dirty="0"/>
              <a:t>.</a:t>
            </a:r>
          </a:p>
          <a:p>
            <a:pPr marL="0" indent="0">
              <a:buNone/>
            </a:pPr>
            <a:endParaRPr lang="en-KH" dirty="0"/>
          </a:p>
          <a:p>
            <a:pPr marL="0" indent="0">
              <a:buNone/>
            </a:pPr>
            <a:r>
              <a:rPr lang="en-US" dirty="0"/>
              <a:t>The general registers are further divided into the following groups:</a:t>
            </a:r>
          </a:p>
          <a:p>
            <a:pPr marL="1073150" indent="-292100"/>
            <a:r>
              <a:rPr lang="en-US" dirty="0">
                <a:highlight>
                  <a:srgbClr val="800080"/>
                </a:highlight>
              </a:rPr>
              <a:t>Data registers</a:t>
            </a:r>
            <a:r>
              <a:rPr lang="en-US" dirty="0"/>
              <a:t>,</a:t>
            </a:r>
          </a:p>
          <a:p>
            <a:pPr marL="1073150" indent="-292100"/>
            <a:r>
              <a:rPr lang="en-US" dirty="0">
                <a:highlight>
                  <a:srgbClr val="800080"/>
                </a:highlight>
              </a:rPr>
              <a:t>Pointer registers</a:t>
            </a:r>
            <a:r>
              <a:rPr lang="en-US" dirty="0"/>
              <a:t>, and</a:t>
            </a:r>
          </a:p>
          <a:p>
            <a:pPr marL="1073150" indent="-292100"/>
            <a:r>
              <a:rPr lang="en-US" dirty="0">
                <a:highlight>
                  <a:srgbClr val="800080"/>
                </a:highlight>
              </a:rPr>
              <a:t>Index registers</a:t>
            </a:r>
            <a:r>
              <a:rPr lang="en-US" dirty="0"/>
              <a:t>.</a:t>
            </a:r>
          </a:p>
          <a:p>
            <a:pPr marL="0" indent="0">
              <a:buNone/>
            </a:pPr>
            <a:endParaRPr lang="en-KH" dirty="0"/>
          </a:p>
        </p:txBody>
      </p:sp>
    </p:spTree>
    <p:extLst>
      <p:ext uri="{BB962C8B-B14F-4D97-AF65-F5344CB8AC3E}">
        <p14:creationId xmlns:p14="http://schemas.microsoft.com/office/powerpoint/2010/main" val="471396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E1C9C9-4344-FC4D-9641-EFC222BE3DF5}"/>
              </a:ext>
            </a:extLst>
          </p:cNvPr>
          <p:cNvPicPr>
            <a:picLocks noChangeAspect="1"/>
          </p:cNvPicPr>
          <p:nvPr/>
        </p:nvPicPr>
        <p:blipFill>
          <a:blip r:embed="rId2"/>
          <a:stretch>
            <a:fillRect/>
          </a:stretch>
        </p:blipFill>
        <p:spPr>
          <a:xfrm>
            <a:off x="1930990" y="2124655"/>
            <a:ext cx="8330019" cy="2608689"/>
          </a:xfrm>
          <a:prstGeom prst="rect">
            <a:avLst/>
          </a:prstGeom>
        </p:spPr>
      </p:pic>
      <p:sp>
        <p:nvSpPr>
          <p:cNvPr id="4" name="TextBox 3">
            <a:extLst>
              <a:ext uri="{FF2B5EF4-FFF2-40B4-BE49-F238E27FC236}">
                <a16:creationId xmlns:a16="http://schemas.microsoft.com/office/drawing/2014/main" id="{58E67ACC-F466-9344-B5D1-74C3E83592D4}"/>
              </a:ext>
            </a:extLst>
          </p:cNvPr>
          <p:cNvSpPr txBox="1"/>
          <p:nvPr/>
        </p:nvSpPr>
        <p:spPr>
          <a:xfrm>
            <a:off x="1120351" y="840260"/>
            <a:ext cx="1954381" cy="400110"/>
          </a:xfrm>
          <a:prstGeom prst="rect">
            <a:avLst/>
          </a:prstGeom>
          <a:noFill/>
        </p:spPr>
        <p:txBody>
          <a:bodyPr wrap="none" rtlCol="0">
            <a:spAutoFit/>
          </a:bodyPr>
          <a:lstStyle/>
          <a:p>
            <a:r>
              <a:rPr lang="en-KH" sz="2000" dirty="0">
                <a:solidFill>
                  <a:srgbClr val="0070C0"/>
                </a:solidFill>
                <a:latin typeface="Rockwell" panose="02060603020205020403" pitchFamily="18" charset="77"/>
              </a:rPr>
              <a:t>Data Registers </a:t>
            </a:r>
          </a:p>
        </p:txBody>
      </p:sp>
    </p:spTree>
    <p:extLst>
      <p:ext uri="{BB962C8B-B14F-4D97-AF65-F5344CB8AC3E}">
        <p14:creationId xmlns:p14="http://schemas.microsoft.com/office/powerpoint/2010/main" val="1775130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E67ACC-F466-9344-B5D1-74C3E83592D4}"/>
              </a:ext>
            </a:extLst>
          </p:cNvPr>
          <p:cNvSpPr txBox="1"/>
          <p:nvPr/>
        </p:nvSpPr>
        <p:spPr>
          <a:xfrm>
            <a:off x="1120351" y="840260"/>
            <a:ext cx="2259336" cy="400110"/>
          </a:xfrm>
          <a:prstGeom prst="rect">
            <a:avLst/>
          </a:prstGeom>
          <a:noFill/>
        </p:spPr>
        <p:txBody>
          <a:bodyPr wrap="none" rtlCol="0">
            <a:spAutoFit/>
          </a:bodyPr>
          <a:lstStyle/>
          <a:p>
            <a:r>
              <a:rPr lang="en-KH" sz="2000" dirty="0">
                <a:solidFill>
                  <a:srgbClr val="0070C0"/>
                </a:solidFill>
                <a:latin typeface="Rockwell" panose="02060603020205020403" pitchFamily="18" charset="77"/>
              </a:rPr>
              <a:t>Pointer Registers </a:t>
            </a:r>
          </a:p>
        </p:txBody>
      </p:sp>
      <p:pic>
        <p:nvPicPr>
          <p:cNvPr id="5" name="Picture 4">
            <a:extLst>
              <a:ext uri="{FF2B5EF4-FFF2-40B4-BE49-F238E27FC236}">
                <a16:creationId xmlns:a16="http://schemas.microsoft.com/office/drawing/2014/main" id="{79B936F6-CFF1-EB46-884D-B0BB44B31D07}"/>
              </a:ext>
            </a:extLst>
          </p:cNvPr>
          <p:cNvPicPr>
            <a:picLocks noChangeAspect="1"/>
          </p:cNvPicPr>
          <p:nvPr/>
        </p:nvPicPr>
        <p:blipFill>
          <a:blip r:embed="rId2"/>
          <a:stretch>
            <a:fillRect/>
          </a:stretch>
        </p:blipFill>
        <p:spPr>
          <a:xfrm>
            <a:off x="1120351" y="1765533"/>
            <a:ext cx="3724190" cy="1276865"/>
          </a:xfrm>
          <a:prstGeom prst="rect">
            <a:avLst/>
          </a:prstGeom>
        </p:spPr>
      </p:pic>
      <p:sp>
        <p:nvSpPr>
          <p:cNvPr id="6" name="TextBox 5">
            <a:extLst>
              <a:ext uri="{FF2B5EF4-FFF2-40B4-BE49-F238E27FC236}">
                <a16:creationId xmlns:a16="http://schemas.microsoft.com/office/drawing/2014/main" id="{6C8C2CF6-F27D-C741-8CD2-87E6F5805E9D}"/>
              </a:ext>
            </a:extLst>
          </p:cNvPr>
          <p:cNvSpPr txBox="1"/>
          <p:nvPr/>
        </p:nvSpPr>
        <p:spPr>
          <a:xfrm>
            <a:off x="5090981" y="1445741"/>
            <a:ext cx="6709722" cy="5078313"/>
          </a:xfrm>
          <a:prstGeom prst="rect">
            <a:avLst/>
          </a:prstGeom>
          <a:noFill/>
        </p:spPr>
        <p:txBody>
          <a:bodyPr wrap="square" rtlCol="0">
            <a:spAutoFit/>
          </a:bodyPr>
          <a:lstStyle/>
          <a:p>
            <a:r>
              <a:rPr lang="en-US" dirty="0">
                <a:solidFill>
                  <a:schemeClr val="bg1"/>
                </a:solidFill>
              </a:rPr>
              <a:t>The pointer registers are 32-bit EIP, ESP, and EBP registers and corresponding 16-bit right portions IP, SP, and BP. </a:t>
            </a:r>
          </a:p>
          <a:p>
            <a:endParaRPr lang="en-US" dirty="0">
              <a:solidFill>
                <a:schemeClr val="bg1"/>
              </a:solidFill>
            </a:endParaRPr>
          </a:p>
          <a:p>
            <a:r>
              <a:rPr lang="en-US" dirty="0">
                <a:solidFill>
                  <a:schemeClr val="bg1"/>
                </a:solidFill>
              </a:rPr>
              <a:t>There are three categories of pointer registers</a:t>
            </a:r>
          </a:p>
          <a:p>
            <a:pPr marL="285750" indent="-285750">
              <a:buFont typeface="Arial" panose="020B0604020202020204" pitchFamily="34" charset="0"/>
              <a:buChar char="•"/>
            </a:pPr>
            <a:r>
              <a:rPr lang="en-US" b="1" dirty="0">
                <a:solidFill>
                  <a:schemeClr val="bg1"/>
                </a:solidFill>
              </a:rPr>
              <a:t>Instruction Pointer (IP)</a:t>
            </a:r>
            <a:r>
              <a:rPr lang="en-US" dirty="0">
                <a:solidFill>
                  <a:schemeClr val="bg1"/>
                </a:solidFill>
              </a:rPr>
              <a:t> − The 16-bit IP register stores the offset address of the next instruction to be executed. IP in association with the CS register (as CS:IP) gives the complete address of the current instruction in the code segment.</a:t>
            </a:r>
          </a:p>
          <a:p>
            <a:pPr marL="285750" indent="-285750">
              <a:buFont typeface="Arial" panose="020B0604020202020204" pitchFamily="34" charset="0"/>
              <a:buChar char="•"/>
            </a:pPr>
            <a:r>
              <a:rPr lang="en-US" b="1" dirty="0">
                <a:solidFill>
                  <a:schemeClr val="bg1"/>
                </a:solidFill>
              </a:rPr>
              <a:t>Stack Pointer (SP)</a:t>
            </a:r>
            <a:r>
              <a:rPr lang="en-US" dirty="0">
                <a:solidFill>
                  <a:schemeClr val="bg1"/>
                </a:solidFill>
              </a:rPr>
              <a:t> − The 16-bit SP register provides the offset value within the program stack. SP in association with the SS register (SS:SP) refers to be current position of data or address within the program stack.</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b="1" dirty="0">
                <a:solidFill>
                  <a:schemeClr val="bg1"/>
                </a:solidFill>
              </a:rPr>
              <a:t>Base Pointer (BP)</a:t>
            </a:r>
            <a:r>
              <a:rPr lang="en-US" dirty="0">
                <a:solidFill>
                  <a:schemeClr val="bg1"/>
                </a:solidFill>
              </a:rPr>
              <a:t> − The 16-bit BP register mainly helps in referencing the parameter variables passed to a subroutine. The address in SS register is combined with the offset in BP to get the location of the parameter. BP can also be combined with DI and SI as base register for special addressing.</a:t>
            </a:r>
          </a:p>
        </p:txBody>
      </p:sp>
    </p:spTree>
    <p:extLst>
      <p:ext uri="{BB962C8B-B14F-4D97-AF65-F5344CB8AC3E}">
        <p14:creationId xmlns:p14="http://schemas.microsoft.com/office/powerpoint/2010/main" val="36704658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b504dd1c-74e4-4073-8ecc-05d39367243c">
      <Terms xmlns="http://schemas.microsoft.com/office/infopath/2007/PartnerControls"/>
    </lcf76f155ced4ddcb4097134ff3c332f>
    <TaxCatchAll xmlns="0657c77d-5c34-44bc-b1cc-ec12eb43d10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F14769A3AB22E4DBBEB43953F3A2D59" ma:contentTypeVersion="8" ma:contentTypeDescription="Crée un document." ma:contentTypeScope="" ma:versionID="c9b5637ca061c9c7b75552a915178cf0">
  <xsd:schema xmlns:xsd="http://www.w3.org/2001/XMLSchema" xmlns:xs="http://www.w3.org/2001/XMLSchema" xmlns:p="http://schemas.microsoft.com/office/2006/metadata/properties" xmlns:ns2="b504dd1c-74e4-4073-8ecc-05d39367243c" xmlns:ns3="0657c77d-5c34-44bc-b1cc-ec12eb43d10c" targetNamespace="http://schemas.microsoft.com/office/2006/metadata/properties" ma:root="true" ma:fieldsID="7777ae0e114de42e2d15b4fe45cb1e01" ns2:_="" ns3:_="">
    <xsd:import namespace="b504dd1c-74e4-4073-8ecc-05d39367243c"/>
    <xsd:import namespace="0657c77d-5c34-44bc-b1cc-ec12eb43d10c"/>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04dd1c-74e4-4073-8ecc-05d3936724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alises d’images" ma:readOnly="false" ma:fieldId="{5cf76f15-5ced-4ddc-b409-7134ff3c332f}" ma:taxonomyMulti="true" ma:sspId="1dbbc34c-0b31-4894-8b2b-c621d790f87f"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657c77d-5c34-44bc-b1cc-ec12eb43d10c"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8cc73e45-ac25-434f-a071-03a983440ea5}" ma:internalName="TaxCatchAll" ma:showField="CatchAllData" ma:web="0657c77d-5c34-44bc-b1cc-ec12eb43d10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B3C29D-48D1-4158-A9C8-D871E5B9B7A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0640CAA-0F66-4F54-94D3-7AB114190C79}">
  <ds:schemaRefs>
    <ds:schemaRef ds:uri="http://schemas.microsoft.com/sharepoint/v3/contenttype/forms"/>
  </ds:schemaRefs>
</ds:datastoreItem>
</file>

<file path=customXml/itemProps3.xml><?xml version="1.0" encoding="utf-8"?>
<ds:datastoreItem xmlns:ds="http://schemas.openxmlformats.org/officeDocument/2006/customXml" ds:itemID="{C19B4360-74FD-4900-8123-01F30AE3BBDA}"/>
</file>

<file path=docProps/app.xml><?xml version="1.0" encoding="utf-8"?>
<Properties xmlns="http://schemas.openxmlformats.org/officeDocument/2006/extended-properties" xmlns:vt="http://schemas.openxmlformats.org/officeDocument/2006/docPropsVTypes">
  <Template>TM03090430[[fn=Banded]]</Template>
  <TotalTime>416</TotalTime>
  <Words>2152</Words>
  <Application>Microsoft Office PowerPoint</Application>
  <PresentationFormat>Widescreen</PresentationFormat>
  <Paragraphs>331</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Banded</vt:lpstr>
      <vt:lpstr>The assembler for x-86</vt:lpstr>
      <vt:lpstr>What is nasm?</vt:lpstr>
      <vt:lpstr>PowerPoint Presentation</vt:lpstr>
      <vt:lpstr>The basic syntax</vt:lpstr>
      <vt:lpstr>PowerPoint Presentation</vt:lpstr>
      <vt:lpstr>PowerPoint Presentation</vt:lpstr>
      <vt:lpstr>Registers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Call</vt:lpstr>
      <vt:lpstr>How do you use system call in the assembly?</vt:lpstr>
      <vt:lpstr>Addressing mode</vt:lpstr>
      <vt:lpstr>Addressing mode</vt:lpstr>
      <vt:lpstr>Addressing mode</vt:lpstr>
      <vt:lpstr>Mov Instruction with addressing modes</vt:lpstr>
      <vt:lpstr>Mov Instruction with addressing modes</vt:lpstr>
      <vt:lpstr>PowerPoint Presentation</vt:lpstr>
      <vt:lpstr>Variables &amp; Constants</vt:lpstr>
      <vt:lpstr>Variables &amp; Constants</vt:lpstr>
      <vt:lpstr>PowerPoint Presentation</vt:lpstr>
      <vt:lpstr>Variables &amp; Constants</vt:lpstr>
      <vt:lpstr>Variables &amp; Constants</vt:lpstr>
      <vt:lpstr>PowerPoint Presentation</vt:lpstr>
      <vt:lpstr>Arithmetic instruction</vt:lpstr>
      <vt:lpstr>Logical instructions</vt:lpstr>
      <vt:lpstr>PowerPoint Presentation</vt:lpstr>
      <vt:lpstr>condition</vt:lpstr>
      <vt:lpstr>PowerPoint Presentation</vt:lpstr>
      <vt:lpstr>PowerPoint Presentation</vt:lpstr>
      <vt:lpstr>PowerPoint Presentation</vt:lpstr>
      <vt:lpstr>loop</vt:lpstr>
      <vt:lpstr>PowerPoint Presentation</vt:lpstr>
      <vt:lpstr>Procedure</vt:lpstr>
      <vt:lpstr>PowerPoint Presentation</vt:lpstr>
      <vt:lpstr>Stack data structure</vt:lpstr>
      <vt:lpstr>PowerPoint Presentation</vt:lpstr>
      <vt:lpstr>Example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assembler for x-86</dc:title>
  <dc:creator>Set Up By I3-GIC</dc:creator>
  <cp:lastModifiedBy>thavorac chun</cp:lastModifiedBy>
  <cp:revision>27</cp:revision>
  <dcterms:created xsi:type="dcterms:W3CDTF">2021-05-13T13:26:25Z</dcterms:created>
  <dcterms:modified xsi:type="dcterms:W3CDTF">2022-04-09T03:51:50Z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0x0101005F14769A3AB22E4DBBEB43953F3A2D59</vt:lpwstr>
  </property>
</Properties>
</file>