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4"/>
  </p:sldMasterIdLst>
  <p:notesMasterIdLst>
    <p:notesMasterId r:id="rId16"/>
  </p:notesMasterIdLst>
  <p:handoutMasterIdLst>
    <p:handoutMasterId r:id="rId17"/>
  </p:handoutMasterIdLst>
  <p:sldIdLst>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B23707-B4B9-4A0E-B68B-59EEF5F48D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EA94DF-215F-470E-910F-FA7D249F85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D9033A-0428-44CC-BAF8-ED3205374F09}" type="datetimeFigureOut">
              <a:rPr lang="en-US" smtClean="0"/>
              <a:t>5/24/2022</a:t>
            </a:fld>
            <a:endParaRPr lang="en-US"/>
          </a:p>
        </p:txBody>
      </p:sp>
      <p:sp>
        <p:nvSpPr>
          <p:cNvPr id="4" name="Footer Placeholder 3">
            <a:extLst>
              <a:ext uri="{FF2B5EF4-FFF2-40B4-BE49-F238E27FC236}">
                <a16:creationId xmlns:a16="http://schemas.microsoft.com/office/drawing/2014/main" id="{02629898-47F0-4F39-B973-A40BE61101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3A994F4-2526-473E-8CC5-443D955769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0ECEFA-3C9A-4500-AD09-A0BFE3E4E4E2}" type="slidenum">
              <a:rPr lang="en-US" smtClean="0"/>
              <a:t>‹#›</a:t>
            </a:fld>
            <a:endParaRPr lang="en-US"/>
          </a:p>
        </p:txBody>
      </p:sp>
    </p:spTree>
    <p:extLst>
      <p:ext uri="{BB962C8B-B14F-4D97-AF65-F5344CB8AC3E}">
        <p14:creationId xmlns:p14="http://schemas.microsoft.com/office/powerpoint/2010/main" val="355490891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BC355-6680-4609-8FF0-00ED01BFDC52}"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39BFA-057A-4EEB-8778-05B7B1FD2195}" type="slidenum">
              <a:rPr lang="en-US" smtClean="0"/>
              <a:t>‹#›</a:t>
            </a:fld>
            <a:endParaRPr lang="en-US"/>
          </a:p>
        </p:txBody>
      </p:sp>
    </p:spTree>
    <p:extLst>
      <p:ext uri="{BB962C8B-B14F-4D97-AF65-F5344CB8AC3E}">
        <p14:creationId xmlns:p14="http://schemas.microsoft.com/office/powerpoint/2010/main" val="324327239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a:prstGeom prst="rect">
            <a:avLst/>
          </a:prstGeom>
        </p:spPr>
        <p:txBody>
          <a:bodyPr/>
          <a:lstStyle/>
          <a:p>
            <a:fld id="{35F11ECF-AF8D-422D-8A81-EAB8DC64FDC2}" type="datetime1">
              <a:rPr lang="en-US" smtClean="0"/>
              <a:t>5/24/2022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Data structure and programming 2</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423914"/>
            <a:ext cx="2844799" cy="365125"/>
          </a:xfrm>
          <a:prstGeom prst="rect">
            <a:avLst/>
          </a:prstGeom>
        </p:spPr>
        <p:txBody>
          <a:bodyPr/>
          <a:lstStyle/>
          <a:p>
            <a:fld id="{07168421-CB21-4CB6-9540-6DE211988448}" type="datetime1">
              <a:rPr lang="en-US" smtClean="0"/>
              <a:t>5/24/2022</a:t>
            </a:fld>
            <a:endParaRPr lang="en-US" dirty="0"/>
          </a:p>
        </p:txBody>
      </p:sp>
      <p:sp>
        <p:nvSpPr>
          <p:cNvPr id="5" name="Footer Placeholder 4"/>
          <p:cNvSpPr>
            <a:spLocks noGrp="1"/>
          </p:cNvSpPr>
          <p:nvPr>
            <p:ph type="ftr" sz="quarter" idx="11"/>
          </p:nvPr>
        </p:nvSpPr>
        <p:spPr/>
        <p:txBody>
          <a:bodyPr/>
          <a:lstStyle/>
          <a:p>
            <a:r>
              <a:rPr lang="en-US"/>
              <a:t>Data structure and programming 2</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a:xfrm>
            <a:off x="7605951" y="6423914"/>
            <a:ext cx="2844799" cy="365125"/>
          </a:xfrm>
          <a:prstGeom prst="rect">
            <a:avLst/>
          </a:prstGeom>
        </p:spPr>
        <p:txBody>
          <a:bodyPr/>
          <a:lstStyle/>
          <a:p>
            <a:fld id="{9F86CED7-12D7-4F07-B2C7-33F3EEC40E16}" type="datetime1">
              <a:rPr lang="en-US" smtClean="0"/>
              <a:t>5/24/2022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Data structure and programming 2</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Data structure and programming 2</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a:xfrm>
            <a:off x="7605951" y="6423914"/>
            <a:ext cx="2844799" cy="365125"/>
          </a:xfrm>
          <a:prstGeom prst="rect">
            <a:avLst/>
          </a:prstGeom>
        </p:spPr>
        <p:txBody>
          <a:bodyPr/>
          <a:lstStyle/>
          <a:p>
            <a:fld id="{05505973-2612-4E52-9F3A-E1768ED34E18}" type="datetime1">
              <a:rPr lang="en-US" smtClean="0"/>
              <a:t>5/24/2022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Data structure and programming 2</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605951" y="6423914"/>
            <a:ext cx="2844799" cy="365125"/>
          </a:xfrm>
          <a:prstGeom prst="rect">
            <a:avLst/>
          </a:prstGeom>
        </p:spPr>
        <p:txBody>
          <a:bodyPr/>
          <a:lstStyle/>
          <a:p>
            <a:fld id="{1E0EEEBB-3DE4-435A-B8AF-C548F8D257D0}" type="datetime1">
              <a:rPr lang="en-US" smtClean="0"/>
              <a:t>5/24/2022</a:t>
            </a:fld>
            <a:endParaRPr lang="en-US" dirty="0"/>
          </a:p>
        </p:txBody>
      </p:sp>
      <p:sp>
        <p:nvSpPr>
          <p:cNvPr id="6" name="Footer Placeholder 5"/>
          <p:cNvSpPr>
            <a:spLocks noGrp="1"/>
          </p:cNvSpPr>
          <p:nvPr>
            <p:ph type="ftr" sz="quarter" idx="11"/>
          </p:nvPr>
        </p:nvSpPr>
        <p:spPr/>
        <p:txBody>
          <a:bodyPr/>
          <a:lstStyle/>
          <a:p>
            <a:r>
              <a:rPr lang="en-US"/>
              <a:t>Data structure and programming 2</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605951" y="6423914"/>
            <a:ext cx="2844799" cy="365125"/>
          </a:xfrm>
          <a:prstGeom prst="rect">
            <a:avLst/>
          </a:prstGeom>
        </p:spPr>
        <p:txBody>
          <a:bodyPr/>
          <a:lstStyle/>
          <a:p>
            <a:fld id="{EFF1BA51-DE24-49E9-BB34-41EAF9D3D397}" type="datetime1">
              <a:rPr lang="en-US" smtClean="0"/>
              <a:t>5/24/2022</a:t>
            </a:fld>
            <a:endParaRPr lang="en-US" dirty="0"/>
          </a:p>
        </p:txBody>
      </p:sp>
      <p:sp>
        <p:nvSpPr>
          <p:cNvPr id="8" name="Footer Placeholder 7"/>
          <p:cNvSpPr>
            <a:spLocks noGrp="1"/>
          </p:cNvSpPr>
          <p:nvPr>
            <p:ph type="ftr" sz="quarter" idx="11"/>
          </p:nvPr>
        </p:nvSpPr>
        <p:spPr/>
        <p:txBody>
          <a:bodyPr/>
          <a:lstStyle/>
          <a:p>
            <a:r>
              <a:rPr lang="en-US"/>
              <a:t>Data structure and programming 2</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605951" y="6423914"/>
            <a:ext cx="2844799" cy="365125"/>
          </a:xfrm>
          <a:prstGeom prst="rect">
            <a:avLst/>
          </a:prstGeom>
        </p:spPr>
        <p:txBody>
          <a:bodyPr/>
          <a:lstStyle/>
          <a:p>
            <a:fld id="{C4F4121B-4CFD-4D14-8784-F8E1F181E0BE}" type="datetime1">
              <a:rPr lang="en-US" smtClean="0"/>
              <a:t>5/24/2022</a:t>
            </a:fld>
            <a:endParaRPr lang="en-US" dirty="0"/>
          </a:p>
        </p:txBody>
      </p:sp>
      <p:sp>
        <p:nvSpPr>
          <p:cNvPr id="4" name="Footer Placeholder 3"/>
          <p:cNvSpPr>
            <a:spLocks noGrp="1"/>
          </p:cNvSpPr>
          <p:nvPr>
            <p:ph type="ftr" sz="quarter" idx="11"/>
          </p:nvPr>
        </p:nvSpPr>
        <p:spPr/>
        <p:txBody>
          <a:bodyPr/>
          <a:lstStyle/>
          <a:p>
            <a:r>
              <a:rPr lang="en-US"/>
              <a:t>Data structure and programming 2</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05951" y="6423914"/>
            <a:ext cx="2844799" cy="365125"/>
          </a:xfrm>
          <a:prstGeom prst="rect">
            <a:avLst/>
          </a:prstGeom>
        </p:spPr>
        <p:txBody>
          <a:bodyPr/>
          <a:lstStyle/>
          <a:p>
            <a:fld id="{2ECC8157-E28C-4D8E-A236-D5A6BF5CAAB5}" type="datetime1">
              <a:rPr lang="en-US" smtClean="0"/>
              <a:t>5/24/2022</a:t>
            </a:fld>
            <a:endParaRPr lang="en-US" dirty="0"/>
          </a:p>
        </p:txBody>
      </p:sp>
      <p:sp>
        <p:nvSpPr>
          <p:cNvPr id="3" name="Footer Placeholder 2"/>
          <p:cNvSpPr>
            <a:spLocks noGrp="1"/>
          </p:cNvSpPr>
          <p:nvPr>
            <p:ph type="ftr" sz="quarter" idx="11"/>
          </p:nvPr>
        </p:nvSpPr>
        <p:spPr/>
        <p:txBody>
          <a:bodyPr/>
          <a:lstStyle/>
          <a:p>
            <a:r>
              <a:rPr lang="en-US"/>
              <a:t>Data structure and programming 2</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a:prstGeom prst="rect">
            <a:avLst/>
          </a:prstGeom>
        </p:spPr>
        <p:txBody>
          <a:bodyPr/>
          <a:lstStyle/>
          <a:p>
            <a:fld id="{C0D4D9D0-43BB-46CA-B301-AEBB4EA49A62}" type="datetime1">
              <a:rPr lang="en-US" smtClean="0"/>
              <a:t>5/24/2022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Data structure and programming 2</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605951" y="6423914"/>
            <a:ext cx="2844799" cy="365125"/>
          </a:xfrm>
          <a:prstGeom prst="rect">
            <a:avLst/>
          </a:prstGeom>
        </p:spPr>
        <p:txBody>
          <a:bodyPr/>
          <a:lstStyle/>
          <a:p>
            <a:fld id="{F635249A-567C-4836-A4D9-01133830B35C}" type="datetime1">
              <a:rPr lang="en-US" smtClean="0"/>
              <a:t>5/24/2022</a:t>
            </a:fld>
            <a:endParaRPr lang="en-US" dirty="0"/>
          </a:p>
        </p:txBody>
      </p:sp>
      <p:sp>
        <p:nvSpPr>
          <p:cNvPr id="6" name="Footer Placeholder 5"/>
          <p:cNvSpPr>
            <a:spLocks noGrp="1"/>
          </p:cNvSpPr>
          <p:nvPr>
            <p:ph type="ftr" sz="quarter" idx="11"/>
          </p:nvPr>
        </p:nvSpPr>
        <p:spPr/>
        <p:txBody>
          <a:bodyPr/>
          <a:lstStyle/>
          <a:p>
            <a:pPr algn="l"/>
            <a:r>
              <a:rPr lang="en-US"/>
              <a:t>Data structure and programming 2</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2"/>
            <a:ext cx="11029616" cy="3652047"/>
          </a:xfrm>
          <a:prstGeom prst="rect">
            <a:avLst/>
          </a:prstGeom>
          <a:ln>
            <a:solidFill>
              <a:schemeClr val="bg1"/>
            </a:solidFill>
          </a:ln>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46532" y="97366"/>
            <a:ext cx="2669529" cy="294460"/>
          </a:xfrm>
          <a:prstGeom prst="rect">
            <a:avLst/>
          </a:prstGeom>
          <a:solidFill>
            <a:schemeClr val="bg1"/>
          </a:solidFill>
          <a:ln>
            <a:solidFill>
              <a:schemeClr val="bg1"/>
            </a:solidFill>
          </a:ln>
        </p:spPr>
        <p:txBody>
          <a:bodyPr vert="horz" lIns="91440" tIns="45720" rIns="91440" bIns="45720" rtlCol="0" anchor="ctr"/>
          <a:lstStyle>
            <a:lvl1pPr algn="l">
              <a:defRPr sz="1100" b="1" cap="all">
                <a:solidFill>
                  <a:schemeClr val="tx1"/>
                </a:solidFill>
              </a:defRPr>
            </a:lvl1pPr>
          </a:lstStyle>
          <a:p>
            <a:r>
              <a:rPr lang="en-US" dirty="0"/>
              <a:t>Data structure and programming 2</a:t>
            </a:r>
          </a:p>
        </p:txBody>
      </p:sp>
      <p:sp>
        <p:nvSpPr>
          <p:cNvPr id="6" name="Slide Number Placeholder 5"/>
          <p:cNvSpPr>
            <a:spLocks noGrp="1"/>
          </p:cNvSpPr>
          <p:nvPr>
            <p:ph type="sldNum" sz="quarter" idx="4"/>
          </p:nvPr>
        </p:nvSpPr>
        <p:spPr>
          <a:xfrm>
            <a:off x="10530481" y="6273651"/>
            <a:ext cx="1052510" cy="365125"/>
          </a:xfrm>
          <a:prstGeom prst="rect">
            <a:avLst/>
          </a:prstGeom>
        </p:spPr>
        <p:txBody>
          <a:bodyPr vert="horz" lIns="91440" tIns="45720" rIns="91440" bIns="45720" rtlCol="0" anchor="ctr"/>
          <a:lstStyle>
            <a:lvl1pPr algn="r">
              <a:defRPr sz="900" b="1">
                <a:solidFill>
                  <a:schemeClr val="tx1"/>
                </a:solidFill>
              </a:defRPr>
            </a:lvl1pPr>
          </a:lstStyle>
          <a:p>
            <a:fld id="{3A98EE3D-8CD1-4C3F-BD1C-C98C9596463C}" type="slidenum">
              <a:rPr lang="en-US" smtClean="0"/>
              <a:pPr/>
              <a:t>‹#›</a:t>
            </a:fld>
            <a:endParaRPr lang="en-US" b="1"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438D367F-FEA2-4E65-8285-1AE89C855A90}"/>
              </a:ext>
            </a:extLst>
          </p:cNvPr>
          <p:cNvSpPr txBox="1"/>
          <p:nvPr userDrawn="1"/>
        </p:nvSpPr>
        <p:spPr>
          <a:xfrm>
            <a:off x="8987260" y="113791"/>
            <a:ext cx="2758207" cy="261610"/>
          </a:xfrm>
          <a:prstGeom prst="rect">
            <a:avLst/>
          </a:prstGeom>
          <a:solidFill>
            <a:schemeClr val="bg1"/>
          </a:solidFill>
          <a:ln>
            <a:solidFill>
              <a:schemeClr val="bg1"/>
            </a:solidFill>
          </a:ln>
        </p:spPr>
        <p:txBody>
          <a:bodyPr wrap="square" rtlCol="0">
            <a:spAutoFit/>
          </a:bodyPr>
          <a:lstStyle/>
          <a:p>
            <a:r>
              <a:rPr lang="en-US" sz="1100" b="1" dirty="0"/>
              <a:t>INSTITUTE OF TECHNOLOGY OF CAMBODIA</a:t>
            </a:r>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a:solidFill>
            <a:schemeClr val="bg1"/>
          </a:solidFill>
          <a:ln>
            <a:solidFill>
              <a:schemeClr val="bg1"/>
            </a:solidFill>
          </a:ln>
        </p:spPr>
        <p:txBody>
          <a:bodyPr>
            <a:normAutofit/>
          </a:bodyPr>
          <a:lstStyle/>
          <a:p>
            <a:r>
              <a:rPr lang="en-US" dirty="0"/>
              <a:t>Project proposal</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55106" y="2495445"/>
            <a:ext cx="3568660" cy="468233"/>
          </a:xfrm>
          <a:ln>
            <a:solidFill>
              <a:schemeClr val="bg1"/>
            </a:solidFill>
          </a:ln>
        </p:spPr>
        <p:txBody>
          <a:bodyPr>
            <a:normAutofit/>
          </a:bodyPr>
          <a:lstStyle/>
          <a:p>
            <a:r>
              <a:rPr lang="en-US" dirty="0"/>
              <a:t>University management system</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2749-6359-4272-9DF5-7A44633487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8EC119CF-BCCA-4934-B6DD-A6879EF1C382}"/>
              </a:ext>
            </a:extLst>
          </p:cNvPr>
          <p:cNvSpPr>
            <a:spLocks noGrp="1"/>
          </p:cNvSpPr>
          <p:nvPr>
            <p:ph idx="1"/>
          </p:nvPr>
        </p:nvSpPr>
        <p:spPr/>
        <p:txBody>
          <a:bodyPr>
            <a:normAutofit/>
          </a:bodyPr>
          <a:lstStyle/>
          <a:p>
            <a:r>
              <a:rPr lang="en-US" sz="1800" dirty="0">
                <a:latin typeface="Calibri" panose="020F0502020204030204" pitchFamily="34" charset="0"/>
                <a:cs typeface="Calibri" panose="020F0502020204030204" pitchFamily="34" charset="0"/>
              </a:rPr>
              <a:t>In conclusion, we decided to develop this program in order to make the management system at university more convenient to stores data, reliable, fast and save time. Moreover, we also try our best to provide a simple and secure system for the university to manage data without making confused.</a:t>
            </a:r>
          </a:p>
        </p:txBody>
      </p:sp>
      <p:sp>
        <p:nvSpPr>
          <p:cNvPr id="4" name="Footer Placeholder 3">
            <a:extLst>
              <a:ext uri="{FF2B5EF4-FFF2-40B4-BE49-F238E27FC236}">
                <a16:creationId xmlns:a16="http://schemas.microsoft.com/office/drawing/2014/main" id="{E2D42443-3969-4261-95CB-DC2DB1DED67E}"/>
              </a:ext>
            </a:extLst>
          </p:cNvPr>
          <p:cNvSpPr>
            <a:spLocks noGrp="1"/>
          </p:cNvSpPr>
          <p:nvPr>
            <p:ph type="ftr" sz="quarter" idx="11"/>
          </p:nvPr>
        </p:nvSpPr>
        <p:spPr/>
        <p:txBody>
          <a:bodyPr/>
          <a:lstStyle/>
          <a:p>
            <a:r>
              <a:rPr lang="en-US"/>
              <a:t>Data structure and programming 2</a:t>
            </a:r>
            <a:endParaRPr lang="en-US" dirty="0"/>
          </a:p>
        </p:txBody>
      </p:sp>
      <p:sp>
        <p:nvSpPr>
          <p:cNvPr id="5" name="Slide Number Placeholder 4">
            <a:extLst>
              <a:ext uri="{FF2B5EF4-FFF2-40B4-BE49-F238E27FC236}">
                <a16:creationId xmlns:a16="http://schemas.microsoft.com/office/drawing/2014/main" id="{C541E4FF-3159-4A87-BCB7-92786F5AEA87}"/>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6673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21D8-65DE-40F6-9B0A-111194D51E3A}"/>
              </a:ext>
            </a:extLst>
          </p:cNvPr>
          <p:cNvSpPr>
            <a:spLocks noGrp="1"/>
          </p:cNvSpPr>
          <p:nvPr>
            <p:ph type="title"/>
          </p:nvPr>
        </p:nvSpPr>
        <p:spPr/>
        <p:txBody>
          <a:bodyPr/>
          <a:lstStyle/>
          <a:p>
            <a:r>
              <a:rPr lang="en-US" dirty="0"/>
              <a:t>The end</a:t>
            </a:r>
          </a:p>
        </p:txBody>
      </p:sp>
      <p:pic>
        <p:nvPicPr>
          <p:cNvPr id="7" name="Content Placeholder 6">
            <a:extLst>
              <a:ext uri="{FF2B5EF4-FFF2-40B4-BE49-F238E27FC236}">
                <a16:creationId xmlns:a16="http://schemas.microsoft.com/office/drawing/2014/main" id="{7A43DB65-43F4-4422-BBDC-7BE4DB82DAF1}"/>
              </a:ext>
            </a:extLst>
          </p:cNvPr>
          <p:cNvPicPr>
            <a:picLocks noGrp="1" noChangeAspect="1"/>
          </p:cNvPicPr>
          <p:nvPr>
            <p:ph idx="1"/>
          </p:nvPr>
        </p:nvPicPr>
        <p:blipFill>
          <a:blip r:embed="rId2"/>
          <a:stretch>
            <a:fillRect/>
          </a:stretch>
        </p:blipFill>
        <p:spPr>
          <a:xfrm>
            <a:off x="3116061" y="2116511"/>
            <a:ext cx="6045868" cy="4026620"/>
          </a:xfrm>
        </p:spPr>
      </p:pic>
      <p:sp>
        <p:nvSpPr>
          <p:cNvPr id="4" name="Footer Placeholder 3">
            <a:extLst>
              <a:ext uri="{FF2B5EF4-FFF2-40B4-BE49-F238E27FC236}">
                <a16:creationId xmlns:a16="http://schemas.microsoft.com/office/drawing/2014/main" id="{DB8509C0-8955-4F15-BB34-2F39595303D9}"/>
              </a:ext>
            </a:extLst>
          </p:cNvPr>
          <p:cNvSpPr>
            <a:spLocks noGrp="1"/>
          </p:cNvSpPr>
          <p:nvPr>
            <p:ph type="ftr" sz="quarter" idx="11"/>
          </p:nvPr>
        </p:nvSpPr>
        <p:spPr/>
        <p:txBody>
          <a:bodyPr/>
          <a:lstStyle/>
          <a:p>
            <a:r>
              <a:rPr lang="en-US"/>
              <a:t>Data structure and programming 2</a:t>
            </a:r>
            <a:endParaRPr lang="en-US" dirty="0"/>
          </a:p>
        </p:txBody>
      </p:sp>
      <p:sp>
        <p:nvSpPr>
          <p:cNvPr id="5" name="Slide Number Placeholder 4">
            <a:extLst>
              <a:ext uri="{FF2B5EF4-FFF2-40B4-BE49-F238E27FC236}">
                <a16:creationId xmlns:a16="http://schemas.microsoft.com/office/drawing/2014/main" id="{632E9FFC-B3D4-469D-A55C-B2A15F99EE68}"/>
              </a:ext>
            </a:extLst>
          </p:cNvPr>
          <p:cNvSpPr>
            <a:spLocks noGrp="1"/>
          </p:cNvSpPr>
          <p:nvPr>
            <p:ph type="sldNum" sz="quarter" idx="12"/>
          </p:nvPr>
        </p:nvSpPr>
        <p:spPr/>
        <p:txBody>
          <a:bodyPr/>
          <a:lstStyle/>
          <a:p>
            <a:fld id="{3A98EE3D-8CD1-4C3F-BD1C-C98C9596463C}" type="slidenum">
              <a:rPr lang="en-US" smtClean="0"/>
              <a:pPr/>
              <a:t>11</a:t>
            </a:fld>
            <a:endParaRPr lang="en-US" dirty="0"/>
          </a:p>
        </p:txBody>
      </p:sp>
    </p:spTree>
    <p:extLst>
      <p:ext uri="{BB962C8B-B14F-4D97-AF65-F5344CB8AC3E}">
        <p14:creationId xmlns:p14="http://schemas.microsoft.com/office/powerpoint/2010/main" val="338654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0467B5-176C-439D-BFA2-A887F77FAE92}"/>
              </a:ext>
            </a:extLst>
          </p:cNvPr>
          <p:cNvSpPr>
            <a:spLocks noGrp="1"/>
          </p:cNvSpPr>
          <p:nvPr>
            <p:ph type="title"/>
          </p:nvPr>
        </p:nvSpPr>
        <p:spPr>
          <a:ln/>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Group: the squad</a:t>
            </a:r>
          </a:p>
        </p:txBody>
      </p:sp>
      <p:sp>
        <p:nvSpPr>
          <p:cNvPr id="8" name="TextBox 7">
            <a:extLst>
              <a:ext uri="{FF2B5EF4-FFF2-40B4-BE49-F238E27FC236}">
                <a16:creationId xmlns:a16="http://schemas.microsoft.com/office/drawing/2014/main" id="{E8CF6ACF-96E3-41C6-B575-F0D6480A1619}"/>
              </a:ext>
            </a:extLst>
          </p:cNvPr>
          <p:cNvSpPr txBox="1"/>
          <p:nvPr/>
        </p:nvSpPr>
        <p:spPr>
          <a:xfrm>
            <a:off x="581192" y="2421546"/>
            <a:ext cx="11029616" cy="369332"/>
          </a:xfrm>
          <a:prstGeom prst="rect">
            <a:avLst/>
          </a:prstGeom>
          <a:noFill/>
          <a:ln>
            <a:solidFill>
              <a:schemeClr val="bg1"/>
            </a:solidFill>
          </a:ln>
        </p:spPr>
        <p:txBody>
          <a:bodyPr wrap="square" rtlCol="0">
            <a:spAutoFit/>
          </a:bodyPr>
          <a:lstStyle/>
          <a:p>
            <a:r>
              <a:rPr lang="en-US" dirty="0"/>
              <a:t>	</a:t>
            </a:r>
          </a:p>
        </p:txBody>
      </p:sp>
      <p:sp>
        <p:nvSpPr>
          <p:cNvPr id="9" name="Footer Placeholder 8">
            <a:extLst>
              <a:ext uri="{FF2B5EF4-FFF2-40B4-BE49-F238E27FC236}">
                <a16:creationId xmlns:a16="http://schemas.microsoft.com/office/drawing/2014/main" id="{9EDBCAE0-F16C-4F8B-8B2C-71799ACA3D1B}"/>
              </a:ext>
            </a:extLst>
          </p:cNvPr>
          <p:cNvSpPr>
            <a:spLocks noGrp="1"/>
          </p:cNvSpPr>
          <p:nvPr>
            <p:ph type="ftr" sz="quarter" idx="11"/>
          </p:nvPr>
        </p:nvSpPr>
        <p:spPr/>
        <p:txBody>
          <a:bodyPr/>
          <a:lstStyle/>
          <a:p>
            <a:r>
              <a:rPr lang="en-US"/>
              <a:t>Data structure and programming 2</a:t>
            </a:r>
            <a:endParaRPr lang="en-US" dirty="0"/>
          </a:p>
        </p:txBody>
      </p:sp>
      <p:sp>
        <p:nvSpPr>
          <p:cNvPr id="10" name="Slide Number Placeholder 9">
            <a:extLst>
              <a:ext uri="{FF2B5EF4-FFF2-40B4-BE49-F238E27FC236}">
                <a16:creationId xmlns:a16="http://schemas.microsoft.com/office/drawing/2014/main" id="{82AE9C46-547C-4EC6-88EE-10FB068BA7D8}"/>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13" name="TextBox 12">
            <a:extLst>
              <a:ext uri="{FF2B5EF4-FFF2-40B4-BE49-F238E27FC236}">
                <a16:creationId xmlns:a16="http://schemas.microsoft.com/office/drawing/2014/main" id="{0D0314BF-520C-4B26-AD92-C9ECC67C2C6C}"/>
              </a:ext>
            </a:extLst>
          </p:cNvPr>
          <p:cNvSpPr txBox="1"/>
          <p:nvPr/>
        </p:nvSpPr>
        <p:spPr>
          <a:xfrm>
            <a:off x="581192" y="2124635"/>
            <a:ext cx="11099820" cy="872547"/>
          </a:xfrm>
          <a:prstGeom prst="rect">
            <a:avLst/>
          </a:prstGeom>
          <a:noFill/>
          <a:ln>
            <a:solidFill>
              <a:schemeClr val="tx2"/>
            </a:solidFill>
          </a:ln>
        </p:spPr>
        <p:txBody>
          <a:bodyPr wrap="square" rtlCol="0">
            <a:spAutoFit/>
          </a:bodyPr>
          <a:lstStyle/>
          <a:p>
            <a:pPr>
              <a:lnSpc>
                <a:spcPct val="150000"/>
              </a:lnSpc>
            </a:pPr>
            <a:r>
              <a:rPr lang="en-US" dirty="0"/>
              <a:t>Taught By: 1. Bou Channa	(Course)</a:t>
            </a:r>
          </a:p>
          <a:p>
            <a:pPr>
              <a:lnSpc>
                <a:spcPct val="150000"/>
              </a:lnSpc>
            </a:pPr>
            <a:r>
              <a:rPr lang="en-US" dirty="0"/>
              <a:t>	   2. Chan Sophal	(TP)</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F974-A021-4BF4-BBB6-E71A0A762DF3}"/>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Group member</a:t>
            </a:r>
          </a:p>
        </p:txBody>
      </p:sp>
      <p:sp>
        <p:nvSpPr>
          <p:cNvPr id="6" name="TextBox 5">
            <a:extLst>
              <a:ext uri="{FF2B5EF4-FFF2-40B4-BE49-F238E27FC236}">
                <a16:creationId xmlns:a16="http://schemas.microsoft.com/office/drawing/2014/main" id="{C5CC205A-A341-4CC2-8C00-73A695A9C69C}"/>
              </a:ext>
            </a:extLst>
          </p:cNvPr>
          <p:cNvSpPr txBox="1"/>
          <p:nvPr/>
        </p:nvSpPr>
        <p:spPr>
          <a:xfrm>
            <a:off x="581192" y="2294965"/>
            <a:ext cx="11029616" cy="1703543"/>
          </a:xfrm>
          <a:prstGeom prst="rect">
            <a:avLst/>
          </a:prstGeom>
          <a:noFill/>
          <a:ln>
            <a:solidFill>
              <a:schemeClr val="tx2"/>
            </a:solidFill>
          </a:ln>
        </p:spPr>
        <p:txBody>
          <a:bodyPr wrap="square" rtlCol="0">
            <a:spAutoFit/>
          </a:bodyPr>
          <a:lstStyle/>
          <a:p>
            <a:pPr marL="342900" indent="-342900">
              <a:lnSpc>
                <a:spcPct val="150000"/>
              </a:lnSpc>
              <a:buFont typeface="+mj-lt"/>
              <a:buAutoNum type="arabicPeriod"/>
            </a:pPr>
            <a:r>
              <a:rPr lang="en-US" dirty="0"/>
              <a:t>HAK KIMHONG		(ID: e20200242)</a:t>
            </a:r>
          </a:p>
          <a:p>
            <a:pPr marL="342900" indent="-342900">
              <a:lnSpc>
                <a:spcPct val="150000"/>
              </a:lnSpc>
              <a:buFont typeface="+mj-lt"/>
              <a:buAutoNum type="arabicPeriod"/>
            </a:pPr>
            <a:r>
              <a:rPr lang="en-US" dirty="0"/>
              <a:t>LUN TOLA		(ID: e20200254)</a:t>
            </a:r>
          </a:p>
          <a:p>
            <a:pPr marL="342900" indent="-342900">
              <a:lnSpc>
                <a:spcPct val="150000"/>
              </a:lnSpc>
              <a:buFont typeface="+mj-lt"/>
              <a:buAutoNum type="arabicPeriod"/>
            </a:pPr>
            <a:r>
              <a:rPr lang="en-US" dirty="0"/>
              <a:t>HEANG LEABHENG	(ID: e20201260)</a:t>
            </a:r>
          </a:p>
          <a:p>
            <a:pPr marL="342900" indent="-342900">
              <a:lnSpc>
                <a:spcPct val="150000"/>
              </a:lnSpc>
              <a:buFont typeface="+mj-lt"/>
              <a:buAutoNum type="arabicPeriod"/>
            </a:pPr>
            <a:r>
              <a:rPr lang="en-US" dirty="0"/>
              <a:t>LENG MOUYHONG	(ID: e20200413)</a:t>
            </a:r>
          </a:p>
        </p:txBody>
      </p:sp>
      <p:sp>
        <p:nvSpPr>
          <p:cNvPr id="7" name="Footer Placeholder 6">
            <a:extLst>
              <a:ext uri="{FF2B5EF4-FFF2-40B4-BE49-F238E27FC236}">
                <a16:creationId xmlns:a16="http://schemas.microsoft.com/office/drawing/2014/main" id="{94D02088-DD6B-4A32-9F0C-6C02569468D8}"/>
              </a:ext>
            </a:extLst>
          </p:cNvPr>
          <p:cNvSpPr>
            <a:spLocks noGrp="1"/>
          </p:cNvSpPr>
          <p:nvPr>
            <p:ph type="ftr" sz="quarter" idx="11"/>
          </p:nvPr>
        </p:nvSpPr>
        <p:spPr/>
        <p:txBody>
          <a:bodyPr/>
          <a:lstStyle/>
          <a:p>
            <a:r>
              <a:rPr lang="en-US" dirty="0"/>
              <a:t>Data structure and programming 2</a:t>
            </a:r>
          </a:p>
        </p:txBody>
      </p:sp>
      <p:sp>
        <p:nvSpPr>
          <p:cNvPr id="8" name="Slide Number Placeholder 7">
            <a:extLst>
              <a:ext uri="{FF2B5EF4-FFF2-40B4-BE49-F238E27FC236}">
                <a16:creationId xmlns:a16="http://schemas.microsoft.com/office/drawing/2014/main" id="{6B195DBA-F220-4ED8-A5A8-A29642DB9CC3}"/>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383842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7FB7-7241-4976-8A71-F33B9E195B7D}"/>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Table of content</a:t>
            </a:r>
          </a:p>
        </p:txBody>
      </p:sp>
      <p:sp>
        <p:nvSpPr>
          <p:cNvPr id="4" name="TextBox 3">
            <a:extLst>
              <a:ext uri="{FF2B5EF4-FFF2-40B4-BE49-F238E27FC236}">
                <a16:creationId xmlns:a16="http://schemas.microsoft.com/office/drawing/2014/main" id="{7EB35E87-4178-4D63-BA0D-3414DC650B59}"/>
              </a:ext>
            </a:extLst>
          </p:cNvPr>
          <p:cNvSpPr txBox="1"/>
          <p:nvPr/>
        </p:nvSpPr>
        <p:spPr>
          <a:xfrm>
            <a:off x="581192" y="2115671"/>
            <a:ext cx="11029616" cy="4222376"/>
          </a:xfrm>
          <a:prstGeom prst="rect">
            <a:avLst/>
          </a:prstGeom>
          <a:noFill/>
          <a:ln>
            <a:solidFill>
              <a:schemeClr val="tx2"/>
            </a:solidFill>
          </a:ln>
        </p:spPr>
        <p:txBody>
          <a:bodyPr wrap="square" rtlCol="0">
            <a:noAutofit/>
          </a:bodyPr>
          <a:lstStyle/>
          <a:p>
            <a:pPr marL="400050" indent="-400050">
              <a:lnSpc>
                <a:spcPct val="150000"/>
              </a:lnSpc>
              <a:buFont typeface="+mj-lt"/>
              <a:buAutoNum type="arabicPeriod"/>
            </a:pPr>
            <a:r>
              <a:rPr lang="en-US" dirty="0"/>
              <a:t>Introduction</a:t>
            </a:r>
          </a:p>
          <a:p>
            <a:pPr marL="400050" indent="-400050">
              <a:lnSpc>
                <a:spcPct val="150000"/>
              </a:lnSpc>
              <a:buFont typeface="+mj-lt"/>
              <a:buAutoNum type="arabicPeriod"/>
            </a:pPr>
            <a:r>
              <a:rPr lang="en-US" dirty="0"/>
              <a:t>Main Goal of the Project</a:t>
            </a:r>
          </a:p>
          <a:p>
            <a:pPr marL="400050" indent="-400050">
              <a:lnSpc>
                <a:spcPct val="150000"/>
              </a:lnSpc>
              <a:buFont typeface="+mj-lt"/>
              <a:buAutoNum type="arabicPeriod"/>
            </a:pPr>
            <a:r>
              <a:rPr lang="en-US" dirty="0"/>
              <a:t>System Concept</a:t>
            </a:r>
          </a:p>
          <a:p>
            <a:pPr marL="400050" indent="-400050">
              <a:lnSpc>
                <a:spcPct val="150000"/>
              </a:lnSpc>
              <a:buFont typeface="+mj-lt"/>
              <a:buAutoNum type="arabicPeriod"/>
            </a:pPr>
            <a:r>
              <a:rPr lang="en-US" dirty="0"/>
              <a:t>Advantages of the system</a:t>
            </a:r>
          </a:p>
          <a:p>
            <a:pPr marL="400050" indent="-400050">
              <a:lnSpc>
                <a:spcPct val="150000"/>
              </a:lnSpc>
              <a:buFont typeface="+mj-lt"/>
              <a:buAutoNum type="arabicPeriod"/>
            </a:pPr>
            <a:r>
              <a:rPr lang="en-US" dirty="0"/>
              <a:t>Resources to make this program and time of making</a:t>
            </a:r>
          </a:p>
          <a:p>
            <a:pPr marL="400050" indent="-400050">
              <a:lnSpc>
                <a:spcPct val="150000"/>
              </a:lnSpc>
              <a:buFont typeface="+mj-lt"/>
              <a:buAutoNum type="arabicPeriod"/>
            </a:pPr>
            <a:r>
              <a:rPr lang="en-US" dirty="0"/>
              <a:t>Conclusion</a:t>
            </a:r>
          </a:p>
        </p:txBody>
      </p:sp>
      <p:sp>
        <p:nvSpPr>
          <p:cNvPr id="5" name="Footer Placeholder 4">
            <a:extLst>
              <a:ext uri="{FF2B5EF4-FFF2-40B4-BE49-F238E27FC236}">
                <a16:creationId xmlns:a16="http://schemas.microsoft.com/office/drawing/2014/main" id="{5B003D87-6E70-49A4-BB38-A5A428B37C3E}"/>
              </a:ext>
            </a:extLst>
          </p:cNvPr>
          <p:cNvSpPr>
            <a:spLocks noGrp="1"/>
          </p:cNvSpPr>
          <p:nvPr>
            <p:ph type="ftr" sz="quarter" idx="11"/>
          </p:nvPr>
        </p:nvSpPr>
        <p:spPr/>
        <p:txBody>
          <a:bodyPr/>
          <a:lstStyle/>
          <a:p>
            <a:r>
              <a:rPr lang="en-US" dirty="0"/>
              <a:t>Data structure and programming 2</a:t>
            </a:r>
          </a:p>
        </p:txBody>
      </p:sp>
      <p:sp>
        <p:nvSpPr>
          <p:cNvPr id="6" name="Slide Number Placeholder 5">
            <a:extLst>
              <a:ext uri="{FF2B5EF4-FFF2-40B4-BE49-F238E27FC236}">
                <a16:creationId xmlns:a16="http://schemas.microsoft.com/office/drawing/2014/main" id="{1F4BD9FC-49FC-4D96-9A25-B535F512C790}"/>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19332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E497-14A0-40D7-9A5D-D9C0512D312E}"/>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5ED5E44D-6706-4F05-9D1B-425323921D78}"/>
              </a:ext>
            </a:extLst>
          </p:cNvPr>
          <p:cNvSpPr>
            <a:spLocks noGrp="1"/>
          </p:cNvSpPr>
          <p:nvPr>
            <p:ph idx="1"/>
          </p:nvPr>
        </p:nvSpPr>
        <p:spPr/>
        <p:txBody>
          <a:bodyPr/>
          <a:lstStyle/>
          <a:p>
            <a:pPr>
              <a:lnSpc>
                <a:spcPct val="150000"/>
              </a:lnSpc>
            </a:pPr>
            <a:r>
              <a:rPr lang="en-US" sz="1800" dirty="0">
                <a:effectLst/>
                <a:latin typeface="Calibri" panose="020F0502020204030204" pitchFamily="34" charset="0"/>
                <a:ea typeface="Calibri" panose="020F0502020204030204" pitchFamily="34" charset="0"/>
                <a:cs typeface="DaunPenh" panose="01010101010101010101" pitchFamily="2" charset="0"/>
              </a:rPr>
              <a:t>We developed our project on </a:t>
            </a:r>
            <a:r>
              <a:rPr lang="en-US" sz="1800" b="1" dirty="0">
                <a:effectLst/>
                <a:latin typeface="Calibri" panose="020F0502020204030204" pitchFamily="34" charset="0"/>
                <a:ea typeface="Calibri" panose="020F0502020204030204" pitchFamily="34" charset="0"/>
                <a:cs typeface="DaunPenh" panose="01010101010101010101" pitchFamily="2" charset="0"/>
              </a:rPr>
              <a:t>UNIVERSITY MANAGEMENT SYSTEM</a:t>
            </a:r>
            <a:r>
              <a:rPr lang="en-US" sz="1800" dirty="0">
                <a:effectLst/>
                <a:latin typeface="Calibri" panose="020F0502020204030204" pitchFamily="34" charset="0"/>
                <a:ea typeface="Calibri" panose="020F0502020204030204" pitchFamily="34" charset="0"/>
                <a:cs typeface="DaunPenh" panose="01010101010101010101" pitchFamily="2" charset="0"/>
              </a:rPr>
              <a:t> because University System is one of the most common and the first application implemented in any higher educational organization. In University a large of data is processed and the results are used in running an organization. The University management system processes data related with activities of students. So, university management system is very important for a university. A good university management system will process input data faster and </a:t>
            </a:r>
            <a:r>
              <a:rPr lang="en-US" sz="1800" dirty="0">
                <a:latin typeface="Calibri" panose="020F0502020204030204" pitchFamily="34" charset="0"/>
                <a:ea typeface="Calibri" panose="020F0502020204030204" pitchFamily="34" charset="0"/>
                <a:cs typeface="DaunPenh" panose="01010101010101010101" pitchFamily="2" charset="0"/>
              </a:rPr>
              <a:t>save</a:t>
            </a:r>
            <a:r>
              <a:rPr lang="en-US" sz="1800" dirty="0">
                <a:effectLst/>
                <a:latin typeface="Calibri" panose="020F0502020204030204" pitchFamily="34" charset="0"/>
                <a:ea typeface="Calibri" panose="020F0502020204030204" pitchFamily="34" charset="0"/>
                <a:cs typeface="DaunPenh" panose="01010101010101010101" pitchFamily="2" charset="0"/>
              </a:rPr>
              <a:t> time.</a:t>
            </a:r>
          </a:p>
          <a:p>
            <a:endParaRPr lang="en-US" dirty="0"/>
          </a:p>
        </p:txBody>
      </p:sp>
      <p:sp>
        <p:nvSpPr>
          <p:cNvPr id="4" name="Footer Placeholder 3">
            <a:extLst>
              <a:ext uri="{FF2B5EF4-FFF2-40B4-BE49-F238E27FC236}">
                <a16:creationId xmlns:a16="http://schemas.microsoft.com/office/drawing/2014/main" id="{6D862EA0-DB60-49FA-A05E-912B4A0B19D0}"/>
              </a:ext>
            </a:extLst>
          </p:cNvPr>
          <p:cNvSpPr>
            <a:spLocks noGrp="1"/>
          </p:cNvSpPr>
          <p:nvPr>
            <p:ph type="ftr" sz="quarter" idx="11"/>
          </p:nvPr>
        </p:nvSpPr>
        <p:spPr/>
        <p:txBody>
          <a:bodyPr/>
          <a:lstStyle/>
          <a:p>
            <a:r>
              <a:rPr lang="en-US"/>
              <a:t>Data structure and programming 2</a:t>
            </a:r>
            <a:endParaRPr lang="en-US" dirty="0"/>
          </a:p>
        </p:txBody>
      </p:sp>
      <p:sp>
        <p:nvSpPr>
          <p:cNvPr id="5" name="Slide Number Placeholder 4">
            <a:extLst>
              <a:ext uri="{FF2B5EF4-FFF2-40B4-BE49-F238E27FC236}">
                <a16:creationId xmlns:a16="http://schemas.microsoft.com/office/drawing/2014/main" id="{4D023D3C-FCC0-4DBD-B1B0-A37C9DF4DA8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356675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14A6-A200-4812-BCC1-B5DBC5A1ED90}"/>
              </a:ext>
            </a:extLst>
          </p:cNvPr>
          <p:cNvSpPr>
            <a:spLocks noGrp="1"/>
          </p:cNvSpPr>
          <p:nvPr>
            <p:ph type="title"/>
          </p:nvPr>
        </p:nvSpPr>
        <p:spPr/>
        <p:txBody>
          <a:bodyPr/>
          <a:lstStyle/>
          <a:p>
            <a:r>
              <a:rPr lang="en-US" dirty="0"/>
              <a:t>Main goal of the project</a:t>
            </a:r>
          </a:p>
        </p:txBody>
      </p:sp>
      <p:sp>
        <p:nvSpPr>
          <p:cNvPr id="3" name="Content Placeholder 2">
            <a:extLst>
              <a:ext uri="{FF2B5EF4-FFF2-40B4-BE49-F238E27FC236}">
                <a16:creationId xmlns:a16="http://schemas.microsoft.com/office/drawing/2014/main" id="{437AF331-EAFD-44EA-9BB4-82A141CA6248}"/>
              </a:ext>
            </a:extLst>
          </p:cNvPr>
          <p:cNvSpPr>
            <a:spLocks noGrp="1"/>
          </p:cNvSpPr>
          <p:nvPr>
            <p:ph idx="1"/>
          </p:nvPr>
        </p:nvSpPr>
        <p:spPr/>
        <p:txBody>
          <a:bodyPr>
            <a:normAutofit/>
          </a:bodyPr>
          <a:lstStyle/>
          <a:p>
            <a:pPr marL="324000" lvl="1" indent="0">
              <a:buNone/>
            </a:pPr>
            <a:r>
              <a:rPr lang="en-US" sz="1800" dirty="0">
                <a:latin typeface="Calibri" panose="020F0502020204030204" pitchFamily="34" charset="0"/>
                <a:cs typeface="Calibri" panose="020F0502020204030204" pitchFamily="34" charset="0"/>
              </a:rPr>
              <a:t>The main goal of the project is to obtain complete and correct information. Because University department of an organization maintains a record of:</a:t>
            </a:r>
          </a:p>
          <a:p>
            <a:pPr lvl="1">
              <a:buFont typeface="Arial" panose="020B0604020202020204" pitchFamily="34" charset="0"/>
              <a:buChar char="•"/>
            </a:pPr>
            <a:r>
              <a:rPr lang="en-US" sz="1800" dirty="0">
                <a:latin typeface="Calibri" panose="020F0502020204030204" pitchFamily="34" charset="0"/>
                <a:cs typeface="Calibri" panose="020F0502020204030204" pitchFamily="34" charset="0"/>
              </a:rPr>
              <a:t>Departments</a:t>
            </a:r>
          </a:p>
          <a:p>
            <a:pPr lvl="1">
              <a:buFont typeface="Arial" panose="020B0604020202020204" pitchFamily="34" charset="0"/>
              <a:buChar char="•"/>
            </a:pPr>
            <a:r>
              <a:rPr lang="en-US" sz="1800" dirty="0">
                <a:latin typeface="Calibri" panose="020F0502020204030204" pitchFamily="34" charset="0"/>
                <a:cs typeface="Calibri" panose="020F0502020204030204" pitchFamily="34" charset="0"/>
              </a:rPr>
              <a:t>Students</a:t>
            </a:r>
          </a:p>
          <a:p>
            <a:pPr lvl="1">
              <a:buFont typeface="Arial" panose="020B0604020202020204" pitchFamily="34" charset="0"/>
              <a:buChar char="•"/>
            </a:pPr>
            <a:r>
              <a:rPr lang="en-US" sz="1800" dirty="0">
                <a:latin typeface="Calibri" panose="020F0502020204030204" pitchFamily="34" charset="0"/>
                <a:cs typeface="Calibri" panose="020F0502020204030204" pitchFamily="34" charset="0"/>
              </a:rPr>
              <a:t>Instructors </a:t>
            </a:r>
          </a:p>
        </p:txBody>
      </p:sp>
      <p:sp>
        <p:nvSpPr>
          <p:cNvPr id="4" name="Footer Placeholder 3">
            <a:extLst>
              <a:ext uri="{FF2B5EF4-FFF2-40B4-BE49-F238E27FC236}">
                <a16:creationId xmlns:a16="http://schemas.microsoft.com/office/drawing/2014/main" id="{AB90C6C0-E8A3-456F-826D-259D8BA94275}"/>
              </a:ext>
            </a:extLst>
          </p:cNvPr>
          <p:cNvSpPr>
            <a:spLocks noGrp="1"/>
          </p:cNvSpPr>
          <p:nvPr>
            <p:ph type="ftr" sz="quarter" idx="11"/>
          </p:nvPr>
        </p:nvSpPr>
        <p:spPr/>
        <p:txBody>
          <a:bodyPr/>
          <a:lstStyle/>
          <a:p>
            <a:r>
              <a:rPr lang="en-US"/>
              <a:t>Data structure and programming 2</a:t>
            </a:r>
            <a:endParaRPr lang="en-US" dirty="0"/>
          </a:p>
        </p:txBody>
      </p:sp>
      <p:sp>
        <p:nvSpPr>
          <p:cNvPr id="5" name="Slide Number Placeholder 4">
            <a:extLst>
              <a:ext uri="{FF2B5EF4-FFF2-40B4-BE49-F238E27FC236}">
                <a16:creationId xmlns:a16="http://schemas.microsoft.com/office/drawing/2014/main" id="{2BF71173-56D7-485F-8DF6-80AA039CF87D}"/>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52478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433A-A5C3-4320-8FBA-5123334F4561}"/>
              </a:ext>
            </a:extLst>
          </p:cNvPr>
          <p:cNvSpPr>
            <a:spLocks noGrp="1"/>
          </p:cNvSpPr>
          <p:nvPr>
            <p:ph type="title"/>
          </p:nvPr>
        </p:nvSpPr>
        <p:spPr/>
        <p:txBody>
          <a:bodyPr/>
          <a:lstStyle/>
          <a:p>
            <a:r>
              <a:rPr lang="en-US" dirty="0"/>
              <a:t>System concept</a:t>
            </a:r>
          </a:p>
        </p:txBody>
      </p:sp>
      <p:sp>
        <p:nvSpPr>
          <p:cNvPr id="3" name="Content Placeholder 2">
            <a:extLst>
              <a:ext uri="{FF2B5EF4-FFF2-40B4-BE49-F238E27FC236}">
                <a16:creationId xmlns:a16="http://schemas.microsoft.com/office/drawing/2014/main" id="{ABF5805C-BDF4-4EF5-A071-2928F65E697A}"/>
              </a:ext>
            </a:extLst>
          </p:cNvPr>
          <p:cNvSpPr>
            <a:spLocks noGrp="1"/>
          </p:cNvSpPr>
          <p:nvPr>
            <p:ph idx="1"/>
          </p:nvPr>
        </p:nvSpPr>
        <p:spPr/>
        <p:txBody>
          <a:bodyPr/>
          <a:lstStyle/>
          <a:p>
            <a:pPr marL="0" indent="0">
              <a:buNone/>
            </a:pPr>
            <a:r>
              <a:rPr lang="en-US" dirty="0"/>
              <a:t>	There are 4 main options:</a:t>
            </a:r>
          </a:p>
          <a:p>
            <a:pPr>
              <a:buFont typeface="Wingdings" panose="05000000000000000000" pitchFamily="2" charset="2"/>
              <a:buChar char="Ø"/>
            </a:pPr>
            <a:r>
              <a:rPr lang="en-US" dirty="0"/>
              <a:t>Registration</a:t>
            </a:r>
          </a:p>
          <a:p>
            <a:pPr>
              <a:buFont typeface="Wingdings" panose="05000000000000000000" pitchFamily="2" charset="2"/>
              <a:buChar char="Ø"/>
            </a:pPr>
            <a:r>
              <a:rPr lang="en-US" dirty="0"/>
              <a:t>Administration: -&gt;Departments</a:t>
            </a:r>
          </a:p>
          <a:p>
            <a:pPr marL="0" indent="0">
              <a:buNone/>
            </a:pPr>
            <a:r>
              <a:rPr lang="en-US" dirty="0"/>
              <a:t>			       -&gt;Student</a:t>
            </a:r>
          </a:p>
          <a:p>
            <a:pPr marL="0" indent="0">
              <a:buNone/>
            </a:pPr>
            <a:r>
              <a:rPr lang="en-US" dirty="0"/>
              <a:t>	 	 	       -&gt;Instructor </a:t>
            </a:r>
          </a:p>
          <a:p>
            <a:pPr>
              <a:buFont typeface="Wingdings" panose="05000000000000000000" pitchFamily="2" charset="2"/>
              <a:buChar char="Ø"/>
            </a:pPr>
            <a:r>
              <a:rPr lang="en-US" dirty="0"/>
              <a:t>Student </a:t>
            </a:r>
          </a:p>
          <a:p>
            <a:pPr>
              <a:buFont typeface="Wingdings" panose="05000000000000000000" pitchFamily="2" charset="2"/>
              <a:buChar char="Ø"/>
            </a:pPr>
            <a:r>
              <a:rPr lang="en-US" dirty="0"/>
              <a:t>Instructor</a:t>
            </a:r>
          </a:p>
        </p:txBody>
      </p:sp>
      <p:sp>
        <p:nvSpPr>
          <p:cNvPr id="4" name="Footer Placeholder 3">
            <a:extLst>
              <a:ext uri="{FF2B5EF4-FFF2-40B4-BE49-F238E27FC236}">
                <a16:creationId xmlns:a16="http://schemas.microsoft.com/office/drawing/2014/main" id="{95C2A0F5-CDE7-42F5-8EFB-CC6BDE362083}"/>
              </a:ext>
            </a:extLst>
          </p:cNvPr>
          <p:cNvSpPr>
            <a:spLocks noGrp="1"/>
          </p:cNvSpPr>
          <p:nvPr>
            <p:ph type="ftr" sz="quarter" idx="11"/>
          </p:nvPr>
        </p:nvSpPr>
        <p:spPr/>
        <p:txBody>
          <a:bodyPr/>
          <a:lstStyle/>
          <a:p>
            <a:r>
              <a:rPr lang="en-US"/>
              <a:t>Data structure and programming 2</a:t>
            </a:r>
            <a:endParaRPr lang="en-US" dirty="0"/>
          </a:p>
        </p:txBody>
      </p:sp>
      <p:sp>
        <p:nvSpPr>
          <p:cNvPr id="5" name="Slide Number Placeholder 4">
            <a:extLst>
              <a:ext uri="{FF2B5EF4-FFF2-40B4-BE49-F238E27FC236}">
                <a16:creationId xmlns:a16="http://schemas.microsoft.com/office/drawing/2014/main" id="{0ADCC1B9-59AA-4017-80BD-CA5300160D3E}"/>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69955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E3C1-390C-4F16-8D34-6B0732D0D429}"/>
              </a:ext>
            </a:extLst>
          </p:cNvPr>
          <p:cNvSpPr>
            <a:spLocks noGrp="1"/>
          </p:cNvSpPr>
          <p:nvPr>
            <p:ph type="title"/>
          </p:nvPr>
        </p:nvSpPr>
        <p:spPr/>
        <p:txBody>
          <a:bodyPr/>
          <a:lstStyle/>
          <a:p>
            <a:r>
              <a:rPr lang="en-US" dirty="0"/>
              <a:t>Advantages of the system</a:t>
            </a:r>
          </a:p>
        </p:txBody>
      </p:sp>
      <p:sp>
        <p:nvSpPr>
          <p:cNvPr id="3" name="Content Placeholder 2">
            <a:extLst>
              <a:ext uri="{FF2B5EF4-FFF2-40B4-BE49-F238E27FC236}">
                <a16:creationId xmlns:a16="http://schemas.microsoft.com/office/drawing/2014/main" id="{9A85B290-0BD1-498E-9286-C73E1FF7194B}"/>
              </a:ext>
            </a:extLst>
          </p:cNvPr>
          <p:cNvSpPr>
            <a:spLocks noGrp="1"/>
          </p:cNvSpPr>
          <p:nvPr>
            <p:ph idx="1"/>
          </p:nvPr>
        </p:nvSpPr>
        <p:spPr/>
        <p:txBody>
          <a:bodyPr/>
          <a:lstStyle/>
          <a:p>
            <a:pPr marL="0" indent="0">
              <a:buNone/>
            </a:pPr>
            <a:r>
              <a:rPr lang="en-US" dirty="0"/>
              <a:t>	</a:t>
            </a:r>
            <a:r>
              <a:rPr lang="en-US" sz="1800" dirty="0">
                <a:latin typeface="Calibri" panose="020F0502020204030204" pitchFamily="34" charset="0"/>
                <a:cs typeface="Calibri" panose="020F0502020204030204" pitchFamily="34" charset="0"/>
              </a:rPr>
              <a:t>The advantages of University management system:</a:t>
            </a:r>
          </a:p>
          <a:p>
            <a:pPr>
              <a:buFont typeface="Arial" panose="020B0604020202020204" pitchFamily="34" charset="0"/>
              <a:buChar char="•"/>
            </a:pPr>
            <a:r>
              <a:rPr lang="en-US" sz="1800" dirty="0">
                <a:latin typeface="Calibri" panose="020F0502020204030204" pitchFamily="34" charset="0"/>
                <a:cs typeface="Calibri" panose="020F0502020204030204" pitchFamily="34" charset="0"/>
              </a:rPr>
              <a:t>Less time consuming</a:t>
            </a:r>
          </a:p>
          <a:p>
            <a:pPr>
              <a:buFont typeface="Arial" panose="020B0604020202020204" pitchFamily="34" charset="0"/>
              <a:buChar char="•"/>
            </a:pPr>
            <a:r>
              <a:rPr lang="en-US" sz="1800" dirty="0">
                <a:latin typeface="Calibri" panose="020F0502020204030204" pitchFamily="34" charset="0"/>
                <a:cs typeface="Calibri" panose="020F0502020204030204" pitchFamily="34" charset="0"/>
              </a:rPr>
              <a:t>Less paper work</a:t>
            </a:r>
          </a:p>
          <a:p>
            <a:pPr>
              <a:buFont typeface="Arial" panose="020B0604020202020204" pitchFamily="34" charset="0"/>
              <a:buChar char="•"/>
            </a:pPr>
            <a:r>
              <a:rPr lang="en-US" sz="1800" dirty="0">
                <a:latin typeface="Calibri" panose="020F0502020204030204" pitchFamily="34" charset="0"/>
                <a:cs typeface="Calibri" panose="020F0502020204030204" pitchFamily="34" charset="0"/>
              </a:rPr>
              <a:t>Report can done easily</a:t>
            </a:r>
          </a:p>
          <a:p>
            <a:pPr>
              <a:buFont typeface="Arial" panose="020B0604020202020204" pitchFamily="34" charset="0"/>
              <a:buChar char="•"/>
            </a:pPr>
            <a:r>
              <a:rPr lang="en-US" sz="1800" dirty="0">
                <a:latin typeface="Calibri" panose="020F0502020204030204" pitchFamily="34" charset="0"/>
                <a:cs typeface="Calibri" panose="020F0502020204030204" pitchFamily="34" charset="0"/>
              </a:rPr>
              <a:t>It doesn’t require expert hand</a:t>
            </a:r>
          </a:p>
          <a:p>
            <a:pPr>
              <a:buFont typeface="Arial" panose="020B0604020202020204" pitchFamily="34" charset="0"/>
              <a:buChar char="•"/>
            </a:pPr>
            <a:r>
              <a:rPr lang="en-US" sz="1800" dirty="0">
                <a:latin typeface="Calibri" panose="020F0502020204030204" pitchFamily="34" charset="0"/>
                <a:cs typeface="Calibri" panose="020F0502020204030204" pitchFamily="34" charset="0"/>
              </a:rPr>
              <a:t>Faster Access of information</a:t>
            </a:r>
          </a:p>
        </p:txBody>
      </p:sp>
      <p:sp>
        <p:nvSpPr>
          <p:cNvPr id="4" name="Footer Placeholder 3">
            <a:extLst>
              <a:ext uri="{FF2B5EF4-FFF2-40B4-BE49-F238E27FC236}">
                <a16:creationId xmlns:a16="http://schemas.microsoft.com/office/drawing/2014/main" id="{37649BD2-E800-461B-95C4-E49E2C9018D4}"/>
              </a:ext>
            </a:extLst>
          </p:cNvPr>
          <p:cNvSpPr>
            <a:spLocks noGrp="1"/>
          </p:cNvSpPr>
          <p:nvPr>
            <p:ph type="ftr" sz="quarter" idx="11"/>
          </p:nvPr>
        </p:nvSpPr>
        <p:spPr/>
        <p:txBody>
          <a:bodyPr/>
          <a:lstStyle/>
          <a:p>
            <a:r>
              <a:rPr lang="en-US"/>
              <a:t>Data structure and programming 2</a:t>
            </a:r>
            <a:endParaRPr lang="en-US" dirty="0"/>
          </a:p>
        </p:txBody>
      </p:sp>
      <p:sp>
        <p:nvSpPr>
          <p:cNvPr id="5" name="Slide Number Placeholder 4">
            <a:extLst>
              <a:ext uri="{FF2B5EF4-FFF2-40B4-BE49-F238E27FC236}">
                <a16:creationId xmlns:a16="http://schemas.microsoft.com/office/drawing/2014/main" id="{E7F75784-26B2-49E3-AE9D-1E068397A7D7}"/>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60323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53C0-77FC-4C5B-B3E5-95E1D9DCACE4}"/>
              </a:ext>
            </a:extLst>
          </p:cNvPr>
          <p:cNvSpPr>
            <a:spLocks noGrp="1"/>
          </p:cNvSpPr>
          <p:nvPr>
            <p:ph type="title"/>
          </p:nvPr>
        </p:nvSpPr>
        <p:spPr/>
        <p:txBody>
          <a:bodyPr/>
          <a:lstStyle/>
          <a:p>
            <a:r>
              <a:rPr lang="en-US" dirty="0"/>
              <a:t>Resources to make this program and time making</a:t>
            </a:r>
          </a:p>
        </p:txBody>
      </p:sp>
      <p:sp>
        <p:nvSpPr>
          <p:cNvPr id="3" name="Content Placeholder 2">
            <a:extLst>
              <a:ext uri="{FF2B5EF4-FFF2-40B4-BE49-F238E27FC236}">
                <a16:creationId xmlns:a16="http://schemas.microsoft.com/office/drawing/2014/main" id="{DFF45F91-F4FC-4291-953F-E4BF0258ADAD}"/>
              </a:ext>
            </a:extLst>
          </p:cNvPr>
          <p:cNvSpPr>
            <a:spLocks noGrp="1"/>
          </p:cNvSpPr>
          <p:nvPr>
            <p:ph idx="1"/>
          </p:nvPr>
        </p:nvSpPr>
        <p:spPr/>
        <p:txBody>
          <a:bodyPr/>
          <a:lstStyle/>
          <a:p>
            <a:r>
              <a:rPr lang="en-US" dirty="0"/>
              <a:t>IDE: CodeBlock, Clion and Dev c++</a:t>
            </a:r>
          </a:p>
          <a:p>
            <a:r>
              <a:rPr lang="en-US" dirty="0"/>
              <a:t>Our team has started this project on Friday 20</a:t>
            </a:r>
            <a:r>
              <a:rPr lang="en-US" baseline="30000" dirty="0"/>
              <a:t>th</a:t>
            </a:r>
            <a:r>
              <a:rPr lang="en-US" dirty="0"/>
              <a:t> May 2022. We expect to finish this project around the middle of June 2022.</a:t>
            </a:r>
          </a:p>
        </p:txBody>
      </p:sp>
      <p:sp>
        <p:nvSpPr>
          <p:cNvPr id="4" name="Footer Placeholder 3">
            <a:extLst>
              <a:ext uri="{FF2B5EF4-FFF2-40B4-BE49-F238E27FC236}">
                <a16:creationId xmlns:a16="http://schemas.microsoft.com/office/drawing/2014/main" id="{6871C399-68D4-4C80-88E3-D17E369B5906}"/>
              </a:ext>
            </a:extLst>
          </p:cNvPr>
          <p:cNvSpPr>
            <a:spLocks noGrp="1"/>
          </p:cNvSpPr>
          <p:nvPr>
            <p:ph type="ftr" sz="quarter" idx="11"/>
          </p:nvPr>
        </p:nvSpPr>
        <p:spPr/>
        <p:txBody>
          <a:bodyPr/>
          <a:lstStyle/>
          <a:p>
            <a:r>
              <a:rPr lang="en-US"/>
              <a:t>Data structure and programming 2</a:t>
            </a:r>
            <a:endParaRPr lang="en-US" dirty="0"/>
          </a:p>
        </p:txBody>
      </p:sp>
      <p:sp>
        <p:nvSpPr>
          <p:cNvPr id="5" name="Slide Number Placeholder 4">
            <a:extLst>
              <a:ext uri="{FF2B5EF4-FFF2-40B4-BE49-F238E27FC236}">
                <a16:creationId xmlns:a16="http://schemas.microsoft.com/office/drawing/2014/main" id="{8C2EDAFA-FC31-4143-9713-3B2BA6874C18}"/>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80413733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{FBD3CD85-AEE0-43A3-B25F-C670FAC481F0}tf33552983_win32</Template>
  <TotalTime>165</TotalTime>
  <Words>431</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Wingdings</vt:lpstr>
      <vt:lpstr>Wingdings 2</vt:lpstr>
      <vt:lpstr>DividendVTI</vt:lpstr>
      <vt:lpstr>Project proposal</vt:lpstr>
      <vt:lpstr>Group: the squad</vt:lpstr>
      <vt:lpstr>Group member</vt:lpstr>
      <vt:lpstr>Table of content</vt:lpstr>
      <vt:lpstr>Introduction </vt:lpstr>
      <vt:lpstr>Main goal of the project</vt:lpstr>
      <vt:lpstr>System concept</vt:lpstr>
      <vt:lpstr>Advantages of the system</vt:lpstr>
      <vt:lpstr>Resources to make this program and time making</vt:lpstr>
      <vt:lpstr>Conclusion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kimhongs200@gmail.com</dc:creator>
  <cp:lastModifiedBy>kimhongs200@gmail.com</cp:lastModifiedBy>
  <cp:revision>13</cp:revision>
  <dcterms:created xsi:type="dcterms:W3CDTF">2022-05-23T17:45:29Z</dcterms:created>
  <dcterms:modified xsi:type="dcterms:W3CDTF">2022-05-24T01:28:56Z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