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1"/>
    <p:sldId id="257" r:id="rId32"/>
    <p:sldId id="258" r:id="rId33"/>
    <p:sldId id="259" r:id="rId34"/>
    <p:sldId id="260" r:id="rId35"/>
    <p:sldId id="261" r:id="rId36"/>
    <p:sldId id="262" r:id="rId37"/>
    <p:sldId id="263" r:id="rId38"/>
    <p:sldId id="264" r:id="rId39"/>
    <p:sldId id="265" r:id="rId40"/>
    <p:sldId id="266" r:id="rId41"/>
    <p:sldId id="267" r:id="rId42"/>
    <p:sldId id="268" r:id="rId43"/>
    <p:sldId id="269" r:id="rId44"/>
    <p:sldId id="270" r:id="rId4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eague Spartan" charset="1" panose="00000800000000000000"/>
      <p:regular r:id="rId10"/>
    </p:embeddedFont>
    <p:embeddedFont>
      <p:font typeface="DM Sans" charset="1" panose="00000000000000000000"/>
      <p:regular r:id="rId11"/>
    </p:embeddedFont>
    <p:embeddedFont>
      <p:font typeface="DM Sans Bold" charset="1" panose="00000000000000000000"/>
      <p:regular r:id="rId12"/>
    </p:embeddedFont>
    <p:embeddedFont>
      <p:font typeface="DM Sans Italics" charset="1" panose="00000000000000000000"/>
      <p:regular r:id="rId13"/>
    </p:embeddedFont>
    <p:embeddedFont>
      <p:font typeface="DM Sans Bold Italics" charset="1" panose="00000000000000000000"/>
      <p:regular r:id="rId14"/>
    </p:embeddedFont>
    <p:embeddedFont>
      <p:font typeface="Open Sans Light" charset="1" panose="020B0306030504020204"/>
      <p:regular r:id="rId15"/>
    </p:embeddedFont>
    <p:embeddedFont>
      <p:font typeface="Open Sans Light Bold" charset="1" panose="020B0806030504020204"/>
      <p:regular r:id="rId16"/>
    </p:embeddedFont>
    <p:embeddedFont>
      <p:font typeface="Open Sans Light Italics" charset="1" panose="020B0306030504020204"/>
      <p:regular r:id="rId17"/>
    </p:embeddedFont>
    <p:embeddedFont>
      <p:font typeface="Open Sans Light Bold Italics" charset="1" panose="020B0806030504020204"/>
      <p:regular r:id="rId18"/>
    </p:embeddedFont>
    <p:embeddedFont>
      <p:font typeface="Inter" charset="1" panose="020B0502030000000004"/>
      <p:regular r:id="rId19"/>
    </p:embeddedFont>
    <p:embeddedFont>
      <p:font typeface="Inter Bold" charset="1" panose="020B0802030000000004"/>
      <p:regular r:id="rId20"/>
    </p:embeddedFont>
    <p:embeddedFont>
      <p:font typeface="Inter Italics" charset="1" panose="020B0502030000000004"/>
      <p:regular r:id="rId21"/>
    </p:embeddedFont>
    <p:embeddedFont>
      <p:font typeface="Inter Bold Italics" charset="1" panose="020B0802030000000004"/>
      <p:regular r:id="rId22"/>
    </p:embeddedFont>
    <p:embeddedFont>
      <p:font typeface="Wedges" charset="1" panose="02000500000000000000"/>
      <p:regular r:id="rId23"/>
    </p:embeddedFont>
    <p:embeddedFont>
      <p:font typeface="Wedges Italics" charset="1" panose="02000500000000000000"/>
      <p:regular r:id="rId24"/>
    </p:embeddedFont>
    <p:embeddedFont>
      <p:font typeface="Migra ExtraLight" charset="1" panose="00000300000000000000"/>
      <p:regular r:id="rId25"/>
    </p:embeddedFont>
    <p:embeddedFont>
      <p:font typeface="Migra ExtraLight Italics" charset="1" panose="00000300000000000000"/>
      <p:regular r:id="rId26"/>
    </p:embeddedFont>
    <p:embeddedFont>
      <p:font typeface="Canva Sans" charset="1" panose="020B0503030501040103"/>
      <p:regular r:id="rId27"/>
    </p:embeddedFont>
    <p:embeddedFont>
      <p:font typeface="Canva Sans Bold" charset="1" panose="020B0803030501040103"/>
      <p:regular r:id="rId28"/>
    </p:embeddedFont>
    <p:embeddedFont>
      <p:font typeface="Canva Sans Italics" charset="1" panose="020B0503030501040103"/>
      <p:regular r:id="rId29"/>
    </p:embeddedFont>
    <p:embeddedFont>
      <p:font typeface="Canva Sans Bold Italics" charset="1" panose="020B0803030501040103"/>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slides/slide1.xml" Type="http://schemas.openxmlformats.org/officeDocument/2006/relationships/slide"/><Relationship Id="rId32" Target="slides/slide2.xml" Type="http://schemas.openxmlformats.org/officeDocument/2006/relationships/slide"/><Relationship Id="rId33" Target="slides/slide3.xml" Type="http://schemas.openxmlformats.org/officeDocument/2006/relationships/slide"/><Relationship Id="rId34" Target="slides/slide4.xml" Type="http://schemas.openxmlformats.org/officeDocument/2006/relationships/slide"/><Relationship Id="rId35" Target="slides/slide5.xml" Type="http://schemas.openxmlformats.org/officeDocument/2006/relationships/slide"/><Relationship Id="rId36" Target="slides/slide6.xml" Type="http://schemas.openxmlformats.org/officeDocument/2006/relationships/slide"/><Relationship Id="rId37" Target="slides/slide7.xml" Type="http://schemas.openxmlformats.org/officeDocument/2006/relationships/slide"/><Relationship Id="rId38" Target="slides/slide8.xml" Type="http://schemas.openxmlformats.org/officeDocument/2006/relationships/slide"/><Relationship Id="rId39" Target="slides/slide9.xml" Type="http://schemas.openxmlformats.org/officeDocument/2006/relationships/slide"/><Relationship Id="rId4" Target="theme/theme1.xml" Type="http://schemas.openxmlformats.org/officeDocument/2006/relationships/theme"/><Relationship Id="rId40" Target="slides/slide10.xml" Type="http://schemas.openxmlformats.org/officeDocument/2006/relationships/slide"/><Relationship Id="rId41" Target="slides/slide11.xml" Type="http://schemas.openxmlformats.org/officeDocument/2006/relationships/slide"/><Relationship Id="rId42" Target="slides/slide12.xml" Type="http://schemas.openxmlformats.org/officeDocument/2006/relationships/slide"/><Relationship Id="rId43" Target="slides/slide13.xml" Type="http://schemas.openxmlformats.org/officeDocument/2006/relationships/slide"/><Relationship Id="rId44" Target="slides/slide14.xml" Type="http://schemas.openxmlformats.org/officeDocument/2006/relationships/slide"/><Relationship Id="rId45" Target="slides/slide15.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28575"/>
              <a:ext cx="812800" cy="841375"/>
            </a:xfrm>
            <a:prstGeom prst="rect">
              <a:avLst/>
            </a:prstGeom>
          </p:spPr>
          <p:txBody>
            <a:bodyPr anchor="ctr" rtlCol="false" tIns="50800" lIns="50800" bIns="50800" rIns="50800"/>
            <a:lstStyle/>
            <a:p>
              <a:pPr algn="ctr">
                <a:lnSpc>
                  <a:spcPts val="2564"/>
                </a:lnSpc>
              </a:pPr>
            </a:p>
          </p:txBody>
        </p:sp>
      </p:grpSp>
      <p:sp>
        <p:nvSpPr>
          <p:cNvPr name="Freeform 5" id="5"/>
          <p:cNvSpPr/>
          <p:nvPr/>
        </p:nvSpPr>
        <p:spPr>
          <a:xfrm flipH="false" flipV="false" rot="0">
            <a:off x="1261932" y="125181"/>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859489" y="2610285"/>
            <a:ext cx="14569022" cy="1905006"/>
          </a:xfrm>
          <a:prstGeom prst="rect">
            <a:avLst/>
          </a:prstGeom>
        </p:spPr>
        <p:txBody>
          <a:bodyPr anchor="t" rtlCol="false" tIns="0" lIns="0" bIns="0" rIns="0">
            <a:spAutoFit/>
          </a:bodyPr>
          <a:lstStyle/>
          <a:p>
            <a:pPr algn="ctr">
              <a:lnSpc>
                <a:spcPts val="4950"/>
              </a:lnSpc>
            </a:pPr>
            <a:r>
              <a:rPr lang="en-US" sz="4500">
                <a:solidFill>
                  <a:srgbClr val="000000"/>
                </a:solidFill>
                <a:latin typeface="Wedges Italics"/>
              </a:rPr>
              <a:t>topic:</a:t>
            </a:r>
          </a:p>
          <a:p>
            <a:pPr algn="ctr">
              <a:lnSpc>
                <a:spcPts val="4950"/>
              </a:lnSpc>
            </a:pPr>
            <a:r>
              <a:rPr lang="en-US" sz="4500">
                <a:solidFill>
                  <a:srgbClr val="000000"/>
                </a:solidFill>
                <a:latin typeface="Wedges Italics"/>
              </a:rPr>
              <a:t>C-SEP perform better than info. Gain and Gini in certain case</a:t>
            </a:r>
          </a:p>
        </p:txBody>
      </p:sp>
      <p:sp>
        <p:nvSpPr>
          <p:cNvPr name="Freeform 7" id="7"/>
          <p:cNvSpPr/>
          <p:nvPr/>
        </p:nvSpPr>
        <p:spPr>
          <a:xfrm flipH="false" flipV="false" rot="0">
            <a:off x="1261932" y="5143500"/>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10800000">
            <a:off x="12704514" y="6709410"/>
            <a:ext cx="3422956" cy="2613894"/>
          </a:xfrm>
          <a:custGeom>
            <a:avLst/>
            <a:gdLst/>
            <a:ahLst/>
            <a:cxnLst/>
            <a:rect r="r" b="b" t="t" l="l"/>
            <a:pathLst>
              <a:path h="2613894" w="3422956">
                <a:moveTo>
                  <a:pt x="0" y="0"/>
                </a:moveTo>
                <a:lnTo>
                  <a:pt x="3422957" y="0"/>
                </a:lnTo>
                <a:lnTo>
                  <a:pt x="3422957" y="2613894"/>
                </a:lnTo>
                <a:lnTo>
                  <a:pt x="0" y="26138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4375592" y="5077482"/>
            <a:ext cx="8671825" cy="2754392"/>
          </a:xfrm>
          <a:prstGeom prst="rect">
            <a:avLst/>
          </a:prstGeom>
        </p:spPr>
        <p:txBody>
          <a:bodyPr anchor="t" rtlCol="false" tIns="0" lIns="0" bIns="0" rIns="0">
            <a:spAutoFit/>
          </a:bodyPr>
          <a:lstStyle/>
          <a:p>
            <a:pPr algn="ctr">
              <a:lnSpc>
                <a:spcPts val="4232"/>
              </a:lnSpc>
            </a:pPr>
            <a:r>
              <a:rPr lang="en-US" sz="4600">
                <a:solidFill>
                  <a:srgbClr val="000000"/>
                </a:solidFill>
                <a:latin typeface="Migra ExtraLight Italics"/>
              </a:rPr>
              <a:t>ROOM  2</a:t>
            </a:r>
          </a:p>
          <a:p>
            <a:pPr algn="ctr">
              <a:lnSpc>
                <a:spcPts val="4232"/>
              </a:lnSpc>
            </a:pPr>
          </a:p>
          <a:p>
            <a:pPr algn="ctr">
              <a:lnSpc>
                <a:spcPts val="4232"/>
              </a:lnSpc>
            </a:pPr>
            <a:r>
              <a:rPr lang="en-US" sz="4600">
                <a:solidFill>
                  <a:srgbClr val="000000"/>
                </a:solidFill>
                <a:latin typeface="Migra ExtraLight Italics"/>
              </a:rPr>
              <a:t>Programming for Data Science</a:t>
            </a:r>
          </a:p>
          <a:p>
            <a:pPr algn="ctr">
              <a:lnSpc>
                <a:spcPts val="4232"/>
              </a:lnSpc>
            </a:pPr>
          </a:p>
          <a:p>
            <a:pPr algn="ctr">
              <a:lnSpc>
                <a:spcPts val="4232"/>
              </a:lnSpc>
            </a:pPr>
            <a:r>
              <a:rPr lang="en-US" sz="4600">
                <a:solidFill>
                  <a:srgbClr val="000000"/>
                </a:solidFill>
                <a:latin typeface="Migra ExtraLight Italics"/>
              </a:rPr>
              <a:t>Lecturer: Mr. CHANN SOPHAL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8CA9AD"/>
        </a:solidFill>
      </p:bgPr>
    </p:bg>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48255" y="442062"/>
            <a:ext cx="15056252" cy="720731"/>
          </a:xfrm>
          <a:prstGeom prst="rect">
            <a:avLst/>
          </a:prstGeom>
        </p:spPr>
        <p:txBody>
          <a:bodyPr anchor="t" rtlCol="false" tIns="0" lIns="0" bIns="0" rIns="0">
            <a:spAutoFit/>
          </a:bodyPr>
          <a:lstStyle/>
          <a:p>
            <a:pPr>
              <a:lnSpc>
                <a:spcPts val="5500"/>
              </a:lnSpc>
            </a:pPr>
            <a:r>
              <a:rPr lang="en-US" sz="5000">
                <a:solidFill>
                  <a:srgbClr val="8CA9AD"/>
                </a:solidFill>
                <a:latin typeface="Inter Bold"/>
              </a:rPr>
              <a:t>HOW DOES C-SEP WORKS?</a:t>
            </a:r>
          </a:p>
        </p:txBody>
      </p:sp>
      <p:sp>
        <p:nvSpPr>
          <p:cNvPr name="TextBox 4" id="4"/>
          <p:cNvSpPr txBox="true"/>
          <p:nvPr/>
        </p:nvSpPr>
        <p:spPr>
          <a:xfrm rot="0">
            <a:off x="648255" y="1229995"/>
            <a:ext cx="15914069" cy="8028305"/>
          </a:xfrm>
          <a:prstGeom prst="rect">
            <a:avLst/>
          </a:prstGeom>
        </p:spPr>
        <p:txBody>
          <a:bodyPr anchor="t" rtlCol="false" tIns="0" lIns="0" bIns="0" rIns="0">
            <a:spAutoFit/>
          </a:bodyPr>
          <a:lstStyle/>
          <a:p>
            <a:pPr algn="just">
              <a:lnSpc>
                <a:spcPts val="6400"/>
              </a:lnSpc>
            </a:pPr>
            <a:r>
              <a:rPr lang="en-US" sz="3200">
                <a:solidFill>
                  <a:srgbClr val="000000"/>
                </a:solidFill>
                <a:latin typeface="Inter"/>
              </a:rPr>
              <a:t>C-SEP works by partitioning the data in a node based on the attribute that has the highest conditional symmetrical entropy. The conditional symmetrical entropy of an attribute is the entropy of the attribute, conditional on the class label. In other words, it measures how much uncertainty there is about the attribute, given the class label.</a:t>
            </a:r>
          </a:p>
          <a:p>
            <a:pPr algn="just">
              <a:lnSpc>
                <a:spcPts val="6400"/>
              </a:lnSpc>
            </a:pPr>
            <a:r>
              <a:rPr lang="en-US" sz="3200">
                <a:solidFill>
                  <a:srgbClr val="000000"/>
                </a:solidFill>
                <a:latin typeface="Inter"/>
              </a:rPr>
              <a:t>The attribute with the highest conditional symmetrical entropy is the one that is most likely to help to reduce the impurity of the node. Therefore, C-SEP partitions the data in the node based on this attribute. This process is repeated recursively until all of the nodes in the decision tree are pure.</a:t>
            </a:r>
          </a:p>
          <a:p>
            <a:pPr algn="just">
              <a:lnSpc>
                <a:spcPts val="6400"/>
              </a:lnSpc>
            </a:pPr>
          </a:p>
        </p:txBody>
      </p:sp>
      <p:sp>
        <p:nvSpPr>
          <p:cNvPr name="TextBox 5" id="5"/>
          <p:cNvSpPr txBox="true"/>
          <p:nvPr/>
        </p:nvSpPr>
        <p:spPr>
          <a:xfrm rot="0">
            <a:off x="455096" y="202564"/>
            <a:ext cx="6673215" cy="826136"/>
          </a:xfrm>
          <a:prstGeom prst="rect">
            <a:avLst/>
          </a:prstGeom>
        </p:spPr>
        <p:txBody>
          <a:bodyPr anchor="t" rtlCol="false" tIns="0" lIns="0" bIns="0" rIns="0">
            <a:spAutoFit/>
          </a:bodyPr>
          <a:lstStyle/>
          <a:p>
            <a:pPr algn="ctr">
              <a:lnSpc>
                <a:spcPts val="6380"/>
              </a:lnSpc>
              <a:spcBef>
                <a:spcPct val="0"/>
              </a:spcBef>
            </a:pPr>
            <a:r>
              <a:rPr lang="en-US" sz="5800">
                <a:solidFill>
                  <a:srgbClr val="000000"/>
                </a:solidFill>
                <a:latin typeface="DM Sans Bold"/>
              </a:rPr>
              <a:t>How C-SEP works?</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8CA9AD"/>
        </a:solidFill>
      </p:bgPr>
    </p:bg>
    <p:spTree>
      <p:nvGrpSpPr>
        <p:cNvPr id="1" name=""/>
        <p:cNvGrpSpPr/>
        <p:nvPr/>
      </p:nvGrpSpPr>
      <p:grpSpPr>
        <a:xfrm>
          <a:off x="0" y="0"/>
          <a:ext cx="0" cy="0"/>
          <a:chOff x="0" y="0"/>
          <a:chExt cx="0" cy="0"/>
        </a:xfrm>
      </p:grpSpPr>
      <p:sp>
        <p:nvSpPr>
          <p:cNvPr name="TextBox 2" id="2"/>
          <p:cNvSpPr txBox="true"/>
          <p:nvPr/>
        </p:nvSpPr>
        <p:spPr>
          <a:xfrm rot="0">
            <a:off x="6531382" y="183198"/>
            <a:ext cx="4885374" cy="845502"/>
          </a:xfrm>
          <a:prstGeom prst="rect">
            <a:avLst/>
          </a:prstGeom>
        </p:spPr>
        <p:txBody>
          <a:bodyPr anchor="t" rtlCol="false" tIns="0" lIns="0" bIns="0" rIns="0">
            <a:spAutoFit/>
          </a:bodyPr>
          <a:lstStyle/>
          <a:p>
            <a:pPr>
              <a:lnSpc>
                <a:spcPts val="6947"/>
              </a:lnSpc>
              <a:spcBef>
                <a:spcPct val="0"/>
              </a:spcBef>
            </a:pPr>
            <a:r>
              <a:rPr lang="en-US" sz="4962">
                <a:solidFill>
                  <a:srgbClr val="8CA9AD"/>
                </a:solidFill>
                <a:latin typeface="Canva Sans Bold"/>
              </a:rPr>
              <a:t>C-SEP formula </a:t>
            </a:r>
          </a:p>
        </p:txBody>
      </p:sp>
      <p:sp>
        <p:nvSpPr>
          <p:cNvPr name="TextBox 3" id="3"/>
          <p:cNvSpPr txBox="true"/>
          <p:nvPr/>
        </p:nvSpPr>
        <p:spPr>
          <a:xfrm rot="0">
            <a:off x="791310" y="875224"/>
            <a:ext cx="15576338" cy="3808857"/>
          </a:xfrm>
          <a:prstGeom prst="rect">
            <a:avLst/>
          </a:prstGeom>
        </p:spPr>
        <p:txBody>
          <a:bodyPr anchor="t" rtlCol="false" tIns="0" lIns="0" bIns="0" rIns="0">
            <a:spAutoFit/>
          </a:bodyPr>
          <a:lstStyle/>
          <a:p>
            <a:pPr algn="just">
              <a:lnSpc>
                <a:spcPts val="6368"/>
              </a:lnSpc>
            </a:pPr>
            <a:r>
              <a:rPr lang="en-US" sz="3200">
                <a:solidFill>
                  <a:srgbClr val="000000"/>
                </a:solidFill>
                <a:latin typeface="Inter"/>
              </a:rPr>
              <a:t>C-SEP works by first calculating the conditional symmetrical entropy of each attribute in the dataset. The conditional symmetrical entropy of an attribute is calculated using the following formula:</a:t>
            </a:r>
          </a:p>
          <a:p>
            <a:pPr algn="just">
              <a:lnSpc>
                <a:spcPts val="6368"/>
              </a:lnSpc>
            </a:pPr>
          </a:p>
          <a:p>
            <a:pPr algn="ctr">
              <a:lnSpc>
                <a:spcPts val="4480"/>
              </a:lnSpc>
              <a:spcBef>
                <a:spcPct val="0"/>
              </a:spcBef>
            </a:pPr>
            <a:r>
              <a:rPr lang="en-US" sz="3200">
                <a:solidFill>
                  <a:srgbClr val="000000"/>
                </a:solidFill>
                <a:latin typeface="Inter"/>
              </a:rPr>
              <a:t>C-SEP(A|Y) = -∑ p(y)*∑ p(a|y)*log2(p(a|y))</a:t>
            </a:r>
          </a:p>
        </p:txBody>
      </p:sp>
      <p:sp>
        <p:nvSpPr>
          <p:cNvPr name="TextBox 4" id="4"/>
          <p:cNvSpPr txBox="true"/>
          <p:nvPr/>
        </p:nvSpPr>
        <p:spPr>
          <a:xfrm rot="0">
            <a:off x="791310" y="4436430"/>
            <a:ext cx="15576338" cy="5589906"/>
          </a:xfrm>
          <a:prstGeom prst="rect">
            <a:avLst/>
          </a:prstGeom>
        </p:spPr>
        <p:txBody>
          <a:bodyPr anchor="t" rtlCol="false" tIns="0" lIns="0" bIns="0" rIns="0">
            <a:spAutoFit/>
          </a:bodyPr>
          <a:lstStyle/>
          <a:p>
            <a:pPr>
              <a:lnSpc>
                <a:spcPts val="6399"/>
              </a:lnSpc>
            </a:pPr>
            <a:r>
              <a:rPr lang="en-US" sz="3199">
                <a:solidFill>
                  <a:srgbClr val="000000"/>
                </a:solidFill>
                <a:latin typeface="Inter"/>
              </a:rPr>
              <a:t>Where: </a:t>
            </a:r>
          </a:p>
          <a:p>
            <a:pPr marL="690877" indent="-345439" lvl="1">
              <a:lnSpc>
                <a:spcPts val="6399"/>
              </a:lnSpc>
              <a:buFont typeface="Arial"/>
              <a:buChar char="•"/>
            </a:pPr>
            <a:r>
              <a:rPr lang="en-US" sz="3199">
                <a:solidFill>
                  <a:srgbClr val="000000"/>
                </a:solidFill>
                <a:latin typeface="Inter"/>
              </a:rPr>
              <a:t>A is the attribute</a:t>
            </a:r>
          </a:p>
          <a:p>
            <a:pPr marL="690877" indent="-345439" lvl="1">
              <a:lnSpc>
                <a:spcPts val="6399"/>
              </a:lnSpc>
              <a:buFont typeface="Arial"/>
              <a:buChar char="•"/>
            </a:pPr>
            <a:r>
              <a:rPr lang="en-US" sz="3199">
                <a:solidFill>
                  <a:srgbClr val="000000"/>
                </a:solidFill>
                <a:latin typeface="Inter"/>
              </a:rPr>
              <a:t>Y is the class label</a:t>
            </a:r>
          </a:p>
          <a:p>
            <a:pPr marL="690877" indent="-345439" lvl="1">
              <a:lnSpc>
                <a:spcPts val="6399"/>
              </a:lnSpc>
              <a:buFont typeface="Arial"/>
              <a:buChar char="•"/>
            </a:pPr>
            <a:r>
              <a:rPr lang="en-US" sz="3199">
                <a:solidFill>
                  <a:srgbClr val="000000"/>
                </a:solidFill>
                <a:latin typeface="Inter"/>
              </a:rPr>
              <a:t>p(y) is the probability of variable Y</a:t>
            </a:r>
          </a:p>
          <a:p>
            <a:pPr marL="690877" indent="-345439" lvl="1">
              <a:lnSpc>
                <a:spcPts val="6399"/>
              </a:lnSpc>
              <a:buFont typeface="Arial"/>
              <a:buChar char="•"/>
            </a:pPr>
            <a:r>
              <a:rPr lang="en-US" sz="3199">
                <a:solidFill>
                  <a:srgbClr val="000000"/>
                </a:solidFill>
                <a:latin typeface="Inter"/>
              </a:rPr>
              <a:t>p(a|y) is the conditional probability of variable A taking on a particular value given that variable Y</a:t>
            </a:r>
          </a:p>
          <a:p>
            <a:pPr marL="690877" indent="-345439" lvl="1">
              <a:lnSpc>
                <a:spcPts val="6399"/>
              </a:lnSpc>
              <a:buFont typeface="Arial"/>
              <a:buChar char="•"/>
            </a:pPr>
            <a:r>
              <a:rPr lang="en-US" sz="3199">
                <a:solidFill>
                  <a:srgbClr val="000000"/>
                </a:solidFill>
                <a:latin typeface="Inter"/>
              </a:rPr>
              <a:t>log2(p(a|y)) is the logarithm of p(a|y)</a:t>
            </a:r>
            <a:r>
              <a:rPr lang="en-US" sz="3199">
                <a:solidFill>
                  <a:srgbClr val="000000"/>
                </a:solidFill>
                <a:latin typeface="Inter"/>
              </a:rPr>
              <a:t>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8CA9AD"/>
        </a:solidFill>
      </p:bgPr>
    </p:bg>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48255" y="442062"/>
            <a:ext cx="15056252" cy="720731"/>
          </a:xfrm>
          <a:prstGeom prst="rect">
            <a:avLst/>
          </a:prstGeom>
        </p:spPr>
        <p:txBody>
          <a:bodyPr anchor="t" rtlCol="false" tIns="0" lIns="0" bIns="0" rIns="0">
            <a:spAutoFit/>
          </a:bodyPr>
          <a:lstStyle/>
          <a:p>
            <a:pPr>
              <a:lnSpc>
                <a:spcPts val="5500"/>
              </a:lnSpc>
            </a:pPr>
            <a:r>
              <a:rPr lang="en-US" sz="5000">
                <a:solidFill>
                  <a:srgbClr val="8CA9AD"/>
                </a:solidFill>
                <a:latin typeface="Inter Bold"/>
              </a:rPr>
              <a:t>APPLCATION OFBENIFIT C-SEP?</a:t>
            </a:r>
          </a:p>
        </p:txBody>
      </p:sp>
      <p:sp>
        <p:nvSpPr>
          <p:cNvPr name="TextBox 4" id="4"/>
          <p:cNvSpPr txBox="true"/>
          <p:nvPr/>
        </p:nvSpPr>
        <p:spPr>
          <a:xfrm rot="0">
            <a:off x="648255" y="2404638"/>
            <a:ext cx="15914069" cy="7218680"/>
          </a:xfrm>
          <a:prstGeom prst="rect">
            <a:avLst/>
          </a:prstGeom>
        </p:spPr>
        <p:txBody>
          <a:bodyPr anchor="t" rtlCol="false" tIns="0" lIns="0" bIns="0" rIns="0">
            <a:spAutoFit/>
          </a:bodyPr>
          <a:lstStyle/>
          <a:p>
            <a:pPr algn="just">
              <a:lnSpc>
                <a:spcPts val="6400"/>
              </a:lnSpc>
            </a:pPr>
            <a:r>
              <a:rPr lang="en-US" sz="3200">
                <a:solidFill>
                  <a:srgbClr val="000000"/>
                </a:solidFill>
                <a:latin typeface="Inter"/>
              </a:rPr>
              <a:t>CSEP can be used in a variety of applications, including:</a:t>
            </a:r>
          </a:p>
          <a:p>
            <a:pPr algn="just" marL="690881" indent="-345440" lvl="1">
              <a:lnSpc>
                <a:spcPts val="6400"/>
              </a:lnSpc>
              <a:buFont typeface="Arial"/>
              <a:buChar char="•"/>
            </a:pPr>
            <a:r>
              <a:rPr lang="en-US" sz="3200">
                <a:solidFill>
                  <a:srgbClr val="000000"/>
                </a:solidFill>
                <a:latin typeface="Inter"/>
              </a:rPr>
              <a:t>Credit scoring: C-SEP can be used to assess the creditworthiness of potential borrowers.</a:t>
            </a:r>
          </a:p>
          <a:p>
            <a:pPr algn="just" marL="690881" indent="-345440" lvl="1">
              <a:lnSpc>
                <a:spcPts val="6400"/>
              </a:lnSpc>
              <a:buFont typeface="Arial"/>
              <a:buChar char="•"/>
            </a:pPr>
            <a:r>
              <a:rPr lang="en-US" sz="3200">
                <a:solidFill>
                  <a:srgbClr val="000000"/>
                </a:solidFill>
                <a:latin typeface="Inter"/>
              </a:rPr>
              <a:t>Medical diagnosis: C-SEP can be used to diagnose diseases.</a:t>
            </a:r>
          </a:p>
          <a:p>
            <a:pPr algn="just" marL="690881" indent="-345440" lvl="1">
              <a:lnSpc>
                <a:spcPts val="6400"/>
              </a:lnSpc>
              <a:buFont typeface="Arial"/>
              <a:buChar char="•"/>
            </a:pPr>
            <a:r>
              <a:rPr lang="en-US" sz="3200">
                <a:solidFill>
                  <a:srgbClr val="000000"/>
                </a:solidFill>
                <a:latin typeface="Inter"/>
              </a:rPr>
              <a:t>Fraud detection: C-SEP can be used to detect fraudulent transactions.</a:t>
            </a:r>
          </a:p>
          <a:p>
            <a:pPr algn="just" marL="690881" indent="-345440" lvl="1">
              <a:lnSpc>
                <a:spcPts val="6400"/>
              </a:lnSpc>
              <a:buFont typeface="Arial"/>
              <a:buChar char="•"/>
            </a:pPr>
            <a:r>
              <a:rPr lang="en-US" sz="3200">
                <a:solidFill>
                  <a:srgbClr val="000000"/>
                </a:solidFill>
                <a:latin typeface="Inter"/>
              </a:rPr>
              <a:t>Customer segmentation: C-SEP can be used to segment customers into different groups.</a:t>
            </a:r>
          </a:p>
          <a:p>
            <a:pPr algn="just">
              <a:lnSpc>
                <a:spcPts val="6400"/>
              </a:lnSpc>
            </a:pPr>
          </a:p>
          <a:p>
            <a:pPr algn="just">
              <a:lnSpc>
                <a:spcPts val="6400"/>
              </a:lnSpc>
            </a:pPr>
          </a:p>
        </p:txBody>
      </p:sp>
      <p:sp>
        <p:nvSpPr>
          <p:cNvPr name="TextBox 5" id="5"/>
          <p:cNvSpPr txBox="true"/>
          <p:nvPr/>
        </p:nvSpPr>
        <p:spPr>
          <a:xfrm rot="0">
            <a:off x="-4455712" y="678602"/>
            <a:ext cx="15056252" cy="863600"/>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Open Sans Light Bold"/>
              </a:rPr>
              <a:t>How C-SEP use?</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8CA9AD"/>
        </a:solidFill>
      </p:bgPr>
    </p:bg>
    <p:spTree>
      <p:nvGrpSpPr>
        <p:cNvPr id="1" name=""/>
        <p:cNvGrpSpPr/>
        <p:nvPr/>
      </p:nvGrpSpPr>
      <p:grpSpPr>
        <a:xfrm>
          <a:off x="0" y="0"/>
          <a:ext cx="0" cy="0"/>
          <a:chOff x="0" y="0"/>
          <a:chExt cx="0" cy="0"/>
        </a:xfrm>
      </p:grpSpPr>
      <p:sp>
        <p:nvSpPr>
          <p:cNvPr name="TextBox 2" id="2"/>
          <p:cNvSpPr txBox="true"/>
          <p:nvPr/>
        </p:nvSpPr>
        <p:spPr>
          <a:xfrm rot="0">
            <a:off x="1195119" y="298450"/>
            <a:ext cx="14292903" cy="138430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Inter Bold"/>
              </a:rPr>
              <a:t>Why does C-SEP perform better than Gini index and Information Gain?</a:t>
            </a:r>
          </a:p>
        </p:txBody>
      </p:sp>
      <p:sp>
        <p:nvSpPr>
          <p:cNvPr name="TextBox 3" id="3"/>
          <p:cNvSpPr txBox="true"/>
          <p:nvPr/>
        </p:nvSpPr>
        <p:spPr>
          <a:xfrm rot="0">
            <a:off x="1195119" y="1692426"/>
            <a:ext cx="14780619" cy="8028305"/>
          </a:xfrm>
          <a:prstGeom prst="rect">
            <a:avLst/>
          </a:prstGeom>
        </p:spPr>
        <p:txBody>
          <a:bodyPr anchor="t" rtlCol="false" tIns="0" lIns="0" bIns="0" rIns="0">
            <a:spAutoFit/>
          </a:bodyPr>
          <a:lstStyle/>
          <a:p>
            <a:pPr algn="just">
              <a:lnSpc>
                <a:spcPts val="6400"/>
              </a:lnSpc>
            </a:pPr>
            <a:r>
              <a:rPr lang="en-US" sz="3200">
                <a:solidFill>
                  <a:srgbClr val="000000"/>
                </a:solidFill>
                <a:latin typeface="Inter"/>
              </a:rPr>
              <a:t>C-SEP is a more effective measure of impurity than Gini index and information gain because it takes into account the correlation between attributes. Gini index and information gain do not take into account the correlation between attributes, which can lead to suboptimal splits.</a:t>
            </a:r>
          </a:p>
          <a:p>
            <a:pPr algn="just">
              <a:lnSpc>
                <a:spcPts val="6400"/>
              </a:lnSpc>
            </a:pPr>
          </a:p>
          <a:p>
            <a:pPr algn="just">
              <a:lnSpc>
                <a:spcPts val="6400"/>
              </a:lnSpc>
            </a:pPr>
            <a:r>
              <a:rPr lang="en-US" sz="3200">
                <a:solidFill>
                  <a:srgbClr val="000000"/>
                </a:solidFill>
                <a:latin typeface="Inter"/>
              </a:rPr>
              <a:t>Here are some additional reasons why C-SEP may perform better than Gini index and information gain:</a:t>
            </a:r>
          </a:p>
          <a:p>
            <a:pPr algn="just" marL="690881" indent="-345440" lvl="1">
              <a:lnSpc>
                <a:spcPts val="6400"/>
              </a:lnSpc>
              <a:buFont typeface="Arial"/>
              <a:buChar char="•"/>
            </a:pPr>
            <a:r>
              <a:rPr lang="en-US" sz="3200">
                <a:solidFill>
                  <a:srgbClr val="000000"/>
                </a:solidFill>
                <a:latin typeface="Inter"/>
              </a:rPr>
              <a:t>C-SEP is more robust to noise in the data.</a:t>
            </a:r>
          </a:p>
          <a:p>
            <a:pPr algn="just" marL="690881" indent="-345440" lvl="1">
              <a:lnSpc>
                <a:spcPts val="6400"/>
              </a:lnSpc>
              <a:buFont typeface="Arial"/>
              <a:buChar char="•"/>
            </a:pPr>
            <a:r>
              <a:rPr lang="en-US" sz="3200">
                <a:solidFill>
                  <a:srgbClr val="000000"/>
                </a:solidFill>
                <a:latin typeface="Inter"/>
              </a:rPr>
              <a:t>C-SEP is less sensitive to the order of the attributes.</a:t>
            </a:r>
          </a:p>
          <a:p>
            <a:pPr algn="just" marL="690881" indent="-345440" lvl="1">
              <a:lnSpc>
                <a:spcPts val="6400"/>
              </a:lnSpc>
              <a:buFont typeface="Arial"/>
              <a:buChar char="•"/>
            </a:pPr>
            <a:r>
              <a:rPr lang="en-US" sz="3200">
                <a:solidFill>
                  <a:srgbClr val="000000"/>
                </a:solidFill>
                <a:latin typeface="Inter"/>
              </a:rPr>
              <a:t>C-SEP can be used to deal with continuous attributes.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8CA9AD"/>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122724"/>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3156322" y="7153817"/>
            <a:ext cx="4102978" cy="3133183"/>
          </a:xfrm>
          <a:custGeom>
            <a:avLst/>
            <a:gdLst/>
            <a:ahLst/>
            <a:cxnLst/>
            <a:rect r="r" b="b" t="t" l="l"/>
            <a:pathLst>
              <a:path h="3133183" w="4102978">
                <a:moveTo>
                  <a:pt x="0" y="3133183"/>
                </a:moveTo>
                <a:lnTo>
                  <a:pt x="4102978" y="3133183"/>
                </a:lnTo>
                <a:lnTo>
                  <a:pt x="4102978" y="0"/>
                </a:lnTo>
                <a:lnTo>
                  <a:pt x="0" y="0"/>
                </a:lnTo>
                <a:lnTo>
                  <a:pt x="0" y="3133183"/>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986373" y="1204141"/>
            <a:ext cx="3205996" cy="778512"/>
          </a:xfrm>
          <a:prstGeom prst="rect">
            <a:avLst/>
          </a:prstGeom>
        </p:spPr>
        <p:txBody>
          <a:bodyPr anchor="t" rtlCol="false" tIns="0" lIns="0" bIns="0" rIns="0">
            <a:spAutoFit/>
          </a:bodyPr>
          <a:lstStyle/>
          <a:p>
            <a:pPr algn="ctr">
              <a:lnSpc>
                <a:spcPts val="6439"/>
              </a:lnSpc>
              <a:spcBef>
                <a:spcPct val="0"/>
              </a:spcBef>
            </a:pPr>
            <a:r>
              <a:rPr lang="en-US" sz="4599">
                <a:solidFill>
                  <a:srgbClr val="000000"/>
                </a:solidFill>
                <a:latin typeface="Canva Sans Bold"/>
              </a:rPr>
              <a:t>C</a:t>
            </a:r>
            <a:r>
              <a:rPr lang="en-US" sz="4599">
                <a:solidFill>
                  <a:srgbClr val="000000"/>
                </a:solidFill>
                <a:latin typeface="Canva Sans Bold"/>
              </a:rPr>
              <a:t>onclusion</a:t>
            </a:r>
          </a:p>
        </p:txBody>
      </p:sp>
      <p:sp>
        <p:nvSpPr>
          <p:cNvPr name="TextBox 5" id="5"/>
          <p:cNvSpPr txBox="true"/>
          <p:nvPr/>
        </p:nvSpPr>
        <p:spPr>
          <a:xfrm rot="0">
            <a:off x="1536073" y="2215198"/>
            <a:ext cx="14354722" cy="5599430"/>
          </a:xfrm>
          <a:prstGeom prst="rect">
            <a:avLst/>
          </a:prstGeom>
        </p:spPr>
        <p:txBody>
          <a:bodyPr anchor="t" rtlCol="false" tIns="0" lIns="0" bIns="0" rIns="0">
            <a:spAutoFit/>
          </a:bodyPr>
          <a:lstStyle/>
          <a:p>
            <a:pPr algn="just">
              <a:lnSpc>
                <a:spcPts val="6400"/>
              </a:lnSpc>
            </a:pPr>
            <a:r>
              <a:rPr lang="en-US" sz="3200">
                <a:solidFill>
                  <a:srgbClr val="000000"/>
                </a:solidFill>
                <a:latin typeface="Inter"/>
              </a:rPr>
              <a:t>Conditional Symmetrical Entropy Partitioning (C-SEP) is a simple and efficient attribute selection method that can be used in a variety of decision tree learning tasks. C-SEP has several advantages over other attribute selection methods, including its simplicity, efficiency, and effectiveness. However, C-SEP also has some disadvantages, such as its sensitivity to the order of the attributes. Overall, C-SEP is a powerful tool that can be used to improve the performance of decision trees.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981200" y="-94024"/>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981200" y="6267450"/>
            <a:ext cx="2880360" cy="4114800"/>
          </a:xfrm>
          <a:custGeom>
            <a:avLst/>
            <a:gdLst/>
            <a:ahLst/>
            <a:cxnLst/>
            <a:rect r="r" b="b" t="t" l="l"/>
            <a:pathLst>
              <a:path h="4114800" w="2880360">
                <a:moveTo>
                  <a:pt x="0" y="0"/>
                </a:moveTo>
                <a:lnTo>
                  <a:pt x="2880360" y="0"/>
                </a:lnTo>
                <a:lnTo>
                  <a:pt x="288036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421380" y="3794226"/>
            <a:ext cx="10620170" cy="1660526"/>
          </a:xfrm>
          <a:prstGeom prst="rect">
            <a:avLst/>
          </a:prstGeom>
        </p:spPr>
        <p:txBody>
          <a:bodyPr anchor="t" rtlCol="false" tIns="0" lIns="0" bIns="0" rIns="0">
            <a:spAutoFit/>
          </a:bodyPr>
          <a:lstStyle/>
          <a:p>
            <a:pPr algn="r">
              <a:lnSpc>
                <a:spcPts val="12500"/>
              </a:lnSpc>
            </a:pPr>
            <a:r>
              <a:rPr lang="en-US" sz="12500">
                <a:solidFill>
                  <a:srgbClr val="FFFFFF"/>
                </a:solidFill>
                <a:latin typeface="DM Sans Bold"/>
              </a:rPr>
              <a:t>THANK YOU</a:t>
            </a:r>
          </a:p>
        </p:txBody>
      </p:sp>
      <p:sp>
        <p:nvSpPr>
          <p:cNvPr name="Freeform 8" id="8"/>
          <p:cNvSpPr/>
          <p:nvPr/>
        </p:nvSpPr>
        <p:spPr>
          <a:xfrm flipH="false" flipV="false" rot="-10800000">
            <a:off x="5623560" y="7673106"/>
            <a:ext cx="3422956" cy="2613894"/>
          </a:xfrm>
          <a:custGeom>
            <a:avLst/>
            <a:gdLst/>
            <a:ahLst/>
            <a:cxnLst/>
            <a:rect r="r" b="b" t="t" l="l"/>
            <a:pathLst>
              <a:path h="2613894" w="3422956">
                <a:moveTo>
                  <a:pt x="0" y="0"/>
                </a:moveTo>
                <a:lnTo>
                  <a:pt x="3422956" y="0"/>
                </a:lnTo>
                <a:lnTo>
                  <a:pt x="3422956" y="2613894"/>
                </a:lnTo>
                <a:lnTo>
                  <a:pt x="0" y="26138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8CA9AD"/>
        </a:solidFill>
      </p:bgPr>
    </p:bg>
    <p:spTree>
      <p:nvGrpSpPr>
        <p:cNvPr id="1" name=""/>
        <p:cNvGrpSpPr/>
        <p:nvPr/>
      </p:nvGrpSpPr>
      <p:grpSpPr>
        <a:xfrm>
          <a:off x="0" y="0"/>
          <a:ext cx="0" cy="0"/>
          <a:chOff x="0" y="0"/>
          <a:chExt cx="0" cy="0"/>
        </a:xfrm>
      </p:grpSpPr>
      <p:sp>
        <p:nvSpPr>
          <p:cNvPr name="Freeform 2" id="2"/>
          <p:cNvSpPr/>
          <p:nvPr/>
        </p:nvSpPr>
        <p:spPr>
          <a:xfrm flipH="false" flipV="false" rot="0">
            <a:off x="449478" y="8018839"/>
            <a:ext cx="3405905" cy="2478923"/>
          </a:xfrm>
          <a:custGeom>
            <a:avLst/>
            <a:gdLst/>
            <a:ahLst/>
            <a:cxnLst/>
            <a:rect r="r" b="b" t="t" l="l"/>
            <a:pathLst>
              <a:path h="2478923" w="3405905">
                <a:moveTo>
                  <a:pt x="0" y="0"/>
                </a:moveTo>
                <a:lnTo>
                  <a:pt x="3405905" y="0"/>
                </a:lnTo>
                <a:lnTo>
                  <a:pt x="3405905" y="2478922"/>
                </a:lnTo>
                <a:lnTo>
                  <a:pt x="0" y="24789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27422" y="7409669"/>
            <a:ext cx="3460578" cy="2837674"/>
          </a:xfrm>
          <a:custGeom>
            <a:avLst/>
            <a:gdLst/>
            <a:ahLst/>
            <a:cxnLst/>
            <a:rect r="r" b="b" t="t" l="l"/>
            <a:pathLst>
              <a:path h="2837674" w="3460578">
                <a:moveTo>
                  <a:pt x="0" y="0"/>
                </a:moveTo>
                <a:lnTo>
                  <a:pt x="3460578" y="0"/>
                </a:lnTo>
                <a:lnTo>
                  <a:pt x="3460578" y="2837675"/>
                </a:lnTo>
                <a:lnTo>
                  <a:pt x="0" y="28376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322450" y="1460444"/>
            <a:ext cx="7026824" cy="1066800"/>
          </a:xfrm>
          <a:prstGeom prst="rect">
            <a:avLst/>
          </a:prstGeom>
        </p:spPr>
        <p:txBody>
          <a:bodyPr anchor="t" rtlCol="false" tIns="0" lIns="0" bIns="0" rIns="0">
            <a:spAutoFit/>
          </a:bodyPr>
          <a:lstStyle/>
          <a:p>
            <a:pPr algn="r">
              <a:lnSpc>
                <a:spcPts val="8250"/>
              </a:lnSpc>
            </a:pPr>
            <a:r>
              <a:rPr lang="en-US" sz="7500">
                <a:solidFill>
                  <a:srgbClr val="FFFFFF"/>
                </a:solidFill>
                <a:latin typeface="DM Sans Bold"/>
              </a:rPr>
              <a:t>Member Name:</a:t>
            </a:r>
          </a:p>
        </p:txBody>
      </p:sp>
      <p:sp>
        <p:nvSpPr>
          <p:cNvPr name="TextBox 5" id="5"/>
          <p:cNvSpPr txBox="true"/>
          <p:nvPr/>
        </p:nvSpPr>
        <p:spPr>
          <a:xfrm rot="0">
            <a:off x="1940051" y="3499305"/>
            <a:ext cx="7360525" cy="5213549"/>
          </a:xfrm>
          <a:prstGeom prst="rect">
            <a:avLst/>
          </a:prstGeom>
        </p:spPr>
        <p:txBody>
          <a:bodyPr anchor="t" rtlCol="false" tIns="0" lIns="0" bIns="0" rIns="0">
            <a:spAutoFit/>
          </a:bodyPr>
          <a:lstStyle/>
          <a:p>
            <a:pPr algn="just" marL="1352765" indent="-676383" lvl="1">
              <a:lnSpc>
                <a:spcPts val="6892"/>
              </a:lnSpc>
              <a:buFont typeface="Arial"/>
              <a:buChar char="•"/>
            </a:pPr>
            <a:r>
              <a:rPr lang="en-US" sz="6265">
                <a:solidFill>
                  <a:srgbClr val="000000"/>
                </a:solidFill>
                <a:latin typeface="DM Sans Bold"/>
              </a:rPr>
              <a:t> Yit Vathana</a:t>
            </a:r>
          </a:p>
          <a:p>
            <a:pPr algn="just" marL="1352765" indent="-676383" lvl="1">
              <a:lnSpc>
                <a:spcPts val="6892"/>
              </a:lnSpc>
              <a:buFont typeface="Arial"/>
              <a:buChar char="•"/>
            </a:pPr>
            <a:r>
              <a:rPr lang="en-US" sz="6265">
                <a:solidFill>
                  <a:srgbClr val="000000"/>
                </a:solidFill>
                <a:latin typeface="DM Sans Bold"/>
              </a:rPr>
              <a:t>  Hak Kimhong</a:t>
            </a:r>
          </a:p>
          <a:p>
            <a:pPr algn="just" marL="1352765" indent="-676383" lvl="1">
              <a:lnSpc>
                <a:spcPts val="6892"/>
              </a:lnSpc>
              <a:buFont typeface="Arial"/>
              <a:buChar char="•"/>
            </a:pPr>
            <a:r>
              <a:rPr lang="en-US" sz="6265">
                <a:solidFill>
                  <a:srgbClr val="000000"/>
                </a:solidFill>
                <a:latin typeface="DM Sans Bold"/>
              </a:rPr>
              <a:t> Lun Tola</a:t>
            </a:r>
          </a:p>
          <a:p>
            <a:pPr algn="just" marL="1352765" indent="-676383" lvl="1">
              <a:lnSpc>
                <a:spcPts val="6892"/>
              </a:lnSpc>
              <a:buFont typeface="Arial"/>
              <a:buChar char="•"/>
            </a:pPr>
            <a:r>
              <a:rPr lang="en-US" sz="6265">
                <a:solidFill>
                  <a:srgbClr val="000000"/>
                </a:solidFill>
                <a:latin typeface="DM Sans Bold"/>
              </a:rPr>
              <a:t> Nor Phanit</a:t>
            </a:r>
          </a:p>
          <a:p>
            <a:pPr algn="just" marL="1352765" indent="-676383" lvl="1">
              <a:lnSpc>
                <a:spcPts val="6892"/>
              </a:lnSpc>
              <a:buFont typeface="Arial"/>
              <a:buChar char="•"/>
            </a:pPr>
            <a:r>
              <a:rPr lang="en-US" sz="6265">
                <a:solidFill>
                  <a:srgbClr val="000000"/>
                </a:solidFill>
                <a:latin typeface="DM Sans Bold"/>
              </a:rPr>
              <a:t>Seng Vathanak</a:t>
            </a:r>
          </a:p>
          <a:p>
            <a:pPr algn="just">
              <a:lnSpc>
                <a:spcPts val="6892"/>
              </a:lnSpc>
            </a:pPr>
          </a:p>
        </p:txBody>
      </p:sp>
      <p:sp>
        <p:nvSpPr>
          <p:cNvPr name="TextBox 6" id="6"/>
          <p:cNvSpPr txBox="true"/>
          <p:nvPr/>
        </p:nvSpPr>
        <p:spPr>
          <a:xfrm rot="0">
            <a:off x="9512514" y="3499305"/>
            <a:ext cx="7160458" cy="6080379"/>
          </a:xfrm>
          <a:prstGeom prst="rect">
            <a:avLst/>
          </a:prstGeom>
        </p:spPr>
        <p:txBody>
          <a:bodyPr anchor="t" rtlCol="false" tIns="0" lIns="0" bIns="0" rIns="0">
            <a:spAutoFit/>
          </a:bodyPr>
          <a:lstStyle/>
          <a:p>
            <a:pPr algn="just">
              <a:lnSpc>
                <a:spcPts val="6897"/>
              </a:lnSpc>
            </a:pPr>
            <a:r>
              <a:rPr lang="en-US" sz="6270">
                <a:solidFill>
                  <a:srgbClr val="000000"/>
                </a:solidFill>
                <a:latin typeface="DM Sans Bold"/>
              </a:rPr>
              <a:t>6.  Phun Sreypich</a:t>
            </a:r>
          </a:p>
          <a:p>
            <a:pPr algn="just">
              <a:lnSpc>
                <a:spcPts val="6897"/>
              </a:lnSpc>
            </a:pPr>
            <a:r>
              <a:rPr lang="en-US" sz="6270">
                <a:solidFill>
                  <a:srgbClr val="000000"/>
                </a:solidFill>
                <a:latin typeface="DM Sans Bold"/>
              </a:rPr>
              <a:t>7.   Koythol Amrint</a:t>
            </a:r>
          </a:p>
          <a:p>
            <a:pPr algn="just">
              <a:lnSpc>
                <a:spcPts val="6897"/>
              </a:lnSpc>
            </a:pPr>
            <a:r>
              <a:rPr lang="en-US" sz="6270">
                <a:solidFill>
                  <a:srgbClr val="000000"/>
                </a:solidFill>
                <a:latin typeface="DM Sans Bold"/>
              </a:rPr>
              <a:t>8.  Taing Kimmeng</a:t>
            </a:r>
          </a:p>
          <a:p>
            <a:pPr algn="just">
              <a:lnSpc>
                <a:spcPts val="6897"/>
              </a:lnSpc>
            </a:pPr>
            <a:r>
              <a:rPr lang="en-US" sz="6270">
                <a:solidFill>
                  <a:srgbClr val="000000"/>
                </a:solidFill>
                <a:latin typeface="DM Sans Bold"/>
              </a:rPr>
              <a:t>9.  Mao Kimlang </a:t>
            </a:r>
          </a:p>
          <a:p>
            <a:pPr algn="just">
              <a:lnSpc>
                <a:spcPts val="6897"/>
              </a:lnSpc>
            </a:pPr>
            <a:r>
              <a:rPr lang="en-US" sz="6270">
                <a:solidFill>
                  <a:srgbClr val="000000"/>
                </a:solidFill>
                <a:latin typeface="DM Sans Bold"/>
              </a:rPr>
              <a:t>10. Set Sophy</a:t>
            </a:r>
          </a:p>
          <a:p>
            <a:pPr algn="just">
              <a:lnSpc>
                <a:spcPts val="6897"/>
              </a:lnSpc>
            </a:pPr>
          </a:p>
          <a:p>
            <a:pPr algn="just">
              <a:lnSpc>
                <a:spcPts val="6897"/>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8CA9AD"/>
        </a:solidFill>
      </p:bgPr>
    </p:bg>
    <p:spTree>
      <p:nvGrpSpPr>
        <p:cNvPr id="1" name=""/>
        <p:cNvGrpSpPr/>
        <p:nvPr/>
      </p:nvGrpSpPr>
      <p:grpSpPr>
        <a:xfrm>
          <a:off x="0" y="0"/>
          <a:ext cx="0" cy="0"/>
          <a:chOff x="0" y="0"/>
          <a:chExt cx="0" cy="0"/>
        </a:xfrm>
      </p:grpSpPr>
      <p:grpSp>
        <p:nvGrpSpPr>
          <p:cNvPr name="Group 2" id="2"/>
          <p:cNvGrpSpPr/>
          <p:nvPr/>
        </p:nvGrpSpPr>
        <p:grpSpPr>
          <a:xfrm rot="0">
            <a:off x="1123950" y="1832029"/>
            <a:ext cx="6014988" cy="5169130"/>
            <a:chOff x="0" y="0"/>
            <a:chExt cx="812800" cy="698500"/>
          </a:xfrm>
        </p:grpSpPr>
        <p:sp>
          <p:nvSpPr>
            <p:cNvPr name="Freeform 3" id="3"/>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D7377"/>
            </a:solidFill>
          </p:spPr>
        </p:sp>
        <p:sp>
          <p:nvSpPr>
            <p:cNvPr name="TextBox 4" id="4"/>
            <p:cNvSpPr txBox="true"/>
            <p:nvPr/>
          </p:nvSpPr>
          <p:spPr>
            <a:xfrm>
              <a:off x="114300" y="-38100"/>
              <a:ext cx="584200" cy="7366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38153" y="0"/>
            <a:ext cx="4393457" cy="839228"/>
            <a:chOff x="0" y="0"/>
            <a:chExt cx="1157124" cy="221031"/>
          </a:xfrm>
        </p:grpSpPr>
        <p:sp>
          <p:nvSpPr>
            <p:cNvPr name="Freeform 6" id="6"/>
            <p:cNvSpPr/>
            <p:nvPr/>
          </p:nvSpPr>
          <p:spPr>
            <a:xfrm flipH="false" flipV="false" rot="0">
              <a:off x="0" y="0"/>
              <a:ext cx="1157125" cy="221031"/>
            </a:xfrm>
            <a:custGeom>
              <a:avLst/>
              <a:gdLst/>
              <a:ahLst/>
              <a:cxnLst/>
              <a:rect r="r" b="b" t="t" l="l"/>
              <a:pathLst>
                <a:path h="221031" w="1157125">
                  <a:moveTo>
                    <a:pt x="203200" y="0"/>
                  </a:moveTo>
                  <a:lnTo>
                    <a:pt x="1157125" y="0"/>
                  </a:lnTo>
                  <a:lnTo>
                    <a:pt x="953925" y="221031"/>
                  </a:lnTo>
                  <a:lnTo>
                    <a:pt x="0" y="221031"/>
                  </a:lnTo>
                  <a:lnTo>
                    <a:pt x="203200" y="0"/>
                  </a:lnTo>
                  <a:close/>
                </a:path>
              </a:pathLst>
            </a:custGeom>
            <a:solidFill>
              <a:srgbClr val="0D7377"/>
            </a:solidFill>
          </p:spPr>
        </p:sp>
        <p:sp>
          <p:nvSpPr>
            <p:cNvPr name="TextBox 7" id="7"/>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727014" y="9447772"/>
            <a:ext cx="4393457" cy="839228"/>
            <a:chOff x="0" y="0"/>
            <a:chExt cx="1157124" cy="221031"/>
          </a:xfrm>
        </p:grpSpPr>
        <p:sp>
          <p:nvSpPr>
            <p:cNvPr name="Freeform 9" id="9"/>
            <p:cNvSpPr/>
            <p:nvPr/>
          </p:nvSpPr>
          <p:spPr>
            <a:xfrm flipH="false" flipV="false" rot="0">
              <a:off x="0" y="0"/>
              <a:ext cx="1157125" cy="221031"/>
            </a:xfrm>
            <a:custGeom>
              <a:avLst/>
              <a:gdLst/>
              <a:ahLst/>
              <a:cxnLst/>
              <a:rect r="r" b="b" t="t" l="l"/>
              <a:pathLst>
                <a:path h="221031" w="1157125">
                  <a:moveTo>
                    <a:pt x="203200" y="0"/>
                  </a:moveTo>
                  <a:lnTo>
                    <a:pt x="1157125" y="0"/>
                  </a:lnTo>
                  <a:lnTo>
                    <a:pt x="953925" y="221031"/>
                  </a:lnTo>
                  <a:lnTo>
                    <a:pt x="0" y="221031"/>
                  </a:lnTo>
                  <a:lnTo>
                    <a:pt x="203200" y="0"/>
                  </a:lnTo>
                  <a:close/>
                </a:path>
              </a:pathLst>
            </a:custGeom>
            <a:solidFill>
              <a:srgbClr val="0D7377"/>
            </a:solidFill>
          </p:spPr>
        </p:sp>
        <p:sp>
          <p:nvSpPr>
            <p:cNvPr name="TextBox 10" id="10"/>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479025" y="-189472"/>
            <a:ext cx="2664422" cy="1218172"/>
            <a:chOff x="0" y="0"/>
            <a:chExt cx="483446" cy="221031"/>
          </a:xfrm>
        </p:grpSpPr>
        <p:sp>
          <p:nvSpPr>
            <p:cNvPr name="Freeform 12" id="12"/>
            <p:cNvSpPr/>
            <p:nvPr/>
          </p:nvSpPr>
          <p:spPr>
            <a:xfrm flipH="false" flipV="false" rot="0">
              <a:off x="0" y="0"/>
              <a:ext cx="483446" cy="221031"/>
            </a:xfrm>
            <a:custGeom>
              <a:avLst/>
              <a:gdLst/>
              <a:ahLst/>
              <a:cxnLst/>
              <a:rect r="r" b="b" t="t" l="l"/>
              <a:pathLst>
                <a:path h="221031" w="483446">
                  <a:moveTo>
                    <a:pt x="203200" y="0"/>
                  </a:moveTo>
                  <a:lnTo>
                    <a:pt x="483446" y="0"/>
                  </a:lnTo>
                  <a:lnTo>
                    <a:pt x="280246" y="221031"/>
                  </a:lnTo>
                  <a:lnTo>
                    <a:pt x="0" y="221031"/>
                  </a:lnTo>
                  <a:lnTo>
                    <a:pt x="203200" y="0"/>
                  </a:lnTo>
                  <a:close/>
                </a:path>
              </a:pathLst>
            </a:custGeom>
            <a:solidFill>
              <a:srgbClr val="969393"/>
            </a:solidFill>
          </p:spPr>
        </p:sp>
        <p:sp>
          <p:nvSpPr>
            <p:cNvPr name="TextBox 13" id="13"/>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5244191" y="9258300"/>
            <a:ext cx="2664422" cy="1218172"/>
            <a:chOff x="0" y="0"/>
            <a:chExt cx="483446" cy="221031"/>
          </a:xfrm>
        </p:grpSpPr>
        <p:sp>
          <p:nvSpPr>
            <p:cNvPr name="Freeform 15" id="15"/>
            <p:cNvSpPr/>
            <p:nvPr/>
          </p:nvSpPr>
          <p:spPr>
            <a:xfrm flipH="false" flipV="false" rot="0">
              <a:off x="0" y="0"/>
              <a:ext cx="483446" cy="221031"/>
            </a:xfrm>
            <a:custGeom>
              <a:avLst/>
              <a:gdLst/>
              <a:ahLst/>
              <a:cxnLst/>
              <a:rect r="r" b="b" t="t" l="l"/>
              <a:pathLst>
                <a:path h="221031" w="483446">
                  <a:moveTo>
                    <a:pt x="203200" y="0"/>
                  </a:moveTo>
                  <a:lnTo>
                    <a:pt x="483446" y="0"/>
                  </a:lnTo>
                  <a:lnTo>
                    <a:pt x="280246" y="221031"/>
                  </a:lnTo>
                  <a:lnTo>
                    <a:pt x="0" y="221031"/>
                  </a:lnTo>
                  <a:lnTo>
                    <a:pt x="203200" y="0"/>
                  </a:lnTo>
                  <a:close/>
                </a:path>
              </a:pathLst>
            </a:custGeom>
            <a:solidFill>
              <a:srgbClr val="969393"/>
            </a:solidFill>
          </p:spPr>
        </p:sp>
        <p:sp>
          <p:nvSpPr>
            <p:cNvPr name="TextBox 16" id="16"/>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4089434" y="-189472"/>
            <a:ext cx="2664422" cy="1218172"/>
            <a:chOff x="0" y="0"/>
            <a:chExt cx="483446" cy="221031"/>
          </a:xfrm>
        </p:grpSpPr>
        <p:sp>
          <p:nvSpPr>
            <p:cNvPr name="Freeform 18" id="18"/>
            <p:cNvSpPr/>
            <p:nvPr/>
          </p:nvSpPr>
          <p:spPr>
            <a:xfrm flipH="false" flipV="false" rot="0">
              <a:off x="0" y="0"/>
              <a:ext cx="483446" cy="221031"/>
            </a:xfrm>
            <a:custGeom>
              <a:avLst/>
              <a:gdLst/>
              <a:ahLst/>
              <a:cxnLst/>
              <a:rect r="r" b="b" t="t" l="l"/>
              <a:pathLst>
                <a:path h="221031" w="483446">
                  <a:moveTo>
                    <a:pt x="203200" y="0"/>
                  </a:moveTo>
                  <a:lnTo>
                    <a:pt x="483446" y="0"/>
                  </a:lnTo>
                  <a:lnTo>
                    <a:pt x="280246" y="221031"/>
                  </a:lnTo>
                  <a:lnTo>
                    <a:pt x="0" y="221031"/>
                  </a:lnTo>
                  <a:lnTo>
                    <a:pt x="203200" y="0"/>
                  </a:lnTo>
                  <a:close/>
                </a:path>
              </a:pathLst>
            </a:custGeom>
            <a:solidFill>
              <a:srgbClr val="0D7377"/>
            </a:solidFill>
          </p:spPr>
        </p:sp>
        <p:sp>
          <p:nvSpPr>
            <p:cNvPr name="TextBox 19" id="19"/>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6854601" y="9258300"/>
            <a:ext cx="2664422" cy="1218172"/>
            <a:chOff x="0" y="0"/>
            <a:chExt cx="483446" cy="221031"/>
          </a:xfrm>
        </p:grpSpPr>
        <p:sp>
          <p:nvSpPr>
            <p:cNvPr name="Freeform 21" id="21"/>
            <p:cNvSpPr/>
            <p:nvPr/>
          </p:nvSpPr>
          <p:spPr>
            <a:xfrm flipH="false" flipV="false" rot="0">
              <a:off x="0" y="0"/>
              <a:ext cx="483446" cy="221031"/>
            </a:xfrm>
            <a:custGeom>
              <a:avLst/>
              <a:gdLst/>
              <a:ahLst/>
              <a:cxnLst/>
              <a:rect r="r" b="b" t="t" l="l"/>
              <a:pathLst>
                <a:path h="221031" w="483446">
                  <a:moveTo>
                    <a:pt x="203200" y="0"/>
                  </a:moveTo>
                  <a:lnTo>
                    <a:pt x="483446" y="0"/>
                  </a:lnTo>
                  <a:lnTo>
                    <a:pt x="280246" y="221031"/>
                  </a:lnTo>
                  <a:lnTo>
                    <a:pt x="0" y="221031"/>
                  </a:lnTo>
                  <a:lnTo>
                    <a:pt x="203200" y="0"/>
                  </a:lnTo>
                  <a:close/>
                </a:path>
              </a:pathLst>
            </a:custGeom>
            <a:solidFill>
              <a:srgbClr val="0D7377"/>
            </a:solidFill>
          </p:spPr>
        </p:sp>
        <p:sp>
          <p:nvSpPr>
            <p:cNvPr name="TextBox 22" id="22"/>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622671" y="2352432"/>
            <a:ext cx="5131186" cy="4470289"/>
            <a:chOff x="0" y="0"/>
            <a:chExt cx="6350000" cy="5532120"/>
          </a:xfrm>
        </p:grpSpPr>
        <p:sp>
          <p:nvSpPr>
            <p:cNvPr name="Freeform 24" id="24"/>
            <p:cNvSpPr/>
            <p:nvPr/>
          </p:nvSpPr>
          <p:spPr>
            <a:xfrm flipH="false" flipV="false" rot="0">
              <a:off x="0" y="0"/>
              <a:ext cx="6350000" cy="5532120"/>
            </a:xfrm>
            <a:custGeom>
              <a:avLst/>
              <a:gdLst/>
              <a:ahLst/>
              <a:cxnLst/>
              <a:rect r="r" b="b" t="t" l="l"/>
              <a:pathLst>
                <a:path h="5532120" w="6350000">
                  <a:moveTo>
                    <a:pt x="4762500" y="0"/>
                  </a:moveTo>
                  <a:lnTo>
                    <a:pt x="1587500" y="0"/>
                  </a:lnTo>
                  <a:lnTo>
                    <a:pt x="0" y="2766060"/>
                  </a:lnTo>
                  <a:lnTo>
                    <a:pt x="1587500" y="5532120"/>
                  </a:lnTo>
                  <a:lnTo>
                    <a:pt x="4762500" y="5532120"/>
                  </a:lnTo>
                  <a:lnTo>
                    <a:pt x="6350000" y="2766060"/>
                  </a:lnTo>
                  <a:lnTo>
                    <a:pt x="4762500" y="0"/>
                  </a:lnTo>
                  <a:lnTo>
                    <a:pt x="4762500" y="0"/>
                  </a:lnTo>
                  <a:close/>
                  <a:moveTo>
                    <a:pt x="4676140" y="5382260"/>
                  </a:moveTo>
                  <a:lnTo>
                    <a:pt x="1673860" y="5382260"/>
                  </a:lnTo>
                  <a:lnTo>
                    <a:pt x="172720" y="2766060"/>
                  </a:lnTo>
                  <a:lnTo>
                    <a:pt x="1673860" y="149860"/>
                  </a:lnTo>
                  <a:lnTo>
                    <a:pt x="4676140" y="149860"/>
                  </a:lnTo>
                  <a:lnTo>
                    <a:pt x="6177280" y="2766060"/>
                  </a:lnTo>
                  <a:lnTo>
                    <a:pt x="4676140" y="5382260"/>
                  </a:lnTo>
                  <a:close/>
                </a:path>
              </a:pathLst>
            </a:custGeom>
            <a:solidFill>
              <a:srgbClr val="FFFFFF"/>
            </a:solidFill>
          </p:spPr>
        </p:sp>
      </p:grpSp>
      <p:sp>
        <p:nvSpPr>
          <p:cNvPr name="AutoShape 25" id="25"/>
          <p:cNvSpPr/>
          <p:nvPr/>
        </p:nvSpPr>
        <p:spPr>
          <a:xfrm rot="-7193308">
            <a:off x="-497852" y="6516002"/>
            <a:ext cx="3317663" cy="0"/>
          </a:xfrm>
          <a:prstGeom prst="line">
            <a:avLst/>
          </a:prstGeom>
          <a:ln cap="flat" w="85725">
            <a:solidFill>
              <a:srgbClr val="FFFFFF"/>
            </a:solidFill>
            <a:prstDash val="solid"/>
            <a:headEnd type="none" len="sm" w="sm"/>
            <a:tailEnd type="none" len="sm" w="sm"/>
          </a:ln>
        </p:spPr>
      </p:sp>
      <p:sp>
        <p:nvSpPr>
          <p:cNvPr name="AutoShape 26" id="26"/>
          <p:cNvSpPr/>
          <p:nvPr/>
        </p:nvSpPr>
        <p:spPr>
          <a:xfrm rot="-3598859">
            <a:off x="-501078" y="3680979"/>
            <a:ext cx="3317663" cy="0"/>
          </a:xfrm>
          <a:prstGeom prst="line">
            <a:avLst/>
          </a:prstGeom>
          <a:ln cap="flat" w="85725">
            <a:solidFill>
              <a:srgbClr val="FFFFFF"/>
            </a:solidFill>
            <a:prstDash val="solid"/>
            <a:headEnd type="none" len="sm" w="sm"/>
            <a:tailEnd type="none" len="sm" w="sm"/>
          </a:ln>
        </p:spPr>
      </p:sp>
      <p:sp>
        <p:nvSpPr>
          <p:cNvPr name="Freeform 27" id="27"/>
          <p:cNvSpPr/>
          <p:nvPr/>
        </p:nvSpPr>
        <p:spPr>
          <a:xfrm flipH="false" flipV="false" rot="0">
            <a:off x="7553095" y="2050807"/>
            <a:ext cx="422417" cy="430552"/>
          </a:xfrm>
          <a:custGeom>
            <a:avLst/>
            <a:gdLst/>
            <a:ahLst/>
            <a:cxnLst/>
            <a:rect r="r" b="b" t="t" l="l"/>
            <a:pathLst>
              <a:path h="430552" w="422417">
                <a:moveTo>
                  <a:pt x="0" y="0"/>
                </a:moveTo>
                <a:lnTo>
                  <a:pt x="422418" y="0"/>
                </a:lnTo>
                <a:lnTo>
                  <a:pt x="422418" y="430552"/>
                </a:lnTo>
                <a:lnTo>
                  <a:pt x="0" y="430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8" id="28"/>
          <p:cNvSpPr/>
          <p:nvPr/>
        </p:nvSpPr>
        <p:spPr>
          <a:xfrm flipH="false" flipV="false" rot="0">
            <a:off x="7553095" y="3546832"/>
            <a:ext cx="422417" cy="430552"/>
          </a:xfrm>
          <a:custGeom>
            <a:avLst/>
            <a:gdLst/>
            <a:ahLst/>
            <a:cxnLst/>
            <a:rect r="r" b="b" t="t" l="l"/>
            <a:pathLst>
              <a:path h="430552" w="422417">
                <a:moveTo>
                  <a:pt x="0" y="0"/>
                </a:moveTo>
                <a:lnTo>
                  <a:pt x="422418" y="0"/>
                </a:lnTo>
                <a:lnTo>
                  <a:pt x="422418" y="430552"/>
                </a:lnTo>
                <a:lnTo>
                  <a:pt x="0" y="430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0">
            <a:off x="7553095" y="6558865"/>
            <a:ext cx="422417" cy="430552"/>
          </a:xfrm>
          <a:custGeom>
            <a:avLst/>
            <a:gdLst/>
            <a:ahLst/>
            <a:cxnLst/>
            <a:rect r="r" b="b" t="t" l="l"/>
            <a:pathLst>
              <a:path h="430552" w="422417">
                <a:moveTo>
                  <a:pt x="0" y="0"/>
                </a:moveTo>
                <a:lnTo>
                  <a:pt x="422418" y="0"/>
                </a:lnTo>
                <a:lnTo>
                  <a:pt x="422418" y="430552"/>
                </a:lnTo>
                <a:lnTo>
                  <a:pt x="0" y="430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0" id="30"/>
          <p:cNvSpPr/>
          <p:nvPr/>
        </p:nvSpPr>
        <p:spPr>
          <a:xfrm flipH="false" flipV="false" rot="0">
            <a:off x="13081432" y="2137156"/>
            <a:ext cx="422417" cy="430552"/>
          </a:xfrm>
          <a:custGeom>
            <a:avLst/>
            <a:gdLst/>
            <a:ahLst/>
            <a:cxnLst/>
            <a:rect r="r" b="b" t="t" l="l"/>
            <a:pathLst>
              <a:path h="430552" w="422417">
                <a:moveTo>
                  <a:pt x="0" y="0"/>
                </a:moveTo>
                <a:lnTo>
                  <a:pt x="422417" y="0"/>
                </a:lnTo>
                <a:lnTo>
                  <a:pt x="422417" y="430552"/>
                </a:lnTo>
                <a:lnTo>
                  <a:pt x="0" y="430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0">
            <a:off x="12976657" y="3852844"/>
            <a:ext cx="422417" cy="430552"/>
          </a:xfrm>
          <a:custGeom>
            <a:avLst/>
            <a:gdLst/>
            <a:ahLst/>
            <a:cxnLst/>
            <a:rect r="r" b="b" t="t" l="l"/>
            <a:pathLst>
              <a:path h="430552" w="422417">
                <a:moveTo>
                  <a:pt x="0" y="0"/>
                </a:moveTo>
                <a:lnTo>
                  <a:pt x="422417" y="0"/>
                </a:lnTo>
                <a:lnTo>
                  <a:pt x="422417" y="430551"/>
                </a:lnTo>
                <a:lnTo>
                  <a:pt x="0" y="4305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0">
            <a:off x="12941929" y="4712948"/>
            <a:ext cx="422417" cy="430552"/>
          </a:xfrm>
          <a:custGeom>
            <a:avLst/>
            <a:gdLst/>
            <a:ahLst/>
            <a:cxnLst/>
            <a:rect r="r" b="b" t="t" l="l"/>
            <a:pathLst>
              <a:path h="430552" w="422417">
                <a:moveTo>
                  <a:pt x="0" y="0"/>
                </a:moveTo>
                <a:lnTo>
                  <a:pt x="422417" y="0"/>
                </a:lnTo>
                <a:lnTo>
                  <a:pt x="422417" y="430552"/>
                </a:lnTo>
                <a:lnTo>
                  <a:pt x="0" y="430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0">
            <a:off x="12976657" y="8391149"/>
            <a:ext cx="422417" cy="430552"/>
          </a:xfrm>
          <a:custGeom>
            <a:avLst/>
            <a:gdLst/>
            <a:ahLst/>
            <a:cxnLst/>
            <a:rect r="r" b="b" t="t" l="l"/>
            <a:pathLst>
              <a:path h="430552" w="422417">
                <a:moveTo>
                  <a:pt x="0" y="0"/>
                </a:moveTo>
                <a:lnTo>
                  <a:pt x="422417" y="0"/>
                </a:lnTo>
                <a:lnTo>
                  <a:pt x="422417" y="430552"/>
                </a:lnTo>
                <a:lnTo>
                  <a:pt x="0" y="430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4" id="34"/>
          <p:cNvSpPr txBox="true"/>
          <p:nvPr/>
        </p:nvSpPr>
        <p:spPr>
          <a:xfrm rot="0">
            <a:off x="2229579" y="4146550"/>
            <a:ext cx="3719711" cy="1035050"/>
          </a:xfrm>
          <a:prstGeom prst="rect">
            <a:avLst/>
          </a:prstGeom>
        </p:spPr>
        <p:txBody>
          <a:bodyPr anchor="t" rtlCol="false" tIns="0" lIns="0" bIns="0" rIns="0">
            <a:spAutoFit/>
          </a:bodyPr>
          <a:lstStyle/>
          <a:p>
            <a:pPr algn="ctr">
              <a:lnSpc>
                <a:spcPts val="3999"/>
              </a:lnSpc>
            </a:pPr>
            <a:r>
              <a:rPr lang="en-US" sz="3999">
                <a:solidFill>
                  <a:srgbClr val="FFFFFF"/>
                </a:solidFill>
                <a:latin typeface="League Spartan"/>
              </a:rPr>
              <a:t>Table Of Content</a:t>
            </a:r>
          </a:p>
        </p:txBody>
      </p:sp>
      <p:sp>
        <p:nvSpPr>
          <p:cNvPr name="TextBox 35" id="35"/>
          <p:cNvSpPr txBox="true"/>
          <p:nvPr/>
        </p:nvSpPr>
        <p:spPr>
          <a:xfrm rot="0">
            <a:off x="8286767" y="1974607"/>
            <a:ext cx="3750427" cy="679450"/>
          </a:xfrm>
          <a:prstGeom prst="rect">
            <a:avLst/>
          </a:prstGeom>
        </p:spPr>
        <p:txBody>
          <a:bodyPr anchor="t" rtlCol="false" tIns="0" lIns="0" bIns="0" rIns="0">
            <a:spAutoFit/>
          </a:bodyPr>
          <a:lstStyle/>
          <a:p>
            <a:pPr>
              <a:lnSpc>
                <a:spcPts val="5599"/>
              </a:lnSpc>
            </a:pPr>
            <a:r>
              <a:rPr lang="en-US" sz="3999">
                <a:solidFill>
                  <a:srgbClr val="000000"/>
                </a:solidFill>
                <a:latin typeface="League Spartan"/>
              </a:rPr>
              <a:t>Introduction</a:t>
            </a:r>
          </a:p>
        </p:txBody>
      </p:sp>
      <p:sp>
        <p:nvSpPr>
          <p:cNvPr name="TextBox 36" id="36"/>
          <p:cNvSpPr txBox="true"/>
          <p:nvPr/>
        </p:nvSpPr>
        <p:spPr>
          <a:xfrm rot="0">
            <a:off x="8234858" y="3419832"/>
            <a:ext cx="3802336" cy="2794000"/>
          </a:xfrm>
          <a:prstGeom prst="rect">
            <a:avLst/>
          </a:prstGeom>
        </p:spPr>
        <p:txBody>
          <a:bodyPr anchor="t" rtlCol="false" tIns="0" lIns="0" bIns="0" rIns="0">
            <a:spAutoFit/>
          </a:bodyPr>
          <a:lstStyle/>
          <a:p>
            <a:pPr>
              <a:lnSpc>
                <a:spcPts val="5599"/>
              </a:lnSpc>
            </a:pPr>
            <a:r>
              <a:rPr lang="en-US" sz="3999">
                <a:solidFill>
                  <a:srgbClr val="000000"/>
                </a:solidFill>
                <a:latin typeface="League Spartan"/>
              </a:rPr>
              <a:t>Entropy, information Gain, Gini index</a:t>
            </a:r>
          </a:p>
        </p:txBody>
      </p:sp>
      <p:sp>
        <p:nvSpPr>
          <p:cNvPr name="TextBox 37" id="37"/>
          <p:cNvSpPr txBox="true"/>
          <p:nvPr/>
        </p:nvSpPr>
        <p:spPr>
          <a:xfrm rot="0">
            <a:off x="8286767" y="6415675"/>
            <a:ext cx="3750427" cy="2089150"/>
          </a:xfrm>
          <a:prstGeom prst="rect">
            <a:avLst/>
          </a:prstGeom>
        </p:spPr>
        <p:txBody>
          <a:bodyPr anchor="t" rtlCol="false" tIns="0" lIns="0" bIns="0" rIns="0">
            <a:spAutoFit/>
          </a:bodyPr>
          <a:lstStyle/>
          <a:p>
            <a:pPr>
              <a:lnSpc>
                <a:spcPts val="5599"/>
              </a:lnSpc>
            </a:pPr>
            <a:r>
              <a:rPr lang="en-US" sz="3999">
                <a:solidFill>
                  <a:srgbClr val="000000"/>
                </a:solidFill>
                <a:latin typeface="League Spartan"/>
              </a:rPr>
              <a:t>About C-SEP and Concept of it</a:t>
            </a:r>
          </a:p>
        </p:txBody>
      </p:sp>
      <p:sp>
        <p:nvSpPr>
          <p:cNvPr name="TextBox 38" id="38"/>
          <p:cNvSpPr txBox="true"/>
          <p:nvPr/>
        </p:nvSpPr>
        <p:spPr>
          <a:xfrm rot="0">
            <a:off x="13818174" y="2084293"/>
            <a:ext cx="3230696" cy="1384300"/>
          </a:xfrm>
          <a:prstGeom prst="rect">
            <a:avLst/>
          </a:prstGeom>
        </p:spPr>
        <p:txBody>
          <a:bodyPr anchor="t" rtlCol="false" tIns="0" lIns="0" bIns="0" rIns="0">
            <a:spAutoFit/>
          </a:bodyPr>
          <a:lstStyle/>
          <a:p>
            <a:pPr>
              <a:lnSpc>
                <a:spcPts val="5599"/>
              </a:lnSpc>
            </a:pPr>
            <a:r>
              <a:rPr lang="en-US" sz="3999">
                <a:solidFill>
                  <a:srgbClr val="000000"/>
                </a:solidFill>
                <a:latin typeface="League Spartan"/>
              </a:rPr>
              <a:t>How It work</a:t>
            </a:r>
          </a:p>
        </p:txBody>
      </p:sp>
      <p:sp>
        <p:nvSpPr>
          <p:cNvPr name="TextBox 39" id="39"/>
          <p:cNvSpPr txBox="true"/>
          <p:nvPr/>
        </p:nvSpPr>
        <p:spPr>
          <a:xfrm rot="0">
            <a:off x="13818174" y="3776644"/>
            <a:ext cx="3230696" cy="679450"/>
          </a:xfrm>
          <a:prstGeom prst="rect">
            <a:avLst/>
          </a:prstGeom>
        </p:spPr>
        <p:txBody>
          <a:bodyPr anchor="t" rtlCol="false" tIns="0" lIns="0" bIns="0" rIns="0">
            <a:spAutoFit/>
          </a:bodyPr>
          <a:lstStyle/>
          <a:p>
            <a:pPr>
              <a:lnSpc>
                <a:spcPts val="5599"/>
              </a:lnSpc>
            </a:pPr>
            <a:r>
              <a:rPr lang="en-US" sz="3999">
                <a:solidFill>
                  <a:srgbClr val="000000"/>
                </a:solidFill>
                <a:latin typeface="League Spartan"/>
              </a:rPr>
              <a:t>How It Use</a:t>
            </a:r>
          </a:p>
        </p:txBody>
      </p:sp>
      <p:sp>
        <p:nvSpPr>
          <p:cNvPr name="TextBox 40" id="40"/>
          <p:cNvSpPr txBox="true"/>
          <p:nvPr/>
        </p:nvSpPr>
        <p:spPr>
          <a:xfrm rot="0">
            <a:off x="13656249" y="4549775"/>
            <a:ext cx="4252364" cy="3498850"/>
          </a:xfrm>
          <a:prstGeom prst="rect">
            <a:avLst/>
          </a:prstGeom>
        </p:spPr>
        <p:txBody>
          <a:bodyPr anchor="t" rtlCol="false" tIns="0" lIns="0" bIns="0" rIns="0">
            <a:spAutoFit/>
          </a:bodyPr>
          <a:lstStyle/>
          <a:p>
            <a:pPr>
              <a:lnSpc>
                <a:spcPts val="5599"/>
              </a:lnSpc>
            </a:pPr>
            <a:r>
              <a:rPr lang="en-US" sz="3999">
                <a:solidFill>
                  <a:srgbClr val="000000"/>
                </a:solidFill>
                <a:latin typeface="League Spartan"/>
              </a:rPr>
              <a:t>why C-SEP is better than Gini index and informjation Gain?</a:t>
            </a:r>
          </a:p>
        </p:txBody>
      </p:sp>
      <p:sp>
        <p:nvSpPr>
          <p:cNvPr name="TextBox 41" id="41"/>
          <p:cNvSpPr txBox="true"/>
          <p:nvPr/>
        </p:nvSpPr>
        <p:spPr>
          <a:xfrm rot="0">
            <a:off x="13818174" y="8314949"/>
            <a:ext cx="3230696" cy="679450"/>
          </a:xfrm>
          <a:prstGeom prst="rect">
            <a:avLst/>
          </a:prstGeom>
        </p:spPr>
        <p:txBody>
          <a:bodyPr anchor="t" rtlCol="false" tIns="0" lIns="0" bIns="0" rIns="0">
            <a:spAutoFit/>
          </a:bodyPr>
          <a:lstStyle/>
          <a:p>
            <a:pPr>
              <a:lnSpc>
                <a:spcPts val="5599"/>
              </a:lnSpc>
            </a:pPr>
            <a:r>
              <a:rPr lang="en-US" sz="3999">
                <a:solidFill>
                  <a:srgbClr val="000000"/>
                </a:solidFill>
                <a:latin typeface="League Spartan"/>
              </a:rPr>
              <a:t>Conclusion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8CA9AD"/>
        </a:solidFill>
      </p:bgPr>
    </p:bg>
    <p:spTree>
      <p:nvGrpSpPr>
        <p:cNvPr id="1" name=""/>
        <p:cNvGrpSpPr/>
        <p:nvPr/>
      </p:nvGrpSpPr>
      <p:grpSpPr>
        <a:xfrm>
          <a:off x="0" y="0"/>
          <a:ext cx="0" cy="0"/>
          <a:chOff x="0" y="0"/>
          <a:chExt cx="0" cy="0"/>
        </a:xfrm>
      </p:grpSpPr>
      <p:sp>
        <p:nvSpPr>
          <p:cNvPr name="Freeform 2" id="2"/>
          <p:cNvSpPr/>
          <p:nvPr/>
        </p:nvSpPr>
        <p:spPr>
          <a:xfrm flipH="false" flipV="false" rot="0">
            <a:off x="13156322" y="9164276"/>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685979">
            <a:off x="0" y="7885862"/>
            <a:ext cx="4102978" cy="3133183"/>
          </a:xfrm>
          <a:custGeom>
            <a:avLst/>
            <a:gdLst/>
            <a:ahLst/>
            <a:cxnLst/>
            <a:rect r="r" b="b" t="t" l="l"/>
            <a:pathLst>
              <a:path h="3133183" w="4102978">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504593"/>
            <a:ext cx="15989201" cy="878867"/>
          </a:xfrm>
          <a:prstGeom prst="rect">
            <a:avLst/>
          </a:prstGeom>
        </p:spPr>
        <p:txBody>
          <a:bodyPr anchor="t" rtlCol="false" tIns="0" lIns="0" bIns="0" rIns="0">
            <a:spAutoFit/>
          </a:bodyPr>
          <a:lstStyle/>
          <a:p>
            <a:pPr algn="ctr">
              <a:lnSpc>
                <a:spcPts val="6822"/>
              </a:lnSpc>
            </a:pPr>
            <a:r>
              <a:rPr lang="en-US" sz="6202">
                <a:solidFill>
                  <a:srgbClr val="000000"/>
                </a:solidFill>
                <a:latin typeface="DM Sans Bold"/>
              </a:rPr>
              <a:t>INTRODUCTION </a:t>
            </a:r>
          </a:p>
        </p:txBody>
      </p:sp>
      <p:sp>
        <p:nvSpPr>
          <p:cNvPr name="TextBox 5" id="5"/>
          <p:cNvSpPr txBox="true"/>
          <p:nvPr/>
        </p:nvSpPr>
        <p:spPr>
          <a:xfrm rot="0">
            <a:off x="1504233" y="1493341"/>
            <a:ext cx="15279534" cy="5118733"/>
          </a:xfrm>
          <a:prstGeom prst="rect">
            <a:avLst/>
          </a:prstGeom>
        </p:spPr>
        <p:txBody>
          <a:bodyPr anchor="t" rtlCol="false" tIns="0" lIns="0" bIns="0" rIns="0">
            <a:spAutoFit/>
          </a:bodyPr>
          <a:lstStyle/>
          <a:p>
            <a:pPr>
              <a:lnSpc>
                <a:spcPts val="6862"/>
              </a:lnSpc>
            </a:pPr>
            <a:r>
              <a:rPr lang="en-US" sz="3431">
                <a:solidFill>
                  <a:srgbClr val="000000"/>
                </a:solidFill>
                <a:latin typeface="Inter"/>
              </a:rPr>
              <a:t>D</a:t>
            </a:r>
            <a:r>
              <a:rPr lang="en-US" sz="3431">
                <a:solidFill>
                  <a:srgbClr val="000000"/>
                </a:solidFill>
                <a:latin typeface="Inter"/>
              </a:rPr>
              <a:t>ecision tree is a non-parametric supervised learning algorithm, which is utilized for both classification and regression tasks. It has a hierarchical, tree structure, which consists of a root node, branches, internal nodes and leaf nodes.   It can be used for both regression and classification tasks. They are easy to understand, interpret, and implement, making them an ideal choice for beginners in the field of machine learning.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8CA9AD"/>
        </a:solidFill>
      </p:bgPr>
    </p:bg>
    <p:spTree>
      <p:nvGrpSpPr>
        <p:cNvPr id="1" name=""/>
        <p:cNvGrpSpPr/>
        <p:nvPr/>
      </p:nvGrpSpPr>
      <p:grpSpPr>
        <a:xfrm>
          <a:off x="0" y="0"/>
          <a:ext cx="0" cy="0"/>
          <a:chOff x="0" y="0"/>
          <a:chExt cx="0" cy="0"/>
        </a:xfrm>
      </p:grpSpPr>
      <p:sp>
        <p:nvSpPr>
          <p:cNvPr name="Freeform 2" id="2"/>
          <p:cNvSpPr/>
          <p:nvPr/>
        </p:nvSpPr>
        <p:spPr>
          <a:xfrm flipH="false" flipV="false" rot="0">
            <a:off x="4465704" y="4435269"/>
            <a:ext cx="5828940" cy="2227676"/>
          </a:xfrm>
          <a:custGeom>
            <a:avLst/>
            <a:gdLst/>
            <a:ahLst/>
            <a:cxnLst/>
            <a:rect r="r" b="b" t="t" l="l"/>
            <a:pathLst>
              <a:path h="2227676" w="5828940">
                <a:moveTo>
                  <a:pt x="0" y="0"/>
                </a:moveTo>
                <a:lnTo>
                  <a:pt x="5828940" y="0"/>
                </a:lnTo>
                <a:lnTo>
                  <a:pt x="5828940" y="2227677"/>
                </a:lnTo>
                <a:lnTo>
                  <a:pt x="0" y="2227677"/>
                </a:lnTo>
                <a:lnTo>
                  <a:pt x="0" y="0"/>
                </a:lnTo>
                <a:close/>
              </a:path>
            </a:pathLst>
          </a:custGeom>
          <a:blipFill>
            <a:blip r:embed="rId2"/>
            <a:stretch>
              <a:fillRect l="0" t="0" r="0" b="0"/>
            </a:stretch>
          </a:blipFill>
        </p:spPr>
      </p:sp>
      <p:sp>
        <p:nvSpPr>
          <p:cNvPr name="TextBox 3" id="3"/>
          <p:cNvSpPr txBox="true"/>
          <p:nvPr/>
        </p:nvSpPr>
        <p:spPr>
          <a:xfrm rot="0">
            <a:off x="1515619" y="382269"/>
            <a:ext cx="12963645" cy="679451"/>
          </a:xfrm>
          <a:prstGeom prst="rect">
            <a:avLst/>
          </a:prstGeom>
        </p:spPr>
        <p:txBody>
          <a:bodyPr anchor="t" rtlCol="false" tIns="0" lIns="0" bIns="0" rIns="0">
            <a:spAutoFit/>
          </a:bodyPr>
          <a:lstStyle/>
          <a:p>
            <a:pPr algn="ctr">
              <a:lnSpc>
                <a:spcPts val="5599"/>
              </a:lnSpc>
              <a:spcBef>
                <a:spcPct val="0"/>
              </a:spcBef>
            </a:pPr>
            <a:r>
              <a:rPr lang="en-US" sz="3999">
                <a:solidFill>
                  <a:srgbClr val="231F1F"/>
                </a:solidFill>
                <a:latin typeface="Inter Bold"/>
              </a:rPr>
              <a:t>2. </a:t>
            </a:r>
            <a:r>
              <a:rPr lang="en-US" sz="3999">
                <a:solidFill>
                  <a:srgbClr val="231F1F"/>
                </a:solidFill>
                <a:latin typeface="Inter Bold"/>
              </a:rPr>
              <a:t>What is Entropy, Information gain and Gini index? </a:t>
            </a:r>
          </a:p>
        </p:txBody>
      </p:sp>
      <p:sp>
        <p:nvSpPr>
          <p:cNvPr name="TextBox 4" id="4"/>
          <p:cNvSpPr txBox="true"/>
          <p:nvPr/>
        </p:nvSpPr>
        <p:spPr>
          <a:xfrm rot="0">
            <a:off x="1515619" y="1063251"/>
            <a:ext cx="15485902" cy="5931535"/>
          </a:xfrm>
          <a:prstGeom prst="rect">
            <a:avLst/>
          </a:prstGeom>
        </p:spPr>
        <p:txBody>
          <a:bodyPr anchor="t" rtlCol="false" tIns="0" lIns="0" bIns="0" rIns="0">
            <a:spAutoFit/>
          </a:bodyPr>
          <a:lstStyle/>
          <a:p>
            <a:pPr algn="just" marL="712470" indent="-356235" lvl="1">
              <a:lnSpc>
                <a:spcPts val="6600"/>
              </a:lnSpc>
              <a:buFont typeface="Arial"/>
              <a:buChar char="•"/>
            </a:pPr>
            <a:r>
              <a:rPr lang="en-US" sz="3300">
                <a:solidFill>
                  <a:srgbClr val="000000"/>
                </a:solidFill>
                <a:latin typeface="Inter"/>
              </a:rPr>
              <a:t>In decision tree, </a:t>
            </a:r>
            <a:r>
              <a:rPr lang="en-US" sz="3300">
                <a:solidFill>
                  <a:srgbClr val="000000"/>
                </a:solidFill>
                <a:latin typeface="Inter Bold"/>
              </a:rPr>
              <a:t>entropy</a:t>
            </a:r>
            <a:r>
              <a:rPr lang="en-US" sz="3300">
                <a:solidFill>
                  <a:srgbClr val="000000"/>
                </a:solidFill>
                <a:latin typeface="Inter"/>
              </a:rPr>
              <a:t> is a measure of impurity or disorder in a set of examples. It is used as a criterion for selecting the best split at each node of the decision tree during the learning process. </a:t>
            </a:r>
          </a:p>
          <a:p>
            <a:pPr algn="just" marL="712470" indent="-356235" lvl="1">
              <a:lnSpc>
                <a:spcPts val="6600"/>
              </a:lnSpc>
              <a:buFont typeface="Arial"/>
              <a:buChar char="•"/>
            </a:pPr>
            <a:r>
              <a:rPr lang="en-US" sz="3300">
                <a:solidFill>
                  <a:srgbClr val="000000"/>
                </a:solidFill>
                <a:latin typeface="Inter"/>
              </a:rPr>
              <a:t>The formula of Entropy method </a:t>
            </a:r>
          </a:p>
          <a:p>
            <a:pPr algn="just">
              <a:lnSpc>
                <a:spcPts val="6999"/>
              </a:lnSpc>
            </a:pPr>
            <a:r>
              <a:rPr lang="en-US" sz="3499">
                <a:solidFill>
                  <a:srgbClr val="000000"/>
                </a:solidFill>
                <a:latin typeface="Inter"/>
              </a:rPr>
              <a:t>      </a:t>
            </a:r>
          </a:p>
          <a:p>
            <a:pPr algn="just">
              <a:lnSpc>
                <a:spcPts val="6999"/>
              </a:lnSpc>
            </a:pPr>
          </a:p>
          <a:p>
            <a:pPr algn="just">
              <a:lnSpc>
                <a:spcPts val="6999"/>
              </a:lnSpc>
            </a:pPr>
          </a:p>
        </p:txBody>
      </p:sp>
      <p:sp>
        <p:nvSpPr>
          <p:cNvPr name="TextBox 5" id="5"/>
          <p:cNvSpPr txBox="true"/>
          <p:nvPr/>
        </p:nvSpPr>
        <p:spPr>
          <a:xfrm rot="0">
            <a:off x="1345868" y="6728087"/>
            <a:ext cx="16230600" cy="3302317"/>
          </a:xfrm>
          <a:prstGeom prst="rect">
            <a:avLst/>
          </a:prstGeom>
        </p:spPr>
        <p:txBody>
          <a:bodyPr anchor="t" rtlCol="false" tIns="0" lIns="0" bIns="0" rIns="0">
            <a:spAutoFit/>
          </a:bodyPr>
          <a:lstStyle/>
          <a:p>
            <a:pPr>
              <a:lnSpc>
                <a:spcPts val="6633"/>
              </a:lnSpc>
            </a:pPr>
            <a:r>
              <a:rPr lang="en-US" sz="3300">
                <a:solidFill>
                  <a:srgbClr val="000000"/>
                </a:solidFill>
                <a:latin typeface="Inter"/>
              </a:rPr>
              <a:t>where:</a:t>
            </a:r>
          </a:p>
          <a:p>
            <a:pPr marL="712470" indent="-356235" lvl="1">
              <a:lnSpc>
                <a:spcPts val="6732"/>
              </a:lnSpc>
              <a:buFont typeface="Arial"/>
              <a:buChar char="•"/>
            </a:pPr>
            <a:r>
              <a:rPr lang="en-US" sz="3300">
                <a:solidFill>
                  <a:srgbClr val="000000"/>
                </a:solidFill>
                <a:latin typeface="Inter"/>
              </a:rPr>
              <a:t>p(i) is the probability of class label i</a:t>
            </a:r>
          </a:p>
          <a:p>
            <a:pPr marL="712470" indent="-356235" lvl="1">
              <a:lnSpc>
                <a:spcPts val="6732"/>
              </a:lnSpc>
              <a:buFont typeface="Arial"/>
              <a:buChar char="•"/>
            </a:pPr>
            <a:r>
              <a:rPr lang="en-US" sz="3300">
                <a:solidFill>
                  <a:srgbClr val="000000"/>
                </a:solidFill>
                <a:latin typeface="Inter"/>
              </a:rPr>
              <a:t>log2(p(i)) is the logarithm of p(i) to base 2</a:t>
            </a:r>
          </a:p>
          <a:p>
            <a:pPr algn="ctr">
              <a:lnSpc>
                <a:spcPts val="6732"/>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8CA9AD"/>
        </a:solidFill>
      </p:bgPr>
    </p:bg>
    <p:spTree>
      <p:nvGrpSpPr>
        <p:cNvPr id="1" name=""/>
        <p:cNvGrpSpPr/>
        <p:nvPr/>
      </p:nvGrpSpPr>
      <p:grpSpPr>
        <a:xfrm>
          <a:off x="0" y="0"/>
          <a:ext cx="0" cy="0"/>
          <a:chOff x="0" y="0"/>
          <a:chExt cx="0" cy="0"/>
        </a:xfrm>
      </p:grpSpPr>
      <p:sp>
        <p:nvSpPr>
          <p:cNvPr name="Freeform 2" id="2"/>
          <p:cNvSpPr/>
          <p:nvPr/>
        </p:nvSpPr>
        <p:spPr>
          <a:xfrm flipH="false" flipV="false" rot="0">
            <a:off x="10425113" y="3033860"/>
            <a:ext cx="5785955" cy="2433056"/>
          </a:xfrm>
          <a:custGeom>
            <a:avLst/>
            <a:gdLst/>
            <a:ahLst/>
            <a:cxnLst/>
            <a:rect r="r" b="b" t="t" l="l"/>
            <a:pathLst>
              <a:path h="2433056" w="5785955">
                <a:moveTo>
                  <a:pt x="0" y="0"/>
                </a:moveTo>
                <a:lnTo>
                  <a:pt x="5785956" y="0"/>
                </a:lnTo>
                <a:lnTo>
                  <a:pt x="5785956" y="2433056"/>
                </a:lnTo>
                <a:lnTo>
                  <a:pt x="0" y="2433056"/>
                </a:lnTo>
                <a:lnTo>
                  <a:pt x="0" y="0"/>
                </a:lnTo>
                <a:close/>
              </a:path>
            </a:pathLst>
          </a:custGeom>
          <a:blipFill>
            <a:blip r:embed="rId2"/>
            <a:stretch>
              <a:fillRect l="0" t="-15568" r="0" b="-15568"/>
            </a:stretch>
          </a:blipFill>
        </p:spPr>
      </p:sp>
      <p:sp>
        <p:nvSpPr>
          <p:cNvPr name="TextBox 3" id="3"/>
          <p:cNvSpPr txBox="true"/>
          <p:nvPr/>
        </p:nvSpPr>
        <p:spPr>
          <a:xfrm rot="0">
            <a:off x="577361" y="3635081"/>
            <a:ext cx="12740730" cy="7127494"/>
          </a:xfrm>
          <a:prstGeom prst="rect">
            <a:avLst/>
          </a:prstGeom>
        </p:spPr>
        <p:txBody>
          <a:bodyPr anchor="t" rtlCol="false" tIns="0" lIns="0" bIns="0" rIns="0">
            <a:spAutoFit/>
          </a:bodyPr>
          <a:lstStyle/>
          <a:p>
            <a:pPr>
              <a:lnSpc>
                <a:spcPts val="6368"/>
              </a:lnSpc>
            </a:pPr>
            <a:r>
              <a:rPr lang="en-US" sz="3200">
                <a:solidFill>
                  <a:srgbClr val="000000"/>
                </a:solidFill>
                <a:latin typeface="Inter"/>
              </a:rPr>
              <a:t>Where</a:t>
            </a:r>
          </a:p>
          <a:p>
            <a:pPr marL="690881" indent="-345440" lvl="1">
              <a:lnSpc>
                <a:spcPts val="6368"/>
              </a:lnSpc>
              <a:buFont typeface="Arial"/>
              <a:buChar char="•"/>
            </a:pPr>
            <a:r>
              <a:rPr lang="en-US" sz="3200">
                <a:solidFill>
                  <a:srgbClr val="000000"/>
                </a:solidFill>
                <a:latin typeface="Inter"/>
              </a:rPr>
              <a:t>a represents a specific attribute or class label</a:t>
            </a:r>
          </a:p>
          <a:p>
            <a:pPr marL="690881" indent="-345440" lvl="1">
              <a:lnSpc>
                <a:spcPts val="6368"/>
              </a:lnSpc>
              <a:buFont typeface="Arial"/>
              <a:buChar char="•"/>
            </a:pPr>
            <a:r>
              <a:rPr lang="en-US" sz="3200">
                <a:solidFill>
                  <a:srgbClr val="000000"/>
                </a:solidFill>
                <a:latin typeface="Inter"/>
              </a:rPr>
              <a:t>Entropy(S) is the entropy of originaldataset, S</a:t>
            </a:r>
          </a:p>
          <a:p>
            <a:pPr marL="690881" indent="-345440" lvl="1">
              <a:lnSpc>
                <a:spcPts val="6368"/>
              </a:lnSpc>
              <a:buFont typeface="Arial"/>
              <a:buChar char="•"/>
            </a:pPr>
            <a:r>
              <a:rPr lang="en-US" sz="3200">
                <a:solidFill>
                  <a:srgbClr val="000000"/>
                </a:solidFill>
                <a:latin typeface="Inter"/>
              </a:rPr>
              <a:t>|Sv| represents the number of instances in subset Sv, which is the subset of S for a specific attribute value v</a:t>
            </a:r>
          </a:p>
          <a:p>
            <a:pPr marL="690881" indent="-345440" lvl="1">
              <a:lnSpc>
                <a:spcPts val="6368"/>
              </a:lnSpc>
              <a:buFont typeface="Arial"/>
              <a:buChar char="•"/>
            </a:pPr>
            <a:r>
              <a:rPr lang="en-US" sz="3200">
                <a:solidFill>
                  <a:srgbClr val="000000"/>
                </a:solidFill>
                <a:latin typeface="Inter"/>
              </a:rPr>
              <a:t>|S| represents the total number of instances in the dataset S.</a:t>
            </a:r>
          </a:p>
          <a:p>
            <a:pPr marL="690881" indent="-345440" lvl="1">
              <a:lnSpc>
                <a:spcPts val="6368"/>
              </a:lnSpc>
              <a:buFont typeface="Arial"/>
              <a:buChar char="•"/>
            </a:pPr>
            <a:r>
              <a:rPr lang="en-US" sz="3200">
                <a:solidFill>
                  <a:srgbClr val="000000"/>
                </a:solidFill>
                <a:latin typeface="Inter"/>
              </a:rPr>
              <a:t>Entropy(Sv) is the entropy of subset Sv, calculated based on the class distribution within that subset.</a:t>
            </a:r>
          </a:p>
          <a:p>
            <a:pPr>
              <a:lnSpc>
                <a:spcPts val="6368"/>
              </a:lnSpc>
            </a:pPr>
          </a:p>
        </p:txBody>
      </p:sp>
      <p:sp>
        <p:nvSpPr>
          <p:cNvPr name="TextBox 4" id="4"/>
          <p:cNvSpPr txBox="true"/>
          <p:nvPr/>
        </p:nvSpPr>
        <p:spPr>
          <a:xfrm rot="0">
            <a:off x="1241610" y="370302"/>
            <a:ext cx="15647914" cy="3170555"/>
          </a:xfrm>
          <a:prstGeom prst="rect">
            <a:avLst/>
          </a:prstGeom>
        </p:spPr>
        <p:txBody>
          <a:bodyPr anchor="t" rtlCol="false" tIns="0" lIns="0" bIns="0" rIns="0">
            <a:spAutoFit/>
          </a:bodyPr>
          <a:lstStyle/>
          <a:p>
            <a:pPr algn="just" marL="690881" indent="-345440" lvl="1">
              <a:lnSpc>
                <a:spcPts val="6400"/>
              </a:lnSpc>
              <a:buFont typeface="Arial"/>
              <a:buChar char="•"/>
            </a:pPr>
            <a:r>
              <a:rPr lang="en-US" sz="3200">
                <a:solidFill>
                  <a:srgbClr val="000000"/>
                </a:solidFill>
                <a:latin typeface="Inter"/>
              </a:rPr>
              <a:t>I</a:t>
            </a:r>
            <a:r>
              <a:rPr lang="en-US" sz="3200">
                <a:solidFill>
                  <a:srgbClr val="000000"/>
                </a:solidFill>
                <a:latin typeface="Inter Bold"/>
              </a:rPr>
              <a:t>nformation Gain: </a:t>
            </a:r>
            <a:r>
              <a:rPr lang="en-US" sz="3200">
                <a:solidFill>
                  <a:srgbClr val="000000"/>
                </a:solidFill>
                <a:latin typeface="Inter"/>
              </a:rPr>
              <a:t>Information gain measures the reduction in entropy achieved by partitioning the data based on a specific attribute. It calculates the difference between the entropy of the original set and the weighted average entropy of the resulting subsets.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8CA9AD"/>
        </a:solidFill>
      </p:bgPr>
    </p:bg>
    <p:spTree>
      <p:nvGrpSpPr>
        <p:cNvPr id="1" name=""/>
        <p:cNvGrpSpPr/>
        <p:nvPr/>
      </p:nvGrpSpPr>
      <p:grpSpPr>
        <a:xfrm>
          <a:off x="0" y="0"/>
          <a:ext cx="0" cy="0"/>
          <a:chOff x="0" y="0"/>
          <a:chExt cx="0" cy="0"/>
        </a:xfrm>
      </p:grpSpPr>
      <p:sp>
        <p:nvSpPr>
          <p:cNvPr name="Freeform 2" id="2"/>
          <p:cNvSpPr/>
          <p:nvPr/>
        </p:nvSpPr>
        <p:spPr>
          <a:xfrm flipH="false" flipV="false" rot="0">
            <a:off x="6376381" y="3870948"/>
            <a:ext cx="4566431" cy="2072316"/>
          </a:xfrm>
          <a:custGeom>
            <a:avLst/>
            <a:gdLst/>
            <a:ahLst/>
            <a:cxnLst/>
            <a:rect r="r" b="b" t="t" l="l"/>
            <a:pathLst>
              <a:path h="2072316" w="4566431">
                <a:moveTo>
                  <a:pt x="0" y="0"/>
                </a:moveTo>
                <a:lnTo>
                  <a:pt x="4566431" y="0"/>
                </a:lnTo>
                <a:lnTo>
                  <a:pt x="4566431" y="2072316"/>
                </a:lnTo>
                <a:lnTo>
                  <a:pt x="0" y="2072316"/>
                </a:lnTo>
                <a:lnTo>
                  <a:pt x="0" y="0"/>
                </a:lnTo>
                <a:close/>
              </a:path>
            </a:pathLst>
          </a:custGeom>
          <a:blipFill>
            <a:blip r:embed="rId2"/>
            <a:stretch>
              <a:fillRect l="0" t="0" r="0" b="0"/>
            </a:stretch>
          </a:blipFill>
        </p:spPr>
      </p:sp>
      <p:sp>
        <p:nvSpPr>
          <p:cNvPr name="TextBox 3" id="3"/>
          <p:cNvSpPr txBox="true"/>
          <p:nvPr/>
        </p:nvSpPr>
        <p:spPr>
          <a:xfrm rot="0">
            <a:off x="1028700" y="172246"/>
            <a:ext cx="15689808" cy="7045325"/>
          </a:xfrm>
          <a:prstGeom prst="rect">
            <a:avLst/>
          </a:prstGeom>
        </p:spPr>
        <p:txBody>
          <a:bodyPr anchor="t" rtlCol="false" tIns="0" lIns="0" bIns="0" rIns="0">
            <a:spAutoFit/>
          </a:bodyPr>
          <a:lstStyle/>
          <a:p>
            <a:pPr marL="690881" indent="-345440" lvl="1">
              <a:lnSpc>
                <a:spcPts val="6400"/>
              </a:lnSpc>
              <a:buFont typeface="Arial"/>
              <a:buChar char="•"/>
            </a:pPr>
            <a:r>
              <a:rPr lang="en-US" sz="3200">
                <a:solidFill>
                  <a:srgbClr val="000000"/>
                </a:solidFill>
                <a:latin typeface="Inter Bold"/>
              </a:rPr>
              <a:t>Gini Index: </a:t>
            </a:r>
            <a:r>
              <a:rPr lang="en-US" sz="3200">
                <a:solidFill>
                  <a:srgbClr val="000000"/>
                </a:solidFill>
                <a:latin typeface="Inter"/>
              </a:rPr>
              <a:t>The Gini index is another measure of impurity used in decision tree algorithms. It quantifies the probability of misclassifying a randomly selected example if it were randomly labeled according to the distribution of class labels in a subset.</a:t>
            </a:r>
            <a:r>
              <a:rPr lang="en-US" sz="3200">
                <a:solidFill>
                  <a:srgbClr val="000000"/>
                </a:solidFill>
                <a:latin typeface="Inter"/>
              </a:rPr>
              <a:t> The formula of the Gini Index is as follows:</a:t>
            </a:r>
          </a:p>
          <a:p>
            <a:pPr>
              <a:lnSpc>
                <a:spcPts val="3499"/>
              </a:lnSpc>
            </a:pPr>
          </a:p>
          <a:p>
            <a:pPr>
              <a:lnSpc>
                <a:spcPts val="3499"/>
              </a:lnSpc>
            </a:pPr>
          </a:p>
          <a:p>
            <a:pPr>
              <a:lnSpc>
                <a:spcPts val="3499"/>
              </a:lnSpc>
            </a:pPr>
          </a:p>
          <a:p>
            <a:pPr>
              <a:lnSpc>
                <a:spcPts val="3499"/>
              </a:lnSpc>
            </a:pPr>
          </a:p>
          <a:p>
            <a:pPr>
              <a:lnSpc>
                <a:spcPts val="3499"/>
              </a:lnSpc>
            </a:pPr>
          </a:p>
          <a:p>
            <a:pPr>
              <a:lnSpc>
                <a:spcPts val="3499"/>
              </a:lnSpc>
            </a:pPr>
          </a:p>
          <a:p>
            <a:pPr>
              <a:lnSpc>
                <a:spcPts val="4479"/>
              </a:lnSpc>
            </a:pPr>
          </a:p>
          <a:p>
            <a:pPr>
              <a:lnSpc>
                <a:spcPts val="4479"/>
              </a:lnSpc>
            </a:pPr>
          </a:p>
        </p:txBody>
      </p:sp>
      <p:sp>
        <p:nvSpPr>
          <p:cNvPr name="TextBox 4" id="4"/>
          <p:cNvSpPr txBox="true"/>
          <p:nvPr/>
        </p:nvSpPr>
        <p:spPr>
          <a:xfrm rot="0">
            <a:off x="1028700" y="6969921"/>
            <a:ext cx="15689808" cy="2328926"/>
          </a:xfrm>
          <a:prstGeom prst="rect">
            <a:avLst/>
          </a:prstGeom>
        </p:spPr>
        <p:txBody>
          <a:bodyPr anchor="t" rtlCol="false" tIns="0" lIns="0" bIns="0" rIns="0">
            <a:spAutoFit/>
          </a:bodyPr>
          <a:lstStyle/>
          <a:p>
            <a:pPr algn="just">
              <a:lnSpc>
                <a:spcPts val="6336"/>
              </a:lnSpc>
            </a:pPr>
            <a:r>
              <a:rPr lang="en-US" sz="3200">
                <a:solidFill>
                  <a:srgbClr val="000000"/>
                </a:solidFill>
                <a:latin typeface="Inter"/>
              </a:rPr>
              <a:t>where</a:t>
            </a:r>
          </a:p>
          <a:p>
            <a:pPr algn="just">
              <a:lnSpc>
                <a:spcPts val="6336"/>
              </a:lnSpc>
            </a:pPr>
            <a:r>
              <a:rPr lang="en-US" sz="3200">
                <a:solidFill>
                  <a:srgbClr val="000000"/>
                </a:solidFill>
                <a:latin typeface="Inter"/>
              </a:rPr>
              <a:t>pi is the probability of an object being classified to a particular class.</a:t>
            </a:r>
          </a:p>
          <a:p>
            <a:pPr algn="just">
              <a:lnSpc>
                <a:spcPts val="6368"/>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8CA9AD"/>
        </a:solidFill>
      </p:bgPr>
    </p:bg>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48255" y="442062"/>
            <a:ext cx="15056252" cy="720731"/>
          </a:xfrm>
          <a:prstGeom prst="rect">
            <a:avLst/>
          </a:prstGeom>
        </p:spPr>
        <p:txBody>
          <a:bodyPr anchor="t" rtlCol="false" tIns="0" lIns="0" bIns="0" rIns="0">
            <a:spAutoFit/>
          </a:bodyPr>
          <a:lstStyle/>
          <a:p>
            <a:pPr>
              <a:lnSpc>
                <a:spcPts val="5500"/>
              </a:lnSpc>
            </a:pPr>
            <a:r>
              <a:rPr lang="en-US" sz="5000">
                <a:solidFill>
                  <a:srgbClr val="8CA9AD"/>
                </a:solidFill>
                <a:latin typeface="Inter Bold"/>
              </a:rPr>
              <a:t>WHAT IS C-SEP?</a:t>
            </a:r>
          </a:p>
        </p:txBody>
      </p:sp>
      <p:sp>
        <p:nvSpPr>
          <p:cNvPr name="TextBox 4" id="4"/>
          <p:cNvSpPr txBox="true"/>
          <p:nvPr/>
        </p:nvSpPr>
        <p:spPr>
          <a:xfrm rot="0">
            <a:off x="1028700" y="2157730"/>
            <a:ext cx="15914069" cy="5599430"/>
          </a:xfrm>
          <a:prstGeom prst="rect">
            <a:avLst/>
          </a:prstGeom>
        </p:spPr>
        <p:txBody>
          <a:bodyPr anchor="t" rtlCol="false" tIns="0" lIns="0" bIns="0" rIns="0">
            <a:spAutoFit/>
          </a:bodyPr>
          <a:lstStyle/>
          <a:p>
            <a:pPr algn="just">
              <a:lnSpc>
                <a:spcPts val="6400"/>
              </a:lnSpc>
            </a:pPr>
            <a:r>
              <a:rPr lang="en-US" sz="3200">
                <a:solidFill>
                  <a:srgbClr val="000000"/>
                </a:solidFill>
                <a:latin typeface="Inter"/>
              </a:rPr>
              <a:t>Conditional Symmetrical Entropy Partitioning (C-SEP) is an attribute selection method used in decision trees. It is based on the idea of entropy, which measures the uncertainty of a random variable. In the context of decision trees, entropy is used to measure the impurity of a node. A node is impure if the data points in the node are not all classified into the same category.</a:t>
            </a:r>
          </a:p>
          <a:p>
            <a:pPr algn="just">
              <a:lnSpc>
                <a:spcPts val="6400"/>
              </a:lnSpc>
            </a:pPr>
          </a:p>
          <a:p>
            <a:pPr algn="just">
              <a:lnSpc>
                <a:spcPts val="6400"/>
              </a:lnSpc>
            </a:pPr>
          </a:p>
        </p:txBody>
      </p:sp>
      <p:sp>
        <p:nvSpPr>
          <p:cNvPr name="TextBox 5" id="5"/>
          <p:cNvSpPr txBox="true"/>
          <p:nvPr/>
        </p:nvSpPr>
        <p:spPr>
          <a:xfrm rot="0">
            <a:off x="4247631" y="320675"/>
            <a:ext cx="8097295" cy="863600"/>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Open Sans Light Bold"/>
              </a:rPr>
              <a:t>What is C-SEP?</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8CA9AD"/>
        </a:solidFill>
      </p:bgPr>
    </p:bg>
    <p:spTree>
      <p:nvGrpSpPr>
        <p:cNvPr id="1" name=""/>
        <p:cNvGrpSpPr/>
        <p:nvPr/>
      </p:nvGrpSpPr>
      <p:grpSpPr>
        <a:xfrm>
          <a:off x="0" y="0"/>
          <a:ext cx="0" cy="0"/>
          <a:chOff x="0" y="0"/>
          <a:chExt cx="0" cy="0"/>
        </a:xfrm>
      </p:grpSpPr>
      <p:sp>
        <p:nvSpPr>
          <p:cNvPr name="Freeform 2" id="2"/>
          <p:cNvSpPr/>
          <p:nvPr/>
        </p:nvSpPr>
        <p:spPr>
          <a:xfrm flipH="false" flipV="false" rot="0">
            <a:off x="2417556" y="9164276"/>
            <a:ext cx="4102978" cy="2245448"/>
          </a:xfrm>
          <a:custGeom>
            <a:avLst/>
            <a:gdLst/>
            <a:ahLst/>
            <a:cxnLst/>
            <a:rect r="r" b="b" t="t" l="l"/>
            <a:pathLst>
              <a:path h="2245448" w="4102978">
                <a:moveTo>
                  <a:pt x="0" y="0"/>
                </a:moveTo>
                <a:lnTo>
                  <a:pt x="4102979" y="0"/>
                </a:lnTo>
                <a:lnTo>
                  <a:pt x="4102979"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48255" y="442062"/>
            <a:ext cx="15056252" cy="720731"/>
          </a:xfrm>
          <a:prstGeom prst="rect">
            <a:avLst/>
          </a:prstGeom>
        </p:spPr>
        <p:txBody>
          <a:bodyPr anchor="t" rtlCol="false" tIns="0" lIns="0" bIns="0" rIns="0">
            <a:spAutoFit/>
          </a:bodyPr>
          <a:lstStyle/>
          <a:p>
            <a:pPr>
              <a:lnSpc>
                <a:spcPts val="5500"/>
              </a:lnSpc>
            </a:pPr>
            <a:r>
              <a:rPr lang="en-US" sz="5000">
                <a:solidFill>
                  <a:srgbClr val="8CA9AD"/>
                </a:solidFill>
                <a:latin typeface="Inter Bold"/>
              </a:rPr>
              <a:t>WHATCONISCC C-SEP?</a:t>
            </a:r>
          </a:p>
        </p:txBody>
      </p:sp>
      <p:sp>
        <p:nvSpPr>
          <p:cNvPr name="TextBox 4" id="4"/>
          <p:cNvSpPr txBox="true"/>
          <p:nvPr/>
        </p:nvSpPr>
        <p:spPr>
          <a:xfrm rot="0">
            <a:off x="648255" y="1405573"/>
            <a:ext cx="15914069" cy="7218680"/>
          </a:xfrm>
          <a:prstGeom prst="rect">
            <a:avLst/>
          </a:prstGeom>
        </p:spPr>
        <p:txBody>
          <a:bodyPr anchor="t" rtlCol="false" tIns="0" lIns="0" bIns="0" rIns="0">
            <a:spAutoFit/>
          </a:bodyPr>
          <a:lstStyle/>
          <a:p>
            <a:pPr algn="just">
              <a:lnSpc>
                <a:spcPts val="6400"/>
              </a:lnSpc>
            </a:pPr>
            <a:r>
              <a:rPr lang="en-US" sz="3200">
                <a:solidFill>
                  <a:srgbClr val="000000"/>
                </a:solidFill>
                <a:latin typeface="Inter"/>
              </a:rPr>
              <a:t>The concept of C-SEP follow as: </a:t>
            </a:r>
          </a:p>
          <a:p>
            <a:pPr algn="just" marL="690881" indent="-345440" lvl="1">
              <a:lnSpc>
                <a:spcPts val="6400"/>
              </a:lnSpc>
              <a:buFont typeface="Arial"/>
              <a:buChar char="•"/>
            </a:pPr>
            <a:r>
              <a:rPr lang="en-US" sz="3200">
                <a:solidFill>
                  <a:srgbClr val="000000"/>
                </a:solidFill>
                <a:latin typeface="Inter"/>
              </a:rPr>
              <a:t>The entropy of an attribute measures the uncertainty about the attribute.</a:t>
            </a:r>
          </a:p>
          <a:p>
            <a:pPr algn="just" marL="690881" indent="-345440" lvl="1">
              <a:lnSpc>
                <a:spcPts val="6400"/>
              </a:lnSpc>
              <a:buFont typeface="Arial"/>
              <a:buChar char="•"/>
            </a:pPr>
            <a:r>
              <a:rPr lang="en-US" sz="3200">
                <a:solidFill>
                  <a:srgbClr val="000000"/>
                </a:solidFill>
                <a:latin typeface="Inter"/>
              </a:rPr>
              <a:t>The conditional symmetrical entropy of an attribute measures the uncertainty about the attribute, given the class label.</a:t>
            </a:r>
          </a:p>
          <a:p>
            <a:pPr algn="just" marL="690881" indent="-345440" lvl="1">
              <a:lnSpc>
                <a:spcPts val="6400"/>
              </a:lnSpc>
              <a:buFont typeface="Arial"/>
              <a:buChar char="•"/>
            </a:pPr>
            <a:r>
              <a:rPr lang="en-US" sz="3200">
                <a:solidFill>
                  <a:srgbClr val="000000"/>
                </a:solidFill>
                <a:latin typeface="Inter"/>
              </a:rPr>
              <a:t>The attribute with the highest conditional symmetrical entropy is the one that is most likely to help to reduce the impurity of the node.</a:t>
            </a:r>
          </a:p>
          <a:p>
            <a:pPr algn="just" marL="690881" indent="-345440" lvl="1">
              <a:lnSpc>
                <a:spcPts val="6400"/>
              </a:lnSpc>
              <a:buFont typeface="Arial"/>
              <a:buChar char="•"/>
            </a:pPr>
            <a:r>
              <a:rPr lang="en-US" sz="3200">
                <a:solidFill>
                  <a:srgbClr val="000000"/>
                </a:solidFill>
                <a:latin typeface="Inter"/>
              </a:rPr>
              <a:t>C-SEP partitions the data in the node based on the attribute with the highest conditional symmetrical entropy.</a:t>
            </a:r>
          </a:p>
          <a:p>
            <a:pPr algn="just">
              <a:lnSpc>
                <a:spcPts val="6400"/>
              </a:lnSpc>
            </a:pPr>
          </a:p>
        </p:txBody>
      </p:sp>
      <p:sp>
        <p:nvSpPr>
          <p:cNvPr name="TextBox 5" id="5"/>
          <p:cNvSpPr txBox="true"/>
          <p:nvPr/>
        </p:nvSpPr>
        <p:spPr>
          <a:xfrm rot="0">
            <a:off x="294880" y="134092"/>
            <a:ext cx="15056252" cy="102870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Open Sans Light Bold"/>
              </a:rPr>
              <a:t>Concept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DAFl96Gao7k</dc:identifier>
  <dcterms:modified xsi:type="dcterms:W3CDTF">2011-08-01T06:04:30Z</dcterms:modified>
  <cp:revision>1</cp:revision>
  <dc:title>C-SEP  ROOM2</dc:title>
</cp:coreProperties>
</file>