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73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47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09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2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97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0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2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07A1-09A1-4671-80C9-47AAC6936C7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A68F-A11B-4960-B704-ACE17ED53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7772400" cy="147002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 para o levantamento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5121434"/>
            <a:ext cx="2952328" cy="1115878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Pedro Maia</a:t>
            </a:r>
          </a:p>
          <a:p>
            <a:pPr algn="l"/>
            <a:r>
              <a:rPr lang="pt-BR" b="1" dirty="0" err="1">
                <a:solidFill>
                  <a:schemeClr val="tx1"/>
                </a:solidFill>
              </a:rPr>
              <a:t>Krygor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yan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6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0C008-948F-96DC-3E0F-660E407B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6507687" cy="1828800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Não existe técnica ideal, existe técnica adequada para o local. Para definir a melhor técnica é necessário analisar as condições, restrições, permissões do local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93A6497-2B0B-6E46-20FD-06A3981C5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pt-PT" b="1" dirty="0"/>
              <a:t>07.1) Existem uma técnica ideal para a elicitação de requisitos ?</a:t>
            </a:r>
          </a:p>
          <a:p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4EFE4F-D4BB-B555-AA82-20AAE540E450}"/>
              </a:ext>
            </a:extLst>
          </p:cNvPr>
          <p:cNvSpPr txBox="1"/>
          <p:nvPr/>
        </p:nvSpPr>
        <p:spPr>
          <a:xfrm rot="4771303">
            <a:off x="4723046" y="383917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pic>
        <p:nvPicPr>
          <p:cNvPr id="8" name="Picture 2" descr="C:\Users\Patricia jaqueline\Desktop\tecnica de elicitação.jpg">
            <a:extLst>
              <a:ext uri="{FF2B5EF4-FFF2-40B4-BE49-F238E27FC236}">
                <a16:creationId xmlns:a16="http://schemas.microsoft.com/office/drawing/2014/main" id="{A908741B-C932-9BB5-D43A-81813549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34" y="3688127"/>
            <a:ext cx="4850263" cy="289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B4098B6-C8C6-BAB5-954D-9225FD6D572D}"/>
              </a:ext>
            </a:extLst>
          </p:cNvPr>
          <p:cNvSpPr txBox="1"/>
          <p:nvPr/>
        </p:nvSpPr>
        <p:spPr>
          <a:xfrm>
            <a:off x="4199619" y="80477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53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pt-BR" sz="3600" b="1" dirty="0"/>
              <a:t>08) </a:t>
            </a:r>
            <a:r>
              <a:rPr lang="pt-PT" sz="3600" b="1" dirty="0"/>
              <a:t>Os requisitos podem ser divididos em requisitos funcionais (F) e (NF)não funcionais.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1800" b="1" u="sng" dirty="0"/>
              <a:t>Sistema de Loja de Vídeo</a:t>
            </a:r>
            <a:endParaRPr lang="pt-BR" sz="1800" b="1" dirty="0"/>
          </a:p>
          <a:p>
            <a:r>
              <a:rPr lang="pt-PT" sz="1800" dirty="0"/>
              <a:t>Lista de requisitos</a:t>
            </a:r>
          </a:p>
          <a:p>
            <a:endParaRPr lang="pt-BR" sz="1800" dirty="0"/>
          </a:p>
          <a:p>
            <a:r>
              <a:rPr lang="pt-PT" sz="1800" b="1" dirty="0"/>
              <a:t>(F) </a:t>
            </a:r>
            <a:r>
              <a:rPr lang="pt-PT" sz="1800" dirty="0"/>
              <a:t>O sistema deve cadastrar o cliente.</a:t>
            </a:r>
            <a:endParaRPr lang="pt-BR" sz="1800" dirty="0"/>
          </a:p>
          <a:p>
            <a:r>
              <a:rPr lang="pt-PT" sz="1800" b="1" dirty="0"/>
              <a:t>(F) </a:t>
            </a:r>
            <a:r>
              <a:rPr lang="pt-PT" sz="1800" dirty="0"/>
              <a:t>O sistema deve emitir um recibo para o cliente.</a:t>
            </a:r>
            <a:endParaRPr lang="pt-BR" sz="1800" dirty="0"/>
          </a:p>
          <a:p>
            <a:r>
              <a:rPr lang="pt-PT" sz="1800" b="1" dirty="0"/>
              <a:t>(F) </a:t>
            </a:r>
            <a:r>
              <a:rPr lang="pt-PT" sz="1800" dirty="0"/>
              <a:t>O sistema deve transformar uma fita disponível em fita emprestada, quando a fita for  alugada pelo cliente. </a:t>
            </a:r>
          </a:p>
          <a:p>
            <a:r>
              <a:rPr lang="pt-PT" sz="1800" b="1" dirty="0"/>
              <a:t>(NF) </a:t>
            </a:r>
            <a:r>
              <a:rPr lang="pt-PT" sz="1800" dirty="0"/>
              <a:t>O sistema deve cadastrar o cliente rapidamente, em menos de 2 minutos.</a:t>
            </a:r>
            <a:endParaRPr lang="pt-BR" sz="1800" dirty="0"/>
          </a:p>
          <a:p>
            <a:r>
              <a:rPr lang="pt-PT" sz="1800" b="1" dirty="0"/>
              <a:t>(NF) </a:t>
            </a:r>
            <a:r>
              <a:rPr lang="pt-PT" sz="1800" dirty="0"/>
              <a:t>O sistema deve emitir um recibo para o cliente, com o tempo máximo de 8 segundos após 	a transação.</a:t>
            </a:r>
          </a:p>
          <a:p>
            <a:r>
              <a:rPr lang="pt-PT" sz="1800" dirty="0"/>
              <a:t> </a:t>
            </a:r>
            <a:r>
              <a:rPr lang="pt-PT" sz="1800" b="1" dirty="0"/>
              <a:t>(NF) </a:t>
            </a:r>
            <a:r>
              <a:rPr lang="pt-PT" sz="1800" dirty="0"/>
              <a:t>O sistema deve atender as normas do padrão IEEE.</a:t>
            </a:r>
            <a:endParaRPr lang="pt-BR" sz="1800" dirty="0"/>
          </a:p>
          <a:p>
            <a:r>
              <a:rPr lang="pt-PT" sz="1800" b="1" dirty="0"/>
              <a:t>(NF) </a:t>
            </a:r>
            <a:r>
              <a:rPr lang="pt-PT" sz="1800" dirty="0"/>
              <a:t>O sistema não pode perder dados do cliente.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75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08) </a:t>
            </a:r>
            <a:r>
              <a:rPr lang="pt-PT" sz="3200" b="1" dirty="0"/>
              <a:t>Os requisitos podem ser divididos em requisitos funcionais (F) e (NF)não funcionais.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PT" sz="2900" b="1" u="sng" dirty="0"/>
              <a:t>Sistema de controle de Biblioteca</a:t>
            </a:r>
          </a:p>
          <a:p>
            <a:r>
              <a:rPr lang="pt-PT" sz="2900" dirty="0"/>
              <a:t> Lista de requisitos</a:t>
            </a:r>
          </a:p>
          <a:p>
            <a:pPr marL="0" indent="0">
              <a:buNone/>
            </a:pPr>
            <a:endParaRPr lang="pt-BR" sz="2900" dirty="0"/>
          </a:p>
          <a:p>
            <a:r>
              <a:rPr lang="pt-PT" sz="2900" b="1" dirty="0"/>
              <a:t>(F)</a:t>
            </a:r>
            <a:r>
              <a:rPr lang="pt-PT" sz="2900" dirty="0"/>
              <a:t> O sistema deve cadastrar bibliotecários. </a:t>
            </a:r>
          </a:p>
          <a:p>
            <a:r>
              <a:rPr lang="pt-PT" sz="2900" b="1" dirty="0"/>
              <a:t>(F)</a:t>
            </a:r>
            <a:r>
              <a:rPr lang="pt-PT" sz="2900" dirty="0"/>
              <a:t> O sistema deve cadastrar os usuários.</a:t>
            </a:r>
            <a:endParaRPr lang="pt-BR" sz="2900" dirty="0"/>
          </a:p>
          <a:p>
            <a:r>
              <a:rPr lang="pt-PT" sz="2900" b="1" dirty="0"/>
              <a:t>(F) </a:t>
            </a:r>
            <a:r>
              <a:rPr lang="pt-PT" sz="2900" dirty="0"/>
              <a:t>O sistema deve achar para os bibliotecários, qual o usuário que está com 	um determinado livro.</a:t>
            </a:r>
            <a:endParaRPr lang="pt-BR" sz="2900" dirty="0"/>
          </a:p>
          <a:p>
            <a:r>
              <a:rPr lang="pt-PT" sz="2900" b="1" dirty="0"/>
              <a:t>(F) </a:t>
            </a:r>
            <a:r>
              <a:rPr lang="pt-PT" sz="2900" dirty="0"/>
              <a:t>O sistema deve tornar um livro em livro emprestado, quando um usuário 	pegar este livro emprestado. </a:t>
            </a:r>
          </a:p>
          <a:p>
            <a:r>
              <a:rPr lang="pt-PT" sz="2900" b="1" dirty="0"/>
              <a:t>(F) </a:t>
            </a:r>
            <a:r>
              <a:rPr lang="pt-PT" sz="2900" dirty="0"/>
              <a:t>Dependendo do tipo de usuário o sistema deve atender a completa 	revogação da multa.</a:t>
            </a:r>
            <a:endParaRPr lang="pt-BR" sz="2900" dirty="0"/>
          </a:p>
          <a:p>
            <a:r>
              <a:rPr lang="pt-PT" sz="2900" b="1" dirty="0"/>
              <a:t>(F) </a:t>
            </a:r>
            <a:r>
              <a:rPr lang="pt-PT" sz="2900" dirty="0"/>
              <a:t>O sistema deve cadastrar os usuários de maneira amigável, por intermédio 	de uma interface fácil de usar.</a:t>
            </a:r>
          </a:p>
          <a:p>
            <a:r>
              <a:rPr lang="pt-PT" sz="2900" dirty="0"/>
              <a:t> </a:t>
            </a:r>
            <a:r>
              <a:rPr lang="pt-PT" sz="2900" b="1" dirty="0"/>
              <a:t>(NF) </a:t>
            </a:r>
            <a:r>
              <a:rPr lang="pt-PT" sz="2900" dirty="0"/>
              <a:t>O sistema deve fazer o cadastramento rapidamente, em menos de 3 	minutos.</a:t>
            </a:r>
            <a:endParaRPr lang="pt-BR" sz="2900" dirty="0"/>
          </a:p>
          <a:p>
            <a:r>
              <a:rPr lang="pt-PT" sz="2900" b="1" dirty="0"/>
              <a:t>(NF) </a:t>
            </a:r>
            <a:r>
              <a:rPr lang="pt-PT" sz="2900" dirty="0"/>
              <a:t>O sistema deve ser portável para plataformas Linux.</a:t>
            </a:r>
            <a:endParaRPr lang="pt-BR" sz="2900" dirty="0"/>
          </a:p>
          <a:p>
            <a:r>
              <a:rPr lang="pt-PT" sz="2900" b="1" dirty="0"/>
              <a:t>(F) </a:t>
            </a:r>
            <a:r>
              <a:rPr lang="pt-PT" sz="2900" dirty="0"/>
              <a:t>O sistema não pode cobrar multa de professores em tempo integral.</a:t>
            </a:r>
            <a:endParaRPr lang="pt-BR" sz="29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617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PT" b="1" dirty="0"/>
              <a:t>01) No texto, como é definida a elicitação de requisitos?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7200" y="1988840"/>
            <a:ext cx="8229600" cy="12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É o processo de identificação de problemas a serem resolvidos, serviços que devem ser prestados, requisitos de performance, restrições de hardware e outros. </a:t>
            </a:r>
            <a:endParaRPr lang="pt-BR" sz="2400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89DCE7E5-1C9D-7F4B-7000-3F09931C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59" y="3717749"/>
            <a:ext cx="4592154" cy="28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pt-PT" b="1" dirty="0"/>
              <a:t>02) Nessa etapa, quem são as pessoas envolvidas?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556792"/>
            <a:ext cx="2808312" cy="4680520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Analistas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Usuários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Stakeholders</a:t>
            </a:r>
            <a:endParaRPr lang="pt-BR" dirty="0"/>
          </a:p>
        </p:txBody>
      </p:sp>
      <p:pic>
        <p:nvPicPr>
          <p:cNvPr id="2051" name="Picture 3" descr="C:\Users\Patricia jaqueline\Desktop\analis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1620"/>
            <a:ext cx="4067572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tricia jaqueline\Desktop\stackhol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92877"/>
            <a:ext cx="4067572" cy="16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atricia jaqueline\Desktop\usuari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4067572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0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PT" sz="2000" b="1" dirty="0"/>
              <a:t>03 )Quais são as principais dificuldades encontradas na fase de levantamento de requisitos ? Essas dificuldades ocorrem somente em sistemas mais recentes, que possuem uma arquitetura, tamanho e complexidade maiores do que os sistemas mais antigos ?</a:t>
            </a:r>
            <a:endParaRPr lang="pt-BR" sz="2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888" y="1849264"/>
            <a:ext cx="5544616" cy="5008736"/>
          </a:xfrm>
        </p:spPr>
        <p:txBody>
          <a:bodyPr>
            <a:normAutofit fontScale="92500" lnSpcReduction="10000"/>
          </a:bodyPr>
          <a:lstStyle/>
          <a:p>
            <a:r>
              <a:rPr lang="pt-PT" sz="2800" dirty="0"/>
              <a:t>O usuário não consegue informar exatamente o objetivo do sistema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r>
              <a:rPr lang="pt-PT" sz="2800" dirty="0"/>
              <a:t>O analista não</a:t>
            </a:r>
            <a:r>
              <a:rPr lang="pt-BR" sz="2800" dirty="0"/>
              <a:t> consegue extrair informações ou comunica-las com clareza 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800" dirty="0"/>
              <a:t>Conflito entre os representantes </a:t>
            </a:r>
          </a:p>
          <a:p>
            <a:r>
              <a:rPr lang="pt-BR" sz="2800" dirty="0"/>
              <a:t>Reuniões improdutivas</a:t>
            </a:r>
            <a:endParaRPr lang="pt-PT" sz="2800" dirty="0"/>
          </a:p>
        </p:txBody>
      </p:sp>
      <p:pic>
        <p:nvPicPr>
          <p:cNvPr id="3074" name="Picture 2" descr="C:\Users\Patricia jaqueline\Desktop\analista ambig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45024"/>
            <a:ext cx="3048000" cy="154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tricia jaqueline\Desktop\usuario sem sab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66900"/>
            <a:ext cx="3048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atricia jaqueline\Desktop\politi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04" y="5382766"/>
            <a:ext cx="30480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8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b="1" dirty="0"/>
              <a:t>04) </a:t>
            </a:r>
            <a:r>
              <a:rPr lang="pt-PT" sz="2800" b="1" dirty="0"/>
              <a:t>Como posso identificar que o levantamento de requisitos foi realizado de maneira adequada 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28800"/>
            <a:ext cx="5256584" cy="5040560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Identificando que os requisitos atendem os elementos do sistema de hardware e software do usuário/cliente 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Funcionalidades, regras de negócio e deveres do software bem comunicados no formato escrito ou verbal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Identificados os fatos pertinentes de fontes conflitantes ou confusas, e apresentar a solução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05CC5710-6107-6267-4153-7EBC9EDAC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08" y="1628800"/>
            <a:ext cx="3746888" cy="4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1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pPr lvl="0" algn="l"/>
            <a:br>
              <a:rPr lang="pt-PT" sz="3600" b="1" dirty="0"/>
            </a:br>
            <a:r>
              <a:rPr lang="pt-PT" sz="3600" b="1" dirty="0"/>
              <a:t>05) Segundo o autor, qual a principal diferença entre reuniões e workshops ?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pt-BR" dirty="0"/>
              <a:t>Ao contrário das reuniões, onde existe pouca interação entre todos os elementos presentes, o workshop tem o objetivo de acionar o trabalho em equipe.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07101" y="6325522"/>
            <a:ext cx="121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Workshop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372200" y="6321265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Reunião </a:t>
            </a:r>
          </a:p>
        </p:txBody>
      </p:sp>
      <p:pic>
        <p:nvPicPr>
          <p:cNvPr id="4100" name="Picture 4" descr="C:\Users\Patricia jaqueline\Desktop\worksh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27435"/>
            <a:ext cx="3048000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usinesspeople Getting Bored In Off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4027435"/>
            <a:ext cx="3048000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89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07) JAD - (Joint Application Design).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290"/>
            <a:ext cx="7707578" cy="1508105"/>
          </a:xfrm>
        </p:spPr>
        <p:txBody>
          <a:bodyPr>
            <a:noAutofit/>
          </a:bodyPr>
          <a:lstStyle/>
          <a:p>
            <a:r>
              <a:rPr lang="pt-BR" sz="1600" b="0" i="0" dirty="0">
                <a:solidFill>
                  <a:srgbClr val="253A44"/>
                </a:solidFill>
                <a:effectLst/>
                <a:latin typeface="Source Serif Pro" panose="02000000000000000000" pitchFamily="2" charset="0"/>
              </a:rPr>
              <a:t>JAD é uma metodologia que permite extrair informações de alta qualidade dos usuários, em curto espaço de tempo, através de reuniões estruturadas que buscam decisões por consenso, que é um método ágil eficaz </a:t>
            </a:r>
            <a:r>
              <a:rPr lang="pt-BR" sz="1600" dirty="0">
                <a:solidFill>
                  <a:srgbClr val="253A44"/>
                </a:solidFill>
                <a:latin typeface="Source Serif Pro" panose="02000000000000000000" pitchFamily="2" charset="0"/>
              </a:rPr>
              <a:t>de tomar </a:t>
            </a:r>
            <a:r>
              <a:rPr lang="pt-BR" sz="1600" b="0" i="0" dirty="0">
                <a:solidFill>
                  <a:srgbClr val="253A44"/>
                </a:solidFill>
                <a:effectLst/>
                <a:latin typeface="Source Serif Pro" panose="02000000000000000000" pitchFamily="2" charset="0"/>
              </a:rPr>
              <a:t>decisão em grupo. </a:t>
            </a:r>
            <a:r>
              <a:rPr lang="pt-BR" sz="1600" dirty="0">
                <a:solidFill>
                  <a:srgbClr val="253A44"/>
                </a:solidFill>
                <a:latin typeface="Source Serif Pro" panose="02000000000000000000" pitchFamily="2" charset="0"/>
              </a:rPr>
              <a:t>S</a:t>
            </a:r>
            <a:r>
              <a:rPr lang="pt-BR" sz="1600" b="0" i="0" dirty="0">
                <a:solidFill>
                  <a:srgbClr val="253A44"/>
                </a:solidFill>
                <a:effectLst/>
                <a:latin typeface="Source Serif Pro" panose="02000000000000000000" pitchFamily="2" charset="0"/>
              </a:rPr>
              <a:t>ubstitui as entrevistas individuais, e os resultados alcançados garante um levantamento mais preciso e completo dos requisitos do que os obtidos por entrevistas e questionários individualizados.</a:t>
            </a:r>
            <a:endParaRPr lang="pt-BR" sz="16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2734E2B-3396-D717-7A24-00FAE811A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78" y="3654842"/>
            <a:ext cx="5080000" cy="304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84FA74-282A-A5C1-2702-0EEAC90F1A46}"/>
              </a:ext>
            </a:extLst>
          </p:cNvPr>
          <p:cNvSpPr txBox="1"/>
          <p:nvPr/>
        </p:nvSpPr>
        <p:spPr>
          <a:xfrm>
            <a:off x="595579" y="3473950"/>
            <a:ext cx="23922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1" dirty="0"/>
              <a:t>Quem participa?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Usuários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Analistas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 err="1"/>
              <a:t>Dev’s</a:t>
            </a: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Facilitador</a:t>
            </a:r>
          </a:p>
        </p:txBody>
      </p:sp>
    </p:spTree>
    <p:extLst>
      <p:ext uri="{BB962C8B-B14F-4D97-AF65-F5344CB8AC3E}">
        <p14:creationId xmlns:p14="http://schemas.microsoft.com/office/powerpoint/2010/main" val="158956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82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PT" b="1" dirty="0"/>
              <a:t>07) Com base na conclusão do artigo.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56120" y="1412776"/>
            <a:ext cx="4752528" cy="1512168"/>
          </a:xfrm>
        </p:spPr>
        <p:txBody>
          <a:bodyPr/>
          <a:lstStyle/>
          <a:p>
            <a:pPr marL="457200" lvl="1" indent="0">
              <a:buNone/>
            </a:pPr>
            <a:endParaRPr lang="pt-PT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156120" y="3197353"/>
            <a:ext cx="4862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800" dirty="0"/>
          </a:p>
          <a:p>
            <a:endParaRPr lang="pt-BR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E13F2A9F-96D6-0F4F-E5A9-C9BFE4F53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69" y="1605480"/>
            <a:ext cx="4862113" cy="47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B51C74F-F7A0-71FC-D564-4C8EF866C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pt-PT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EA37DC-3EA5-42D0-241E-5320034DAF4A}"/>
              </a:ext>
            </a:extLst>
          </p:cNvPr>
          <p:cNvSpPr txBox="1"/>
          <p:nvPr/>
        </p:nvSpPr>
        <p:spPr>
          <a:xfrm>
            <a:off x="3657600" y="251287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19B045-6A75-E331-1087-EF5FFF35C743}"/>
              </a:ext>
            </a:extLst>
          </p:cNvPr>
          <p:cNvSpPr txBox="1"/>
          <p:nvPr/>
        </p:nvSpPr>
        <p:spPr>
          <a:xfrm>
            <a:off x="624288" y="-78579"/>
            <a:ext cx="8062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r>
              <a:rPr lang="pt-PT" sz="2800" b="1" dirty="0"/>
              <a:t>07.2) é possível afirmar que qualquer desenvolvedor de software é capaz de realizar um bom levantamento de requisitos ? Justifique.</a:t>
            </a:r>
            <a:endParaRPr lang="pt-BR" sz="2800" b="1" dirty="0"/>
          </a:p>
          <a:p>
            <a:endParaRPr lang="pt-BR" dirty="0"/>
          </a:p>
        </p:txBody>
      </p:sp>
      <p:pic>
        <p:nvPicPr>
          <p:cNvPr id="12" name="Imagem 5">
            <a:extLst>
              <a:ext uri="{FF2B5EF4-FFF2-40B4-BE49-F238E27FC236}">
                <a16:creationId xmlns:a16="http://schemas.microsoft.com/office/drawing/2014/main" id="{CB1F6420-1E6C-28C3-406E-6A7817C44C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16" y="3927498"/>
            <a:ext cx="4721536" cy="2655864"/>
          </a:xfrm>
          <a:prstGeom prst="rect">
            <a:avLst/>
          </a:prstGeom>
        </p:spPr>
      </p:pic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C4AF6DE9-9FFC-814D-D531-5BFA19FD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8" y="1860413"/>
            <a:ext cx="7762884" cy="2070266"/>
          </a:xfrm>
        </p:spPr>
        <p:txBody>
          <a:bodyPr/>
          <a:lstStyle/>
          <a:p>
            <a:r>
              <a:rPr lang="pt-BR" dirty="0"/>
              <a:t>O trabalho de levantamento de requisitos necessita de algumas habilidades que podem ser desenvolvidas por qualquer pessoa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A0DFFA-0981-D438-5CA3-115532DF9456}"/>
              </a:ext>
            </a:extLst>
          </p:cNvPr>
          <p:cNvSpPr txBox="1"/>
          <p:nvPr/>
        </p:nvSpPr>
        <p:spPr>
          <a:xfrm>
            <a:off x="858750" y="4373454"/>
            <a:ext cx="594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675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736</Words>
  <Application>Microsoft Office PowerPoint</Application>
  <PresentationFormat>Apresentação na tela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Serif Pro</vt:lpstr>
      <vt:lpstr>Tema do Office</vt:lpstr>
      <vt:lpstr>Técnicas para o levantamento de requisitos</vt:lpstr>
      <vt:lpstr>01) No texto, como é definida a elicitação de requisitos?</vt:lpstr>
      <vt:lpstr>02) Nessa etapa, quem são as pessoas envolvidas?</vt:lpstr>
      <vt:lpstr>03 )Quais são as principais dificuldades encontradas na fase de levantamento de requisitos ? Essas dificuldades ocorrem somente em sistemas mais recentes, que possuem uma arquitetura, tamanho e complexidade maiores do que os sistemas mais antigos ?</vt:lpstr>
      <vt:lpstr>04) Como posso identificar que o levantamento de requisitos foi realizado de maneira adequada ?</vt:lpstr>
      <vt:lpstr> 05) Segundo o autor, qual a principal diferença entre reuniões e workshops ? </vt:lpstr>
      <vt:lpstr>07) JAD - (Joint Application Design). </vt:lpstr>
      <vt:lpstr>07) Com base na conclusão do artigo.</vt:lpstr>
      <vt:lpstr> </vt:lpstr>
      <vt:lpstr>07.1) Existem uma técnica ideal para a elicitação de requisitos ? </vt:lpstr>
      <vt:lpstr>08) Os requisitos podem ser divididos em requisitos funcionais (F) e (NF)não funcionais. </vt:lpstr>
      <vt:lpstr>08) Os requisitos podem ser divididos em requisitos funcionais (F) e (NF)não funcionais.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para o levantamento de requisitos</dc:title>
  <dc:creator>Patricia jaqueline</dc:creator>
  <cp:lastModifiedBy>KR�GOR �AN DOS SANTOS PADILHA</cp:lastModifiedBy>
  <cp:revision>17</cp:revision>
  <dcterms:created xsi:type="dcterms:W3CDTF">2022-09-03T15:30:25Z</dcterms:created>
  <dcterms:modified xsi:type="dcterms:W3CDTF">2022-09-05T22:32:31Z</dcterms:modified>
</cp:coreProperties>
</file>