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70" r:id="rId4"/>
    <p:sldId id="265" r:id="rId5"/>
    <p:sldId id="266" r:id="rId6"/>
    <p:sldId id="272" r:id="rId7"/>
    <p:sldId id="267" r:id="rId8"/>
    <p:sldId id="271" r:id="rId9"/>
    <p:sldId id="273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ts\Documents\&#1040;&#1048;&#1057;&#1076;\&#1076;&#1072;&#1085;&#1085;&#1099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ts\Documents\&#1040;&#1048;&#1057;&#1076;\&#1076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ts\Documents\&#1040;&#1048;&#1057;&#1076;\&#1076;&#1072;&#1085;&#1085;&#1099;&#107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sts\Documents\&#1040;&#1048;&#1057;&#1076;\&#1076;&#1072;&#1085;&#1085;&#1099;&#107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Добавление последнего элемента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Лист1!$E$3:$E$102</c:f>
              <c:numCache>
                <c:formatCode>General</c:formatCode>
                <c:ptCount val="100"/>
                <c:pt idx="0">
                  <c:v>3000</c:v>
                </c:pt>
                <c:pt idx="1">
                  <c:v>700</c:v>
                </c:pt>
                <c:pt idx="2">
                  <c:v>1400</c:v>
                </c:pt>
                <c:pt idx="3">
                  <c:v>600</c:v>
                </c:pt>
                <c:pt idx="4">
                  <c:v>600</c:v>
                </c:pt>
                <c:pt idx="5">
                  <c:v>2800</c:v>
                </c:pt>
                <c:pt idx="6">
                  <c:v>500</c:v>
                </c:pt>
                <c:pt idx="7">
                  <c:v>500</c:v>
                </c:pt>
                <c:pt idx="8">
                  <c:v>2400</c:v>
                </c:pt>
                <c:pt idx="9">
                  <c:v>1100</c:v>
                </c:pt>
                <c:pt idx="10">
                  <c:v>200</c:v>
                </c:pt>
                <c:pt idx="11">
                  <c:v>700</c:v>
                </c:pt>
                <c:pt idx="12">
                  <c:v>200</c:v>
                </c:pt>
                <c:pt idx="13">
                  <c:v>200</c:v>
                </c:pt>
                <c:pt idx="14">
                  <c:v>600</c:v>
                </c:pt>
                <c:pt idx="15">
                  <c:v>200</c:v>
                </c:pt>
                <c:pt idx="16">
                  <c:v>100</c:v>
                </c:pt>
                <c:pt idx="17">
                  <c:v>600</c:v>
                </c:pt>
                <c:pt idx="18">
                  <c:v>600</c:v>
                </c:pt>
                <c:pt idx="19">
                  <c:v>400</c:v>
                </c:pt>
                <c:pt idx="20">
                  <c:v>300</c:v>
                </c:pt>
                <c:pt idx="21">
                  <c:v>100</c:v>
                </c:pt>
                <c:pt idx="22">
                  <c:v>100</c:v>
                </c:pt>
                <c:pt idx="23">
                  <c:v>500</c:v>
                </c:pt>
                <c:pt idx="24">
                  <c:v>200</c:v>
                </c:pt>
                <c:pt idx="25">
                  <c:v>100</c:v>
                </c:pt>
                <c:pt idx="26">
                  <c:v>500</c:v>
                </c:pt>
                <c:pt idx="27">
                  <c:v>400</c:v>
                </c:pt>
                <c:pt idx="28">
                  <c:v>100</c:v>
                </c:pt>
                <c:pt idx="29">
                  <c:v>900</c:v>
                </c:pt>
                <c:pt idx="30">
                  <c:v>100</c:v>
                </c:pt>
                <c:pt idx="31">
                  <c:v>100</c:v>
                </c:pt>
                <c:pt idx="32">
                  <c:v>600</c:v>
                </c:pt>
                <c:pt idx="33">
                  <c:v>100</c:v>
                </c:pt>
                <c:pt idx="34">
                  <c:v>100</c:v>
                </c:pt>
                <c:pt idx="35">
                  <c:v>500</c:v>
                </c:pt>
                <c:pt idx="36">
                  <c:v>400</c:v>
                </c:pt>
                <c:pt idx="37">
                  <c:v>200</c:v>
                </c:pt>
                <c:pt idx="38">
                  <c:v>600</c:v>
                </c:pt>
                <c:pt idx="39">
                  <c:v>200</c:v>
                </c:pt>
                <c:pt idx="40">
                  <c:v>200</c:v>
                </c:pt>
                <c:pt idx="41">
                  <c:v>700</c:v>
                </c:pt>
                <c:pt idx="42">
                  <c:v>100</c:v>
                </c:pt>
                <c:pt idx="43">
                  <c:v>100</c:v>
                </c:pt>
                <c:pt idx="44">
                  <c:v>600</c:v>
                </c:pt>
                <c:pt idx="45">
                  <c:v>700</c:v>
                </c:pt>
                <c:pt idx="46">
                  <c:v>600</c:v>
                </c:pt>
                <c:pt idx="47">
                  <c:v>400</c:v>
                </c:pt>
                <c:pt idx="48">
                  <c:v>100</c:v>
                </c:pt>
                <c:pt idx="49">
                  <c:v>100</c:v>
                </c:pt>
                <c:pt idx="50">
                  <c:v>400</c:v>
                </c:pt>
                <c:pt idx="51">
                  <c:v>200</c:v>
                </c:pt>
                <c:pt idx="52">
                  <c:v>100</c:v>
                </c:pt>
                <c:pt idx="53">
                  <c:v>400</c:v>
                </c:pt>
                <c:pt idx="54">
                  <c:v>400</c:v>
                </c:pt>
                <c:pt idx="55">
                  <c:v>100</c:v>
                </c:pt>
                <c:pt idx="56">
                  <c:v>400</c:v>
                </c:pt>
                <c:pt idx="57">
                  <c:v>100</c:v>
                </c:pt>
                <c:pt idx="58">
                  <c:v>100</c:v>
                </c:pt>
                <c:pt idx="59">
                  <c:v>400</c:v>
                </c:pt>
                <c:pt idx="60">
                  <c:v>200</c:v>
                </c:pt>
                <c:pt idx="61">
                  <c:v>100</c:v>
                </c:pt>
                <c:pt idx="62">
                  <c:v>400</c:v>
                </c:pt>
                <c:pt idx="63">
                  <c:v>300</c:v>
                </c:pt>
                <c:pt idx="64">
                  <c:v>100</c:v>
                </c:pt>
                <c:pt idx="65">
                  <c:v>200</c:v>
                </c:pt>
                <c:pt idx="66">
                  <c:v>200</c:v>
                </c:pt>
                <c:pt idx="67">
                  <c:v>100</c:v>
                </c:pt>
                <c:pt idx="68">
                  <c:v>200</c:v>
                </c:pt>
                <c:pt idx="69">
                  <c:v>100</c:v>
                </c:pt>
                <c:pt idx="70">
                  <c:v>100</c:v>
                </c:pt>
                <c:pt idx="71">
                  <c:v>200</c:v>
                </c:pt>
                <c:pt idx="72">
                  <c:v>400</c:v>
                </c:pt>
                <c:pt idx="73">
                  <c:v>200</c:v>
                </c:pt>
                <c:pt idx="74">
                  <c:v>200</c:v>
                </c:pt>
                <c:pt idx="75">
                  <c:v>100</c:v>
                </c:pt>
                <c:pt idx="76">
                  <c:v>100</c:v>
                </c:pt>
                <c:pt idx="77">
                  <c:v>400</c:v>
                </c:pt>
                <c:pt idx="78">
                  <c:v>100</c:v>
                </c:pt>
                <c:pt idx="79">
                  <c:v>100</c:v>
                </c:pt>
                <c:pt idx="80">
                  <c:v>200</c:v>
                </c:pt>
                <c:pt idx="81">
                  <c:v>200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300</c:v>
                </c:pt>
                <c:pt idx="87">
                  <c:v>100</c:v>
                </c:pt>
                <c:pt idx="88">
                  <c:v>100</c:v>
                </c:pt>
                <c:pt idx="89">
                  <c:v>200</c:v>
                </c:pt>
                <c:pt idx="90">
                  <c:v>300</c:v>
                </c:pt>
                <c:pt idx="91">
                  <c:v>100</c:v>
                </c:pt>
                <c:pt idx="92">
                  <c:v>300</c:v>
                </c:pt>
                <c:pt idx="93">
                  <c:v>200</c:v>
                </c:pt>
                <c:pt idx="94">
                  <c:v>200</c:v>
                </c:pt>
                <c:pt idx="95">
                  <c:v>400</c:v>
                </c:pt>
                <c:pt idx="96">
                  <c:v>100</c:v>
                </c:pt>
                <c:pt idx="97">
                  <c:v>100</c:v>
                </c:pt>
                <c:pt idx="98">
                  <c:v>200</c:v>
                </c:pt>
                <c:pt idx="99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C0-4F59-8205-303E146A4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034927"/>
        <c:axId val="1599035887"/>
      </c:scatterChart>
      <c:valAx>
        <c:axId val="1599034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9035887"/>
        <c:crosses val="autoZero"/>
        <c:crossBetween val="midCat"/>
      </c:valAx>
      <c:valAx>
        <c:axId val="15990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9034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случайного элемента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Лист1!$I$3:$I$102</c:f>
              <c:numCache>
                <c:formatCode>General</c:formatCode>
                <c:ptCount val="100"/>
                <c:pt idx="0">
                  <c:v>4200</c:v>
                </c:pt>
                <c:pt idx="1">
                  <c:v>1600</c:v>
                </c:pt>
                <c:pt idx="2">
                  <c:v>1500</c:v>
                </c:pt>
                <c:pt idx="3">
                  <c:v>1900</c:v>
                </c:pt>
                <c:pt idx="4">
                  <c:v>2000</c:v>
                </c:pt>
                <c:pt idx="5">
                  <c:v>2300</c:v>
                </c:pt>
                <c:pt idx="6">
                  <c:v>2800</c:v>
                </c:pt>
                <c:pt idx="7">
                  <c:v>3300</c:v>
                </c:pt>
                <c:pt idx="8">
                  <c:v>2600</c:v>
                </c:pt>
                <c:pt idx="9">
                  <c:v>1900</c:v>
                </c:pt>
                <c:pt idx="10">
                  <c:v>2200</c:v>
                </c:pt>
                <c:pt idx="11">
                  <c:v>3000</c:v>
                </c:pt>
                <c:pt idx="12">
                  <c:v>1900</c:v>
                </c:pt>
                <c:pt idx="13">
                  <c:v>1900</c:v>
                </c:pt>
                <c:pt idx="14">
                  <c:v>3100</c:v>
                </c:pt>
                <c:pt idx="15">
                  <c:v>3000</c:v>
                </c:pt>
                <c:pt idx="16">
                  <c:v>2600</c:v>
                </c:pt>
                <c:pt idx="17">
                  <c:v>3400</c:v>
                </c:pt>
                <c:pt idx="18">
                  <c:v>3300</c:v>
                </c:pt>
                <c:pt idx="19">
                  <c:v>4300</c:v>
                </c:pt>
                <c:pt idx="20">
                  <c:v>3000</c:v>
                </c:pt>
                <c:pt idx="21">
                  <c:v>2100</c:v>
                </c:pt>
                <c:pt idx="22">
                  <c:v>3300</c:v>
                </c:pt>
                <c:pt idx="23">
                  <c:v>4100</c:v>
                </c:pt>
                <c:pt idx="24">
                  <c:v>2700</c:v>
                </c:pt>
                <c:pt idx="25">
                  <c:v>2100</c:v>
                </c:pt>
                <c:pt idx="26">
                  <c:v>3500</c:v>
                </c:pt>
                <c:pt idx="27">
                  <c:v>3300</c:v>
                </c:pt>
                <c:pt idx="28">
                  <c:v>4400</c:v>
                </c:pt>
                <c:pt idx="29">
                  <c:v>3800</c:v>
                </c:pt>
                <c:pt idx="30">
                  <c:v>2400</c:v>
                </c:pt>
                <c:pt idx="31">
                  <c:v>4000</c:v>
                </c:pt>
                <c:pt idx="32">
                  <c:v>2200</c:v>
                </c:pt>
                <c:pt idx="33">
                  <c:v>1800</c:v>
                </c:pt>
                <c:pt idx="34">
                  <c:v>3200</c:v>
                </c:pt>
                <c:pt idx="35">
                  <c:v>2100</c:v>
                </c:pt>
                <c:pt idx="36">
                  <c:v>1100</c:v>
                </c:pt>
                <c:pt idx="37">
                  <c:v>1800</c:v>
                </c:pt>
                <c:pt idx="38">
                  <c:v>1600</c:v>
                </c:pt>
                <c:pt idx="39">
                  <c:v>1400</c:v>
                </c:pt>
                <c:pt idx="40">
                  <c:v>1100</c:v>
                </c:pt>
                <c:pt idx="41">
                  <c:v>1500</c:v>
                </c:pt>
                <c:pt idx="42">
                  <c:v>1500</c:v>
                </c:pt>
                <c:pt idx="43">
                  <c:v>1700</c:v>
                </c:pt>
                <c:pt idx="44">
                  <c:v>1100</c:v>
                </c:pt>
                <c:pt idx="45">
                  <c:v>700</c:v>
                </c:pt>
                <c:pt idx="46">
                  <c:v>800</c:v>
                </c:pt>
                <c:pt idx="47">
                  <c:v>900</c:v>
                </c:pt>
                <c:pt idx="48">
                  <c:v>1800</c:v>
                </c:pt>
                <c:pt idx="49">
                  <c:v>2000</c:v>
                </c:pt>
                <c:pt idx="50">
                  <c:v>2000</c:v>
                </c:pt>
                <c:pt idx="51">
                  <c:v>3100</c:v>
                </c:pt>
                <c:pt idx="52">
                  <c:v>2700</c:v>
                </c:pt>
                <c:pt idx="53">
                  <c:v>900</c:v>
                </c:pt>
                <c:pt idx="54">
                  <c:v>1400</c:v>
                </c:pt>
                <c:pt idx="55">
                  <c:v>1000</c:v>
                </c:pt>
                <c:pt idx="56">
                  <c:v>1000</c:v>
                </c:pt>
                <c:pt idx="57">
                  <c:v>800</c:v>
                </c:pt>
                <c:pt idx="58">
                  <c:v>800</c:v>
                </c:pt>
                <c:pt idx="59">
                  <c:v>900</c:v>
                </c:pt>
                <c:pt idx="60">
                  <c:v>1500</c:v>
                </c:pt>
                <c:pt idx="61">
                  <c:v>1200</c:v>
                </c:pt>
                <c:pt idx="62">
                  <c:v>700</c:v>
                </c:pt>
                <c:pt idx="63">
                  <c:v>1200</c:v>
                </c:pt>
                <c:pt idx="64">
                  <c:v>900</c:v>
                </c:pt>
                <c:pt idx="65">
                  <c:v>1000</c:v>
                </c:pt>
                <c:pt idx="66">
                  <c:v>600</c:v>
                </c:pt>
                <c:pt idx="67">
                  <c:v>600</c:v>
                </c:pt>
                <c:pt idx="68">
                  <c:v>1100</c:v>
                </c:pt>
                <c:pt idx="69">
                  <c:v>700</c:v>
                </c:pt>
                <c:pt idx="70">
                  <c:v>700</c:v>
                </c:pt>
                <c:pt idx="71">
                  <c:v>500</c:v>
                </c:pt>
                <c:pt idx="72">
                  <c:v>900</c:v>
                </c:pt>
                <c:pt idx="73">
                  <c:v>1100</c:v>
                </c:pt>
                <c:pt idx="74">
                  <c:v>1100</c:v>
                </c:pt>
                <c:pt idx="75">
                  <c:v>1000</c:v>
                </c:pt>
                <c:pt idx="76">
                  <c:v>700</c:v>
                </c:pt>
                <c:pt idx="77">
                  <c:v>1000</c:v>
                </c:pt>
                <c:pt idx="78">
                  <c:v>900</c:v>
                </c:pt>
                <c:pt idx="79">
                  <c:v>600</c:v>
                </c:pt>
                <c:pt idx="80">
                  <c:v>400</c:v>
                </c:pt>
                <c:pt idx="81">
                  <c:v>800</c:v>
                </c:pt>
                <c:pt idx="82">
                  <c:v>700</c:v>
                </c:pt>
                <c:pt idx="83">
                  <c:v>700</c:v>
                </c:pt>
                <c:pt idx="84">
                  <c:v>800</c:v>
                </c:pt>
                <c:pt idx="85">
                  <c:v>900</c:v>
                </c:pt>
                <c:pt idx="86">
                  <c:v>800</c:v>
                </c:pt>
                <c:pt idx="87">
                  <c:v>1200</c:v>
                </c:pt>
                <c:pt idx="88">
                  <c:v>800</c:v>
                </c:pt>
                <c:pt idx="89">
                  <c:v>800</c:v>
                </c:pt>
                <c:pt idx="90">
                  <c:v>800</c:v>
                </c:pt>
                <c:pt idx="91">
                  <c:v>800</c:v>
                </c:pt>
                <c:pt idx="92">
                  <c:v>700</c:v>
                </c:pt>
                <c:pt idx="93">
                  <c:v>1300</c:v>
                </c:pt>
                <c:pt idx="94">
                  <c:v>1100</c:v>
                </c:pt>
                <c:pt idx="95">
                  <c:v>1000</c:v>
                </c:pt>
                <c:pt idx="96">
                  <c:v>600</c:v>
                </c:pt>
                <c:pt idx="97">
                  <c:v>1100</c:v>
                </c:pt>
                <c:pt idx="98">
                  <c:v>1200</c:v>
                </c:pt>
                <c:pt idx="99">
                  <c:v>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BA-4436-A640-B95FB3C73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2706527"/>
        <c:axId val="1662703647"/>
      </c:scatterChart>
      <c:valAx>
        <c:axId val="1662706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2703647"/>
        <c:crosses val="autoZero"/>
        <c:crossBetween val="midCat"/>
      </c:valAx>
      <c:valAx>
        <c:axId val="1662703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2706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Удаление случайного элемента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Лист1!$L$3:$L$102</c:f>
              <c:numCache>
                <c:formatCode>General</c:formatCode>
                <c:ptCount val="100"/>
                <c:pt idx="0">
                  <c:v>14000</c:v>
                </c:pt>
                <c:pt idx="1">
                  <c:v>10400</c:v>
                </c:pt>
                <c:pt idx="2">
                  <c:v>21600</c:v>
                </c:pt>
                <c:pt idx="3">
                  <c:v>14600</c:v>
                </c:pt>
                <c:pt idx="4">
                  <c:v>13100</c:v>
                </c:pt>
                <c:pt idx="5">
                  <c:v>11000</c:v>
                </c:pt>
                <c:pt idx="6">
                  <c:v>10700</c:v>
                </c:pt>
                <c:pt idx="7">
                  <c:v>15700</c:v>
                </c:pt>
                <c:pt idx="8">
                  <c:v>15800</c:v>
                </c:pt>
                <c:pt idx="9">
                  <c:v>14700</c:v>
                </c:pt>
                <c:pt idx="10">
                  <c:v>11900</c:v>
                </c:pt>
                <c:pt idx="11">
                  <c:v>11000</c:v>
                </c:pt>
                <c:pt idx="12">
                  <c:v>12600</c:v>
                </c:pt>
                <c:pt idx="13">
                  <c:v>14600</c:v>
                </c:pt>
                <c:pt idx="14">
                  <c:v>19500</c:v>
                </c:pt>
                <c:pt idx="15">
                  <c:v>24300</c:v>
                </c:pt>
                <c:pt idx="16">
                  <c:v>18100</c:v>
                </c:pt>
                <c:pt idx="17">
                  <c:v>19200</c:v>
                </c:pt>
                <c:pt idx="18">
                  <c:v>23700</c:v>
                </c:pt>
                <c:pt idx="19">
                  <c:v>18400</c:v>
                </c:pt>
                <c:pt idx="20">
                  <c:v>13700</c:v>
                </c:pt>
                <c:pt idx="21">
                  <c:v>19600</c:v>
                </c:pt>
                <c:pt idx="22">
                  <c:v>17200</c:v>
                </c:pt>
                <c:pt idx="23">
                  <c:v>12400</c:v>
                </c:pt>
                <c:pt idx="24">
                  <c:v>22400</c:v>
                </c:pt>
                <c:pt idx="25">
                  <c:v>21600</c:v>
                </c:pt>
                <c:pt idx="26">
                  <c:v>13500</c:v>
                </c:pt>
                <c:pt idx="27">
                  <c:v>22100</c:v>
                </c:pt>
                <c:pt idx="28">
                  <c:v>27100</c:v>
                </c:pt>
                <c:pt idx="29">
                  <c:v>9500</c:v>
                </c:pt>
                <c:pt idx="30">
                  <c:v>17200</c:v>
                </c:pt>
                <c:pt idx="31">
                  <c:v>16100</c:v>
                </c:pt>
                <c:pt idx="32">
                  <c:v>13100</c:v>
                </c:pt>
                <c:pt idx="33">
                  <c:v>18200</c:v>
                </c:pt>
                <c:pt idx="34">
                  <c:v>25100</c:v>
                </c:pt>
                <c:pt idx="35">
                  <c:v>22400</c:v>
                </c:pt>
                <c:pt idx="36">
                  <c:v>12900</c:v>
                </c:pt>
                <c:pt idx="37">
                  <c:v>23300</c:v>
                </c:pt>
                <c:pt idx="38">
                  <c:v>10000</c:v>
                </c:pt>
                <c:pt idx="39">
                  <c:v>15600</c:v>
                </c:pt>
                <c:pt idx="40">
                  <c:v>21800</c:v>
                </c:pt>
                <c:pt idx="41">
                  <c:v>12300</c:v>
                </c:pt>
                <c:pt idx="42">
                  <c:v>8500</c:v>
                </c:pt>
                <c:pt idx="43">
                  <c:v>22500</c:v>
                </c:pt>
                <c:pt idx="44">
                  <c:v>9500</c:v>
                </c:pt>
                <c:pt idx="45">
                  <c:v>25300</c:v>
                </c:pt>
                <c:pt idx="46">
                  <c:v>8800</c:v>
                </c:pt>
                <c:pt idx="47">
                  <c:v>16700</c:v>
                </c:pt>
                <c:pt idx="48">
                  <c:v>11100</c:v>
                </c:pt>
                <c:pt idx="49">
                  <c:v>23900</c:v>
                </c:pt>
                <c:pt idx="50">
                  <c:v>11700</c:v>
                </c:pt>
                <c:pt idx="51">
                  <c:v>7500</c:v>
                </c:pt>
                <c:pt idx="52">
                  <c:v>8400</c:v>
                </c:pt>
                <c:pt idx="53">
                  <c:v>17500</c:v>
                </c:pt>
                <c:pt idx="54">
                  <c:v>14500</c:v>
                </c:pt>
                <c:pt idx="55">
                  <c:v>19100</c:v>
                </c:pt>
                <c:pt idx="56">
                  <c:v>11300</c:v>
                </c:pt>
                <c:pt idx="57">
                  <c:v>11500</c:v>
                </c:pt>
                <c:pt idx="58">
                  <c:v>15800</c:v>
                </c:pt>
                <c:pt idx="59">
                  <c:v>5800</c:v>
                </c:pt>
                <c:pt idx="60">
                  <c:v>14400</c:v>
                </c:pt>
                <c:pt idx="61">
                  <c:v>10300</c:v>
                </c:pt>
                <c:pt idx="62">
                  <c:v>16100</c:v>
                </c:pt>
                <c:pt idx="63">
                  <c:v>10100</c:v>
                </c:pt>
                <c:pt idx="64">
                  <c:v>10200</c:v>
                </c:pt>
                <c:pt idx="65">
                  <c:v>11600</c:v>
                </c:pt>
                <c:pt idx="66">
                  <c:v>23600</c:v>
                </c:pt>
                <c:pt idx="67">
                  <c:v>29000</c:v>
                </c:pt>
                <c:pt idx="68">
                  <c:v>6500</c:v>
                </c:pt>
                <c:pt idx="69">
                  <c:v>11400</c:v>
                </c:pt>
                <c:pt idx="70">
                  <c:v>6100</c:v>
                </c:pt>
                <c:pt idx="71">
                  <c:v>5700</c:v>
                </c:pt>
                <c:pt idx="72">
                  <c:v>13200</c:v>
                </c:pt>
                <c:pt idx="73">
                  <c:v>6200</c:v>
                </c:pt>
                <c:pt idx="74">
                  <c:v>11600</c:v>
                </c:pt>
                <c:pt idx="75">
                  <c:v>5700</c:v>
                </c:pt>
                <c:pt idx="76">
                  <c:v>11200</c:v>
                </c:pt>
                <c:pt idx="77">
                  <c:v>8800</c:v>
                </c:pt>
                <c:pt idx="78">
                  <c:v>5900</c:v>
                </c:pt>
                <c:pt idx="79">
                  <c:v>11700</c:v>
                </c:pt>
                <c:pt idx="80">
                  <c:v>22200</c:v>
                </c:pt>
                <c:pt idx="81">
                  <c:v>24500</c:v>
                </c:pt>
                <c:pt idx="82">
                  <c:v>10800</c:v>
                </c:pt>
                <c:pt idx="83">
                  <c:v>12900</c:v>
                </c:pt>
                <c:pt idx="84">
                  <c:v>12300</c:v>
                </c:pt>
                <c:pt idx="85">
                  <c:v>19400</c:v>
                </c:pt>
                <c:pt idx="86">
                  <c:v>14000</c:v>
                </c:pt>
                <c:pt idx="87">
                  <c:v>5600</c:v>
                </c:pt>
                <c:pt idx="88">
                  <c:v>6100</c:v>
                </c:pt>
                <c:pt idx="89">
                  <c:v>6100</c:v>
                </c:pt>
                <c:pt idx="90">
                  <c:v>13200</c:v>
                </c:pt>
                <c:pt idx="91">
                  <c:v>21600</c:v>
                </c:pt>
                <c:pt idx="92">
                  <c:v>4400</c:v>
                </c:pt>
                <c:pt idx="93">
                  <c:v>13400</c:v>
                </c:pt>
                <c:pt idx="94">
                  <c:v>6100</c:v>
                </c:pt>
                <c:pt idx="95">
                  <c:v>12000</c:v>
                </c:pt>
                <c:pt idx="96">
                  <c:v>12500</c:v>
                </c:pt>
                <c:pt idx="97">
                  <c:v>4300</c:v>
                </c:pt>
                <c:pt idx="98">
                  <c:v>3800</c:v>
                </c:pt>
                <c:pt idx="99">
                  <c:v>3500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72-4CE7-8BDD-B72EDB674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922207"/>
        <c:axId val="1575923167"/>
      </c:scatterChart>
      <c:valAx>
        <c:axId val="1575922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3167"/>
        <c:crosses val="autoZero"/>
        <c:crossBetween val="midCat"/>
      </c:valAx>
      <c:valAx>
        <c:axId val="157592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5922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Общий</a:t>
            </a:r>
            <a:r>
              <a:rPr lang="ru-RU" baseline="0"/>
              <a:t> график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Добавление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Лист1!$E$3:$E$102</c:f>
              <c:numCache>
                <c:formatCode>General</c:formatCode>
                <c:ptCount val="100"/>
                <c:pt idx="0">
                  <c:v>3000</c:v>
                </c:pt>
                <c:pt idx="1">
                  <c:v>700</c:v>
                </c:pt>
                <c:pt idx="2">
                  <c:v>1400</c:v>
                </c:pt>
                <c:pt idx="3">
                  <c:v>600</c:v>
                </c:pt>
                <c:pt idx="4">
                  <c:v>600</c:v>
                </c:pt>
                <c:pt idx="5">
                  <c:v>2800</c:v>
                </c:pt>
                <c:pt idx="6">
                  <c:v>500</c:v>
                </c:pt>
                <c:pt idx="7">
                  <c:v>500</c:v>
                </c:pt>
                <c:pt idx="8">
                  <c:v>2400</c:v>
                </c:pt>
                <c:pt idx="9">
                  <c:v>1100</c:v>
                </c:pt>
                <c:pt idx="10">
                  <c:v>200</c:v>
                </c:pt>
                <c:pt idx="11">
                  <c:v>700</c:v>
                </c:pt>
                <c:pt idx="12">
                  <c:v>200</c:v>
                </c:pt>
                <c:pt idx="13">
                  <c:v>200</c:v>
                </c:pt>
                <c:pt idx="14">
                  <c:v>600</c:v>
                </c:pt>
                <c:pt idx="15">
                  <c:v>200</c:v>
                </c:pt>
                <c:pt idx="16">
                  <c:v>100</c:v>
                </c:pt>
                <c:pt idx="17">
                  <c:v>600</c:v>
                </c:pt>
                <c:pt idx="18">
                  <c:v>600</c:v>
                </c:pt>
                <c:pt idx="19">
                  <c:v>400</c:v>
                </c:pt>
                <c:pt idx="20">
                  <c:v>300</c:v>
                </c:pt>
                <c:pt idx="21">
                  <c:v>100</c:v>
                </c:pt>
                <c:pt idx="22">
                  <c:v>100</c:v>
                </c:pt>
                <c:pt idx="23">
                  <c:v>500</c:v>
                </c:pt>
                <c:pt idx="24">
                  <c:v>200</c:v>
                </c:pt>
                <c:pt idx="25">
                  <c:v>100</c:v>
                </c:pt>
                <c:pt idx="26">
                  <c:v>500</c:v>
                </c:pt>
                <c:pt idx="27">
                  <c:v>400</c:v>
                </c:pt>
                <c:pt idx="28">
                  <c:v>100</c:v>
                </c:pt>
                <c:pt idx="29">
                  <c:v>900</c:v>
                </c:pt>
                <c:pt idx="30">
                  <c:v>100</c:v>
                </c:pt>
                <c:pt idx="31">
                  <c:v>100</c:v>
                </c:pt>
                <c:pt idx="32">
                  <c:v>600</c:v>
                </c:pt>
                <c:pt idx="33">
                  <c:v>100</c:v>
                </c:pt>
                <c:pt idx="34">
                  <c:v>100</c:v>
                </c:pt>
                <c:pt idx="35">
                  <c:v>500</c:v>
                </c:pt>
                <c:pt idx="36">
                  <c:v>400</c:v>
                </c:pt>
                <c:pt idx="37">
                  <c:v>200</c:v>
                </c:pt>
                <c:pt idx="38">
                  <c:v>600</c:v>
                </c:pt>
                <c:pt idx="39">
                  <c:v>200</c:v>
                </c:pt>
                <c:pt idx="40">
                  <c:v>200</c:v>
                </c:pt>
                <c:pt idx="41">
                  <c:v>700</c:v>
                </c:pt>
                <c:pt idx="42">
                  <c:v>100</c:v>
                </c:pt>
                <c:pt idx="43">
                  <c:v>100</c:v>
                </c:pt>
                <c:pt idx="44">
                  <c:v>600</c:v>
                </c:pt>
                <c:pt idx="45">
                  <c:v>700</c:v>
                </c:pt>
                <c:pt idx="46">
                  <c:v>600</c:v>
                </c:pt>
                <c:pt idx="47">
                  <c:v>400</c:v>
                </c:pt>
                <c:pt idx="48">
                  <c:v>100</c:v>
                </c:pt>
                <c:pt idx="49">
                  <c:v>100</c:v>
                </c:pt>
                <c:pt idx="50">
                  <c:v>400</c:v>
                </c:pt>
                <c:pt idx="51">
                  <c:v>200</c:v>
                </c:pt>
                <c:pt idx="52">
                  <c:v>100</c:v>
                </c:pt>
                <c:pt idx="53">
                  <c:v>400</c:v>
                </c:pt>
                <c:pt idx="54">
                  <c:v>400</c:v>
                </c:pt>
                <c:pt idx="55">
                  <c:v>100</c:v>
                </c:pt>
                <c:pt idx="56">
                  <c:v>400</c:v>
                </c:pt>
                <c:pt idx="57">
                  <c:v>100</c:v>
                </c:pt>
                <c:pt idx="58">
                  <c:v>100</c:v>
                </c:pt>
                <c:pt idx="59">
                  <c:v>400</c:v>
                </c:pt>
                <c:pt idx="60">
                  <c:v>200</c:v>
                </c:pt>
                <c:pt idx="61">
                  <c:v>100</c:v>
                </c:pt>
                <c:pt idx="62">
                  <c:v>400</c:v>
                </c:pt>
                <c:pt idx="63">
                  <c:v>300</c:v>
                </c:pt>
                <c:pt idx="64">
                  <c:v>100</c:v>
                </c:pt>
                <c:pt idx="65">
                  <c:v>200</c:v>
                </c:pt>
                <c:pt idx="66">
                  <c:v>200</c:v>
                </c:pt>
                <c:pt idx="67">
                  <c:v>100</c:v>
                </c:pt>
                <c:pt idx="68">
                  <c:v>200</c:v>
                </c:pt>
                <c:pt idx="69">
                  <c:v>100</c:v>
                </c:pt>
                <c:pt idx="70">
                  <c:v>100</c:v>
                </c:pt>
                <c:pt idx="71">
                  <c:v>200</c:v>
                </c:pt>
                <c:pt idx="72">
                  <c:v>400</c:v>
                </c:pt>
                <c:pt idx="73">
                  <c:v>200</c:v>
                </c:pt>
                <c:pt idx="74">
                  <c:v>200</c:v>
                </c:pt>
                <c:pt idx="75">
                  <c:v>100</c:v>
                </c:pt>
                <c:pt idx="76">
                  <c:v>100</c:v>
                </c:pt>
                <c:pt idx="77">
                  <c:v>400</c:v>
                </c:pt>
                <c:pt idx="78">
                  <c:v>100</c:v>
                </c:pt>
                <c:pt idx="79">
                  <c:v>100</c:v>
                </c:pt>
                <c:pt idx="80">
                  <c:v>200</c:v>
                </c:pt>
                <c:pt idx="81">
                  <c:v>200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300</c:v>
                </c:pt>
                <c:pt idx="87">
                  <c:v>100</c:v>
                </c:pt>
                <c:pt idx="88">
                  <c:v>100</c:v>
                </c:pt>
                <c:pt idx="89">
                  <c:v>200</c:v>
                </c:pt>
                <c:pt idx="90">
                  <c:v>300</c:v>
                </c:pt>
                <c:pt idx="91">
                  <c:v>100</c:v>
                </c:pt>
                <c:pt idx="92">
                  <c:v>300</c:v>
                </c:pt>
                <c:pt idx="93">
                  <c:v>200</c:v>
                </c:pt>
                <c:pt idx="94">
                  <c:v>200</c:v>
                </c:pt>
                <c:pt idx="95">
                  <c:v>400</c:v>
                </c:pt>
                <c:pt idx="96">
                  <c:v>100</c:v>
                </c:pt>
                <c:pt idx="97">
                  <c:v>100</c:v>
                </c:pt>
                <c:pt idx="98">
                  <c:v>200</c:v>
                </c:pt>
                <c:pt idx="99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D4-4DCD-A2BA-50067B90456D}"/>
            </c:ext>
          </c:extLst>
        </c:ser>
        <c:ser>
          <c:idx val="1"/>
          <c:order val="1"/>
          <c:tx>
            <c:v>Поиск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Лист1!$I$3:$I$102</c:f>
              <c:numCache>
                <c:formatCode>General</c:formatCode>
                <c:ptCount val="100"/>
                <c:pt idx="0">
                  <c:v>4200</c:v>
                </c:pt>
                <c:pt idx="1">
                  <c:v>1600</c:v>
                </c:pt>
                <c:pt idx="2">
                  <c:v>1500</c:v>
                </c:pt>
                <c:pt idx="3">
                  <c:v>1900</c:v>
                </c:pt>
                <c:pt idx="4">
                  <c:v>2000</c:v>
                </c:pt>
                <c:pt idx="5">
                  <c:v>2300</c:v>
                </c:pt>
                <c:pt idx="6">
                  <c:v>2800</c:v>
                </c:pt>
                <c:pt idx="7">
                  <c:v>3300</c:v>
                </c:pt>
                <c:pt idx="8">
                  <c:v>2600</c:v>
                </c:pt>
                <c:pt idx="9">
                  <c:v>1900</c:v>
                </c:pt>
                <c:pt idx="10">
                  <c:v>2200</c:v>
                </c:pt>
                <c:pt idx="11">
                  <c:v>3000</c:v>
                </c:pt>
                <c:pt idx="12">
                  <c:v>1900</c:v>
                </c:pt>
                <c:pt idx="13">
                  <c:v>1900</c:v>
                </c:pt>
                <c:pt idx="14">
                  <c:v>3100</c:v>
                </c:pt>
                <c:pt idx="15">
                  <c:v>3000</c:v>
                </c:pt>
                <c:pt idx="16">
                  <c:v>2600</c:v>
                </c:pt>
                <c:pt idx="17">
                  <c:v>3400</c:v>
                </c:pt>
                <c:pt idx="18">
                  <c:v>3300</c:v>
                </c:pt>
                <c:pt idx="19">
                  <c:v>4300</c:v>
                </c:pt>
                <c:pt idx="20">
                  <c:v>3000</c:v>
                </c:pt>
                <c:pt idx="21">
                  <c:v>2100</c:v>
                </c:pt>
                <c:pt idx="22">
                  <c:v>3300</c:v>
                </c:pt>
                <c:pt idx="23">
                  <c:v>4100</c:v>
                </c:pt>
                <c:pt idx="24">
                  <c:v>2700</c:v>
                </c:pt>
                <c:pt idx="25">
                  <c:v>2100</c:v>
                </c:pt>
                <c:pt idx="26">
                  <c:v>3500</c:v>
                </c:pt>
                <c:pt idx="27">
                  <c:v>3300</c:v>
                </c:pt>
                <c:pt idx="28">
                  <c:v>4400</c:v>
                </c:pt>
                <c:pt idx="29">
                  <c:v>3800</c:v>
                </c:pt>
                <c:pt idx="30">
                  <c:v>2400</c:v>
                </c:pt>
                <c:pt idx="31">
                  <c:v>4000</c:v>
                </c:pt>
                <c:pt idx="32">
                  <c:v>2200</c:v>
                </c:pt>
                <c:pt idx="33">
                  <c:v>1800</c:v>
                </c:pt>
                <c:pt idx="34">
                  <c:v>3200</c:v>
                </c:pt>
                <c:pt idx="35">
                  <c:v>2100</c:v>
                </c:pt>
                <c:pt idx="36">
                  <c:v>1100</c:v>
                </c:pt>
                <c:pt idx="37">
                  <c:v>1800</c:v>
                </c:pt>
                <c:pt idx="38">
                  <c:v>1600</c:v>
                </c:pt>
                <c:pt idx="39">
                  <c:v>1400</c:v>
                </c:pt>
                <c:pt idx="40">
                  <c:v>1100</c:v>
                </c:pt>
                <c:pt idx="41">
                  <c:v>1500</c:v>
                </c:pt>
                <c:pt idx="42">
                  <c:v>1500</c:v>
                </c:pt>
                <c:pt idx="43">
                  <c:v>1700</c:v>
                </c:pt>
                <c:pt idx="44">
                  <c:v>1100</c:v>
                </c:pt>
                <c:pt idx="45">
                  <c:v>700</c:v>
                </c:pt>
                <c:pt idx="46">
                  <c:v>800</c:v>
                </c:pt>
                <c:pt idx="47">
                  <c:v>900</c:v>
                </c:pt>
                <c:pt idx="48">
                  <c:v>1800</c:v>
                </c:pt>
                <c:pt idx="49">
                  <c:v>2000</c:v>
                </c:pt>
                <c:pt idx="50">
                  <c:v>2000</c:v>
                </c:pt>
                <c:pt idx="51">
                  <c:v>3100</c:v>
                </c:pt>
                <c:pt idx="52">
                  <c:v>2700</c:v>
                </c:pt>
                <c:pt idx="53">
                  <c:v>900</c:v>
                </c:pt>
                <c:pt idx="54">
                  <c:v>1400</c:v>
                </c:pt>
                <c:pt idx="55">
                  <c:v>1000</c:v>
                </c:pt>
                <c:pt idx="56">
                  <c:v>1000</c:v>
                </c:pt>
                <c:pt idx="57">
                  <c:v>800</c:v>
                </c:pt>
                <c:pt idx="58">
                  <c:v>800</c:v>
                </c:pt>
                <c:pt idx="59">
                  <c:v>900</c:v>
                </c:pt>
                <c:pt idx="60">
                  <c:v>1500</c:v>
                </c:pt>
                <c:pt idx="61">
                  <c:v>1200</c:v>
                </c:pt>
                <c:pt idx="62">
                  <c:v>700</c:v>
                </c:pt>
                <c:pt idx="63">
                  <c:v>1200</c:v>
                </c:pt>
                <c:pt idx="64">
                  <c:v>900</c:v>
                </c:pt>
                <c:pt idx="65">
                  <c:v>1000</c:v>
                </c:pt>
                <c:pt idx="66">
                  <c:v>600</c:v>
                </c:pt>
                <c:pt idx="67">
                  <c:v>600</c:v>
                </c:pt>
                <c:pt idx="68">
                  <c:v>1100</c:v>
                </c:pt>
                <c:pt idx="69">
                  <c:v>700</c:v>
                </c:pt>
                <c:pt idx="70">
                  <c:v>700</c:v>
                </c:pt>
                <c:pt idx="71">
                  <c:v>500</c:v>
                </c:pt>
                <c:pt idx="72">
                  <c:v>900</c:v>
                </c:pt>
                <c:pt idx="73">
                  <c:v>1100</c:v>
                </c:pt>
                <c:pt idx="74">
                  <c:v>1100</c:v>
                </c:pt>
                <c:pt idx="75">
                  <c:v>1000</c:v>
                </c:pt>
                <c:pt idx="76">
                  <c:v>700</c:v>
                </c:pt>
                <c:pt idx="77">
                  <c:v>1000</c:v>
                </c:pt>
                <c:pt idx="78">
                  <c:v>900</c:v>
                </c:pt>
                <c:pt idx="79">
                  <c:v>600</c:v>
                </c:pt>
                <c:pt idx="80">
                  <c:v>400</c:v>
                </c:pt>
                <c:pt idx="81">
                  <c:v>800</c:v>
                </c:pt>
                <c:pt idx="82">
                  <c:v>700</c:v>
                </c:pt>
                <c:pt idx="83">
                  <c:v>700</c:v>
                </c:pt>
                <c:pt idx="84">
                  <c:v>800</c:v>
                </c:pt>
                <c:pt idx="85">
                  <c:v>900</c:v>
                </c:pt>
                <c:pt idx="86">
                  <c:v>800</c:v>
                </c:pt>
                <c:pt idx="87">
                  <c:v>1200</c:v>
                </c:pt>
                <c:pt idx="88">
                  <c:v>800</c:v>
                </c:pt>
                <c:pt idx="89">
                  <c:v>800</c:v>
                </c:pt>
                <c:pt idx="90">
                  <c:v>800</c:v>
                </c:pt>
                <c:pt idx="91">
                  <c:v>800</c:v>
                </c:pt>
                <c:pt idx="92">
                  <c:v>700</c:v>
                </c:pt>
                <c:pt idx="93">
                  <c:v>1300</c:v>
                </c:pt>
                <c:pt idx="94">
                  <c:v>1100</c:v>
                </c:pt>
                <c:pt idx="95">
                  <c:v>1000</c:v>
                </c:pt>
                <c:pt idx="96">
                  <c:v>600</c:v>
                </c:pt>
                <c:pt idx="97">
                  <c:v>1100</c:v>
                </c:pt>
                <c:pt idx="98">
                  <c:v>1200</c:v>
                </c:pt>
                <c:pt idx="99">
                  <c:v>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D4-4DCD-A2BA-50067B90456D}"/>
            </c:ext>
          </c:extLst>
        </c:ser>
        <c:ser>
          <c:idx val="2"/>
          <c:order val="2"/>
          <c:tx>
            <c:v>Удаление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Лист1!$B$3:$B$102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Лист1!$L$3:$L$102</c:f>
              <c:numCache>
                <c:formatCode>General</c:formatCode>
                <c:ptCount val="100"/>
                <c:pt idx="0">
                  <c:v>14000</c:v>
                </c:pt>
                <c:pt idx="1">
                  <c:v>10400</c:v>
                </c:pt>
                <c:pt idx="2">
                  <c:v>21600</c:v>
                </c:pt>
                <c:pt idx="3">
                  <c:v>14600</c:v>
                </c:pt>
                <c:pt idx="4">
                  <c:v>13100</c:v>
                </c:pt>
                <c:pt idx="5">
                  <c:v>11000</c:v>
                </c:pt>
                <c:pt idx="6">
                  <c:v>10700</c:v>
                </c:pt>
                <c:pt idx="7">
                  <c:v>15700</c:v>
                </c:pt>
                <c:pt idx="8">
                  <c:v>15800</c:v>
                </c:pt>
                <c:pt idx="9">
                  <c:v>14700</c:v>
                </c:pt>
                <c:pt idx="10">
                  <c:v>11900</c:v>
                </c:pt>
                <c:pt idx="11">
                  <c:v>11000</c:v>
                </c:pt>
                <c:pt idx="12">
                  <c:v>12600</c:v>
                </c:pt>
                <c:pt idx="13">
                  <c:v>14600</c:v>
                </c:pt>
                <c:pt idx="14">
                  <c:v>19500</c:v>
                </c:pt>
                <c:pt idx="15">
                  <c:v>24300</c:v>
                </c:pt>
                <c:pt idx="16">
                  <c:v>18100</c:v>
                </c:pt>
                <c:pt idx="17">
                  <c:v>19200</c:v>
                </c:pt>
                <c:pt idx="18">
                  <c:v>23700</c:v>
                </c:pt>
                <c:pt idx="19">
                  <c:v>18400</c:v>
                </c:pt>
                <c:pt idx="20">
                  <c:v>13700</c:v>
                </c:pt>
                <c:pt idx="21">
                  <c:v>19600</c:v>
                </c:pt>
                <c:pt idx="22">
                  <c:v>17200</c:v>
                </c:pt>
                <c:pt idx="23">
                  <c:v>12400</c:v>
                </c:pt>
                <c:pt idx="24">
                  <c:v>22400</c:v>
                </c:pt>
                <c:pt idx="25">
                  <c:v>21600</c:v>
                </c:pt>
                <c:pt idx="26">
                  <c:v>13500</c:v>
                </c:pt>
                <c:pt idx="27">
                  <c:v>22100</c:v>
                </c:pt>
                <c:pt idx="28">
                  <c:v>27100</c:v>
                </c:pt>
                <c:pt idx="29">
                  <c:v>9500</c:v>
                </c:pt>
                <c:pt idx="30">
                  <c:v>17200</c:v>
                </c:pt>
                <c:pt idx="31">
                  <c:v>16100</c:v>
                </c:pt>
                <c:pt idx="32">
                  <c:v>13100</c:v>
                </c:pt>
                <c:pt idx="33">
                  <c:v>18200</c:v>
                </c:pt>
                <c:pt idx="34">
                  <c:v>25100</c:v>
                </c:pt>
                <c:pt idx="35">
                  <c:v>22400</c:v>
                </c:pt>
                <c:pt idx="36">
                  <c:v>12900</c:v>
                </c:pt>
                <c:pt idx="37">
                  <c:v>23300</c:v>
                </c:pt>
                <c:pt idx="38">
                  <c:v>10000</c:v>
                </c:pt>
                <c:pt idx="39">
                  <c:v>15600</c:v>
                </c:pt>
                <c:pt idx="40">
                  <c:v>21800</c:v>
                </c:pt>
                <c:pt idx="41">
                  <c:v>12300</c:v>
                </c:pt>
                <c:pt idx="42">
                  <c:v>8500</c:v>
                </c:pt>
                <c:pt idx="43">
                  <c:v>22500</c:v>
                </c:pt>
                <c:pt idx="44">
                  <c:v>9500</c:v>
                </c:pt>
                <c:pt idx="45">
                  <c:v>25300</c:v>
                </c:pt>
                <c:pt idx="46">
                  <c:v>8800</c:v>
                </c:pt>
                <c:pt idx="47">
                  <c:v>16700</c:v>
                </c:pt>
                <c:pt idx="48">
                  <c:v>11100</c:v>
                </c:pt>
                <c:pt idx="49">
                  <c:v>23900</c:v>
                </c:pt>
                <c:pt idx="50">
                  <c:v>11700</c:v>
                </c:pt>
                <c:pt idx="51">
                  <c:v>7500</c:v>
                </c:pt>
                <c:pt idx="52">
                  <c:v>8400</c:v>
                </c:pt>
                <c:pt idx="53">
                  <c:v>17500</c:v>
                </c:pt>
                <c:pt idx="54">
                  <c:v>14500</c:v>
                </c:pt>
                <c:pt idx="55">
                  <c:v>19100</c:v>
                </c:pt>
                <c:pt idx="56">
                  <c:v>11300</c:v>
                </c:pt>
                <c:pt idx="57">
                  <c:v>11500</c:v>
                </c:pt>
                <c:pt idx="58">
                  <c:v>15800</c:v>
                </c:pt>
                <c:pt idx="59">
                  <c:v>5800</c:v>
                </c:pt>
                <c:pt idx="60">
                  <c:v>14400</c:v>
                </c:pt>
                <c:pt idx="61">
                  <c:v>10300</c:v>
                </c:pt>
                <c:pt idx="62">
                  <c:v>16100</c:v>
                </c:pt>
                <c:pt idx="63">
                  <c:v>10100</c:v>
                </c:pt>
                <c:pt idx="64">
                  <c:v>10200</c:v>
                </c:pt>
                <c:pt idx="65">
                  <c:v>11600</c:v>
                </c:pt>
                <c:pt idx="66">
                  <c:v>23600</c:v>
                </c:pt>
                <c:pt idx="67">
                  <c:v>29000</c:v>
                </c:pt>
                <c:pt idx="68">
                  <c:v>6500</c:v>
                </c:pt>
                <c:pt idx="69">
                  <c:v>11400</c:v>
                </c:pt>
                <c:pt idx="70">
                  <c:v>6100</c:v>
                </c:pt>
                <c:pt idx="71">
                  <c:v>5700</c:v>
                </c:pt>
                <c:pt idx="72">
                  <c:v>13200</c:v>
                </c:pt>
                <c:pt idx="73">
                  <c:v>6200</c:v>
                </c:pt>
                <c:pt idx="74">
                  <c:v>11600</c:v>
                </c:pt>
                <c:pt idx="75">
                  <c:v>5700</c:v>
                </c:pt>
                <c:pt idx="76">
                  <c:v>11200</c:v>
                </c:pt>
                <c:pt idx="77">
                  <c:v>8800</c:v>
                </c:pt>
                <c:pt idx="78">
                  <c:v>5900</c:v>
                </c:pt>
                <c:pt idx="79">
                  <c:v>11700</c:v>
                </c:pt>
                <c:pt idx="80">
                  <c:v>22200</c:v>
                </c:pt>
                <c:pt idx="81">
                  <c:v>24500</c:v>
                </c:pt>
                <c:pt idx="82">
                  <c:v>10800</c:v>
                </c:pt>
                <c:pt idx="83">
                  <c:v>12900</c:v>
                </c:pt>
                <c:pt idx="84">
                  <c:v>12300</c:v>
                </c:pt>
                <c:pt idx="85">
                  <c:v>19400</c:v>
                </c:pt>
                <c:pt idx="86">
                  <c:v>14000</c:v>
                </c:pt>
                <c:pt idx="87">
                  <c:v>5600</c:v>
                </c:pt>
                <c:pt idx="88">
                  <c:v>6100</c:v>
                </c:pt>
                <c:pt idx="89">
                  <c:v>6100</c:v>
                </c:pt>
                <c:pt idx="90">
                  <c:v>13200</c:v>
                </c:pt>
                <c:pt idx="91">
                  <c:v>21600</c:v>
                </c:pt>
                <c:pt idx="92">
                  <c:v>4400</c:v>
                </c:pt>
                <c:pt idx="93">
                  <c:v>13400</c:v>
                </c:pt>
                <c:pt idx="94">
                  <c:v>6100</c:v>
                </c:pt>
                <c:pt idx="95">
                  <c:v>12000</c:v>
                </c:pt>
                <c:pt idx="96">
                  <c:v>12500</c:v>
                </c:pt>
                <c:pt idx="97">
                  <c:v>4300</c:v>
                </c:pt>
                <c:pt idx="98">
                  <c:v>3800</c:v>
                </c:pt>
                <c:pt idx="99">
                  <c:v>3500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0D4-4DCD-A2BA-50067B904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036367"/>
        <c:axId val="1599033967"/>
      </c:scatterChart>
      <c:valAx>
        <c:axId val="159903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9033967"/>
        <c:crosses val="autoZero"/>
        <c:crossBetween val="midCat"/>
      </c:valAx>
      <c:valAx>
        <c:axId val="159903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90363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9F3FA-4B29-4E1A-BD9D-59CD21509632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A56F9-27AA-4681-B68A-A25D829A402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59C6534-69B2-4A66-9ABB-549355803B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640CD93-A52A-4436-A054-FE3247BABAF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9C3BEED-3FC9-4132-9336-3E052305DC6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1D7EB9-4382-4548-A161-941164EFB6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EB2B60-0987-4063-8C90-55E7338B518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F1ABB9-E811-42AA-B9F7-26EC96226B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A26D-F99E-F42A-A7FB-6B6F80389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>
            <a:extLst>
              <a:ext uri="{FF2B5EF4-FFF2-40B4-BE49-F238E27FC236}">
                <a16:creationId xmlns:a16="http://schemas.microsoft.com/office/drawing/2014/main" id="{F955D0FD-4A0C-B4F6-A6D2-9EB72159032B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>
            <a:extLst>
              <a:ext uri="{FF2B5EF4-FFF2-40B4-BE49-F238E27FC236}">
                <a16:creationId xmlns:a16="http://schemas.microsoft.com/office/drawing/2014/main" id="{04160E11-6185-DA4A-AD94-33900951526C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>
            <a:extLst>
              <a:ext uri="{FF2B5EF4-FFF2-40B4-BE49-F238E27FC236}">
                <a16:creationId xmlns:a16="http://schemas.microsoft.com/office/drawing/2014/main" id="{FAD3316F-98EE-2B53-F181-9D9722A8B544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F1ABB9-E811-42AA-B9F7-26EC96226B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AC90EFF-E41C-4A68-BE6E-4AF271DBE6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3509E7-48BA-49F4-9DE8-309D93029A8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CA8E-F5B4-3134-E07F-181DFD465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>
            <a:extLst>
              <a:ext uri="{FF2B5EF4-FFF2-40B4-BE49-F238E27FC236}">
                <a16:creationId xmlns:a16="http://schemas.microsoft.com/office/drawing/2014/main" id="{AC3F4905-8116-34AA-6624-3573B80174A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>
            <a:extLst>
              <a:ext uri="{FF2B5EF4-FFF2-40B4-BE49-F238E27FC236}">
                <a16:creationId xmlns:a16="http://schemas.microsoft.com/office/drawing/2014/main" id="{48EBFEFF-D763-CD78-C4D7-531BB7B8FF97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>
            <a:extLst>
              <a:ext uri="{FF2B5EF4-FFF2-40B4-BE49-F238E27FC236}">
                <a16:creationId xmlns:a16="http://schemas.microsoft.com/office/drawing/2014/main" id="{5808878B-0099-1BE6-3DDF-67A7DF241371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3509E7-48BA-49F4-9DE8-309D93029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/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4CD3-CC68-4676-84BA-7B1353D73FE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3CB9-8824-4166-AB50-6014F8C203C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b="20472"/>
          <a:stretch/>
        </p:blipFill>
        <p:spPr bwMode="auto">
          <a:xfrm>
            <a:off x="0" y="2381"/>
            <a:ext cx="12192000" cy="6855619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7915" y="740701"/>
            <a:ext cx="1536171" cy="149992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71531" y="3163554"/>
            <a:ext cx="8448939" cy="88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B+ </a:t>
            </a:r>
            <a:r>
              <a:rPr lang="ru-RU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дерево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3119674" y="2744115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5"/>
          <p:cNvSpPr txBox="1"/>
          <p:nvPr/>
        </p:nvSpPr>
        <p:spPr>
          <a:xfrm>
            <a:off x="8591153" y="6009386"/>
            <a:ext cx="3458633" cy="10583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2400" dirty="0">
                <a:solidFill>
                  <a:schemeClr val="lt1"/>
                </a:solidFill>
                <a:latin typeface="PT Sans" panose="020B0503020203020204" pitchFamily="34" charset="-52"/>
                <a:sym typeface="+mn-ea"/>
              </a:rPr>
              <a:t>Гасымлы Канан</a:t>
            </a:r>
          </a:p>
          <a:p>
            <a:pPr algn="ctr">
              <a:buClr>
                <a:srgbClr val="000000"/>
              </a:buClr>
              <a:buSzPts val="1100"/>
            </a:pPr>
            <a:r>
              <a:rPr lang="ru-RU" sz="2400" dirty="0">
                <a:solidFill>
                  <a:schemeClr val="lt1"/>
                </a:solidFill>
                <a:latin typeface="PT Sans" panose="020B0503020203020204" pitchFamily="34" charset="-52"/>
                <a:sym typeface="+mn-ea"/>
              </a:rPr>
              <a:t>Романов Данил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l="5" r="-8" b="20472"/>
          <a:stretch/>
        </p:blipFill>
        <p:spPr bwMode="auto">
          <a:xfrm>
            <a:off x="-2" y="0"/>
            <a:ext cx="12192002" cy="6855619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7400" y="384496"/>
            <a:ext cx="1679786" cy="16401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21425" y="-107872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Заключение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531" y="3163554"/>
            <a:ext cx="844893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Спасибо за внимание!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71530" y="-1423686"/>
            <a:ext cx="844893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5333" b="1" dirty="0">
                <a:solidFill>
                  <a:schemeClr val="lt1"/>
                </a:solidFill>
                <a:latin typeface="PT Sans" panose="020B0503020203020204" pitchFamily="34" charset="-52"/>
              </a:rPr>
              <a:t>Название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3119670" y="-1931864"/>
            <a:ext cx="5952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/>
          <p:cNvSpPr txBox="1"/>
          <p:nvPr/>
        </p:nvSpPr>
        <p:spPr>
          <a:xfrm>
            <a:off x="8591152" y="7807706"/>
            <a:ext cx="3458633" cy="105833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2400" dirty="0">
                <a:solidFill>
                  <a:schemeClr val="lt1"/>
                </a:solidFill>
                <a:latin typeface="PT Sans" panose="020B0503020203020204" pitchFamily="34" charset="-52"/>
                <a:sym typeface="+mn-ea"/>
              </a:rPr>
              <a:t>Масленников Леонид</a:t>
            </a:r>
            <a:endParaRPr lang="ru-RU" sz="24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3552" y="67172"/>
            <a:ext cx="8448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Содержание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9509" y="1089899"/>
            <a:ext cx="9889099" cy="210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667" dirty="0">
                <a:latin typeface="PT Sans" panose="020B0503020203020204" pitchFamily="34" charset="-52"/>
              </a:rPr>
              <a:t>B+ </a:t>
            </a:r>
            <a:r>
              <a:rPr lang="ru-RU" sz="2667" dirty="0">
                <a:latin typeface="PT Sans" panose="020B0503020203020204" pitchFamily="34" charset="-52"/>
              </a:rPr>
              <a:t>дерево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sz="2667" dirty="0">
                <a:latin typeface="PT Sans" panose="020B0503020203020204" pitchFamily="34" charset="-52"/>
              </a:rPr>
              <a:t>Сложность и доказательство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sz="2667" dirty="0">
                <a:latin typeface="PT Sans" panose="020B0503020203020204" pitchFamily="34" charset="-52"/>
              </a:rPr>
              <a:t>Таблицы полученных значений времени работы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sz="2667" dirty="0">
                <a:latin typeface="PT Sans" panose="020B0503020203020204" pitchFamily="34" charset="-52"/>
              </a:rPr>
              <a:t>Графики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sz="2667" dirty="0">
                <a:latin typeface="PT Sans" panose="020B0503020203020204" pitchFamily="34" charset="-52"/>
              </a:rPr>
              <a:t>Вывод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63552" y="67172"/>
            <a:ext cx="8448939" cy="73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В+ дерево</a:t>
            </a:r>
          </a:p>
        </p:txBody>
      </p:sp>
      <p:sp>
        <p:nvSpPr>
          <p:cNvPr id="11" name="Текст. поле 10"/>
          <p:cNvSpPr txBox="1"/>
          <p:nvPr/>
        </p:nvSpPr>
        <p:spPr>
          <a:xfrm>
            <a:off x="1586944" y="1092931"/>
            <a:ext cx="10185431" cy="255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Структуру B+-дерева впервые предложили Рудольф Байер (Rudolf Bayer) и Эд Маккрейт (Ed McCreight) в 1972 году</a:t>
            </a:r>
            <a:r>
              <a:rPr lang="ru-RU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.</a:t>
            </a:r>
          </a:p>
          <a:p>
            <a:endParaRPr lang="ru-RU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endParaRPr lang="ru-RU"/>
          </a:p>
          <a:p>
            <a:r>
              <a:rPr lang="ru-RU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Изначально структура предназначалась для эффективного поиска в блочно-ориентированной среде хранения — в частности, для файловых систем. Структура широко применяется в таких файловых системах, как NTFS, ReiserFS, NSS, JFS, ReFS. Различные реляционные системы управления базами данных, такие как Microsoft SQL Server, Oracle Database, SQLite используют B+</a:t>
            </a:r>
            <a:r>
              <a:rPr lang="en-US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-деревья для табличных индексов.</a:t>
            </a: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063552" y="3649660"/>
            <a:ext cx="8778356" cy="272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63552" y="67172"/>
            <a:ext cx="8448939" cy="6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4000" b="1" dirty="0">
                <a:latin typeface="PT Sans" panose="020B0503020203020204" pitchFamily="34" charset="-52"/>
              </a:rPr>
              <a:t>Сложность и доказательство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9D6D-DA4D-41C6-CE2F-22313709ACD4}"/>
              </a:ext>
            </a:extLst>
          </p:cNvPr>
          <p:cNvSpPr txBox="1"/>
          <p:nvPr/>
        </p:nvSpPr>
        <p:spPr>
          <a:xfrm>
            <a:off x="1335418" y="1535948"/>
            <a:ext cx="47605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Roboto" panose="02000000000000000000" pitchFamily="2" charset="0"/>
              </a:rPr>
              <a:t>Основные параметры B+ дерева: </a:t>
            </a:r>
            <a:endParaRPr lang="ru-RU" dirty="0">
              <a:latin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</a:rPr>
              <a:t>-</a:t>
            </a:r>
            <a:r>
              <a:rPr lang="ru-RU" b="0" i="0" dirty="0">
                <a:effectLst/>
                <a:latin typeface="Roboto" panose="02000000000000000000" pitchFamily="2" charset="0"/>
              </a:rPr>
              <a:t>Порядок дерева (m) — максимальное количество детей у узла. </a:t>
            </a:r>
          </a:p>
          <a:p>
            <a:r>
              <a:rPr lang="ru-RU" b="0" i="0" dirty="0">
                <a:effectLst/>
                <a:latin typeface="Roboto" panose="02000000000000000000" pitchFamily="2" charset="0"/>
              </a:rPr>
              <a:t>-Каждый узел (кроме корня) содержит от ⌈m/2⌉ до m ключей. </a:t>
            </a:r>
          </a:p>
          <a:p>
            <a:r>
              <a:rPr lang="ru-RU" b="0" i="0" dirty="0">
                <a:effectLst/>
                <a:latin typeface="Roboto" panose="02000000000000000000" pitchFamily="2" charset="0"/>
              </a:rPr>
              <a:t>-Все данные хранятся в листьях, связанных в односвязный список. </a:t>
            </a:r>
            <a:br>
              <a:rPr lang="ru-RU" b="0" i="0" dirty="0">
                <a:effectLst/>
                <a:latin typeface="Roboto" panose="02000000000000000000" pitchFamily="2" charset="0"/>
              </a:rPr>
            </a:br>
            <a:r>
              <a:rPr lang="ru-RU" b="0" i="0" dirty="0">
                <a:effectLst/>
                <a:latin typeface="Roboto" panose="02000000000000000000" pitchFamily="2" charset="0"/>
              </a:rPr>
              <a:t>-Внутренние узлы содержат только ключи для маршрутизации.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A2428-F28F-4574-F72B-852BA380F4CA}"/>
              </a:ext>
            </a:extLst>
          </p:cNvPr>
          <p:cNvSpPr txBox="1"/>
          <p:nvPr/>
        </p:nvSpPr>
        <p:spPr>
          <a:xfrm>
            <a:off x="1411075" y="948035"/>
            <a:ext cx="41825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effectLst/>
                <a:latin typeface="markup-bold"/>
              </a:rPr>
              <a:t>Сложность операций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 —O</a:t>
            </a:r>
            <a:r>
              <a:rPr lang="ru-RU" sz="2000" dirty="0">
                <a:latin typeface="Roboto" panose="02000000000000000000" pitchFamily="2" charset="0"/>
              </a:rPr>
              <a:t>(</a:t>
            </a:r>
            <a:r>
              <a:rPr lang="ru-RU" sz="2000" b="0" i="0" dirty="0" err="1">
                <a:effectLst/>
                <a:latin typeface="Roboto" panose="02000000000000000000" pitchFamily="2" charset="0"/>
              </a:rPr>
              <a:t>log_m</a:t>
            </a:r>
            <a:r>
              <a:rPr lang="ru-RU" sz="2000" b="0" i="0" dirty="0">
                <a:effectLst/>
                <a:latin typeface="Roboto" panose="02000000000000000000" pitchFamily="2" charset="0"/>
              </a:rPr>
              <a:t> n)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8D88F-2DE3-105C-D841-90C8604B5654}"/>
              </a:ext>
            </a:extLst>
          </p:cNvPr>
          <p:cNvSpPr txBox="1"/>
          <p:nvPr/>
        </p:nvSpPr>
        <p:spPr>
          <a:xfrm>
            <a:off x="1335418" y="4419368"/>
            <a:ext cx="4980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markup-bold"/>
              </a:rPr>
              <a:t>Поиск (O(</a:t>
            </a:r>
            <a:r>
              <a:rPr lang="ru-RU" b="1" i="0" dirty="0" err="1">
                <a:effectLst/>
                <a:latin typeface="markup-bold"/>
              </a:rPr>
              <a:t>log_m</a:t>
            </a:r>
            <a:r>
              <a:rPr lang="ru-RU" b="1" i="0" dirty="0">
                <a:effectLst/>
                <a:latin typeface="markup-bold"/>
              </a:rPr>
              <a:t> n))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Начинаем с корня, сравниваем ключи и спускаемся в нужного ребенка. В худшем случае проходим </a:t>
            </a:r>
            <a:r>
              <a:rPr lang="ru-RU" b="1" i="0" dirty="0">
                <a:effectLst/>
                <a:latin typeface="markup-bold"/>
              </a:rPr>
              <a:t>всю высоту дерева</a:t>
            </a:r>
            <a:r>
              <a:rPr lang="ru-RU" b="0" i="0" dirty="0">
                <a:effectLst/>
                <a:latin typeface="Roboto" panose="02000000000000000000" pitchFamily="2" charset="0"/>
              </a:rPr>
              <a:t> 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log_m</a:t>
            </a:r>
            <a:r>
              <a:rPr lang="ru-RU" b="0" i="0" dirty="0">
                <a:effectLst/>
                <a:latin typeface="Roboto" panose="02000000000000000000" pitchFamily="2" charset="0"/>
              </a:rPr>
              <a:t> n).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8E3C3-A3BD-C272-3BF2-BDB2590F8B2D}"/>
              </a:ext>
            </a:extLst>
          </p:cNvPr>
          <p:cNvSpPr txBox="1"/>
          <p:nvPr/>
        </p:nvSpPr>
        <p:spPr>
          <a:xfrm>
            <a:off x="6429510" y="835474"/>
            <a:ext cx="54153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markup-bold"/>
              </a:rPr>
              <a:t>Вставка (O(</a:t>
            </a:r>
            <a:r>
              <a:rPr lang="ru-RU" b="1" i="0" dirty="0" err="1">
                <a:effectLst/>
                <a:latin typeface="markup-bold"/>
              </a:rPr>
              <a:t>log_m</a:t>
            </a:r>
            <a:r>
              <a:rPr lang="ru-RU" b="1" i="0" dirty="0">
                <a:effectLst/>
                <a:latin typeface="markup-bold"/>
              </a:rPr>
              <a:t> n))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Находим лист, куда нужно вставить ключ (O(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log_m</a:t>
            </a:r>
            <a:r>
              <a:rPr lang="ru-RU" b="0" i="0" dirty="0">
                <a:effectLst/>
                <a:latin typeface="Roboto" panose="02000000000000000000" pitchFamily="2" charset="0"/>
              </a:rPr>
              <a:t> n)). Если лист переполнен (&gt; m-1 ключей), он </a:t>
            </a:r>
            <a:r>
              <a:rPr lang="ru-RU" b="1" i="0" dirty="0">
                <a:effectLst/>
                <a:latin typeface="markup-bold"/>
              </a:rPr>
              <a:t>разделяется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 два, и средний ключ поднимается в родителя. Если переполнение доходит до корня, дерево </a:t>
            </a:r>
            <a:r>
              <a:rPr lang="ru-RU" b="1" i="0" dirty="0">
                <a:effectLst/>
                <a:latin typeface="markup-bold"/>
              </a:rPr>
              <a:t>растёт в высоту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3B595B-EF36-B337-C63D-BF360588ADCA}"/>
              </a:ext>
            </a:extLst>
          </p:cNvPr>
          <p:cNvSpPr txBox="1"/>
          <p:nvPr/>
        </p:nvSpPr>
        <p:spPr>
          <a:xfrm>
            <a:off x="6429510" y="2627421"/>
            <a:ext cx="5556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markup-bold"/>
              </a:rPr>
              <a:t>Удаление (O(</a:t>
            </a:r>
            <a:r>
              <a:rPr lang="ru-RU" b="1" i="0" dirty="0" err="1">
                <a:effectLst/>
                <a:latin typeface="markup-bold"/>
              </a:rPr>
              <a:t>log_m</a:t>
            </a:r>
            <a:r>
              <a:rPr lang="ru-RU" b="1" i="0" dirty="0">
                <a:effectLst/>
                <a:latin typeface="markup-bold"/>
              </a:rPr>
              <a:t> n))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Находим лист, откуда нужно удалить ключ (O(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log_m</a:t>
            </a:r>
            <a:r>
              <a:rPr lang="ru-RU" b="0" i="0" dirty="0">
                <a:effectLst/>
                <a:latin typeface="Roboto" panose="02000000000000000000" pitchFamily="2" charset="0"/>
              </a:rPr>
              <a:t> n)). Если после удаления в узле &lt; ⌈m/2⌉ ключей: </a:t>
            </a:r>
            <a:r>
              <a:rPr lang="ru-RU" b="1" i="0" dirty="0">
                <a:effectLst/>
                <a:latin typeface="markup-bold"/>
              </a:rPr>
              <a:t>Заимствуем</a:t>
            </a:r>
            <a:r>
              <a:rPr lang="ru-RU" b="0" i="0" dirty="0">
                <a:effectLst/>
                <a:latin typeface="Roboto" panose="02000000000000000000" pitchFamily="2" charset="0"/>
              </a:rPr>
              <a:t> у соседа (если у него &gt; ⌈m/2⌉). </a:t>
            </a:r>
            <a:r>
              <a:rPr lang="ru-RU" b="1" i="0" dirty="0">
                <a:effectLst/>
                <a:latin typeface="markup-bold"/>
              </a:rPr>
              <a:t>Сливаем</a:t>
            </a:r>
            <a:r>
              <a:rPr lang="ru-RU" b="0" i="0" dirty="0">
                <a:effectLst/>
                <a:latin typeface="Roboto" panose="02000000000000000000" pitchFamily="2" charset="0"/>
              </a:rPr>
              <a:t> с соседом (если заимствовать не у кого). Если сливаются корень и его ребенок, дерево </a:t>
            </a:r>
            <a:r>
              <a:rPr lang="ru-RU" b="1" i="0" dirty="0">
                <a:effectLst/>
                <a:latin typeface="markup-bold"/>
              </a:rPr>
              <a:t>уменьшается в высоту</a:t>
            </a:r>
            <a:r>
              <a:rPr lang="ru-RU" b="0" i="0" dirty="0">
                <a:effectLst/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6A8C31-AEE8-46B5-E04F-B87CCDD05BA2}"/>
              </a:ext>
            </a:extLst>
          </p:cNvPr>
          <p:cNvSpPr txBox="1"/>
          <p:nvPr/>
        </p:nvSpPr>
        <p:spPr>
          <a:xfrm>
            <a:off x="6429510" y="4559731"/>
            <a:ext cx="4767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markup-bold"/>
              </a:rPr>
              <a:t>Диапазонный запрос (O(</a:t>
            </a:r>
            <a:r>
              <a:rPr lang="ru-RU" b="1" i="0" dirty="0" err="1">
                <a:effectLst/>
                <a:latin typeface="markup-bold"/>
              </a:rPr>
              <a:t>log_m</a:t>
            </a:r>
            <a:r>
              <a:rPr lang="ru-RU" b="1" i="0" dirty="0">
                <a:effectLst/>
                <a:latin typeface="markup-bold"/>
              </a:rPr>
              <a:t> n + k))</a:t>
            </a:r>
            <a:r>
              <a:rPr lang="ru-RU" b="0" i="0" dirty="0">
                <a:effectLst/>
                <a:latin typeface="Roboto" panose="02000000000000000000" pitchFamily="2" charset="0"/>
              </a:rPr>
              <a:t> Находим начальный ключ (O(</a:t>
            </a:r>
            <a:r>
              <a:rPr lang="ru-RU" b="0" i="0" dirty="0" err="1">
                <a:effectLst/>
                <a:latin typeface="Roboto" panose="02000000000000000000" pitchFamily="2" charset="0"/>
              </a:rPr>
              <a:t>log_m</a:t>
            </a:r>
            <a:r>
              <a:rPr lang="ru-RU" b="0" i="0" dirty="0">
                <a:effectLst/>
                <a:latin typeface="Roboto" panose="02000000000000000000" pitchFamily="2" charset="0"/>
              </a:rPr>
              <a:t> n)). Идём по связанным листьям (O(k)), где k — количество элементов в диапазоне.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22475" y="88189"/>
            <a:ext cx="7986381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667" b="1" dirty="0">
                <a:latin typeface="PT Sans" panose="020B0503020203020204" pitchFamily="34" charset="-52"/>
              </a:rPr>
              <a:t>Таблицы полученных значений времени работы</a:t>
            </a:r>
          </a:p>
          <a:p>
            <a:pPr algn="ctr">
              <a:buClr>
                <a:srgbClr val="000000"/>
              </a:buClr>
              <a:buSzPts val="1100"/>
            </a:pPr>
            <a:endParaRPr lang="ru-RU" sz="4267" b="1" dirty="0">
              <a:latin typeface="PT Sans" panose="020B0503020203020204" pitchFamily="34" charset="-52"/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802ADE66-D273-0404-1838-A8AC9CF2B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75443"/>
              </p:ext>
            </p:extLst>
          </p:nvPr>
        </p:nvGraphicFramePr>
        <p:xfrm>
          <a:off x="1524000" y="3614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46AD159A-C1A4-71CE-EC19-209711A53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073089"/>
              </p:ext>
            </p:extLst>
          </p:nvPr>
        </p:nvGraphicFramePr>
        <p:xfrm>
          <a:off x="7191083" y="3614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8E27A2E-7668-F7E0-6B0B-8F73B370CB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503619"/>
              </p:ext>
            </p:extLst>
          </p:nvPr>
        </p:nvGraphicFramePr>
        <p:xfrm>
          <a:off x="4529666" y="6678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7102-6A92-EAEA-7BEE-5A8992A5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>
            <a:extLst>
              <a:ext uri="{FF2B5EF4-FFF2-40B4-BE49-F238E27FC236}">
                <a16:creationId xmlns:a16="http://schemas.microsoft.com/office/drawing/2014/main" id="{13023084-8316-B0D5-7708-B228BA0B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>
            <a:extLst>
              <a:ext uri="{FF2B5EF4-FFF2-40B4-BE49-F238E27FC236}">
                <a16:creationId xmlns:a16="http://schemas.microsoft.com/office/drawing/2014/main" id="{5FD35F81-7389-33BC-E53E-8CDCADF6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44581-8AA2-778C-5006-8ACC8410D463}"/>
              </a:ext>
            </a:extLst>
          </p:cNvPr>
          <p:cNvSpPr txBox="1"/>
          <p:nvPr/>
        </p:nvSpPr>
        <p:spPr>
          <a:xfrm>
            <a:off x="2802273" y="160306"/>
            <a:ext cx="7579981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667" b="1" dirty="0">
                <a:latin typeface="PT Sans" panose="020B0503020203020204" pitchFamily="34" charset="-52"/>
              </a:rPr>
              <a:t>Таблицы полученных значений времени работы</a:t>
            </a:r>
          </a:p>
          <a:p>
            <a:pPr algn="ctr">
              <a:buClr>
                <a:srgbClr val="000000"/>
              </a:buClr>
              <a:buSzPts val="1100"/>
            </a:pPr>
            <a:endParaRPr lang="ru-RU" sz="4267" b="1" dirty="0">
              <a:latin typeface="PT Sans" panose="020B0503020203020204" pitchFamily="34" charset="-52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00534CC-2AA7-F7CB-074A-C2CFBAAF1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494349"/>
              </p:ext>
            </p:extLst>
          </p:nvPr>
        </p:nvGraphicFramePr>
        <p:xfrm>
          <a:off x="1955800" y="1201693"/>
          <a:ext cx="9272929" cy="4538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173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63552" y="67172"/>
            <a:ext cx="8448939" cy="73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ru-RU" sz="4267" b="1" dirty="0">
                <a:latin typeface="PT Sans" panose="020B0503020203020204" pitchFamily="34" charset="-52"/>
              </a:rPr>
              <a:t>Вывод: Плюсы</a:t>
            </a:r>
          </a:p>
        </p:txBody>
      </p:sp>
      <p:sp>
        <p:nvSpPr>
          <p:cNvPr id="7" name="Текст. поле 6"/>
          <p:cNvSpPr txBox="1"/>
          <p:nvPr/>
        </p:nvSpPr>
        <p:spPr>
          <a:xfrm>
            <a:off x="1368495" y="797833"/>
            <a:ext cx="9289725" cy="56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Преимущества B+ дерева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Высокая скорость поиска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1.Логарифмическая сложность O(log n) благодаря сбалансированности и большой степени ветвления.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2.Внутренние узлы хранят только ключи, что уменьшает их размер и ускоряет поиск.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Эффективные диапазонные запросы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1.Листья связаны в двусвязный список, поэтому запросы вида WHERE id BETWEEN 10 AND 100 выполняются за O(log n + k) (k — количество элементов в диапазоне).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Оптимизация для работы с диском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1.Узлы обычно соответствуют размеру дискового блока (4КБ, 8КБ), что минимизирует количество операций ввода-вывода.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2.Подходит для баз данных и файловых систем, где важна эффективная работа с внешней памятью.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Стабильная производительность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1.Все данные хранятся в листьях, поэтому время доступа к любому элементу одинаково.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2.В B-дереве поиск может завершиться раньше (во внутреннем узле), что создает неравномерность.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Меньшая фрагментация при изменениях</a:t>
            </a:r>
          </a:p>
          <a:p>
            <a:endParaRPr lang="en-US" sz="13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r>
              <a:rPr lang="en-US" sz="13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1.Удаление и вставка реже вызывают перестройку дерева по сравнению с B-деревом.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63552" y="67172"/>
            <a:ext cx="927292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4267" b="1" dirty="0">
                <a:latin typeface="PT Sans" panose="020B0503020203020204" pitchFamily="34" charset="-52"/>
              </a:rPr>
              <a:t>Вывод: Минусы</a:t>
            </a:r>
          </a:p>
          <a:p>
            <a:pPr algn="ctr">
              <a:buClr>
                <a:srgbClr val="000000"/>
              </a:buClr>
              <a:buSzPts val="1100"/>
            </a:pPr>
            <a:endParaRPr lang="ru-RU" sz="4267" b="1" dirty="0">
              <a:latin typeface="PT Sans" panose="020B0503020203020204" pitchFamily="34" charset="-52"/>
            </a:endParaRPr>
          </a:p>
        </p:txBody>
      </p:sp>
      <p:sp>
        <p:nvSpPr>
          <p:cNvPr id="10" name="Текст. поле 9"/>
          <p:cNvSpPr txBox="1"/>
          <p:nvPr/>
        </p:nvSpPr>
        <p:spPr>
          <a:xfrm>
            <a:off x="1569396" y="655503"/>
            <a:ext cx="8534400" cy="594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Недостатки B+ дерева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Низкая эффективность для точечных запросов в OLTP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Если данные часто обновляются (как в транзакционных системах), B+ дерево требует ребалансировки, что может снижать производительность.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Избыточность ключей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Ключи дублируются во внутренних узлах (для маршрутизации) и в листьях (для данных).</a:t>
            </a:r>
          </a:p>
          <a:p>
            <a:pPr marL="342900" indent="-342900">
              <a:buFont typeface="+mj-lt"/>
              <a:buAutoNum type="arabicPeriod"/>
            </a:pPr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 B-дереве ключи хранятся только один раз.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Неэффективность для некоторых видов запросов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Если нужен полный обход (например, SELECT * FROM table), B+ дерево требует прохода по всем листьям.</a:t>
            </a:r>
          </a:p>
          <a:p>
            <a:pPr marL="342900" indent="-342900">
              <a:buFont typeface="+mj-lt"/>
              <a:buAutoNum type="arabicPeriod"/>
            </a:pPr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 хеш-индексах или LSM-деревьях такие запросы могут быть быстрее.</a:t>
            </a:r>
          </a:p>
          <a:p>
            <a:pPr marL="342900" indent="-342900">
              <a:buFont typeface="+mj-lt"/>
              <a:buAutoNum type="arabicPeriod"/>
            </a:pPr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Сложность реализации</a:t>
            </a:r>
          </a:p>
          <a:p>
            <a:endParaRPr lang="en-US" sz="1600"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Алгоритмы вставки, удаления и балансировки сложнее, чем в B-дереве или бинарных деревьях.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C7CF8-3027-01AF-F71A-1DC4D319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>
            <a:extLst>
              <a:ext uri="{FF2B5EF4-FFF2-40B4-BE49-F238E27FC236}">
                <a16:creationId xmlns:a16="http://schemas.microsoft.com/office/drawing/2014/main" id="{14597F02-719F-1931-3799-25A21C23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90513" b="20472"/>
          <a:stretch/>
        </p:blipFill>
        <p:spPr bwMode="auto">
          <a:xfrm>
            <a:off x="-1" y="-35802"/>
            <a:ext cx="1156624" cy="6893802"/>
          </a:xfrm>
          <a:prstGeom prst="rect">
            <a:avLst/>
          </a:prstGeom>
          <a:noFill/>
        </p:spPr>
      </p:pic>
      <p:pic>
        <p:nvPicPr>
          <p:cNvPr id="5" name="Picture 2" descr="C:\Users\MSShafigullin\Desktop\2020\Презентация КФУ\kfu_logo_circle_rus.png">
            <a:extLst>
              <a:ext uri="{FF2B5EF4-FFF2-40B4-BE49-F238E27FC236}">
                <a16:creationId xmlns:a16="http://schemas.microsoft.com/office/drawing/2014/main" id="{F139D0FE-B887-2649-67F1-60F9E06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6" y="38183"/>
            <a:ext cx="998509" cy="97494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C4AAE-C841-8203-AC82-5B7F39C3016F}"/>
              </a:ext>
            </a:extLst>
          </p:cNvPr>
          <p:cNvSpPr txBox="1"/>
          <p:nvPr/>
        </p:nvSpPr>
        <p:spPr>
          <a:xfrm>
            <a:off x="2063552" y="67172"/>
            <a:ext cx="927292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4267" b="1" dirty="0">
                <a:latin typeface="PT Sans" panose="020B0503020203020204" pitchFamily="34" charset="-52"/>
              </a:rPr>
              <a:t>Приложение</a:t>
            </a:r>
          </a:p>
          <a:p>
            <a:pPr algn="ctr">
              <a:buClr>
                <a:srgbClr val="000000"/>
              </a:buClr>
              <a:buSzPts val="1100"/>
            </a:pPr>
            <a:endParaRPr lang="ru-RU" sz="4267" b="1" dirty="0">
              <a:latin typeface="PT Sans" panose="020B0503020203020204" pitchFamily="34" charset="-52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8D6350BF-BCF1-62C6-6843-D4728D704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08793"/>
              </p:ext>
            </p:extLst>
          </p:nvPr>
        </p:nvGraphicFramePr>
        <p:xfrm>
          <a:off x="1190115" y="1163717"/>
          <a:ext cx="2535218" cy="4720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736">
                  <a:extLst>
                    <a:ext uri="{9D8B030D-6E8A-4147-A177-3AD203B41FA5}">
                      <a16:colId xmlns:a16="http://schemas.microsoft.com/office/drawing/2014/main" val="184931403"/>
                    </a:ext>
                  </a:extLst>
                </a:gridCol>
                <a:gridCol w="726616">
                  <a:extLst>
                    <a:ext uri="{9D8B030D-6E8A-4147-A177-3AD203B41FA5}">
                      <a16:colId xmlns:a16="http://schemas.microsoft.com/office/drawing/2014/main" val="3963949275"/>
                    </a:ext>
                  </a:extLst>
                </a:gridCol>
                <a:gridCol w="536856">
                  <a:extLst>
                    <a:ext uri="{9D8B030D-6E8A-4147-A177-3AD203B41FA5}">
                      <a16:colId xmlns:a16="http://schemas.microsoft.com/office/drawing/2014/main" val="1589035627"/>
                    </a:ext>
                  </a:extLst>
                </a:gridCol>
                <a:gridCol w="640010">
                  <a:extLst>
                    <a:ext uri="{9D8B030D-6E8A-4147-A177-3AD203B41FA5}">
                      <a16:colId xmlns:a16="http://schemas.microsoft.com/office/drawing/2014/main" val="2662711443"/>
                    </a:ext>
                  </a:extLst>
                </a:gridCol>
              </a:tblGrid>
              <a:tr h="337368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Входные данные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Добавление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Поиск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Удаление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44072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410400273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2514302660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21600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4113749727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2468449823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551771153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871106547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741186584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15700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369623524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15800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290343924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14222084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895719469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868235516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11827527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755429579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573771043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24300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436871286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115220303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698832208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23700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924115357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18400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2204058075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139642376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405768497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17200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1845113795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887443598"/>
                  </a:ext>
                </a:extLst>
              </a:tr>
              <a:tr h="17533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22400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46" marR="6746" marT="6746" marB="0" anchor="b"/>
                </a:tc>
                <a:extLst>
                  <a:ext uri="{0D108BD9-81ED-4DB2-BD59-A6C34878D82A}">
                    <a16:rowId xmlns:a16="http://schemas.microsoft.com/office/drawing/2014/main" val="340641297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3A2734FC-7FE7-0224-F322-9C80F179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70570"/>
              </p:ext>
            </p:extLst>
          </p:nvPr>
        </p:nvGraphicFramePr>
        <p:xfrm>
          <a:off x="3869549" y="1163716"/>
          <a:ext cx="2468663" cy="4720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166">
                  <a:extLst>
                    <a:ext uri="{9D8B030D-6E8A-4147-A177-3AD203B41FA5}">
                      <a16:colId xmlns:a16="http://schemas.microsoft.com/office/drawing/2014/main" val="2728035326"/>
                    </a:ext>
                  </a:extLst>
                </a:gridCol>
                <a:gridCol w="750830">
                  <a:extLst>
                    <a:ext uri="{9D8B030D-6E8A-4147-A177-3AD203B41FA5}">
                      <a16:colId xmlns:a16="http://schemas.microsoft.com/office/drawing/2014/main" val="553379176"/>
                    </a:ext>
                  </a:extLst>
                </a:gridCol>
                <a:gridCol w="483501">
                  <a:extLst>
                    <a:ext uri="{9D8B030D-6E8A-4147-A177-3AD203B41FA5}">
                      <a16:colId xmlns:a16="http://schemas.microsoft.com/office/drawing/2014/main" val="3647324630"/>
                    </a:ext>
                  </a:extLst>
                </a:gridCol>
                <a:gridCol w="617166">
                  <a:extLst>
                    <a:ext uri="{9D8B030D-6E8A-4147-A177-3AD203B41FA5}">
                      <a16:colId xmlns:a16="http://schemas.microsoft.com/office/drawing/2014/main" val="4206888660"/>
                    </a:ext>
                  </a:extLst>
                </a:gridCol>
              </a:tblGrid>
              <a:tr h="370146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Входные данные</a:t>
                      </a:r>
                    </a:p>
                  </a:txBody>
                  <a:tcPr marL="7554" marR="7554" marT="7554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Добавление</a:t>
                      </a:r>
                    </a:p>
                  </a:txBody>
                  <a:tcPr marL="7554" marR="7554" marT="7554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Поиск</a:t>
                      </a:r>
                    </a:p>
                  </a:txBody>
                  <a:tcPr marL="7554" marR="7554" marT="7554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Удаление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54478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81349298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99200043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7379086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326502810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096593613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56561539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83615750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262184733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605989554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23286847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213904008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68678519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03693272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3900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996681097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34344354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21800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44641066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377910515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294608464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22500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126110144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13152646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25300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377839356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640231717"/>
                  </a:ext>
                </a:extLst>
              </a:tr>
              <a:tr h="189151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900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16700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962557593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720B076A-5CD2-0DAD-5165-B72535ED1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5535"/>
              </p:ext>
            </p:extLst>
          </p:nvPr>
        </p:nvGraphicFramePr>
        <p:xfrm>
          <a:off x="6482428" y="1163723"/>
          <a:ext cx="2532458" cy="4720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166">
                  <a:extLst>
                    <a:ext uri="{9D8B030D-6E8A-4147-A177-3AD203B41FA5}">
                      <a16:colId xmlns:a16="http://schemas.microsoft.com/office/drawing/2014/main" val="60094854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2784170"/>
                    </a:ext>
                  </a:extLst>
                </a:gridCol>
                <a:gridCol w="561526">
                  <a:extLst>
                    <a:ext uri="{9D8B030D-6E8A-4147-A177-3AD203B41FA5}">
                      <a16:colId xmlns:a16="http://schemas.microsoft.com/office/drawing/2014/main" val="1030785396"/>
                    </a:ext>
                  </a:extLst>
                </a:gridCol>
                <a:gridCol w="617166">
                  <a:extLst>
                    <a:ext uri="{9D8B030D-6E8A-4147-A177-3AD203B41FA5}">
                      <a16:colId xmlns:a16="http://schemas.microsoft.com/office/drawing/2014/main" val="2502192869"/>
                    </a:ext>
                  </a:extLst>
                </a:gridCol>
              </a:tblGrid>
              <a:tr h="351302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Входные данные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Добавление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Поиск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Удаление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21608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4900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1800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11100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8371976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23900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1262023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85568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1510061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4320083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5289445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9901608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19100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4870567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2523595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1171446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4446100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8091068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14400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9049507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0031937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16100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277225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173513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7926285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778508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23600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6749927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4113479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6500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5373603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7074326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100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6100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3780811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1C58D565-10A1-C70E-6C3A-BA6072A5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12730"/>
              </p:ext>
            </p:extLst>
          </p:nvPr>
        </p:nvGraphicFramePr>
        <p:xfrm>
          <a:off x="9257379" y="1094777"/>
          <a:ext cx="2646752" cy="4983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688">
                  <a:extLst>
                    <a:ext uri="{9D8B030D-6E8A-4147-A177-3AD203B41FA5}">
                      <a16:colId xmlns:a16="http://schemas.microsoft.com/office/drawing/2014/main" val="3634439604"/>
                    </a:ext>
                  </a:extLst>
                </a:gridCol>
                <a:gridCol w="661688">
                  <a:extLst>
                    <a:ext uri="{9D8B030D-6E8A-4147-A177-3AD203B41FA5}">
                      <a16:colId xmlns:a16="http://schemas.microsoft.com/office/drawing/2014/main" val="192872212"/>
                    </a:ext>
                  </a:extLst>
                </a:gridCol>
                <a:gridCol w="661688">
                  <a:extLst>
                    <a:ext uri="{9D8B030D-6E8A-4147-A177-3AD203B41FA5}">
                      <a16:colId xmlns:a16="http://schemas.microsoft.com/office/drawing/2014/main" val="4045538776"/>
                    </a:ext>
                  </a:extLst>
                </a:gridCol>
                <a:gridCol w="661688">
                  <a:extLst>
                    <a:ext uri="{9D8B030D-6E8A-4147-A177-3AD203B41FA5}">
                      <a16:colId xmlns:a16="http://schemas.microsoft.com/office/drawing/2014/main" val="4079311787"/>
                    </a:ext>
                  </a:extLst>
                </a:gridCol>
              </a:tblGrid>
              <a:tr h="279988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Входные данные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Добавление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Поиск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Удаление</a:t>
                      </a:r>
                    </a:p>
                  </a:txBody>
                  <a:tcPr marL="0" marR="0" marT="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36132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4651240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7300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4327851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7400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5506856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0224066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100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869742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237268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2056324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555694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44866636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22200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3035377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24500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740365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675062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3870191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19582913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19400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041294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14000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0611527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5600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1192728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93893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61711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3590703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21600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0810867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291526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13400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898108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8108237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2852959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9700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600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12500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5161108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4300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2504114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9900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3800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8149784"/>
                  </a:ext>
                </a:extLst>
              </a:tr>
              <a:tr h="161341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>
                          <a:effectLst/>
                        </a:rPr>
                        <a:t>10000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200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800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dirty="0">
                          <a:effectLst/>
                        </a:rPr>
                        <a:t>3500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965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1132</Words>
  <Application>Microsoft Office PowerPoint</Application>
  <PresentationFormat>Широкоэкранный</PresentationFormat>
  <Paragraphs>509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markup-bold</vt:lpstr>
      <vt:lpstr>PT Sans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Гасымлы Канан;Романов Данил</dc:creator>
  <cp:lastModifiedBy>Данил Романов</cp:lastModifiedBy>
  <cp:revision>7</cp:revision>
  <dcterms:created xsi:type="dcterms:W3CDTF">2025-01-15T18:41:58Z</dcterms:created>
  <dcterms:modified xsi:type="dcterms:W3CDTF">2025-05-24T08:37:03Z</dcterms:modified>
</cp:coreProperties>
</file>