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handoutMasterIdLst>
    <p:handoutMasterId r:id="rId51"/>
  </p:handoutMasterIdLst>
  <p:sldIdLst>
    <p:sldId id="256" r:id="rId2"/>
    <p:sldId id="257" r:id="rId3"/>
    <p:sldId id="258" r:id="rId4"/>
    <p:sldId id="259" r:id="rId5"/>
    <p:sldId id="260" r:id="rId6"/>
    <p:sldId id="263" r:id="rId7"/>
    <p:sldId id="261" r:id="rId8"/>
    <p:sldId id="262" r:id="rId9"/>
    <p:sldId id="265" r:id="rId10"/>
    <p:sldId id="266" r:id="rId11"/>
    <p:sldId id="270" r:id="rId12"/>
    <p:sldId id="267" r:id="rId13"/>
    <p:sldId id="271" r:id="rId14"/>
    <p:sldId id="272" r:id="rId15"/>
    <p:sldId id="273" r:id="rId16"/>
    <p:sldId id="275" r:id="rId17"/>
    <p:sldId id="278" r:id="rId18"/>
    <p:sldId id="282" r:id="rId19"/>
    <p:sldId id="283" r:id="rId20"/>
    <p:sldId id="284" r:id="rId21"/>
    <p:sldId id="285" r:id="rId22"/>
    <p:sldId id="286" r:id="rId23"/>
    <p:sldId id="293" r:id="rId24"/>
    <p:sldId id="294" r:id="rId25"/>
    <p:sldId id="295" r:id="rId26"/>
    <p:sldId id="287" r:id="rId27"/>
    <p:sldId id="288" r:id="rId28"/>
    <p:sldId id="289" r:id="rId29"/>
    <p:sldId id="290" r:id="rId30"/>
    <p:sldId id="291" r:id="rId31"/>
    <p:sldId id="292" r:id="rId32"/>
    <p:sldId id="296" r:id="rId33"/>
    <p:sldId id="300" r:id="rId34"/>
    <p:sldId id="302" r:id="rId35"/>
    <p:sldId id="299" r:id="rId36"/>
    <p:sldId id="301" r:id="rId37"/>
    <p:sldId id="303" r:id="rId38"/>
    <p:sldId id="304" r:id="rId39"/>
    <p:sldId id="305" r:id="rId40"/>
    <p:sldId id="306" r:id="rId41"/>
    <p:sldId id="307" r:id="rId42"/>
    <p:sldId id="274" r:id="rId43"/>
    <p:sldId id="308" r:id="rId44"/>
    <p:sldId id="309" r:id="rId45"/>
    <p:sldId id="276" r:id="rId46"/>
    <p:sldId id="280" r:id="rId47"/>
    <p:sldId id="281" r:id="rId48"/>
    <p:sldId id="310" r:id="rId49"/>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0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0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0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6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A82"/>
    <a:srgbClr val="91AC6B"/>
    <a:srgbClr val="41BEFF"/>
    <a:srgbClr val="0099FF"/>
    <a:srgbClr val="CA213F"/>
    <a:srgbClr val="E53418"/>
    <a:srgbClr val="FF8000"/>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31" autoAdjust="0"/>
  </p:normalViewPr>
  <p:slideViewPr>
    <p:cSldViewPr snapToGrid="0" showGuides="1">
      <p:cViewPr>
        <p:scale>
          <a:sx n="66" d="100"/>
          <a:sy n="66" d="100"/>
        </p:scale>
        <p:origin x="1930" y="24"/>
      </p:cViewPr>
      <p:guideLst>
        <p:guide orient="horz" pos="1066"/>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B8682F5A-9025-5143-B95A-464527BD45C7}" type="slidenum">
              <a:rPr lang="de-DE"/>
              <a:pPr/>
              <a:t>‹#›</a:t>
            </a:fld>
            <a:endParaRPr lang="de-DE"/>
          </a:p>
        </p:txBody>
      </p:sp>
    </p:spTree>
    <p:extLst>
      <p:ext uri="{BB962C8B-B14F-4D97-AF65-F5344CB8AC3E}">
        <p14:creationId xmlns:p14="http://schemas.microsoft.com/office/powerpoint/2010/main" val="440006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224B126A-EBFB-3945-B395-849A2AAB6EE9}" type="slidenum">
              <a:rPr lang="de-DE"/>
              <a:pPr/>
              <a:t>‹#›</a:t>
            </a:fld>
            <a:endParaRPr lang="de-DE"/>
          </a:p>
        </p:txBody>
      </p:sp>
    </p:spTree>
    <p:extLst>
      <p:ext uri="{BB962C8B-B14F-4D97-AF65-F5344CB8AC3E}">
        <p14:creationId xmlns:p14="http://schemas.microsoft.com/office/powerpoint/2010/main" val="3440721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Daniel Caraballo and I will be presenting my Thesis work on Robotic Task Learning From human demonstrations using spherical representations.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a:t>
            </a:fld>
            <a:endParaRPr lang="de-DE"/>
          </a:p>
        </p:txBody>
      </p:sp>
    </p:spTree>
    <p:extLst>
      <p:ext uri="{BB962C8B-B14F-4D97-AF65-F5344CB8AC3E}">
        <p14:creationId xmlns:p14="http://schemas.microsoft.com/office/powerpoint/2010/main" val="35168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also needed to transform the 3-D grasps on the object in a similar way.</a:t>
            </a:r>
          </a:p>
          <a:p>
            <a:endParaRPr lang="en-US" dirty="0"/>
          </a:p>
          <a:p>
            <a:r>
              <a:rPr lang="en-US" dirty="0"/>
              <a:t>Therefore:</a:t>
            </a:r>
          </a:p>
          <a:p>
            <a:r>
              <a:rPr lang="en-US" dirty="0"/>
              <a:t>For the absolute position of a grasp: we mapped it to the nearest ray.</a:t>
            </a:r>
          </a:p>
          <a:p>
            <a:r>
              <a:rPr lang="en-US" dirty="0"/>
              <a:t>Then for the orientation of that grasp:</a:t>
            </a:r>
          </a:p>
          <a:p>
            <a:r>
              <a:rPr lang="en-US" dirty="0"/>
              <a:t>We use the ray vector that it was mapped to, and using the spherical angles azimuth and elevation, we move the ray vector until it aligns with orientation of the grasp.</a:t>
            </a:r>
          </a:p>
          <a:p>
            <a:r>
              <a:rPr lang="en-US" dirty="0"/>
              <a:t>We then record those angles as theta phi and rotation angle gamma.</a:t>
            </a:r>
          </a:p>
          <a:p>
            <a:endParaRPr lang="en-US" dirty="0"/>
          </a:p>
          <a:p>
            <a:r>
              <a:rPr lang="en-US" dirty="0"/>
              <a:t>And like that, we were able to record the position and orientation of the grasps in planar way.</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10</a:t>
            </a:fld>
            <a:endParaRPr lang="de-DE"/>
          </a:p>
        </p:txBody>
      </p:sp>
    </p:spTree>
    <p:extLst>
      <p:ext uri="{BB962C8B-B14F-4D97-AF65-F5344CB8AC3E}">
        <p14:creationId xmlns:p14="http://schemas.microsoft.com/office/powerpoint/2010/main" val="19951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we were able to reduce the dimensionality of the 3-D mesh into the following representation. </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11</a:t>
            </a:fld>
            <a:endParaRPr lang="de-DE"/>
          </a:p>
        </p:txBody>
      </p:sp>
    </p:spTree>
    <p:extLst>
      <p:ext uri="{BB962C8B-B14F-4D97-AF65-F5344CB8AC3E}">
        <p14:creationId xmlns:p14="http://schemas.microsoft.com/office/powerpoint/2010/main" val="4114944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Model part I.</a:t>
            </a:r>
          </a:p>
          <a:p>
            <a:r>
              <a:rPr lang="en-US" dirty="0"/>
              <a:t>Recall from the original Black box pipeline, Model part I would be tasked with predicting the spatial likelihoods of all absolute positions of feasible grasps.</a:t>
            </a:r>
          </a:p>
          <a:p>
            <a:r>
              <a:rPr lang="en-US" dirty="0"/>
              <a:t>To do this, we had to apply a data augmentation to the labeled positions to create a likelihood map that would serve as the true likelihoods.</a:t>
            </a:r>
          </a:p>
          <a:p>
            <a:r>
              <a:rPr lang="en-US" dirty="0"/>
              <a:t>This was done with a Gaussian Mixture Model to Obtain the image seen here.</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12</a:t>
            </a:fld>
            <a:endParaRPr lang="de-DE"/>
          </a:p>
        </p:txBody>
      </p:sp>
    </p:spTree>
    <p:extLst>
      <p:ext uri="{BB962C8B-B14F-4D97-AF65-F5344CB8AC3E}">
        <p14:creationId xmlns:p14="http://schemas.microsoft.com/office/powerpoint/2010/main" val="36484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 proceed with Model Part I,  we first needed to find a baseline that could serve as both a starting point as well as offer some direction. Therefore, we chose the heatmap model first introduced by </a:t>
            </a:r>
            <a:r>
              <a:rPr lang="en-US" dirty="0" err="1"/>
              <a:t>tompson</a:t>
            </a:r>
            <a:r>
              <a:rPr lang="en-US" dirty="0"/>
              <a:t> seen here.</a:t>
            </a:r>
          </a:p>
          <a:p>
            <a:endParaRPr lang="en-US" dirty="0"/>
          </a:p>
          <a:p>
            <a:r>
              <a:rPr lang="en-US" dirty="0"/>
              <a:t>Changes had to be made to the original model in order to make it compatible with our data.</a:t>
            </a:r>
          </a:p>
          <a:p>
            <a:endParaRPr lang="en-US" dirty="0"/>
          </a:p>
          <a:p>
            <a:r>
              <a:rPr lang="en-US" dirty="0"/>
              <a:t>For our work, since we only needed one heatmap, parts of the original model had to be changed, otherwise, the model would often result in </a:t>
            </a:r>
            <a:r>
              <a:rPr lang="en-US" dirty="0" err="1"/>
              <a:t>unsuable</a:t>
            </a:r>
            <a:r>
              <a:rPr lang="en-US" dirty="0"/>
              <a:t> predictions.</a:t>
            </a:r>
          </a:p>
          <a:p>
            <a:endParaRPr lang="en-US" dirty="0"/>
          </a:p>
          <a:p>
            <a:r>
              <a:rPr lang="en-US" dirty="0"/>
              <a:t>The main changes were done to the kernel sizes. We had to remove the 1x1 Conv layers and replace with 5x5. Additionally, since we only had one output heatmap, the expected output heatmap had to be changed as well.</a:t>
            </a:r>
            <a:endParaRPr lang="en-150" dirty="0"/>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13</a:t>
            </a:fld>
            <a:endParaRPr lang="de-DE"/>
          </a:p>
        </p:txBody>
      </p:sp>
    </p:spTree>
    <p:extLst>
      <p:ext uri="{BB962C8B-B14F-4D97-AF65-F5344CB8AC3E}">
        <p14:creationId xmlns:p14="http://schemas.microsoft.com/office/powerpoint/2010/main" val="104516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testing the baseline and observing its predictions. We notice that it acted more as an edge detector. Not capable of distinguishing  non-critical edges from critical edges. . In fact, it appears to just associate stronger edges with higher probabilities. To attempt to fix this inefficiency in prediction, variations in model architecture were implements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14</a:t>
            </a:fld>
            <a:endParaRPr lang="de-DE"/>
          </a:p>
        </p:txBody>
      </p:sp>
    </p:spTree>
    <p:extLst>
      <p:ext uri="{BB962C8B-B14F-4D97-AF65-F5344CB8AC3E}">
        <p14:creationId xmlns:p14="http://schemas.microsoft.com/office/powerpoint/2010/main" val="2220772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Such variations included a </a:t>
            </a:r>
            <a:r>
              <a:rPr lang="en-US" dirty="0" err="1"/>
              <a:t>Highpass</a:t>
            </a:r>
            <a:r>
              <a:rPr lang="en-US" dirty="0"/>
              <a:t> lowpass architecture, a multi-resolution </a:t>
            </a:r>
            <a:r>
              <a:rPr lang="en-US" dirty="0" err="1"/>
              <a:t>architection</a:t>
            </a:r>
            <a:r>
              <a:rPr lang="en-US" dirty="0"/>
              <a:t>, a </a:t>
            </a:r>
            <a:r>
              <a:rPr lang="en-US" dirty="0" err="1"/>
              <a:t>XGBoost</a:t>
            </a:r>
            <a:r>
              <a:rPr lang="en-US" dirty="0"/>
              <a:t> inspired variation and using finally implementing Spherical CNNs instead of Planar ones.</a:t>
            </a:r>
          </a:p>
          <a:p>
            <a:r>
              <a:rPr lang="en-US" dirty="0"/>
              <a:t>As seen, these variations led to results that didn’t fix this problem in prediction.  So we </a:t>
            </a:r>
            <a:r>
              <a:rPr lang="en-US" dirty="0" err="1"/>
              <a:t>revisted</a:t>
            </a:r>
            <a:r>
              <a:rPr lang="en-US" dirty="0"/>
              <a:t> our data and found that through a simple change in how we created the likelihood heatmaps, prediction results would see a large increase in performance.</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15</a:t>
            </a:fld>
            <a:endParaRPr lang="de-DE"/>
          </a:p>
        </p:txBody>
      </p:sp>
    </p:spTree>
    <p:extLst>
      <p:ext uri="{BB962C8B-B14F-4D97-AF65-F5344CB8AC3E}">
        <p14:creationId xmlns:p14="http://schemas.microsoft.com/office/powerpoint/2010/main" val="140570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was to remove the use of Gaussian Mixture Models for the creation of the likelihoods and replace it with just a Kernel density estimation.</a:t>
            </a:r>
          </a:p>
          <a:p>
            <a:endParaRPr lang="en-US" dirty="0"/>
          </a:p>
          <a:p>
            <a:r>
              <a:rPr lang="en-US" dirty="0"/>
              <a:t>This resulted in fewer instances where spatial information regarding grasps were lost. It also removed instances where false grasps were identified to exist due to GMM requiring a finite number of clusters to be predetermined. </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16</a:t>
            </a:fld>
            <a:endParaRPr lang="de-DE"/>
          </a:p>
        </p:txBody>
      </p:sp>
    </p:spTree>
    <p:extLst>
      <p:ext uri="{BB962C8B-B14F-4D97-AF65-F5344CB8AC3E}">
        <p14:creationId xmlns:p14="http://schemas.microsoft.com/office/powerpoint/2010/main" val="2370230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newly created labels led to the newfound success in the baseline.</a:t>
            </a:r>
          </a:p>
          <a:p>
            <a:endParaRPr lang="en-US" dirty="0"/>
          </a:p>
          <a:p>
            <a:r>
              <a:rPr lang="en-US" dirty="0"/>
              <a:t>Since we were now able to progress forward, we made changes to the baseline to improve performance and finally achieve the results seen here. </a:t>
            </a:r>
          </a:p>
          <a:p>
            <a:r>
              <a:rPr lang="en-US" dirty="0"/>
              <a:t>As you can see, aside from a few examples, the predicted heatmaps closely resemble the labeled data.</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17</a:t>
            </a:fld>
            <a:endParaRPr lang="de-DE"/>
          </a:p>
        </p:txBody>
      </p:sp>
    </p:spTree>
    <p:extLst>
      <p:ext uri="{BB962C8B-B14F-4D97-AF65-F5344CB8AC3E}">
        <p14:creationId xmlns:p14="http://schemas.microsoft.com/office/powerpoint/2010/main" val="162035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was the final model. From the baseline, there are definite structural similarities. However we changed a few things. First was the addition of batch normalization which was strongly responsible for enabling the network to more accurately predict the likelihoods. </a:t>
            </a:r>
          </a:p>
          <a:p>
            <a:endParaRPr lang="en-US" sz="1400" dirty="0"/>
          </a:p>
          <a:p>
            <a:r>
              <a:rPr lang="en-US" sz="1400" dirty="0"/>
              <a:t>Additionally, we added a dense layer that was designed in a bottle neck fashion, which was shown to increase performance by nearly 12% and a fixed gaussian CNN which led to further loss reduction. </a:t>
            </a:r>
          </a:p>
          <a:p>
            <a:endParaRPr lang="en-US" sz="1400" dirty="0"/>
          </a:p>
          <a:p>
            <a:r>
              <a:rPr lang="en-US" sz="1400" dirty="0"/>
              <a:t>Ultimately, we were able to further speed up convergence by using a </a:t>
            </a:r>
            <a:r>
              <a:rPr lang="en-US" sz="1400" dirty="0" err="1"/>
              <a:t>leakyRelu</a:t>
            </a:r>
            <a:r>
              <a:rPr lang="en-US" sz="1400" dirty="0"/>
              <a:t> + cyclical LR which allowed us to reduce training time by roughly 50%.</a:t>
            </a:r>
          </a:p>
          <a:p>
            <a:endParaRPr lang="en-US" sz="1400" dirty="0"/>
          </a:p>
          <a:p>
            <a:r>
              <a:rPr lang="en-US" sz="1400" dirty="0"/>
              <a:t>Gaussian Layer removes pepper-like noise resulting from dense layers</a:t>
            </a:r>
          </a:p>
          <a:p>
            <a:endParaRPr lang="en-US" sz="1400" dirty="0"/>
          </a:p>
          <a:p>
            <a:r>
              <a:rPr lang="en-US" sz="1400" dirty="0"/>
              <a:t>Notes on training:</a:t>
            </a:r>
          </a:p>
          <a:p>
            <a:pPr lvl="1"/>
            <a:r>
              <a:rPr lang="en-US" sz="1400" dirty="0"/>
              <a:t>Batch-Normalization speeds up training by roughly a factor of 3.</a:t>
            </a:r>
          </a:p>
          <a:p>
            <a:pPr lvl="2"/>
            <a:r>
              <a:rPr lang="en-US" sz="1400" dirty="0"/>
              <a:t>Without batch-normalization, the model doesn’t correctly learn the necessary features</a:t>
            </a:r>
          </a:p>
          <a:p>
            <a:pPr lvl="1"/>
            <a:r>
              <a:rPr lang="en-US" sz="1400" dirty="0" err="1"/>
              <a:t>LeakyRelu</a:t>
            </a:r>
            <a:r>
              <a:rPr lang="en-US" sz="1400" dirty="0"/>
              <a:t>, a Cyclical Learning Rate and SGD optimizer leads to the fastest convergence.</a:t>
            </a:r>
          </a:p>
          <a:p>
            <a:pPr lvl="2"/>
            <a:r>
              <a:rPr lang="en-US" sz="1400" dirty="0"/>
              <a:t>LeakyReLu or Cyclical LR do not improve performance if used without the other.</a:t>
            </a:r>
          </a:p>
          <a:p>
            <a:pPr lvl="1"/>
            <a:r>
              <a:rPr lang="en-US" sz="1400" dirty="0"/>
              <a:t>The mid-pipeline up-sampling operation is </a:t>
            </a:r>
            <a:r>
              <a:rPr lang="en-US" sz="1400" b="1" dirty="0"/>
              <a:t>critical</a:t>
            </a:r>
            <a:r>
              <a:rPr lang="en-US" sz="1400" dirty="0"/>
              <a:t> for further gains in performance.</a:t>
            </a:r>
          </a:p>
          <a:p>
            <a:pPr lvl="1"/>
            <a:r>
              <a:rPr lang="en-US" sz="1400" dirty="0"/>
              <a:t>Dense layers are trained with Dropout</a:t>
            </a:r>
          </a:p>
          <a:p>
            <a:pPr lvl="2"/>
            <a:r>
              <a:rPr lang="en-US" sz="1400" dirty="0"/>
              <a:t>These layers provide a ~12% drop in loss when compared to the network without the Dense layers</a:t>
            </a:r>
          </a:p>
          <a:p>
            <a:pPr lvl="1"/>
            <a:r>
              <a:rPr lang="en-US" sz="1400" dirty="0"/>
              <a:t>Training with the MSE Loss Function. </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18</a:t>
            </a:fld>
            <a:endParaRPr lang="de-DE"/>
          </a:p>
        </p:txBody>
      </p:sp>
    </p:spTree>
    <p:extLst>
      <p:ext uri="{BB962C8B-B14F-4D97-AF65-F5344CB8AC3E}">
        <p14:creationId xmlns:p14="http://schemas.microsoft.com/office/powerpoint/2010/main" val="1837017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Here are the training curves. As you can see there is a significant change in validation loss between the baseline model and the final model as I just presented. </a:t>
            </a:r>
          </a:p>
          <a:p>
            <a:endParaRPr lang="en-US" sz="1600" dirty="0"/>
          </a:p>
          <a:p>
            <a:r>
              <a:rPr lang="en-US" sz="1600" dirty="0"/>
              <a:t>Note that the model </a:t>
            </a:r>
            <a:r>
              <a:rPr lang="en-US" sz="1600" b="1" dirty="0"/>
              <a:t>begins to overfit at around epoch 15</a:t>
            </a:r>
          </a:p>
          <a:p>
            <a:pPr lvl="1"/>
            <a:r>
              <a:rPr lang="en-US" sz="1600" dirty="0"/>
              <a:t>Jump in performance between Model + Dense layer and lower 3: Gaussian layer</a:t>
            </a:r>
            <a:endParaRPr lang="en-150" sz="1600" dirty="0"/>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19</a:t>
            </a:fld>
            <a:endParaRPr lang="de-DE"/>
          </a:p>
        </p:txBody>
      </p:sp>
    </p:spTree>
    <p:extLst>
      <p:ext uri="{BB962C8B-B14F-4D97-AF65-F5344CB8AC3E}">
        <p14:creationId xmlns:p14="http://schemas.microsoft.com/office/powerpoint/2010/main" val="147001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outline of my presentation shall be divided into 5 parts. </a:t>
            </a:r>
          </a:p>
          <a:p>
            <a:r>
              <a:rPr lang="en-US" dirty="0"/>
              <a:t>Umm, First I will discuss the motivation and provide an introduction to the thesis topic.</a:t>
            </a:r>
          </a:p>
          <a:p>
            <a:r>
              <a:rPr lang="en-US" dirty="0"/>
              <a:t>Then, I will talk about the dataset used and the preprocessing done to obtain the final version used for training.</a:t>
            </a:r>
          </a:p>
          <a:p>
            <a:r>
              <a:rPr lang="en-US" dirty="0"/>
              <a:t>After this, I will introduce Model Part I and Model part II which were the two modular components constructed.</a:t>
            </a:r>
          </a:p>
          <a:p>
            <a:r>
              <a:rPr lang="en-US" dirty="0"/>
              <a:t>Finally I will discuss the conclusion any interesting results and potential avenues to continue this research.</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a:t>
            </a:fld>
            <a:endParaRPr lang="de-DE"/>
          </a:p>
        </p:txBody>
      </p:sp>
    </p:spTree>
    <p:extLst>
      <p:ext uri="{BB962C8B-B14F-4D97-AF65-F5344CB8AC3E}">
        <p14:creationId xmlns:p14="http://schemas.microsoft.com/office/powerpoint/2010/main" val="673341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Model Part I providing predictions on all feasible grasps locations. We were able to move to Model Part II.</a:t>
            </a:r>
          </a:p>
          <a:p>
            <a:r>
              <a:rPr lang="en-US" dirty="0"/>
              <a:t>To reiterate, Model Part II was designed with the following in mind:</a:t>
            </a:r>
          </a:p>
          <a:p>
            <a:r>
              <a:rPr lang="en-US" dirty="0"/>
              <a:t>It was to predict task specific grasps by providing the appropriate orientation angles as well as the task specific updated Heatmap.</a:t>
            </a:r>
          </a:p>
          <a:p>
            <a:endParaRPr lang="en-US"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20</a:t>
            </a:fld>
            <a:endParaRPr lang="de-DE"/>
          </a:p>
        </p:txBody>
      </p:sp>
    </p:spTree>
    <p:extLst>
      <p:ext uri="{BB962C8B-B14F-4D97-AF65-F5344CB8AC3E}">
        <p14:creationId xmlns:p14="http://schemas.microsoft.com/office/powerpoint/2010/main" val="1168576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21</a:t>
            </a:fld>
            <a:endParaRPr lang="de-DE"/>
          </a:p>
        </p:txBody>
      </p:sp>
    </p:spTree>
    <p:extLst>
      <p:ext uri="{BB962C8B-B14F-4D97-AF65-F5344CB8AC3E}">
        <p14:creationId xmlns:p14="http://schemas.microsoft.com/office/powerpoint/2010/main" val="2966162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the goal of obtaining task-specific grasps, we initial aimed to implement the meta-learning algorithm known as MAML.</a:t>
            </a:r>
          </a:p>
          <a:p>
            <a:r>
              <a:rPr lang="en-US" dirty="0"/>
              <a:t>MAML was promising as it was shown to provide both an </a:t>
            </a:r>
            <a:r>
              <a:rPr lang="en-US" dirty="0" err="1"/>
              <a:t>optimial</a:t>
            </a:r>
            <a:r>
              <a:rPr lang="en-US" dirty="0"/>
              <a:t> initialization parameter set and as such, allow to a quick convergence to task data.</a:t>
            </a:r>
          </a:p>
          <a:p>
            <a:r>
              <a:rPr lang="en-US" dirty="0"/>
              <a:t>MAML, as the name suggests, was also Model agnostic. This meant that as long a Model was trainable with SGD, MAML could be applicable.</a:t>
            </a:r>
          </a:p>
          <a:p>
            <a:endParaRPr lang="en-US" dirty="0"/>
          </a:p>
          <a:p>
            <a:r>
              <a:rPr lang="en-US" dirty="0"/>
              <a:t>With this in mind, the remainder of the presentation will focus on Model Selection, MAML’s Computational Load, Meta-learning based overfitting and the new loss function. </a:t>
            </a:r>
          </a:p>
          <a:p>
            <a:endParaRPr lang="en-US"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22</a:t>
            </a:fld>
            <a:endParaRPr lang="de-DE"/>
          </a:p>
        </p:txBody>
      </p:sp>
    </p:spTree>
    <p:extLst>
      <p:ext uri="{BB962C8B-B14F-4D97-AF65-F5344CB8AC3E}">
        <p14:creationId xmlns:p14="http://schemas.microsoft.com/office/powerpoint/2010/main" val="2556739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chosen for Model Part II was based of a Recursively Branched Deep Neural Network introduced by, Santhanam, </a:t>
            </a:r>
          </a:p>
          <a:p>
            <a:r>
              <a:rPr lang="en-US" dirty="0"/>
              <a:t>It provided cheap multi-context image representation through the early recursive branching. </a:t>
            </a:r>
          </a:p>
          <a:p>
            <a:r>
              <a:rPr lang="en-US" dirty="0"/>
              <a:t>But the model as proposed here introduced a few problems that were unacceptable given our data type. </a:t>
            </a:r>
          </a:p>
          <a:p>
            <a:endParaRPr lang="en-US" dirty="0"/>
          </a:p>
          <a:p>
            <a:r>
              <a:rPr lang="en-US" dirty="0"/>
              <a:t>Specifically spatial checkerboarding induced by the deconvolutional layer in the </a:t>
            </a:r>
            <a:r>
              <a:rPr lang="en-US" dirty="0" err="1"/>
              <a:t>upsampling</a:t>
            </a:r>
            <a:r>
              <a:rPr lang="en-US" dirty="0"/>
              <a:t> operation and the Constant size in the forward pass.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23</a:t>
            </a:fld>
            <a:endParaRPr lang="de-DE"/>
          </a:p>
        </p:txBody>
      </p:sp>
    </p:spTree>
    <p:extLst>
      <p:ext uri="{BB962C8B-B14F-4D97-AF65-F5344CB8AC3E}">
        <p14:creationId xmlns:p14="http://schemas.microsoft.com/office/powerpoint/2010/main" val="1725706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checkerboarding artifacts were removed through the replacement of the deconvolutional layers with a bilinear </a:t>
            </a:r>
            <a:r>
              <a:rPr lang="en-US" dirty="0" err="1"/>
              <a:t>upsampling</a:t>
            </a:r>
            <a:r>
              <a:rPr lang="en-US" dirty="0"/>
              <a:t> operation followed by standard Convolution layers.</a:t>
            </a:r>
          </a:p>
          <a:p>
            <a:r>
              <a:rPr lang="en-US" dirty="0"/>
              <a:t>Additionally, as seen in pink here, by adding a dilation factor to the kernel size, we were able to increase the receptive field which helped the network identify larger local features without increasing the number of parameters.</a:t>
            </a:r>
          </a:p>
          <a:p>
            <a:r>
              <a:rPr lang="en-US" dirty="0"/>
              <a:t>We also added three parallel convolutional layers at the output for each specific output channel before applying  mask derived from the likelihoods.</a:t>
            </a:r>
          </a:p>
          <a:p>
            <a:endParaRPr lang="en-US" dirty="0"/>
          </a:p>
          <a:p>
            <a:r>
              <a:rPr lang="en-US" dirty="0"/>
              <a:t>Explain the Masking Process</a:t>
            </a:r>
          </a:p>
        </p:txBody>
      </p:sp>
      <p:sp>
        <p:nvSpPr>
          <p:cNvPr id="4" name="Slide Number Placeholder 3"/>
          <p:cNvSpPr>
            <a:spLocks noGrp="1"/>
          </p:cNvSpPr>
          <p:nvPr>
            <p:ph type="sldNum" sz="quarter" idx="5"/>
          </p:nvPr>
        </p:nvSpPr>
        <p:spPr/>
        <p:txBody>
          <a:bodyPr/>
          <a:lstStyle/>
          <a:p>
            <a:fld id="{224B126A-EBFB-3945-B395-849A2AAB6EE9}" type="slidenum">
              <a:rPr lang="de-DE" smtClean="0"/>
              <a:pPr/>
              <a:t>24</a:t>
            </a:fld>
            <a:endParaRPr lang="de-DE"/>
          </a:p>
        </p:txBody>
      </p:sp>
    </p:spTree>
    <p:extLst>
      <p:ext uri="{BB962C8B-B14F-4D97-AF65-F5344CB8AC3E}">
        <p14:creationId xmlns:p14="http://schemas.microsoft.com/office/powerpoint/2010/main" val="1002892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model determined, we also had to fix the loss function employed. Unlike in Model Part I, we could not use the general element wise squared L2 norm, or MSE. This loss would fail due to the circular nature of the data. Hence we had to develop a loss to compensate. </a:t>
            </a:r>
          </a:p>
          <a:p>
            <a:endParaRPr lang="en-US" dirty="0"/>
          </a:p>
          <a:p>
            <a:r>
              <a:rPr lang="en-US" dirty="0"/>
              <a:t>To do so, we created a loss for the spherical angles and a loss for the gamma rotation. Since the spherical angles are circularly in the range of –pi  to pi and the angles for the gripper rotation gamma was between 0  to pi. The losses here were created</a:t>
            </a:r>
          </a:p>
          <a:p>
            <a:endParaRPr lang="en-US" dirty="0"/>
          </a:p>
          <a:p>
            <a:r>
              <a:rPr lang="en-US" dirty="0"/>
              <a:t>Explain that each loss is channel wise</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25</a:t>
            </a:fld>
            <a:endParaRPr lang="de-DE"/>
          </a:p>
        </p:txBody>
      </p:sp>
    </p:spTree>
    <p:extLst>
      <p:ext uri="{BB962C8B-B14F-4D97-AF65-F5344CB8AC3E}">
        <p14:creationId xmlns:p14="http://schemas.microsoft.com/office/powerpoint/2010/main" val="3068449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Meta-Learning Algorithm known as MAML.</a:t>
            </a:r>
          </a:p>
          <a:p>
            <a:r>
              <a:rPr lang="en-US" dirty="0"/>
              <a:t>This algorithm can basically be broken into a two loop process. An Outer loop which updates the base learner and an Inner Loop which updates the model.</a:t>
            </a:r>
          </a:p>
          <a:p>
            <a:endParaRPr lang="en-US" dirty="0"/>
          </a:p>
          <a:p>
            <a:r>
              <a:rPr lang="en-US" dirty="0"/>
              <a:t>In general, this means that the outer loop’s gradient optimizes to determine the relations between tasks and the inner loop optimizes per task patterns.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26</a:t>
            </a:fld>
            <a:endParaRPr lang="de-DE"/>
          </a:p>
        </p:txBody>
      </p:sp>
    </p:spTree>
    <p:extLst>
      <p:ext uri="{BB962C8B-B14F-4D97-AF65-F5344CB8AC3E}">
        <p14:creationId xmlns:p14="http://schemas.microsoft.com/office/powerpoint/2010/main" val="370394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MAML is quiet costly in terms of computational resources.</a:t>
            </a:r>
          </a:p>
          <a:p>
            <a:r>
              <a:rPr lang="en-US" dirty="0"/>
              <a:t>As you can see here, for </a:t>
            </a:r>
            <a:r>
              <a:rPr lang="en-US" dirty="0" err="1"/>
              <a:t>maml</a:t>
            </a:r>
            <a:r>
              <a:rPr lang="en-US" dirty="0"/>
              <a:t> to optimize the loss, it has to calculate the following </a:t>
            </a:r>
            <a:r>
              <a:rPr lang="en-US" dirty="0" err="1"/>
              <a:t>jacobian</a:t>
            </a:r>
            <a:r>
              <a:rPr lang="en-US" dirty="0"/>
              <a:t>. These second derivatives are very expensive to calculate and as a result lead to an increase in time per iteration.</a:t>
            </a:r>
          </a:p>
          <a:p>
            <a:endParaRPr lang="en-US" dirty="0"/>
          </a:p>
          <a:p>
            <a:r>
              <a:rPr lang="en-US" dirty="0"/>
              <a:t>Therefore to fix this problem, we introduce the algorithm introduced by Nichol The First Order MAML.</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27</a:t>
            </a:fld>
            <a:endParaRPr lang="de-DE"/>
          </a:p>
        </p:txBody>
      </p:sp>
    </p:spTree>
    <p:extLst>
      <p:ext uri="{BB962C8B-B14F-4D97-AF65-F5344CB8AC3E}">
        <p14:creationId xmlns:p14="http://schemas.microsoft.com/office/powerpoint/2010/main" val="4050550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order MAML, the Jacobian is replaced with the Identity Matrix. And although this results in a loss of gradient information. The paper that introduced FOMAML shows that it performs almost as well as MAML in both regression and classification tasks. </a:t>
            </a:r>
          </a:p>
          <a:p>
            <a:endParaRPr lang="en-US" dirty="0"/>
          </a:p>
          <a:p>
            <a:r>
              <a:rPr lang="en-US" dirty="0"/>
              <a:t>So given this and our time constraints, we  decided to proceed with the FOMAML algorithm as our primary meta-learning method.</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28</a:t>
            </a:fld>
            <a:endParaRPr lang="de-DE"/>
          </a:p>
        </p:txBody>
      </p:sp>
    </p:spTree>
    <p:extLst>
      <p:ext uri="{BB962C8B-B14F-4D97-AF65-F5344CB8AC3E}">
        <p14:creationId xmlns:p14="http://schemas.microsoft.com/office/powerpoint/2010/main" val="2167693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within the realm of meta-learning through MAML and FOMAML, there are two notorious and annoying types of overfitting that have been known to occur. Memorization overfitting and Learner Overfitting. </a:t>
            </a:r>
          </a:p>
          <a:p>
            <a:endParaRPr lang="en-US" dirty="0"/>
          </a:p>
          <a:p>
            <a:r>
              <a:rPr lang="en-US" dirty="0"/>
              <a:t>As seen here Memorization overfitting occurs when the inner-loop or Learner, is not being used during prediction. Hence it becomes unable to adapt to new tasks during the meta-test.</a:t>
            </a:r>
          </a:p>
          <a:p>
            <a:endParaRPr lang="en-US" dirty="0"/>
          </a:p>
          <a:p>
            <a:r>
              <a:rPr lang="en-US" dirty="0"/>
              <a:t>Learner overfitting is more similar to the standard sense of overfitting. Where a model is able to predict well during train time, but fails to generalize during testing.</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29</a:t>
            </a:fld>
            <a:endParaRPr lang="de-DE"/>
          </a:p>
        </p:txBody>
      </p:sp>
    </p:spTree>
    <p:extLst>
      <p:ext uri="{BB962C8B-B14F-4D97-AF65-F5344CB8AC3E}">
        <p14:creationId xmlns:p14="http://schemas.microsoft.com/office/powerpoint/2010/main" val="3623587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Sothe</a:t>
            </a:r>
            <a:r>
              <a:rPr lang="en-US" dirty="0"/>
              <a:t> Motivation.</a:t>
            </a:r>
          </a:p>
          <a:p>
            <a:endParaRPr lang="en-US" dirty="0"/>
          </a:p>
          <a:p>
            <a:r>
              <a:rPr lang="en-US" dirty="0"/>
              <a:t>So the primary goal of this thesis was to have our network be capable of distinguishing human like grasps from any other grasp. </a:t>
            </a:r>
          </a:p>
          <a:p>
            <a:r>
              <a:rPr lang="en-US" dirty="0"/>
              <a:t>This was opposed to many autonomous methods which provide ALL feasible grasps without regard to the task.</a:t>
            </a:r>
          </a:p>
          <a:p>
            <a:r>
              <a:rPr lang="en-US" dirty="0"/>
              <a:t>And ideally this was to be done using very limited human demonstrated data.</a:t>
            </a:r>
          </a:p>
          <a:p>
            <a:r>
              <a:rPr lang="en-US" dirty="0"/>
              <a:t>So, obviously, we needed to explore methods that enabled for low data learning. </a:t>
            </a:r>
          </a:p>
          <a:p>
            <a:endParaRPr lang="en-US" dirty="0"/>
          </a:p>
          <a:p>
            <a:r>
              <a:rPr lang="en-US" dirty="0"/>
              <a:t>And the chosen method would ideally allow us to introduce new data and tasks that the network has not previously been introduced to. </a:t>
            </a:r>
          </a:p>
          <a:p>
            <a:r>
              <a:rPr lang="en-US" dirty="0"/>
              <a:t>So ultimately, it should be extendable to new data.</a:t>
            </a:r>
          </a:p>
          <a:p>
            <a:endParaRPr lang="en-US"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a:t>
            </a:fld>
            <a:endParaRPr lang="de-DE"/>
          </a:p>
        </p:txBody>
      </p:sp>
    </p:spTree>
    <p:extLst>
      <p:ext uri="{BB962C8B-B14F-4D97-AF65-F5344CB8AC3E}">
        <p14:creationId xmlns:p14="http://schemas.microsoft.com/office/powerpoint/2010/main" val="3205110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both learner overfitting and memorization overfitting. I implement the meta-data-augmentation method introduced by Rajendran. It is a task augmentation method that aims to push the system to utilize the base-learner more consistently.</a:t>
            </a:r>
          </a:p>
          <a:p>
            <a:endParaRPr lang="en-US" dirty="0"/>
          </a:p>
          <a:p>
            <a:r>
              <a:rPr lang="en-US" dirty="0"/>
              <a:t>It does that by creating constant noise key, represented here as epsilon. This key varies from iteration to iteration in the outer loop. But ultimately, what this additional noise key does, is that it creates a situation, where given an input, in order for the model to accurately predict the augmented output, the base-learner must recover this noise key. Thereby creating a parameter set that is flexible to new information.</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30</a:t>
            </a:fld>
            <a:endParaRPr lang="de-DE"/>
          </a:p>
        </p:txBody>
      </p:sp>
    </p:spTree>
    <p:extLst>
      <p:ext uri="{BB962C8B-B14F-4D97-AF65-F5344CB8AC3E}">
        <p14:creationId xmlns:p14="http://schemas.microsoft.com/office/powerpoint/2010/main" val="1627796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task augmentation method, we then created and tested three types of task augmentations.</a:t>
            </a:r>
          </a:p>
          <a:p>
            <a:endParaRPr lang="en-US" dirty="0"/>
          </a:p>
          <a:p>
            <a:r>
              <a:rPr lang="en-US" dirty="0"/>
              <a:t>The first one was to add discrete noise to the angular data to promote the base-learner to be adaptable to the angular data.</a:t>
            </a:r>
          </a:p>
          <a:p>
            <a:endParaRPr lang="en-US" dirty="0"/>
          </a:p>
          <a:p>
            <a:r>
              <a:rPr lang="en-US" dirty="0"/>
              <a:t>Then to attempt the push the model to be adaptable to the updating of the likelihoods, we introduced a zero-masking method and a random point method.</a:t>
            </a:r>
          </a:p>
          <a:p>
            <a:r>
              <a:rPr lang="en-US" dirty="0"/>
              <a:t>The zero mask method, </a:t>
            </a:r>
            <a:r>
              <a:rPr lang="en-US" dirty="0" err="1"/>
              <a:t>zero’d</a:t>
            </a:r>
            <a:r>
              <a:rPr lang="en-US" dirty="0"/>
              <a:t> out a chosen probability range. This chosen zero-range would hopefully be learnable by the base-leaner. </a:t>
            </a:r>
          </a:p>
          <a:p>
            <a:r>
              <a:rPr lang="en-US" dirty="0"/>
              <a:t>The random point method was based on the idea that a human could demonstrate a wide variety of tasks on an object. So a few random points were chosen on the label </a:t>
            </a:r>
            <a:r>
              <a:rPr lang="en-US" dirty="0" err="1"/>
              <a:t>probalities</a:t>
            </a:r>
            <a:r>
              <a:rPr lang="en-US" dirty="0"/>
              <a:t> and  the remaining, non-chosen points would be </a:t>
            </a:r>
            <a:r>
              <a:rPr lang="en-US" dirty="0" err="1"/>
              <a:t>zero’d</a:t>
            </a:r>
            <a:r>
              <a:rPr lang="en-US" dirty="0"/>
              <a:t> out. This would then be representative of human demonstrations on some random and unknown task. </a:t>
            </a:r>
          </a:p>
          <a:p>
            <a:endParaRPr lang="en-US" dirty="0"/>
          </a:p>
          <a:p>
            <a:r>
              <a:rPr lang="en-US" dirty="0"/>
              <a:t>Ultimately, Both of these methods for trying to </a:t>
            </a:r>
            <a:r>
              <a:rPr lang="en-US" dirty="0" err="1"/>
              <a:t>coerice</a:t>
            </a:r>
            <a:r>
              <a:rPr lang="en-US" dirty="0"/>
              <a:t> the base-learner to update would change the concept of noise; from being a random numerical additions to more of a masking process.</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31</a:t>
            </a:fld>
            <a:endParaRPr lang="de-DE"/>
          </a:p>
        </p:txBody>
      </p:sp>
    </p:spTree>
    <p:extLst>
      <p:ext uri="{BB962C8B-B14F-4D97-AF65-F5344CB8AC3E}">
        <p14:creationId xmlns:p14="http://schemas.microsoft.com/office/powerpoint/2010/main" val="834033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move onto the results, however, before I can continue, we must consider the following.</a:t>
            </a:r>
          </a:p>
          <a:p>
            <a:r>
              <a:rPr lang="en-US" dirty="0"/>
              <a:t>Despite FOMAML being computationally quicker than MAML, the combination of our model and the algorithm still resulted in an average training time of 36-48 hours per 1000 iterations. For this reason, we tried to quit training at 1000 iterations.</a:t>
            </a:r>
          </a:p>
          <a:p>
            <a:endParaRPr lang="en-US" dirty="0"/>
          </a:p>
          <a:p>
            <a:r>
              <a:rPr lang="en-US" dirty="0"/>
              <a:t>Additionally, when looking at previous works, many regressions using </a:t>
            </a:r>
            <a:r>
              <a:rPr lang="en-US" dirty="0" err="1"/>
              <a:t>maml</a:t>
            </a:r>
            <a:r>
              <a:rPr lang="en-US" dirty="0"/>
              <a:t> are done on 1-D functions, and even during those functions, a extremely large number of iterations were required.</a:t>
            </a:r>
          </a:p>
          <a:p>
            <a:endParaRPr lang="en-US" dirty="0"/>
          </a:p>
          <a:p>
            <a:r>
              <a:rPr lang="en-US" dirty="0"/>
              <a:t>Therefore, we did not expect to achieve optimal results but rather, we were looking to answer two questions. First, could the model learn the data? And, Is it flexible to new tasks?</a:t>
            </a:r>
          </a:p>
          <a:p>
            <a:endParaRPr lang="en-US" dirty="0"/>
          </a:p>
          <a:p>
            <a:r>
              <a:rPr lang="en-US" dirty="0"/>
              <a:t>With that in mind, we can now move onto the results.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32</a:t>
            </a:fld>
            <a:endParaRPr lang="de-DE"/>
          </a:p>
        </p:txBody>
      </p:sp>
    </p:spTree>
    <p:extLst>
      <p:ext uri="{BB962C8B-B14F-4D97-AF65-F5344CB8AC3E}">
        <p14:creationId xmlns:p14="http://schemas.microsoft.com/office/powerpoint/2010/main" val="2741470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observe the model done with no task augmentation. Here we discover that the model architecture was capable fitting the data and that it was able to start to converge towards a parameter set that enables accurate orientation predictions. But we also see that without any augmentations, the model heavily experiences memorization overfitting. For when we tried  to introduce task specific demonstrations, the model does not adapt to the new demonstrations. Hence the base learner was not being utilized.</a:t>
            </a:r>
          </a:p>
          <a:p>
            <a:endParaRPr lang="en-US" dirty="0"/>
          </a:p>
          <a:p>
            <a:r>
              <a:rPr lang="en-US" dirty="0"/>
              <a:t>Therefore, we learned two things. 1, the model was able to learn the data correctly, and 2. That regularization and task augmentation was needed.</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33</a:t>
            </a:fld>
            <a:endParaRPr lang="de-DE"/>
          </a:p>
        </p:txBody>
      </p:sp>
    </p:spTree>
    <p:extLst>
      <p:ext uri="{BB962C8B-B14F-4D97-AF65-F5344CB8AC3E}">
        <p14:creationId xmlns:p14="http://schemas.microsoft.com/office/powerpoint/2010/main" val="23382810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first implemented the discrete noise augmentation. Here we remove the mask that is normally created by the predicted likelihoods to better see the effect of the noise addition.</a:t>
            </a:r>
          </a:p>
          <a:p>
            <a:endParaRPr lang="en-US" dirty="0"/>
          </a:p>
          <a:p>
            <a:r>
              <a:rPr lang="en-US" dirty="0"/>
              <a:t> We first </a:t>
            </a:r>
            <a:r>
              <a:rPr lang="en-US" dirty="0" err="1"/>
              <a:t>seethat</a:t>
            </a:r>
            <a:r>
              <a:rPr lang="en-US" dirty="0"/>
              <a:t> the Gamma Angles obtain clearer predictions when compared to when no noise was added. </a:t>
            </a:r>
            <a:r>
              <a:rPr lang="en-US" dirty="0" err="1"/>
              <a:t>Furthemore</a:t>
            </a:r>
            <a:r>
              <a:rPr lang="en-US" dirty="0"/>
              <a:t>, we comparing the no-noise data predictions  and the noise added predictions, we note that the losses are very similar,  which indicated that the base-learner was capable of picking up on the introduced discrete noise key.</a:t>
            </a:r>
          </a:p>
          <a:p>
            <a:endParaRPr lang="en-US" dirty="0"/>
          </a:p>
          <a:p>
            <a:r>
              <a:rPr lang="en-US" dirty="0"/>
              <a:t>Hence, we were able to conclude that by introducing discrete noise, the base learner showed higher utilization </a:t>
            </a:r>
            <a:r>
              <a:rPr lang="en-US" dirty="0" err="1"/>
              <a:t>ub</a:t>
            </a:r>
            <a:r>
              <a:rPr lang="en-US" dirty="0"/>
              <a:t> adapting the angular data. Which showed that it would be task-adaptable for the orientation angles.</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34</a:t>
            </a:fld>
            <a:endParaRPr lang="de-DE"/>
          </a:p>
        </p:txBody>
      </p:sp>
    </p:spTree>
    <p:extLst>
      <p:ext uri="{BB962C8B-B14F-4D97-AF65-F5344CB8AC3E}">
        <p14:creationId xmlns:p14="http://schemas.microsoft.com/office/powerpoint/2010/main" val="2737100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that the angular data was becoming adaptable, we now needed the base-learner to update the likelihood predictions based on some demonstrations. For this we first tried to to introduce the zero-masking augmentation.  However, we see that, although the demonstrations now introduced a zero-masking key, the </a:t>
            </a:r>
            <a:r>
              <a:rPr lang="en-US" dirty="0" err="1"/>
              <a:t>baselearner</a:t>
            </a:r>
            <a:r>
              <a:rPr lang="en-US" dirty="0"/>
              <a:t> was not able to adapt to this, and still predicted data as though it was not there. Hence, the prediction on the likelihoods were still incapable of being updated.</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35</a:t>
            </a:fld>
            <a:endParaRPr lang="de-DE"/>
          </a:p>
        </p:txBody>
      </p:sp>
    </p:spTree>
    <p:extLst>
      <p:ext uri="{BB962C8B-B14F-4D97-AF65-F5344CB8AC3E}">
        <p14:creationId xmlns:p14="http://schemas.microsoft.com/office/powerpoint/2010/main" val="1553199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attempts to introduce flexibility in the heatmap predictions was done through the point augmentations.  Here random points were chosen on the input likelihood map in an attempt for the model to focus in on the areas chosen. However, when predicting, we notice that the </a:t>
            </a:r>
            <a:r>
              <a:rPr lang="en-US" dirty="0" err="1"/>
              <a:t>baselearner</a:t>
            </a:r>
            <a:r>
              <a:rPr lang="en-US" dirty="0"/>
              <a:t> ignores these updates and still tries to predict the heatmap according to the input data. The base learner also began driving the predictions towards zero due to the increased sparsity of the orientations. </a:t>
            </a:r>
          </a:p>
          <a:p>
            <a:endParaRPr lang="en-US" dirty="0"/>
          </a:p>
          <a:p>
            <a:r>
              <a:rPr lang="en-US" dirty="0"/>
              <a:t>To fix this, larger kernels were used to increase the area of the chosen points, however this was shown to have no impact in prediction ability.</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36</a:t>
            </a:fld>
            <a:endParaRPr lang="de-DE"/>
          </a:p>
        </p:txBody>
      </p:sp>
    </p:spTree>
    <p:extLst>
      <p:ext uri="{BB962C8B-B14F-4D97-AF65-F5344CB8AC3E}">
        <p14:creationId xmlns:p14="http://schemas.microsoft.com/office/powerpoint/2010/main" val="17301695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representation of the effect that the task augmentations had on the loss of the model. We see that through the use of the discrete data with optimal hyperparameters, we see a roughly 70% decrease in loss when compared to the model trained without task augmentation. This was likely due to base-learner utilization. </a:t>
            </a:r>
          </a:p>
          <a:p>
            <a:endParaRPr lang="en-US" dirty="0"/>
          </a:p>
          <a:p>
            <a:r>
              <a:rPr lang="en-US" dirty="0"/>
              <a:t>So ultimately, the results were split. On one hand, we determined that FOMAML was capable of updating the angular data based on task data, but on the other hand, it was incapable of updating the likelihood positions. So despite the updated angles, we would still be incapable of determining the grasp area.</a:t>
            </a:r>
          </a:p>
          <a:p>
            <a:endParaRPr lang="en-US" dirty="0"/>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37</a:t>
            </a:fld>
            <a:endParaRPr lang="de-DE"/>
          </a:p>
        </p:txBody>
      </p:sp>
    </p:spTree>
    <p:extLst>
      <p:ext uri="{BB962C8B-B14F-4D97-AF65-F5344CB8AC3E}">
        <p14:creationId xmlns:p14="http://schemas.microsoft.com/office/powerpoint/2010/main" val="1439764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tired to remedy this problem in the likelihoods through two more final attempts.</a:t>
            </a:r>
          </a:p>
          <a:p>
            <a:r>
              <a:rPr lang="en-US" dirty="0"/>
              <a:t>First, by retraining model part I with FOMAML and second by training MODEL Part I without the prior likelihoods.</a:t>
            </a:r>
          </a:p>
          <a:p>
            <a:endParaRPr lang="en-US" dirty="0"/>
          </a:p>
          <a:p>
            <a:r>
              <a:rPr lang="en-US" dirty="0"/>
              <a:t>When retaining part I, we notice that the model consistently encountered an issue similar to Mode </a:t>
            </a:r>
            <a:r>
              <a:rPr lang="en-US" dirty="0" err="1"/>
              <a:t>Collaspe</a:t>
            </a:r>
            <a:r>
              <a:rPr lang="en-US" dirty="0"/>
              <a:t>.</a:t>
            </a:r>
          </a:p>
          <a:p>
            <a:r>
              <a:rPr lang="en-US" dirty="0"/>
              <a:t>In model II, we notice that without the likelihoods, the model loses its ability to </a:t>
            </a:r>
            <a:r>
              <a:rPr lang="en-US" dirty="0" err="1"/>
              <a:t>predeict</a:t>
            </a:r>
            <a:r>
              <a:rPr lang="en-US" dirty="0"/>
              <a:t> due to the lack of spatial focusing the priors provided.</a:t>
            </a:r>
          </a:p>
        </p:txBody>
      </p:sp>
      <p:sp>
        <p:nvSpPr>
          <p:cNvPr id="4" name="Slide Number Placeholder 3"/>
          <p:cNvSpPr>
            <a:spLocks noGrp="1"/>
          </p:cNvSpPr>
          <p:nvPr>
            <p:ph type="sldNum" sz="quarter" idx="5"/>
          </p:nvPr>
        </p:nvSpPr>
        <p:spPr/>
        <p:txBody>
          <a:bodyPr/>
          <a:lstStyle/>
          <a:p>
            <a:fld id="{224B126A-EBFB-3945-B395-849A2AAB6EE9}" type="slidenum">
              <a:rPr lang="de-DE" smtClean="0"/>
              <a:pPr/>
              <a:t>38</a:t>
            </a:fld>
            <a:endParaRPr lang="de-DE"/>
          </a:p>
        </p:txBody>
      </p:sp>
    </p:spTree>
    <p:extLst>
      <p:ext uri="{BB962C8B-B14F-4D97-AF65-F5344CB8AC3E}">
        <p14:creationId xmlns:p14="http://schemas.microsoft.com/office/powerpoint/2010/main" val="21406148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42</a:t>
            </a:fld>
            <a:endParaRPr lang="de-DE"/>
          </a:p>
        </p:txBody>
      </p:sp>
    </p:spTree>
    <p:extLst>
      <p:ext uri="{BB962C8B-B14F-4D97-AF65-F5344CB8AC3E}">
        <p14:creationId xmlns:p14="http://schemas.microsoft.com/office/powerpoint/2010/main" val="3680827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there are some important related works that ought to be mentioned as they helped influence many initial decisions made:</a:t>
            </a:r>
          </a:p>
          <a:p>
            <a:endParaRPr lang="en-US" dirty="0"/>
          </a:p>
          <a:p>
            <a:r>
              <a:rPr lang="en-US" dirty="0"/>
              <a:t>The first work by Song works on structure learning of some known object model using Bayesian networks. They then extend their structure learning, to task specific robotic grasping to create probability maps. This work was  like ours, but a main difference is that my work aims to be adaptable towards unknown objects and should be quickly trainable to new tasks and parameter sets.</a:t>
            </a:r>
          </a:p>
          <a:p>
            <a:r>
              <a:rPr lang="en-US" dirty="0"/>
              <a:t>The second work by </a:t>
            </a:r>
            <a:r>
              <a:rPr lang="en-US" dirty="0" err="1"/>
              <a:t>Tompson</a:t>
            </a:r>
            <a:r>
              <a:rPr lang="en-US" dirty="0"/>
              <a:t> had a direct impact on Model part I as it introduced a method to create heatmaps using CNNs. We ultimately, end up basing our baseline model on the model introduced here.</a:t>
            </a:r>
          </a:p>
          <a:p>
            <a:endParaRPr lang="en-US" dirty="0"/>
          </a:p>
          <a:p>
            <a:r>
              <a:rPr lang="en-US" dirty="0"/>
              <a:t>Finally, The paper by </a:t>
            </a:r>
            <a:r>
              <a:rPr lang="en-US" dirty="0" err="1"/>
              <a:t>finn</a:t>
            </a:r>
            <a:r>
              <a:rPr lang="en-US" dirty="0"/>
              <a:t> introduces a meta-learning algorithm. This algorithm was the base that we aimed to implement in Model Part II as it showed much promise and allowed for a model flexibility.</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4</a:t>
            </a:fld>
            <a:endParaRPr lang="de-DE"/>
          </a:p>
        </p:txBody>
      </p:sp>
    </p:spTree>
    <p:extLst>
      <p:ext uri="{BB962C8B-B14F-4D97-AF65-F5344CB8AC3E}">
        <p14:creationId xmlns:p14="http://schemas.microsoft.com/office/powerpoint/2010/main" val="3474780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verify this briefly through visual inspection where we see that at around 6-10, the number of components begin to explain the distribution in a clearer manner.</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43</a:t>
            </a:fld>
            <a:endParaRPr lang="de-DE"/>
          </a:p>
        </p:txBody>
      </p:sp>
    </p:spTree>
    <p:extLst>
      <p:ext uri="{BB962C8B-B14F-4D97-AF65-F5344CB8AC3E}">
        <p14:creationId xmlns:p14="http://schemas.microsoft.com/office/powerpoint/2010/main" val="1793401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a:t>Very strong and incorrect horizontal and vertical predications.</a:t>
            </a:r>
          </a:p>
          <a:p>
            <a:pPr lvl="1"/>
            <a:r>
              <a:rPr lang="en-US" sz="1200" dirty="0"/>
              <a:t>No longer purely an edge detector, however, heatmaps no longer as concise and they have a much too large of a spread.</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46</a:t>
            </a:fld>
            <a:endParaRPr lang="de-DE"/>
          </a:p>
        </p:txBody>
      </p:sp>
    </p:spTree>
    <p:extLst>
      <p:ext uri="{BB962C8B-B14F-4D97-AF65-F5344CB8AC3E}">
        <p14:creationId xmlns:p14="http://schemas.microsoft.com/office/powerpoint/2010/main" val="14271414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at the High-Pass lowpass branch architecture. We also experienced disappointing results. Here the branch separation never correctly worked as intended. Rather the low pass branch simply appeared to add noise to the output and the </a:t>
            </a:r>
            <a:r>
              <a:rPr lang="en-US" dirty="0" err="1"/>
              <a:t>highpass</a:t>
            </a:r>
            <a:r>
              <a:rPr lang="en-US" dirty="0"/>
              <a:t> branch gave very strong preference to edges. As a result the predicted heatmaps were even more focused on edges than before.</a:t>
            </a:r>
          </a:p>
          <a:p>
            <a:endParaRPr lang="en-US" dirty="0"/>
          </a:p>
          <a:p>
            <a:r>
              <a:rPr lang="en-US" dirty="0"/>
              <a:t>As for the spherical CNN. Here we experienced one of the most disappointing results, as even though the research paper it was introduced in showed much promise, actual implementation was unfeasible as it was quickly shown to be too computationally complex for spatial regression. It is great for classification but for the moment, not suited for this task. Perhaps in the future.</a:t>
            </a:r>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47</a:t>
            </a:fld>
            <a:endParaRPr lang="de-DE"/>
          </a:p>
        </p:txBody>
      </p:sp>
    </p:spTree>
    <p:extLst>
      <p:ext uri="{BB962C8B-B14F-4D97-AF65-F5344CB8AC3E}">
        <p14:creationId xmlns:p14="http://schemas.microsoft.com/office/powerpoint/2010/main" val="57207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was the network that was designed?</a:t>
            </a:r>
          </a:p>
          <a:p>
            <a:endParaRPr lang="en-US" dirty="0"/>
          </a:p>
          <a:p>
            <a:r>
              <a:rPr lang="en-US" dirty="0"/>
              <a:t>Well, First, we created the data that was needed for training.</a:t>
            </a:r>
          </a:p>
          <a:p>
            <a:r>
              <a:rPr lang="en-US" dirty="0"/>
              <a:t>Second, we moved to the creation, training and optimization of the first half of the model, which I label here as model part 1.</a:t>
            </a:r>
          </a:p>
          <a:p>
            <a:r>
              <a:rPr lang="en-US" dirty="0"/>
              <a:t>Then after model Part I was completed we moved onto creating Model part II.</a:t>
            </a:r>
          </a:p>
          <a:p>
            <a:endParaRPr lang="en-US" dirty="0"/>
          </a:p>
          <a:p>
            <a:r>
              <a:rPr lang="en-US" dirty="0"/>
              <a:t>The output of model Part I, were the positional likelihoods associated with an input object.</a:t>
            </a:r>
          </a:p>
          <a:p>
            <a:r>
              <a:rPr lang="en-US" dirty="0"/>
              <a:t>These likelihoods were then provided as priors to Model part II which would serve as an aid its prediction process.</a:t>
            </a:r>
          </a:p>
          <a:p>
            <a:r>
              <a:rPr lang="en-US" dirty="0"/>
              <a:t>Ultimately, we aimed to have Model Part II update the likelihoods predicted in Model part I and provide the correct orientations for a grasp; all based on human demonstration.</a:t>
            </a:r>
          </a:p>
          <a:p>
            <a:endParaRPr lang="en-US" dirty="0"/>
          </a:p>
          <a:p>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5</a:t>
            </a:fld>
            <a:endParaRPr lang="de-DE"/>
          </a:p>
        </p:txBody>
      </p:sp>
    </p:spTree>
    <p:extLst>
      <p:ext uri="{BB962C8B-B14F-4D97-AF65-F5344CB8AC3E}">
        <p14:creationId xmlns:p14="http://schemas.microsoft.com/office/powerpoint/2010/main" val="256002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before model selection could occur, we needed to determine the best dataset to be used.</a:t>
            </a:r>
          </a:p>
          <a:p>
            <a:r>
              <a:rPr lang="en-US" dirty="0"/>
              <a:t>For this, the dataset selected had to meet the following criteria. </a:t>
            </a:r>
          </a:p>
          <a:p>
            <a:r>
              <a:rPr lang="en-US" dirty="0"/>
              <a:t>1….6</a:t>
            </a:r>
          </a:p>
          <a:p>
            <a:r>
              <a:rPr lang="en-US" dirty="0"/>
              <a:t>And for this we found that a combination of the </a:t>
            </a:r>
            <a:r>
              <a:rPr lang="en-US" dirty="0" err="1"/>
              <a:t>ShapeNet</a:t>
            </a:r>
            <a:r>
              <a:rPr lang="en-US" dirty="0"/>
              <a:t> Dataset along with the ACRONYM dataset would sufficiently fit these </a:t>
            </a:r>
            <a:r>
              <a:rPr lang="en-US" dirty="0" err="1"/>
              <a:t>critea</a:t>
            </a:r>
            <a:endParaRPr lang="en-US"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6</a:t>
            </a:fld>
            <a:endParaRPr lang="de-DE"/>
          </a:p>
        </p:txBody>
      </p:sp>
    </p:spTree>
    <p:extLst>
      <p:ext uri="{BB962C8B-B14F-4D97-AF65-F5344CB8AC3E}">
        <p14:creationId xmlns:p14="http://schemas.microsoft.com/office/powerpoint/2010/main" val="413932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ShapeNet</a:t>
            </a:r>
            <a:r>
              <a:rPr lang="en-US" dirty="0"/>
              <a:t> was a large collection of Mesh Objects and</a:t>
            </a:r>
          </a:p>
          <a:p>
            <a:r>
              <a:rPr lang="en-US" dirty="0"/>
              <a:t>ACRONYM was an extension of  the </a:t>
            </a:r>
            <a:r>
              <a:rPr lang="en-US" dirty="0" err="1"/>
              <a:t>ShapeNet</a:t>
            </a:r>
            <a:r>
              <a:rPr lang="en-US" dirty="0"/>
              <a:t>  dataset and had simulated grasps done on over 8000 objects.</a:t>
            </a:r>
          </a:p>
          <a:p>
            <a:r>
              <a:rPr lang="en-US" dirty="0"/>
              <a:t>Should be noted that the paper that introduced ACRONYM mentioned that models that were trained with ACRONYM generalized better than model’s trained with </a:t>
            </a:r>
            <a:r>
              <a:rPr lang="en-US" dirty="0" err="1"/>
              <a:t>GraspNet</a:t>
            </a:r>
            <a:r>
              <a:rPr lang="en-US" dirty="0"/>
              <a:t>. Therefore, we were further inclined to move on with ACRONYM.</a:t>
            </a:r>
          </a:p>
        </p:txBody>
      </p:sp>
      <p:sp>
        <p:nvSpPr>
          <p:cNvPr id="4" name="Slide Number Placeholder 3"/>
          <p:cNvSpPr>
            <a:spLocks noGrp="1"/>
          </p:cNvSpPr>
          <p:nvPr>
            <p:ph type="sldNum" sz="quarter" idx="5"/>
          </p:nvPr>
        </p:nvSpPr>
        <p:spPr/>
        <p:txBody>
          <a:bodyPr/>
          <a:lstStyle/>
          <a:p>
            <a:fld id="{224B126A-EBFB-3945-B395-849A2AAB6EE9}" type="slidenum">
              <a:rPr lang="de-DE" smtClean="0"/>
              <a:pPr/>
              <a:t>7</a:t>
            </a:fld>
            <a:endParaRPr lang="de-DE"/>
          </a:p>
        </p:txBody>
      </p:sp>
    </p:spTree>
    <p:extLst>
      <p:ext uri="{BB962C8B-B14F-4D97-AF65-F5344CB8AC3E}">
        <p14:creationId xmlns:p14="http://schemas.microsoft.com/office/powerpoint/2010/main" val="272234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being said, There were problems with this dataset combination.</a:t>
            </a:r>
          </a:p>
          <a:p>
            <a:endParaRPr lang="en-US" dirty="0"/>
          </a:p>
          <a:p>
            <a:r>
              <a:rPr lang="en-US" dirty="0"/>
              <a:t> Mainly that there was an uneven skew between the number of object models and the number of categories.</a:t>
            </a:r>
          </a:p>
          <a:p>
            <a:r>
              <a:rPr lang="en-US" dirty="0"/>
              <a:t>To fix this, we decided that we would only take 15 objects per category for training. This was chosen so that the model would be able to generalize to a variety of categories, rather than to a select few.</a:t>
            </a:r>
          </a:p>
          <a:p>
            <a:r>
              <a:rPr lang="en-US" dirty="0"/>
              <a:t>Categories with less than 15 objects were then reserved as the test set.</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8</a:t>
            </a:fld>
            <a:endParaRPr lang="de-DE"/>
          </a:p>
        </p:txBody>
      </p:sp>
    </p:spTree>
    <p:extLst>
      <p:ext uri="{BB962C8B-B14F-4D97-AF65-F5344CB8AC3E}">
        <p14:creationId xmlns:p14="http://schemas.microsoft.com/office/powerpoint/2010/main" val="357608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preprocessing done on the Datasets just mentioned.</a:t>
            </a:r>
          </a:p>
          <a:p>
            <a:r>
              <a:rPr lang="en-US" dirty="0"/>
              <a:t>We wanted to convert our object mesh to a 2d image through a spherical projection.</a:t>
            </a:r>
          </a:p>
          <a:p>
            <a:r>
              <a:rPr lang="en-US" dirty="0"/>
              <a:t>We achieved this by first:</a:t>
            </a:r>
          </a:p>
          <a:p>
            <a:r>
              <a:rPr lang="en-US" dirty="0"/>
              <a:t>Enclosing the mesh in a sphere</a:t>
            </a:r>
          </a:p>
          <a:p>
            <a:r>
              <a:rPr lang="en-US" dirty="0"/>
              <a:t>Casting ray vectors from the sphere towards the center of the sphere.</a:t>
            </a:r>
          </a:p>
          <a:p>
            <a:r>
              <a:rPr lang="en-US" dirty="0"/>
              <a:t>Recording hit distances to a 2d matrix</a:t>
            </a:r>
          </a:p>
          <a:p>
            <a:r>
              <a:rPr lang="en-US" dirty="0"/>
              <a:t>Then extracting a hemisphere.</a:t>
            </a:r>
          </a:p>
          <a:p>
            <a:endParaRPr lang="en-US" dirty="0"/>
          </a:p>
          <a:p>
            <a:r>
              <a:rPr lang="en-US" dirty="0"/>
              <a:t>We extract a hemisphere because when the actual robot would examine a scene, it would only ever have front facing information. </a:t>
            </a:r>
          </a:p>
          <a:p>
            <a:r>
              <a:rPr lang="en-US" dirty="0"/>
              <a:t>This hemisphere extraction would therefore imitate the information loss on the object.</a:t>
            </a:r>
            <a:endParaRPr lang="en-150" dirty="0"/>
          </a:p>
        </p:txBody>
      </p:sp>
      <p:sp>
        <p:nvSpPr>
          <p:cNvPr id="4" name="Slide Number Placeholder 3"/>
          <p:cNvSpPr>
            <a:spLocks noGrp="1"/>
          </p:cNvSpPr>
          <p:nvPr>
            <p:ph type="sldNum" sz="quarter" idx="5"/>
          </p:nvPr>
        </p:nvSpPr>
        <p:spPr/>
        <p:txBody>
          <a:bodyPr/>
          <a:lstStyle/>
          <a:p>
            <a:fld id="{224B126A-EBFB-3945-B395-849A2AAB6EE9}" type="slidenum">
              <a:rPr lang="de-DE" smtClean="0"/>
              <a:pPr/>
              <a:t>9</a:t>
            </a:fld>
            <a:endParaRPr lang="de-DE"/>
          </a:p>
        </p:txBody>
      </p:sp>
    </p:spTree>
    <p:extLst>
      <p:ext uri="{BB962C8B-B14F-4D97-AF65-F5344CB8AC3E}">
        <p14:creationId xmlns:p14="http://schemas.microsoft.com/office/powerpoint/2010/main" val="1670108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1267" name="Rectangle 3"/>
          <p:cNvSpPr>
            <a:spLocks noGrp="1" noChangeArrowheads="1"/>
          </p:cNvSpPr>
          <p:nvPr>
            <p:ph type="ctrTitle"/>
          </p:nvPr>
        </p:nvSpPr>
        <p:spPr>
          <a:xfrm>
            <a:off x="520700" y="2735860"/>
            <a:ext cx="8128000" cy="1295400"/>
          </a:xfrm>
        </p:spPr>
        <p:txBody>
          <a:bodyPr/>
          <a:lstStyle>
            <a:lvl1pPr algn="ctr">
              <a:defRPr sz="3200" b="0">
                <a:solidFill>
                  <a:schemeClr val="bg2"/>
                </a:solidFill>
              </a:defRPr>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268" name="Rectangle 4"/>
          <p:cNvSpPr>
            <a:spLocks noGrp="1" noChangeArrowheads="1"/>
          </p:cNvSpPr>
          <p:nvPr>
            <p:ph type="subTitle" idx="1"/>
          </p:nvPr>
        </p:nvSpPr>
        <p:spPr>
          <a:xfrm>
            <a:off x="520700" y="4336060"/>
            <a:ext cx="8128000" cy="1752600"/>
          </a:xfrm>
        </p:spPr>
        <p:txBody>
          <a:bodyPr/>
          <a:lstStyle>
            <a:lvl1pPr marL="0" indent="0" algn="ctr">
              <a:buFontTx/>
              <a:buNone/>
              <a:defRPr sz="2400"/>
            </a:lvl1pPr>
          </a:lstStyle>
          <a:p>
            <a:r>
              <a:rPr lang="en-US" noProof="0" dirty="0" err="1"/>
              <a:t>Formatvorlage</a:t>
            </a:r>
            <a:r>
              <a:rPr lang="en-US" noProof="0" dirty="0"/>
              <a:t> des </a:t>
            </a:r>
            <a:r>
              <a:rPr lang="en-US" noProof="0" dirty="0" err="1"/>
              <a:t>Untertitelmasters</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8" name="Rectangle 6"/>
          <p:cNvSpPr>
            <a:spLocks noGrp="1" noChangeArrowheads="1"/>
          </p:cNvSpPr>
          <p:nvPr>
            <p:ph type="ftr" sz="quarter" idx="10"/>
          </p:nvPr>
        </p:nvSpPr>
        <p:spPr>
          <a:xfrm>
            <a:off x="508000" y="6400800"/>
            <a:ext cx="8153400" cy="304800"/>
          </a:xfrm>
        </p:spPr>
        <p:txBody>
          <a:bodyPr anchor="t"/>
          <a:lstStyle>
            <a:lvl1pPr>
              <a:defRPr/>
            </a:lvl1pPr>
          </a:lstStyle>
          <a:p>
            <a:endParaRPr lang="en-US" noProof="0" dirty="0"/>
          </a:p>
        </p:txBody>
      </p:sp>
      <p:pic>
        <p:nvPicPr>
          <p:cNvPr id="10" name="Bild 9" descr="LS_Medientechnik_OS_Blau_RGB.wmf"/>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07277" y="420121"/>
            <a:ext cx="546137" cy="546137"/>
          </a:xfrm>
          <a:prstGeom prst="rect">
            <a:avLst/>
          </a:prstGeom>
        </p:spPr>
      </p:pic>
      <p:pic>
        <p:nvPicPr>
          <p:cNvPr id="12" name="Picture 29" descr="U:\Logos und Grafiken\TUMLogo_oZ_Vollfl_blau_RGB.png"/>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34920" y="423276"/>
            <a:ext cx="1026072" cy="54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53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00"/>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p:txBody>
          <a:bodyPr/>
          <a:lstStyle>
            <a:lvl1pPr>
              <a:defRPr sz="2000"/>
            </a:lvl1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4B18499A-CDFD-470D-AB85-2664473B39BD}" type="datetime1">
              <a:rPr lang="en-US" noProof="0" smtClean="0"/>
              <a:t>11/7/2022</a:t>
            </a:fld>
            <a:endParaRPr lang="en-US" noProof="0"/>
          </a:p>
        </p:txBody>
      </p:sp>
      <p:sp>
        <p:nvSpPr>
          <p:cNvPr id="5" name="Rectangle 5"/>
          <p:cNvSpPr>
            <a:spLocks noGrp="1" noChangeArrowheads="1"/>
          </p:cNvSpPr>
          <p:nvPr>
            <p:ph type="ftr" sz="quarter" idx="11"/>
          </p:nvPr>
        </p:nvSpPr>
        <p:spPr>
          <a:ln/>
        </p:spPr>
        <p:txBody>
          <a:bodyPr/>
          <a:lstStyle>
            <a:lvl1pPr>
              <a:defRPr/>
            </a:lvl1pPr>
          </a:lstStyle>
          <a:p>
            <a:endParaRPr lang="en-US" noProof="0"/>
          </a:p>
        </p:txBody>
      </p:sp>
      <p:sp>
        <p:nvSpPr>
          <p:cNvPr id="6" name="Rectangle 6"/>
          <p:cNvSpPr>
            <a:spLocks noGrp="1" noChangeArrowheads="1"/>
          </p:cNvSpPr>
          <p:nvPr>
            <p:ph type="sldNum" sz="quarter" idx="12"/>
          </p:nvPr>
        </p:nvSpPr>
        <p:spPr>
          <a:ln/>
        </p:spPr>
        <p:txBody>
          <a:bodyPr/>
          <a:lstStyle>
            <a:lvl1pPr>
              <a:defRPr/>
            </a:lvl1pPr>
          </a:lstStyle>
          <a:p>
            <a:fld id="{17CC94CD-1FE7-0C44-80F4-2964C2C99554}" type="slidenum">
              <a:rPr lang="en-US" noProof="0" smtClean="0"/>
              <a:pPr/>
              <a:t>‹#›</a:t>
            </a:fld>
            <a:endParaRPr lang="en-US" noProof="0"/>
          </a:p>
        </p:txBody>
      </p:sp>
    </p:spTree>
    <p:extLst>
      <p:ext uri="{BB962C8B-B14F-4D97-AF65-F5344CB8AC3E}">
        <p14:creationId xmlns:p14="http://schemas.microsoft.com/office/powerpoint/2010/main" val="278525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2800" baseline="0"/>
            </a:lvl1p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sz="half" idx="1"/>
          </p:nvPr>
        </p:nvSpPr>
        <p:spPr>
          <a:xfrm>
            <a:off x="508000" y="1692275"/>
            <a:ext cx="3987800" cy="447992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Inhaltsplatzhalter 3"/>
          <p:cNvSpPr>
            <a:spLocks noGrp="1"/>
          </p:cNvSpPr>
          <p:nvPr>
            <p:ph sz="half" idx="2"/>
          </p:nvPr>
        </p:nvSpPr>
        <p:spPr>
          <a:xfrm>
            <a:off x="4648200" y="1692275"/>
            <a:ext cx="3987800" cy="4479925"/>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noProof="0" dirty="0" err="1"/>
              <a:t>Textmasterformate</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2B484150-96D7-49B4-95DD-A7A7F0868FC3}" type="datetime1">
              <a:rPr lang="en-US" noProof="0" smtClean="0"/>
              <a:t>11/7/2022</a:t>
            </a:fld>
            <a:endParaRPr lang="en-US" noProof="0"/>
          </a:p>
        </p:txBody>
      </p:sp>
      <p:sp>
        <p:nvSpPr>
          <p:cNvPr id="6" name="Rectangle 5"/>
          <p:cNvSpPr>
            <a:spLocks noGrp="1" noChangeArrowheads="1"/>
          </p:cNvSpPr>
          <p:nvPr>
            <p:ph type="ftr" sz="quarter" idx="11"/>
          </p:nvPr>
        </p:nvSpPr>
        <p:spPr>
          <a:ln/>
        </p:spPr>
        <p:txBody>
          <a:bodyPr/>
          <a:lstStyle>
            <a:lvl1pPr>
              <a:defRPr/>
            </a:lvl1pPr>
          </a:lstStyle>
          <a:p>
            <a:endParaRPr lang="en-US" noProof="0"/>
          </a:p>
        </p:txBody>
      </p:sp>
      <p:sp>
        <p:nvSpPr>
          <p:cNvPr id="7" name="Rectangle 6"/>
          <p:cNvSpPr>
            <a:spLocks noGrp="1" noChangeArrowheads="1"/>
          </p:cNvSpPr>
          <p:nvPr>
            <p:ph type="sldNum" sz="quarter" idx="12"/>
          </p:nvPr>
        </p:nvSpPr>
        <p:spPr>
          <a:ln/>
        </p:spPr>
        <p:txBody>
          <a:bodyPr/>
          <a:lstStyle>
            <a:lvl1pPr>
              <a:defRPr/>
            </a:lvl1pPr>
          </a:lstStyle>
          <a:p>
            <a:fld id="{BEEA83A0-A104-9441-ACE9-BF30B05124E9}" type="slidenum">
              <a:rPr lang="en-US" noProof="0" smtClean="0"/>
              <a:pPr/>
              <a:t>‹#›</a:t>
            </a:fld>
            <a:endParaRPr lang="en-US" noProof="0"/>
          </a:p>
        </p:txBody>
      </p:sp>
    </p:spTree>
    <p:extLst>
      <p:ext uri="{BB962C8B-B14F-4D97-AF65-F5344CB8AC3E}">
        <p14:creationId xmlns:p14="http://schemas.microsoft.com/office/powerpoint/2010/main" val="261157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849790"/>
            <a:ext cx="8128000" cy="60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dirty="0" err="1"/>
              <a:t>Mastertitelformat</a:t>
            </a:r>
            <a:r>
              <a:rPr lang="en-US" noProof="0" dirty="0"/>
              <a:t> </a:t>
            </a:r>
            <a:r>
              <a:rPr lang="en-US" noProof="0" dirty="0" err="1"/>
              <a:t>bearbeiten</a:t>
            </a:r>
            <a:endParaRPr lang="en-US" noProof="0" dirty="0"/>
          </a:p>
        </p:txBody>
      </p:sp>
      <p:sp>
        <p:nvSpPr>
          <p:cNvPr id="1027" name="Rectangle 3"/>
          <p:cNvSpPr>
            <a:spLocks noGrp="1" noChangeArrowheads="1"/>
          </p:cNvSpPr>
          <p:nvPr>
            <p:ph type="body" idx="1"/>
          </p:nvPr>
        </p:nvSpPr>
        <p:spPr bwMode="auto">
          <a:xfrm>
            <a:off x="508000" y="1701800"/>
            <a:ext cx="8128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1028" name="Rectangle 4"/>
          <p:cNvSpPr>
            <a:spLocks noGrp="1" noChangeArrowheads="1"/>
          </p:cNvSpPr>
          <p:nvPr>
            <p:ph type="dt" sz="half" idx="2"/>
          </p:nvPr>
        </p:nvSpPr>
        <p:spPr bwMode="auto">
          <a:xfrm>
            <a:off x="508001" y="6400800"/>
            <a:ext cx="1210752"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b="0"/>
            </a:lvl1pPr>
          </a:lstStyle>
          <a:p>
            <a:fld id="{57B55509-3B2D-4396-9F7A-574A48B610E1}" type="datetime1">
              <a:rPr lang="en-US" smtClean="0"/>
              <a:t>11/7/2022</a:t>
            </a:fld>
            <a:endParaRPr lang="en-US" dirty="0"/>
          </a:p>
        </p:txBody>
      </p:sp>
      <p:sp>
        <p:nvSpPr>
          <p:cNvPr id="1029" name="Rectangle 5"/>
          <p:cNvSpPr>
            <a:spLocks noGrp="1" noChangeArrowheads="1"/>
          </p:cNvSpPr>
          <p:nvPr>
            <p:ph type="ftr" sz="quarter" idx="3"/>
          </p:nvPr>
        </p:nvSpPr>
        <p:spPr bwMode="auto">
          <a:xfrm>
            <a:off x="1986114" y="6400800"/>
            <a:ext cx="5165805"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b="0"/>
            </a:lvl1pPr>
          </a:lstStyle>
          <a:p>
            <a:endParaRPr lang="en-US" dirty="0"/>
          </a:p>
        </p:txBody>
      </p:sp>
      <p:sp>
        <p:nvSpPr>
          <p:cNvPr id="1030" name="Rectangle 6"/>
          <p:cNvSpPr>
            <a:spLocks noGrp="1" noChangeArrowheads="1"/>
          </p:cNvSpPr>
          <p:nvPr>
            <p:ph type="sldNum" sz="quarter" idx="4"/>
          </p:nvPr>
        </p:nvSpPr>
        <p:spPr bwMode="auto">
          <a:xfrm>
            <a:off x="7438376" y="6400800"/>
            <a:ext cx="1197623"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b="0"/>
            </a:lvl1pPr>
          </a:lstStyle>
          <a:p>
            <a:fld id="{4E0006A5-54B2-7248-935D-336FE5B38FBE}" type="slidenum">
              <a:rPr lang="en-US" smtClean="0"/>
              <a:pPr/>
              <a:t>‹#›</a:t>
            </a:fld>
            <a:endParaRPr lang="en-US"/>
          </a:p>
        </p:txBody>
      </p:sp>
      <p:sp>
        <p:nvSpPr>
          <p:cNvPr id="12" name="Text Box 18"/>
          <p:cNvSpPr txBox="1">
            <a:spLocks noChangeArrowheads="1"/>
          </p:cNvSpPr>
          <p:nvPr userDrawn="1"/>
        </p:nvSpPr>
        <p:spPr bwMode="auto">
          <a:xfrm>
            <a:off x="6224653" y="479425"/>
            <a:ext cx="1846197" cy="230832"/>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charset="0"/>
                <a:cs typeface="ＭＳ Ｐゴシック" charset="0"/>
              </a:defRPr>
            </a:lvl1pPr>
            <a:lvl2pPr marL="37931725" indent="-37474525">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r>
              <a:rPr lang="en-US" sz="900" b="0" noProof="0" dirty="0" err="1">
                <a:solidFill>
                  <a:schemeClr val="bg2"/>
                </a:solidFill>
              </a:rPr>
              <a:t>Technische</a:t>
            </a:r>
            <a:r>
              <a:rPr lang="en-US" sz="900" b="0" noProof="0" dirty="0">
                <a:solidFill>
                  <a:schemeClr val="bg2"/>
                </a:solidFill>
              </a:rPr>
              <a:t> </a:t>
            </a:r>
            <a:r>
              <a:rPr lang="en-US" sz="900" b="0" noProof="0" dirty="0" err="1">
                <a:solidFill>
                  <a:schemeClr val="bg2"/>
                </a:solidFill>
              </a:rPr>
              <a:t>Universität</a:t>
            </a:r>
            <a:r>
              <a:rPr lang="en-US" sz="900" b="0" noProof="0" dirty="0">
                <a:solidFill>
                  <a:schemeClr val="bg2"/>
                </a:solidFill>
              </a:rPr>
              <a:t> </a:t>
            </a:r>
            <a:r>
              <a:rPr lang="en-US" sz="900" b="0" noProof="0" dirty="0" err="1">
                <a:solidFill>
                  <a:schemeClr val="bg2"/>
                </a:solidFill>
              </a:rPr>
              <a:t>München</a:t>
            </a:r>
            <a:endParaRPr lang="en-US" sz="900" b="0" noProof="0" dirty="0">
              <a:solidFill>
                <a:schemeClr val="bg2"/>
              </a:solidFill>
            </a:endParaRPr>
          </a:p>
        </p:txBody>
      </p:sp>
      <p:sp>
        <p:nvSpPr>
          <p:cNvPr id="14" name="Line 23"/>
          <p:cNvSpPr>
            <a:spLocks noChangeShapeType="1"/>
          </p:cNvSpPr>
          <p:nvPr userDrawn="1"/>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b="0" noProof="0">
              <a:latin typeface="Arial" pitchFamily="34" charset="0"/>
              <a:ea typeface="ＭＳ Ｐゴシック" pitchFamily="18" charset="-128"/>
              <a:cs typeface="ＭＳ Ｐゴシック" pitchFamily="18" charset="-128"/>
            </a:endParaRPr>
          </a:p>
        </p:txBody>
      </p:sp>
      <p:sp>
        <p:nvSpPr>
          <p:cNvPr id="16" name="Line 22"/>
          <p:cNvSpPr>
            <a:spLocks noChangeShapeType="1"/>
          </p:cNvSpPr>
          <p:nvPr userDrawn="1"/>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b="0" noProof="0">
              <a:latin typeface="Arial" pitchFamily="34" charset="0"/>
              <a:ea typeface="ＭＳ Ｐゴシック" pitchFamily="18" charset="-128"/>
              <a:cs typeface="ＭＳ Ｐゴシック" pitchFamily="18" charset="-128"/>
            </a:endParaRPr>
          </a:p>
        </p:txBody>
      </p:sp>
      <p:pic>
        <p:nvPicPr>
          <p:cNvPr id="2" name="Bild 1" descr="LS_Medientechnik_OS_Blau_RGB.wmf"/>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502511" y="286445"/>
            <a:ext cx="362833" cy="362833"/>
          </a:xfrm>
          <a:prstGeom prst="rect">
            <a:avLst/>
          </a:prstGeom>
        </p:spPr>
      </p:pic>
      <p:sp>
        <p:nvSpPr>
          <p:cNvPr id="13" name="Text Box 18"/>
          <p:cNvSpPr txBox="1">
            <a:spLocks noChangeArrowheads="1"/>
          </p:cNvSpPr>
          <p:nvPr userDrawn="1"/>
        </p:nvSpPr>
        <p:spPr bwMode="auto">
          <a:xfrm>
            <a:off x="866990" y="335830"/>
            <a:ext cx="1903962" cy="369332"/>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charset="0"/>
                <a:cs typeface="ＭＳ Ｐゴシック" charset="0"/>
              </a:defRPr>
            </a:lvl1pPr>
            <a:lvl2pPr marL="37931725" indent="-37474525">
              <a:defRPr sz="2000">
                <a:solidFill>
                  <a:schemeClr val="tx1"/>
                </a:solidFill>
                <a:latin typeface="Arial" charset="0"/>
                <a:ea typeface="ＭＳ Ｐゴシック" charset="0"/>
              </a:defRPr>
            </a:lvl2pPr>
            <a:lvl3pPr>
              <a:defRPr sz="2000">
                <a:solidFill>
                  <a:schemeClr val="tx1"/>
                </a:solidFill>
                <a:latin typeface="Arial" charset="0"/>
                <a:ea typeface="ＭＳ Ｐゴシック" charset="0"/>
              </a:defRPr>
            </a:lvl3pPr>
            <a:lvl4pPr>
              <a:defRPr sz="2000">
                <a:solidFill>
                  <a:schemeClr val="tx1"/>
                </a:solidFill>
                <a:latin typeface="Arial" charset="0"/>
                <a:ea typeface="ＭＳ Ｐゴシック" charset="0"/>
              </a:defRPr>
            </a:lvl4pPr>
            <a:lvl5pPr>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lgn="l"/>
            <a:r>
              <a:rPr lang="en-US" sz="900" b="0" noProof="0" dirty="0">
                <a:solidFill>
                  <a:schemeClr val="bg2"/>
                </a:solidFill>
              </a:rPr>
              <a:t>Chair of Media Technology</a:t>
            </a:r>
          </a:p>
          <a:p>
            <a:pPr algn="l"/>
            <a:r>
              <a:rPr lang="en-US" sz="900" b="0" noProof="0" dirty="0">
                <a:solidFill>
                  <a:schemeClr val="bg2"/>
                </a:solidFill>
              </a:rPr>
              <a:t>Prof. Dr.-</a:t>
            </a:r>
            <a:r>
              <a:rPr lang="en-US" sz="900" b="0" noProof="0" dirty="0" err="1">
                <a:solidFill>
                  <a:schemeClr val="bg2"/>
                </a:solidFill>
              </a:rPr>
              <a:t>Ing</a:t>
            </a:r>
            <a:r>
              <a:rPr lang="en-US" sz="900" b="0" noProof="0" dirty="0">
                <a:solidFill>
                  <a:schemeClr val="bg2"/>
                </a:solidFill>
              </a:rPr>
              <a:t>. </a:t>
            </a:r>
            <a:r>
              <a:rPr lang="en-US" sz="900" b="0" noProof="0" dirty="0" err="1">
                <a:solidFill>
                  <a:schemeClr val="bg2"/>
                </a:solidFill>
              </a:rPr>
              <a:t>Eckehard</a:t>
            </a:r>
            <a:r>
              <a:rPr lang="en-US" sz="900" b="0" noProof="0" dirty="0">
                <a:solidFill>
                  <a:schemeClr val="bg2"/>
                </a:solidFill>
              </a:rPr>
              <a:t> Steinbach</a:t>
            </a:r>
          </a:p>
        </p:txBody>
      </p:sp>
      <p:pic>
        <p:nvPicPr>
          <p:cNvPr id="42" name="Picture 29" descr="U:\Logos und Grafiken\TUMLogo_oZ_Vollfl_blau_RGB.png"/>
          <p:cNvPicPr>
            <a:picLocks noChangeAspect="1" noChangeArrowheads="1"/>
          </p:cNvPicPr>
          <p:nvPr userDrawn="1"/>
        </p:nvPicPr>
        <p:blipFill>
          <a:blip r:embed="rId6" cstate="email">
            <a:extLst>
              <a:ext uri="{28A0092B-C50C-407E-A947-70E740481C1C}">
                <a14:useLocalDpi xmlns:a14="http://schemas.microsoft.com/office/drawing/2010/main" val="0"/>
              </a:ext>
            </a:extLst>
          </a:blip>
          <a:srcRect/>
          <a:stretch>
            <a:fillRect/>
          </a:stretch>
        </p:blipFill>
        <p:spPr bwMode="auto">
          <a:xfrm>
            <a:off x="8039778" y="325438"/>
            <a:ext cx="604440" cy="3190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5" r:id="rId1"/>
    <p:sldLayoutId id="2147483693" r:id="rId2"/>
    <p:sldLayoutId id="2147483694" r:id="rId3"/>
  </p:sldLayoutIdLst>
  <p:hf hdr="0" ftr="0" dt="0"/>
  <p:txStyles>
    <p:titleStyle>
      <a:lvl1pPr algn="l" rtl="0" eaLnBrk="0" fontAlgn="base" hangingPunct="0">
        <a:spcBef>
          <a:spcPct val="0"/>
        </a:spcBef>
        <a:spcAft>
          <a:spcPct val="0"/>
        </a:spcAft>
        <a:defRPr sz="2800" b="0">
          <a:solidFill>
            <a:schemeClr val="tx1"/>
          </a:solidFill>
          <a:latin typeface="+mj-lt"/>
          <a:ea typeface="ＭＳ Ｐゴシック" pitchFamily="-65" charset="-128"/>
          <a:cs typeface="ＭＳ Ｐゴシック" pitchFamily="18" charset="-128"/>
        </a:defRPr>
      </a:lvl1pPr>
      <a:lvl2pPr algn="l" rtl="0" eaLnBrk="0" fontAlgn="base" hangingPunct="0">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0" fontAlgn="base" hangingPunct="0">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0" fontAlgn="base" hangingPunct="0">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0" fontAlgn="base" hangingPunct="0">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266700" indent="-266700" algn="l" rtl="0" eaLnBrk="0" fontAlgn="base" hangingPunct="0">
        <a:spcBef>
          <a:spcPct val="20000"/>
        </a:spcBef>
        <a:spcAft>
          <a:spcPct val="0"/>
        </a:spcAft>
        <a:buClr>
          <a:schemeClr val="tx2"/>
        </a:buClr>
        <a:buFont typeface="Wingdings" charset="2"/>
        <a:buChar char="§"/>
        <a:defRPr sz="2000" b="0">
          <a:solidFill>
            <a:schemeClr val="tx1"/>
          </a:solidFill>
          <a:latin typeface="+mn-lt"/>
          <a:ea typeface="ＭＳ Ｐゴシック" pitchFamily="-65" charset="-128"/>
          <a:cs typeface="ＭＳ Ｐゴシック" pitchFamily="18" charset="-128"/>
        </a:defRPr>
      </a:lvl1pPr>
      <a:lvl2pPr marL="534988" indent="-268288"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2pPr>
      <a:lvl3pPr marL="801688"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3pPr>
      <a:lvl4pPr marL="1079500" indent="-277813"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4pPr>
      <a:lvl5pPr marL="1346200"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20700" y="2133600"/>
            <a:ext cx="8128000" cy="1646548"/>
          </a:xfrm>
        </p:spPr>
        <p:txBody>
          <a:bodyPr/>
          <a:lstStyle/>
          <a:p>
            <a:pPr eaLnBrk="1" hangingPunct="1"/>
            <a:r>
              <a:rPr lang="en-US" dirty="0">
                <a:latin typeface="Arial" charset="0"/>
                <a:ea typeface="ＭＳ Ｐゴシック" charset="0"/>
                <a:cs typeface="ＭＳ Ｐゴシック" charset="0"/>
              </a:rPr>
              <a:t>Robotic Task Learning From Human Demonstrations Using Spherical Representations</a:t>
            </a:r>
            <a:br>
              <a:rPr lang="en-US" dirty="0">
                <a:latin typeface="Arial" charset="0"/>
                <a:ea typeface="ＭＳ Ｐゴシック" charset="0"/>
                <a:cs typeface="ＭＳ Ｐゴシック" charset="0"/>
              </a:rPr>
            </a:br>
            <a:r>
              <a:rPr lang="en-US" sz="1800" dirty="0">
                <a:latin typeface="Arial" charset="0"/>
                <a:ea typeface="ＭＳ Ｐゴシック" charset="0"/>
                <a:cs typeface="ＭＳ Ｐゴシック" charset="0"/>
              </a:rPr>
              <a:t>Masters Thesis</a:t>
            </a:r>
          </a:p>
        </p:txBody>
      </p:sp>
      <p:sp>
        <p:nvSpPr>
          <p:cNvPr id="7171" name="Rectangle 3"/>
          <p:cNvSpPr>
            <a:spLocks noGrp="1" noChangeArrowheads="1"/>
          </p:cNvSpPr>
          <p:nvPr>
            <p:ph type="subTitle" idx="1"/>
          </p:nvPr>
        </p:nvSpPr>
        <p:spPr/>
        <p:txBody>
          <a:bodyPr/>
          <a:lstStyle/>
          <a:p>
            <a:pPr eaLnBrk="1" hangingPunct="1"/>
            <a:r>
              <a:rPr lang="en-US" dirty="0">
                <a:latin typeface="Arial" charset="0"/>
                <a:ea typeface="ＭＳ Ｐゴシック" charset="0"/>
                <a:cs typeface="ＭＳ Ｐゴシック" charset="0"/>
              </a:rPr>
              <a:t>Daniel Caraballo-Rivera</a:t>
            </a:r>
          </a:p>
          <a:p>
            <a:pPr eaLnBrk="1" hangingPunct="1"/>
            <a:r>
              <a:rPr lang="en-US" sz="2000" dirty="0">
                <a:latin typeface="Arial" charset="0"/>
                <a:ea typeface="ＭＳ Ｐゴシック" charset="0"/>
                <a:cs typeface="ＭＳ Ｐゴシック" charset="0"/>
              </a:rPr>
              <a:t>Supervisor: H. Furkan Kaynar</a:t>
            </a:r>
          </a:p>
          <a:p>
            <a:pPr eaLnBrk="1" hangingPunct="1"/>
            <a:r>
              <a:rPr lang="en-US" sz="2000" dirty="0">
                <a:latin typeface="Arial" charset="0"/>
                <a:ea typeface="ＭＳ Ｐゴシック" charset="0"/>
                <a:cs typeface="ＭＳ Ｐゴシック" charset="0"/>
              </a:rPr>
              <a:t>Prof Dr. –Ing. </a:t>
            </a:r>
            <a:r>
              <a:rPr lang="en-US" sz="2000" dirty="0" err="1">
                <a:latin typeface="Arial" charset="0"/>
                <a:ea typeface="ＭＳ Ｐゴシック" charset="0"/>
                <a:cs typeface="ＭＳ Ｐゴシック" charset="0"/>
              </a:rPr>
              <a:t>Eckehard</a:t>
            </a:r>
            <a:r>
              <a:rPr lang="en-US" sz="2000" dirty="0">
                <a:latin typeface="Arial" charset="0"/>
                <a:ea typeface="ＭＳ Ｐゴシック" charset="0"/>
                <a:cs typeface="ＭＳ Ｐゴシック" charset="0"/>
              </a:rPr>
              <a:t> Steinbach</a:t>
            </a:r>
          </a:p>
          <a:p>
            <a:pPr eaLnBrk="1" hangingPunct="1"/>
            <a:endParaRPr lang="en-US" dirty="0">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dirty="0">
                <a:latin typeface="Arial" charset="0"/>
                <a:ea typeface="ＭＳ Ｐゴシック" charset="0"/>
                <a:cs typeface="ＭＳ Ｐゴシック" charset="0"/>
              </a:rPr>
              <a:t>Dataset Selection, </a:t>
            </a:r>
            <a:r>
              <a:rPr lang="en-US" b="1" dirty="0">
                <a:latin typeface="Arial" charset="0"/>
                <a:ea typeface="ＭＳ Ｐゴシック" charset="0"/>
                <a:cs typeface="ＭＳ Ｐゴシック" charset="0"/>
              </a:rPr>
              <a:t>Creation and Preprocessing</a:t>
            </a:r>
            <a:br>
              <a:rPr lang="en-US" b="1" dirty="0">
                <a:latin typeface="Arial" charset="0"/>
                <a:ea typeface="ＭＳ Ｐゴシック" charset="0"/>
                <a:cs typeface="ＭＳ Ｐゴシック" charset="0"/>
              </a:rPr>
            </a:br>
            <a:endParaRPr lang="en-150" b="1" dirty="0"/>
          </a:p>
        </p:txBody>
      </p:sp>
      <p:sp>
        <p:nvSpPr>
          <p:cNvPr id="5" name="TextBox 4">
            <a:extLst>
              <a:ext uri="{FF2B5EF4-FFF2-40B4-BE49-F238E27FC236}">
                <a16:creationId xmlns:a16="http://schemas.microsoft.com/office/drawing/2014/main" id="{C70080D5-586C-4377-6A27-80428EF5F0B4}"/>
              </a:ext>
            </a:extLst>
          </p:cNvPr>
          <p:cNvSpPr txBox="1"/>
          <p:nvPr/>
        </p:nvSpPr>
        <p:spPr>
          <a:xfrm>
            <a:off x="507999" y="1930800"/>
            <a:ext cx="3686927" cy="4247317"/>
          </a:xfrm>
          <a:prstGeom prst="rect">
            <a:avLst/>
          </a:prstGeom>
          <a:noFill/>
        </p:spPr>
        <p:txBody>
          <a:bodyPr wrap="square" rtlCol="0">
            <a:spAutoFit/>
          </a:bodyPr>
          <a:lstStyle/>
          <a:p>
            <a:pPr marL="457200" indent="-457200" algn="l">
              <a:buAutoNum type="arabicParenR"/>
            </a:pPr>
            <a:r>
              <a:rPr lang="en-US" sz="1800" dirty="0"/>
              <a:t>Map absolute grasp position to closest ray vector</a:t>
            </a:r>
          </a:p>
          <a:p>
            <a:pPr marL="457200" indent="-457200" algn="l">
              <a:buAutoNum type="arabicParenR"/>
            </a:pPr>
            <a:endParaRPr lang="en-US" sz="1800" dirty="0"/>
          </a:p>
          <a:p>
            <a:pPr marL="457200" indent="-457200" algn="l">
              <a:buAutoNum type="arabicParenR"/>
            </a:pPr>
            <a:r>
              <a:rPr lang="en-US" sz="1800" dirty="0"/>
              <a:t>Using ray vector, </a:t>
            </a:r>
            <a:r>
              <a:rPr lang="en-US" sz="1800" b="1" dirty="0"/>
              <a:t>rotate the ray vector</a:t>
            </a:r>
            <a:r>
              <a:rPr lang="en-US" sz="1800" dirty="0"/>
              <a:t> until the ray vector </a:t>
            </a:r>
            <a:r>
              <a:rPr lang="en-US" sz="1800" b="1" dirty="0"/>
              <a:t>aligns </a:t>
            </a:r>
            <a:r>
              <a:rPr lang="en-US" sz="1800" dirty="0"/>
              <a:t>with the gripper vector</a:t>
            </a:r>
          </a:p>
          <a:p>
            <a:pPr marL="457200" indent="-457200" algn="l">
              <a:buAutoNum type="arabicParenR"/>
            </a:pPr>
            <a:endParaRPr lang="en-US" sz="1800" dirty="0"/>
          </a:p>
          <a:p>
            <a:pPr marL="457200" indent="-457200" algn="l">
              <a:buAutoNum type="arabicParenR"/>
            </a:pPr>
            <a:r>
              <a:rPr lang="en-US" sz="1800" dirty="0"/>
              <a:t>Record angles Θ and </a:t>
            </a:r>
            <a:r>
              <a:rPr lang="el-GR" sz="1800" dirty="0"/>
              <a:t>ϕ</a:t>
            </a:r>
            <a:r>
              <a:rPr lang="en-US" sz="1800" dirty="0"/>
              <a:t> (azimuth and elevation) used for rotation</a:t>
            </a:r>
          </a:p>
          <a:p>
            <a:pPr marL="457200" indent="-457200" algn="l">
              <a:buAutoNum type="arabicParenR"/>
            </a:pPr>
            <a:endParaRPr lang="en-US" sz="1800" dirty="0"/>
          </a:p>
          <a:p>
            <a:pPr marL="457200" indent="-457200" algn="l">
              <a:buAutoNum type="arabicParenR"/>
            </a:pPr>
            <a:r>
              <a:rPr lang="en-US" sz="1800" dirty="0"/>
              <a:t>Using the grasp, ray and orthogonal vector from gripper in direction of ray vector, determine Gamma</a:t>
            </a:r>
            <a:endParaRPr lang="en-150" sz="1800" dirty="0"/>
          </a:p>
        </p:txBody>
      </p:sp>
      <p:pic>
        <p:nvPicPr>
          <p:cNvPr id="7" name="Picture 6">
            <a:extLst>
              <a:ext uri="{FF2B5EF4-FFF2-40B4-BE49-F238E27FC236}">
                <a16:creationId xmlns:a16="http://schemas.microsoft.com/office/drawing/2014/main" id="{F4948E38-CFFB-E8E3-790B-25A07761EA50}"/>
              </a:ext>
            </a:extLst>
          </p:cNvPr>
          <p:cNvPicPr>
            <a:picLocks noChangeAspect="1"/>
          </p:cNvPicPr>
          <p:nvPr/>
        </p:nvPicPr>
        <p:blipFill>
          <a:blip r:embed="rId3"/>
          <a:stretch>
            <a:fillRect/>
          </a:stretch>
        </p:blipFill>
        <p:spPr>
          <a:xfrm>
            <a:off x="4194927" y="1717472"/>
            <a:ext cx="4024079" cy="4183646"/>
          </a:xfrm>
          <a:prstGeom prst="rect">
            <a:avLst/>
          </a:prstGeom>
        </p:spPr>
      </p:pic>
      <p:sp>
        <p:nvSpPr>
          <p:cNvPr id="10" name="Slide Number Placeholder 9">
            <a:extLst>
              <a:ext uri="{FF2B5EF4-FFF2-40B4-BE49-F238E27FC236}">
                <a16:creationId xmlns:a16="http://schemas.microsoft.com/office/drawing/2014/main" id="{7B94B974-591A-703D-1CF4-F9F07CEF6791}"/>
              </a:ext>
            </a:extLst>
          </p:cNvPr>
          <p:cNvSpPr>
            <a:spLocks noGrp="1"/>
          </p:cNvSpPr>
          <p:nvPr>
            <p:ph type="sldNum" sz="quarter" idx="12"/>
          </p:nvPr>
        </p:nvSpPr>
        <p:spPr/>
        <p:txBody>
          <a:bodyPr/>
          <a:lstStyle/>
          <a:p>
            <a:fld id="{17CC94CD-1FE7-0C44-80F4-2964C2C99554}" type="slidenum">
              <a:rPr lang="en-US" noProof="0" smtClean="0"/>
              <a:pPr/>
              <a:t>10</a:t>
            </a:fld>
            <a:endParaRPr lang="en-US" noProof="0"/>
          </a:p>
        </p:txBody>
      </p:sp>
    </p:spTree>
    <p:extLst>
      <p:ext uri="{BB962C8B-B14F-4D97-AF65-F5344CB8AC3E}">
        <p14:creationId xmlns:p14="http://schemas.microsoft.com/office/powerpoint/2010/main" val="104764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dirty="0">
                <a:latin typeface="Arial" charset="0"/>
                <a:ea typeface="ＭＳ Ｐゴシック" charset="0"/>
                <a:cs typeface="ＭＳ Ｐゴシック" charset="0"/>
              </a:rPr>
              <a:t>Dataset Selection, </a:t>
            </a:r>
            <a:r>
              <a:rPr lang="en-US" b="1" dirty="0">
                <a:latin typeface="Arial" charset="0"/>
                <a:ea typeface="ＭＳ Ｐゴシック" charset="0"/>
                <a:cs typeface="ＭＳ Ｐゴシック" charset="0"/>
              </a:rPr>
              <a:t>Creation and Preprocessing</a:t>
            </a:r>
            <a:br>
              <a:rPr lang="en-US" b="1" dirty="0">
                <a:latin typeface="Arial" charset="0"/>
                <a:ea typeface="ＭＳ Ｐゴシック" charset="0"/>
                <a:cs typeface="ＭＳ Ｐゴシック" charset="0"/>
              </a:rPr>
            </a:br>
            <a:endParaRPr lang="en-150" b="1" dirty="0"/>
          </a:p>
        </p:txBody>
      </p:sp>
      <p:pic>
        <p:nvPicPr>
          <p:cNvPr id="4" name="Content Placeholder 4" descr="A picture containing diagram&#10;&#10;Description automatically generated">
            <a:extLst>
              <a:ext uri="{FF2B5EF4-FFF2-40B4-BE49-F238E27FC236}">
                <a16:creationId xmlns:a16="http://schemas.microsoft.com/office/drawing/2014/main" id="{47DF6DD5-D1FF-BA86-CAA6-A7B85476AB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bwMode="auto">
          <a:xfrm>
            <a:off x="1752443" y="1960774"/>
            <a:ext cx="5639113" cy="428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6" name="Slide Number Placeholder 5">
            <a:extLst>
              <a:ext uri="{FF2B5EF4-FFF2-40B4-BE49-F238E27FC236}">
                <a16:creationId xmlns:a16="http://schemas.microsoft.com/office/drawing/2014/main" id="{6F45D1F6-7463-BC4D-44EA-5C37EBD2A6A3}"/>
              </a:ext>
            </a:extLst>
          </p:cNvPr>
          <p:cNvSpPr>
            <a:spLocks noGrp="1"/>
          </p:cNvSpPr>
          <p:nvPr>
            <p:ph type="sldNum" sz="quarter" idx="12"/>
          </p:nvPr>
        </p:nvSpPr>
        <p:spPr/>
        <p:txBody>
          <a:bodyPr/>
          <a:lstStyle/>
          <a:p>
            <a:fld id="{17CC94CD-1FE7-0C44-80F4-2964C2C99554}" type="slidenum">
              <a:rPr lang="en-US" noProof="0" smtClean="0"/>
              <a:pPr/>
              <a:t>11</a:t>
            </a:fld>
            <a:endParaRPr lang="en-US" noProof="0"/>
          </a:p>
        </p:txBody>
      </p:sp>
    </p:spTree>
    <p:extLst>
      <p:ext uri="{BB962C8B-B14F-4D97-AF65-F5344CB8AC3E}">
        <p14:creationId xmlns:p14="http://schemas.microsoft.com/office/powerpoint/2010/main" val="180022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90"/>
            <a:ext cx="8128000" cy="592512"/>
          </a:xfrm>
        </p:spPr>
        <p:txBody>
          <a:bodyPr/>
          <a:lstStyle/>
          <a:p>
            <a:r>
              <a:rPr lang="en-US" dirty="0">
                <a:latin typeface="Arial" charset="0"/>
                <a:ea typeface="ＭＳ Ｐゴシック" charset="0"/>
                <a:cs typeface="ＭＳ Ｐゴシック" charset="0"/>
              </a:rPr>
              <a:t>Model Part I:</a:t>
            </a:r>
            <a:br>
              <a:rPr lang="en-US" b="1" dirty="0">
                <a:latin typeface="Arial" charset="0"/>
                <a:ea typeface="ＭＳ Ｐゴシック" charset="0"/>
                <a:cs typeface="ＭＳ Ｐゴシック" charset="0"/>
              </a:rPr>
            </a:br>
            <a:endParaRPr lang="en-150" b="1" dirty="0"/>
          </a:p>
        </p:txBody>
      </p:sp>
      <p:sp>
        <p:nvSpPr>
          <p:cNvPr id="6" name="Rectangle: Rounded Corners 5">
            <a:extLst>
              <a:ext uri="{FF2B5EF4-FFF2-40B4-BE49-F238E27FC236}">
                <a16:creationId xmlns:a16="http://schemas.microsoft.com/office/drawing/2014/main" id="{18F39187-AA8A-9914-46BE-AEDACF3FFE31}"/>
              </a:ext>
            </a:extLst>
          </p:cNvPr>
          <p:cNvSpPr/>
          <p:nvPr/>
        </p:nvSpPr>
        <p:spPr bwMode="auto">
          <a:xfrm>
            <a:off x="5009299" y="2409503"/>
            <a:ext cx="2281287" cy="9332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Model Part 1:</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Positional Heatmap</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Predictor</a:t>
            </a:r>
            <a:endParaRPr kumimoji="0" lang="en-150" sz="1400" b="0" i="0" u="none" strike="noStrike" cap="none" normalizeH="0" baseline="0" dirty="0">
              <a:ln>
                <a:noFill/>
              </a:ln>
              <a:solidFill>
                <a:schemeClr val="tx1"/>
              </a:solidFill>
              <a:effectLst/>
              <a:latin typeface="Arial" pitchFamily="34" charset="0"/>
            </a:endParaRPr>
          </a:p>
        </p:txBody>
      </p:sp>
      <p:cxnSp>
        <p:nvCxnSpPr>
          <p:cNvPr id="7" name="Straight Arrow Connector 6">
            <a:extLst>
              <a:ext uri="{FF2B5EF4-FFF2-40B4-BE49-F238E27FC236}">
                <a16:creationId xmlns:a16="http://schemas.microsoft.com/office/drawing/2014/main" id="{E46F6F9D-EC46-EB09-6319-7F15A5D68227}"/>
              </a:ext>
            </a:extLst>
          </p:cNvPr>
          <p:cNvCxnSpPr>
            <a:cxnSpLocks/>
            <a:stCxn id="8" idx="3"/>
            <a:endCxn id="6" idx="1"/>
          </p:cNvCxnSpPr>
          <p:nvPr/>
        </p:nvCxnSpPr>
        <p:spPr bwMode="auto">
          <a:xfrm>
            <a:off x="3934644" y="2876130"/>
            <a:ext cx="1074655"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Rounded Corners 7">
            <a:extLst>
              <a:ext uri="{FF2B5EF4-FFF2-40B4-BE49-F238E27FC236}">
                <a16:creationId xmlns:a16="http://schemas.microsoft.com/office/drawing/2014/main" id="{66864F74-84DD-24A7-C467-4602781D471B}"/>
              </a:ext>
            </a:extLst>
          </p:cNvPr>
          <p:cNvSpPr/>
          <p:nvPr/>
        </p:nvSpPr>
        <p:spPr bwMode="auto">
          <a:xfrm>
            <a:off x="1653357" y="2409503"/>
            <a:ext cx="2281287" cy="9332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RGB-D to Spherical projection via Ray Casting</a:t>
            </a:r>
            <a:endParaRPr kumimoji="0" lang="en-150" sz="1400" b="0" i="0" u="none" strike="noStrike" cap="none" normalizeH="0" baseline="0" dirty="0">
              <a:ln>
                <a:noFill/>
              </a:ln>
              <a:solidFill>
                <a:schemeClr val="tx1"/>
              </a:solidFill>
              <a:effectLst/>
              <a:latin typeface="Arial" pitchFamily="34" charset="0"/>
            </a:endParaRPr>
          </a:p>
        </p:txBody>
      </p:sp>
      <p:cxnSp>
        <p:nvCxnSpPr>
          <p:cNvPr id="9" name="Straight Arrow Connector 8">
            <a:extLst>
              <a:ext uri="{FF2B5EF4-FFF2-40B4-BE49-F238E27FC236}">
                <a16:creationId xmlns:a16="http://schemas.microsoft.com/office/drawing/2014/main" id="{AF3BECB5-9CD8-211F-31B6-81ED10C79A90}"/>
              </a:ext>
            </a:extLst>
          </p:cNvPr>
          <p:cNvCxnSpPr>
            <a:cxnSpLocks/>
            <a:endCxn id="8" idx="1"/>
          </p:cNvCxnSpPr>
          <p:nvPr/>
        </p:nvCxnSpPr>
        <p:spPr bwMode="auto">
          <a:xfrm>
            <a:off x="508000" y="2876130"/>
            <a:ext cx="114535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E4422A80-2DC2-2174-6721-E942619F1B82}"/>
              </a:ext>
            </a:extLst>
          </p:cNvPr>
          <p:cNvSpPr txBox="1"/>
          <p:nvPr/>
        </p:nvSpPr>
        <p:spPr>
          <a:xfrm>
            <a:off x="3944070" y="2413083"/>
            <a:ext cx="1065229" cy="523220"/>
          </a:xfrm>
          <a:prstGeom prst="rect">
            <a:avLst/>
          </a:prstGeom>
          <a:noFill/>
        </p:spPr>
        <p:txBody>
          <a:bodyPr wrap="square" rtlCol="0">
            <a:spAutoFit/>
          </a:bodyPr>
          <a:lstStyle/>
          <a:p>
            <a:pPr algn="l"/>
            <a:r>
              <a:rPr lang="en-US" sz="1400" dirty="0" err="1"/>
              <a:t>Hemispher-ical</a:t>
            </a:r>
            <a:r>
              <a:rPr lang="en-US" sz="1400" dirty="0"/>
              <a:t> Image</a:t>
            </a:r>
            <a:endParaRPr lang="en-150" sz="1400" dirty="0"/>
          </a:p>
        </p:txBody>
      </p:sp>
      <p:sp>
        <p:nvSpPr>
          <p:cNvPr id="11" name="TextBox 10">
            <a:extLst>
              <a:ext uri="{FF2B5EF4-FFF2-40B4-BE49-F238E27FC236}">
                <a16:creationId xmlns:a16="http://schemas.microsoft.com/office/drawing/2014/main" id="{03BFE530-506F-724A-8684-D885BA58EF3B}"/>
              </a:ext>
            </a:extLst>
          </p:cNvPr>
          <p:cNvSpPr txBox="1"/>
          <p:nvPr/>
        </p:nvSpPr>
        <p:spPr>
          <a:xfrm>
            <a:off x="508000" y="2409503"/>
            <a:ext cx="1121790" cy="523220"/>
          </a:xfrm>
          <a:prstGeom prst="rect">
            <a:avLst/>
          </a:prstGeom>
          <a:noFill/>
        </p:spPr>
        <p:txBody>
          <a:bodyPr wrap="square" rtlCol="0">
            <a:spAutoFit/>
          </a:bodyPr>
          <a:lstStyle/>
          <a:p>
            <a:r>
              <a:rPr lang="en-US" sz="1400" dirty="0"/>
              <a:t>RGB-D Input Image</a:t>
            </a:r>
            <a:endParaRPr lang="en-150" sz="1400" dirty="0"/>
          </a:p>
        </p:txBody>
      </p:sp>
      <p:cxnSp>
        <p:nvCxnSpPr>
          <p:cNvPr id="12" name="Straight Arrow Connector 11">
            <a:extLst>
              <a:ext uri="{FF2B5EF4-FFF2-40B4-BE49-F238E27FC236}">
                <a16:creationId xmlns:a16="http://schemas.microsoft.com/office/drawing/2014/main" id="{42CB7C78-47C6-C5C7-FCD6-CC864EEE5862}"/>
              </a:ext>
            </a:extLst>
          </p:cNvPr>
          <p:cNvCxnSpPr>
            <a:stCxn id="6" idx="3"/>
          </p:cNvCxnSpPr>
          <p:nvPr/>
        </p:nvCxnSpPr>
        <p:spPr bwMode="auto">
          <a:xfrm>
            <a:off x="7290586" y="2876130"/>
            <a:ext cx="54675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73C238C1-D2A2-A1C7-B28E-CC11B164C583}"/>
              </a:ext>
            </a:extLst>
          </p:cNvPr>
          <p:cNvSpPr txBox="1"/>
          <p:nvPr/>
        </p:nvSpPr>
        <p:spPr>
          <a:xfrm>
            <a:off x="7813774" y="2506798"/>
            <a:ext cx="1084082" cy="738664"/>
          </a:xfrm>
          <a:prstGeom prst="rect">
            <a:avLst/>
          </a:prstGeom>
          <a:noFill/>
        </p:spPr>
        <p:txBody>
          <a:bodyPr wrap="square" rtlCol="0">
            <a:spAutoFit/>
          </a:bodyPr>
          <a:lstStyle/>
          <a:p>
            <a:pPr algn="l"/>
            <a:r>
              <a:rPr lang="en-US" sz="1400" dirty="0"/>
              <a:t>Predicted</a:t>
            </a:r>
          </a:p>
          <a:p>
            <a:pPr algn="l"/>
            <a:r>
              <a:rPr lang="en-US" sz="1400" dirty="0"/>
              <a:t>Positional Heatmap</a:t>
            </a:r>
            <a:endParaRPr lang="en-150" sz="1400" dirty="0"/>
          </a:p>
        </p:txBody>
      </p:sp>
      <p:sp>
        <p:nvSpPr>
          <p:cNvPr id="14" name="Flowchart: Process 13">
            <a:extLst>
              <a:ext uri="{FF2B5EF4-FFF2-40B4-BE49-F238E27FC236}">
                <a16:creationId xmlns:a16="http://schemas.microsoft.com/office/drawing/2014/main" id="{6C497D5D-594E-BEF5-801D-7A19488BDDE8}"/>
              </a:ext>
            </a:extLst>
          </p:cNvPr>
          <p:cNvSpPr/>
          <p:nvPr/>
        </p:nvSpPr>
        <p:spPr bwMode="auto">
          <a:xfrm>
            <a:off x="5009299" y="2335491"/>
            <a:ext cx="2304854" cy="1093509"/>
          </a:xfrm>
          <a:prstGeom prst="flowChartProcess">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6" name="TextBox 15">
            <a:extLst>
              <a:ext uri="{FF2B5EF4-FFF2-40B4-BE49-F238E27FC236}">
                <a16:creationId xmlns:a16="http://schemas.microsoft.com/office/drawing/2014/main" id="{BBC704F3-BBA0-A969-98E6-5E37C603F572}"/>
              </a:ext>
            </a:extLst>
          </p:cNvPr>
          <p:cNvSpPr txBox="1"/>
          <p:nvPr/>
        </p:nvSpPr>
        <p:spPr>
          <a:xfrm>
            <a:off x="508000" y="1746402"/>
            <a:ext cx="8128000" cy="400110"/>
          </a:xfrm>
          <a:prstGeom prst="rect">
            <a:avLst/>
          </a:prstGeom>
          <a:noFill/>
        </p:spPr>
        <p:txBody>
          <a:bodyPr wrap="square" rtlCol="0">
            <a:spAutoFit/>
          </a:bodyPr>
          <a:lstStyle/>
          <a:p>
            <a:pPr algn="l"/>
            <a:r>
              <a:rPr lang="en-US" dirty="0"/>
              <a:t>Recall:</a:t>
            </a:r>
            <a:endParaRPr lang="en-150" dirty="0"/>
          </a:p>
        </p:txBody>
      </p:sp>
      <p:sp>
        <p:nvSpPr>
          <p:cNvPr id="17" name="Slide Number Placeholder 16">
            <a:extLst>
              <a:ext uri="{FF2B5EF4-FFF2-40B4-BE49-F238E27FC236}">
                <a16:creationId xmlns:a16="http://schemas.microsoft.com/office/drawing/2014/main" id="{9EB52098-D2E6-BF40-D2FF-E0F423DB6733}"/>
              </a:ext>
            </a:extLst>
          </p:cNvPr>
          <p:cNvSpPr>
            <a:spLocks noGrp="1"/>
          </p:cNvSpPr>
          <p:nvPr>
            <p:ph type="sldNum" sz="quarter" idx="12"/>
          </p:nvPr>
        </p:nvSpPr>
        <p:spPr/>
        <p:txBody>
          <a:bodyPr/>
          <a:lstStyle/>
          <a:p>
            <a:fld id="{17CC94CD-1FE7-0C44-80F4-2964C2C99554}" type="slidenum">
              <a:rPr lang="en-US" noProof="0" smtClean="0"/>
              <a:pPr/>
              <a:t>12</a:t>
            </a:fld>
            <a:endParaRPr lang="en-US" noProof="0"/>
          </a:p>
        </p:txBody>
      </p:sp>
      <p:pic>
        <p:nvPicPr>
          <p:cNvPr id="18" name="Picture 17" descr="Graphical user interface, application&#10;&#10;Description automatically generated">
            <a:extLst>
              <a:ext uri="{FF2B5EF4-FFF2-40B4-BE49-F238E27FC236}">
                <a16:creationId xmlns:a16="http://schemas.microsoft.com/office/drawing/2014/main" id="{28648A80-20F5-4A6C-C882-CE33BFFABDF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59135" y="3665921"/>
            <a:ext cx="7329340" cy="2639419"/>
          </a:xfrm>
          <a:prstGeom prst="rect">
            <a:avLst/>
          </a:prstGeom>
        </p:spPr>
      </p:pic>
      <p:sp>
        <p:nvSpPr>
          <p:cNvPr id="19" name="Rectangle 18">
            <a:extLst>
              <a:ext uri="{FF2B5EF4-FFF2-40B4-BE49-F238E27FC236}">
                <a16:creationId xmlns:a16="http://schemas.microsoft.com/office/drawing/2014/main" id="{4B7240F6-ADA9-CF46-BAEE-35A08F4F664C}"/>
              </a:ext>
            </a:extLst>
          </p:cNvPr>
          <p:cNvSpPr/>
          <p:nvPr/>
        </p:nvSpPr>
        <p:spPr bwMode="auto">
          <a:xfrm>
            <a:off x="6934200" y="3665921"/>
            <a:ext cx="2454275" cy="263941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bg1"/>
              </a:solidFill>
              <a:effectLst/>
              <a:latin typeface="Arial" pitchFamily="34" charset="0"/>
            </a:endParaRPr>
          </a:p>
        </p:txBody>
      </p:sp>
    </p:spTree>
    <p:extLst>
      <p:ext uri="{BB962C8B-B14F-4D97-AF65-F5344CB8AC3E}">
        <p14:creationId xmlns:p14="http://schemas.microsoft.com/office/powerpoint/2010/main" val="421476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90"/>
            <a:ext cx="8128000" cy="592512"/>
          </a:xfrm>
        </p:spPr>
        <p:txBody>
          <a:bodyPr/>
          <a:lstStyle/>
          <a:p>
            <a:r>
              <a:rPr lang="en-US" dirty="0">
                <a:latin typeface="Arial" charset="0"/>
                <a:ea typeface="ＭＳ Ｐゴシック" charset="0"/>
                <a:cs typeface="ＭＳ Ｐゴシック" charset="0"/>
              </a:rPr>
              <a:t>Model Part I: Baseline Creation</a:t>
            </a:r>
            <a:br>
              <a:rPr lang="en-US" b="1" dirty="0">
                <a:latin typeface="Arial" charset="0"/>
                <a:ea typeface="ＭＳ Ｐゴシック" charset="0"/>
                <a:cs typeface="ＭＳ Ｐゴシック" charset="0"/>
              </a:rPr>
            </a:br>
            <a:endParaRPr lang="en-150" b="1" dirty="0"/>
          </a:p>
        </p:txBody>
      </p:sp>
      <p:sp>
        <p:nvSpPr>
          <p:cNvPr id="3" name="Content Placeholder 2">
            <a:extLst>
              <a:ext uri="{FF2B5EF4-FFF2-40B4-BE49-F238E27FC236}">
                <a16:creationId xmlns:a16="http://schemas.microsoft.com/office/drawing/2014/main" id="{B46FAFA6-293E-A672-F2B9-2E215A8D30BE}"/>
              </a:ext>
            </a:extLst>
          </p:cNvPr>
          <p:cNvSpPr>
            <a:spLocks noGrp="1"/>
          </p:cNvSpPr>
          <p:nvPr>
            <p:ph idx="1"/>
          </p:nvPr>
        </p:nvSpPr>
        <p:spPr>
          <a:xfrm>
            <a:off x="508000" y="1701800"/>
            <a:ext cx="8128000" cy="4470400"/>
          </a:xfrm>
        </p:spPr>
        <p:txBody>
          <a:bodyPr/>
          <a:lstStyle/>
          <a:p>
            <a:pPr marL="0" indent="0">
              <a:buNone/>
            </a:pPr>
            <a:r>
              <a:rPr lang="en-US" dirty="0"/>
              <a:t>Original Model from </a:t>
            </a:r>
            <a:r>
              <a:rPr lang="en-US" dirty="0" err="1"/>
              <a:t>Tompson</a:t>
            </a:r>
            <a:r>
              <a:rPr lang="en-US" dirty="0"/>
              <a:t> et al. (2014)</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Altered Model To fit our work:</a:t>
            </a:r>
          </a:p>
          <a:p>
            <a:pPr marL="0" indent="0">
              <a:buNone/>
            </a:pPr>
            <a:endParaRPr lang="en-150" dirty="0"/>
          </a:p>
        </p:txBody>
      </p:sp>
      <p:pic>
        <p:nvPicPr>
          <p:cNvPr id="4" name="Picture 3">
            <a:extLst>
              <a:ext uri="{FF2B5EF4-FFF2-40B4-BE49-F238E27FC236}">
                <a16:creationId xmlns:a16="http://schemas.microsoft.com/office/drawing/2014/main" id="{03F6CE66-E710-D5C4-1C0F-DC3C37086C11}"/>
              </a:ext>
            </a:extLst>
          </p:cNvPr>
          <p:cNvPicPr>
            <a:picLocks noChangeAspect="1"/>
          </p:cNvPicPr>
          <p:nvPr/>
        </p:nvPicPr>
        <p:blipFill>
          <a:blip r:embed="rId3"/>
          <a:stretch>
            <a:fillRect/>
          </a:stretch>
        </p:blipFill>
        <p:spPr>
          <a:xfrm>
            <a:off x="1419716" y="2150854"/>
            <a:ext cx="6304568" cy="1663333"/>
          </a:xfrm>
          <a:prstGeom prst="rect">
            <a:avLst/>
          </a:prstGeom>
        </p:spPr>
      </p:pic>
      <p:sp>
        <p:nvSpPr>
          <p:cNvPr id="7" name="TextBox 6">
            <a:extLst>
              <a:ext uri="{FF2B5EF4-FFF2-40B4-BE49-F238E27FC236}">
                <a16:creationId xmlns:a16="http://schemas.microsoft.com/office/drawing/2014/main" id="{F683DD1E-0CD9-8387-F975-EB14730F26CD}"/>
              </a:ext>
            </a:extLst>
          </p:cNvPr>
          <p:cNvSpPr txBox="1"/>
          <p:nvPr/>
        </p:nvSpPr>
        <p:spPr>
          <a:xfrm>
            <a:off x="3190241" y="3506410"/>
            <a:ext cx="975359" cy="307777"/>
          </a:xfrm>
          <a:prstGeom prst="rect">
            <a:avLst/>
          </a:prstGeom>
          <a:noFill/>
        </p:spPr>
        <p:txBody>
          <a:bodyPr wrap="square" rtlCol="0">
            <a:spAutoFit/>
          </a:bodyPr>
          <a:lstStyle/>
          <a:p>
            <a:pPr algn="l"/>
            <a:r>
              <a:rPr lang="en-US" sz="1400" dirty="0"/>
              <a:t>5x5 Conv</a:t>
            </a:r>
            <a:endParaRPr lang="en-150" sz="1400" dirty="0"/>
          </a:p>
        </p:txBody>
      </p:sp>
      <p:sp>
        <p:nvSpPr>
          <p:cNvPr id="8" name="Slide Number Placeholder 7">
            <a:extLst>
              <a:ext uri="{FF2B5EF4-FFF2-40B4-BE49-F238E27FC236}">
                <a16:creationId xmlns:a16="http://schemas.microsoft.com/office/drawing/2014/main" id="{08F184FB-172D-AE3A-4918-110399043A46}"/>
              </a:ext>
            </a:extLst>
          </p:cNvPr>
          <p:cNvSpPr>
            <a:spLocks noGrp="1"/>
          </p:cNvSpPr>
          <p:nvPr>
            <p:ph type="sldNum" sz="quarter" idx="12"/>
          </p:nvPr>
        </p:nvSpPr>
        <p:spPr/>
        <p:txBody>
          <a:bodyPr/>
          <a:lstStyle/>
          <a:p>
            <a:fld id="{17CC94CD-1FE7-0C44-80F4-2964C2C99554}" type="slidenum">
              <a:rPr lang="en-US" noProof="0" smtClean="0"/>
              <a:pPr/>
              <a:t>13</a:t>
            </a:fld>
            <a:endParaRPr lang="en-US" noProof="0"/>
          </a:p>
        </p:txBody>
      </p:sp>
      <p:pic>
        <p:nvPicPr>
          <p:cNvPr id="10" name="Picture 9" descr="Graphical user interface, diagram&#10;&#10;Description automatically generated">
            <a:extLst>
              <a:ext uri="{FF2B5EF4-FFF2-40B4-BE49-F238E27FC236}">
                <a16:creationId xmlns:a16="http://schemas.microsoft.com/office/drawing/2014/main" id="{6730BA11-C7CF-069A-FF02-38800291560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25688" y="4284472"/>
            <a:ext cx="6198596" cy="1754854"/>
          </a:xfrm>
          <a:prstGeom prst="rect">
            <a:avLst/>
          </a:prstGeom>
        </p:spPr>
      </p:pic>
    </p:spTree>
    <p:extLst>
      <p:ext uri="{BB962C8B-B14F-4D97-AF65-F5344CB8AC3E}">
        <p14:creationId xmlns:p14="http://schemas.microsoft.com/office/powerpoint/2010/main" val="211443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90"/>
            <a:ext cx="8128000" cy="592512"/>
          </a:xfrm>
        </p:spPr>
        <p:txBody>
          <a:bodyPr/>
          <a:lstStyle/>
          <a:p>
            <a:r>
              <a:rPr lang="en-US" dirty="0">
                <a:latin typeface="Arial" charset="0"/>
                <a:ea typeface="ＭＳ Ｐゴシック" charset="0"/>
                <a:cs typeface="ＭＳ Ｐゴシック" charset="0"/>
              </a:rPr>
              <a:t>Model Part I: Visual Results Baseline</a:t>
            </a:r>
            <a:br>
              <a:rPr lang="en-US" b="1" dirty="0">
                <a:latin typeface="Arial" charset="0"/>
                <a:ea typeface="ＭＳ Ｐゴシック" charset="0"/>
                <a:cs typeface="ＭＳ Ｐゴシック" charset="0"/>
              </a:rPr>
            </a:br>
            <a:endParaRPr lang="en-150" b="1" dirty="0"/>
          </a:p>
        </p:txBody>
      </p:sp>
      <p:pic>
        <p:nvPicPr>
          <p:cNvPr id="3" name="Picture 2">
            <a:extLst>
              <a:ext uri="{FF2B5EF4-FFF2-40B4-BE49-F238E27FC236}">
                <a16:creationId xmlns:a16="http://schemas.microsoft.com/office/drawing/2014/main" id="{776438F0-D3EC-E4FD-7FA8-8A216C5F94D9}"/>
              </a:ext>
            </a:extLst>
          </p:cNvPr>
          <p:cNvPicPr>
            <a:picLocks noChangeAspect="1"/>
          </p:cNvPicPr>
          <p:nvPr/>
        </p:nvPicPr>
        <p:blipFill>
          <a:blip r:embed="rId3"/>
          <a:stretch>
            <a:fillRect/>
          </a:stretch>
        </p:blipFill>
        <p:spPr>
          <a:xfrm>
            <a:off x="1534160" y="1451328"/>
            <a:ext cx="5388927" cy="4563294"/>
          </a:xfrm>
          <a:prstGeom prst="rect">
            <a:avLst/>
          </a:prstGeom>
        </p:spPr>
      </p:pic>
      <p:sp>
        <p:nvSpPr>
          <p:cNvPr id="4" name="Slide Number Placeholder 3">
            <a:extLst>
              <a:ext uri="{FF2B5EF4-FFF2-40B4-BE49-F238E27FC236}">
                <a16:creationId xmlns:a16="http://schemas.microsoft.com/office/drawing/2014/main" id="{BE1DEACD-CFB3-E59B-9CBA-AE82F08B0E46}"/>
              </a:ext>
            </a:extLst>
          </p:cNvPr>
          <p:cNvSpPr>
            <a:spLocks noGrp="1"/>
          </p:cNvSpPr>
          <p:nvPr>
            <p:ph type="sldNum" sz="quarter" idx="12"/>
          </p:nvPr>
        </p:nvSpPr>
        <p:spPr/>
        <p:txBody>
          <a:bodyPr/>
          <a:lstStyle/>
          <a:p>
            <a:fld id="{17CC94CD-1FE7-0C44-80F4-2964C2C99554}" type="slidenum">
              <a:rPr lang="en-US" noProof="0" smtClean="0"/>
              <a:pPr/>
              <a:t>14</a:t>
            </a:fld>
            <a:endParaRPr lang="en-US" noProof="0"/>
          </a:p>
        </p:txBody>
      </p:sp>
    </p:spTree>
    <p:extLst>
      <p:ext uri="{BB962C8B-B14F-4D97-AF65-F5344CB8AC3E}">
        <p14:creationId xmlns:p14="http://schemas.microsoft.com/office/powerpoint/2010/main" val="4014861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90"/>
            <a:ext cx="8128000" cy="592512"/>
          </a:xfrm>
        </p:spPr>
        <p:txBody>
          <a:bodyPr/>
          <a:lstStyle/>
          <a:p>
            <a:r>
              <a:rPr lang="en-US" dirty="0">
                <a:latin typeface="Arial" charset="0"/>
                <a:ea typeface="ＭＳ Ｐゴシック" charset="0"/>
                <a:cs typeface="ＭＳ Ｐゴシック" charset="0"/>
              </a:rPr>
              <a:t>Model Part I: Fixing Persistent Prediction Issue</a:t>
            </a:r>
            <a:br>
              <a:rPr lang="en-US" b="1" dirty="0">
                <a:latin typeface="Arial" charset="0"/>
                <a:ea typeface="ＭＳ Ｐゴシック" charset="0"/>
                <a:cs typeface="ＭＳ Ｐゴシック" charset="0"/>
              </a:rPr>
            </a:br>
            <a:endParaRPr lang="en-150" b="1" dirty="0"/>
          </a:p>
        </p:txBody>
      </p:sp>
      <p:sp>
        <p:nvSpPr>
          <p:cNvPr id="3" name="Content Placeholder 2">
            <a:extLst>
              <a:ext uri="{FF2B5EF4-FFF2-40B4-BE49-F238E27FC236}">
                <a16:creationId xmlns:a16="http://schemas.microsoft.com/office/drawing/2014/main" id="{E89893D8-5373-3A1D-DA37-13BD6C8C87A3}"/>
              </a:ext>
            </a:extLst>
          </p:cNvPr>
          <p:cNvSpPr>
            <a:spLocks noGrp="1"/>
          </p:cNvSpPr>
          <p:nvPr>
            <p:ph idx="1"/>
          </p:nvPr>
        </p:nvSpPr>
        <p:spPr>
          <a:xfrm>
            <a:off x="508000" y="2088299"/>
            <a:ext cx="8128000" cy="4470400"/>
          </a:xfrm>
        </p:spPr>
        <p:txBody>
          <a:bodyPr/>
          <a:lstStyle/>
          <a:p>
            <a:r>
              <a:rPr lang="en-US" dirty="0"/>
              <a:t>We attempted to find solution to heatmap problem through 4 variations:</a:t>
            </a:r>
          </a:p>
          <a:p>
            <a:pPr lvl="1"/>
            <a:r>
              <a:rPr lang="en-US" sz="1600" dirty="0" err="1"/>
              <a:t>Highpass-Lowpass</a:t>
            </a:r>
            <a:r>
              <a:rPr lang="en-US" sz="1600" dirty="0"/>
              <a:t> Branch Architecture</a:t>
            </a:r>
          </a:p>
          <a:p>
            <a:pPr lvl="1"/>
            <a:r>
              <a:rPr lang="en-US" sz="1600" dirty="0"/>
              <a:t>Multi-resolution CNN Branches</a:t>
            </a:r>
          </a:p>
          <a:p>
            <a:pPr lvl="1"/>
            <a:r>
              <a:rPr lang="en-US" sz="1600" dirty="0"/>
              <a:t>Simple Gradient Boost concept to CNN</a:t>
            </a:r>
          </a:p>
          <a:p>
            <a:pPr lvl="1"/>
            <a:r>
              <a:rPr lang="en-US" sz="1600" dirty="0"/>
              <a:t>Spherical CNN implementation</a:t>
            </a:r>
          </a:p>
          <a:p>
            <a:pPr lvl="2"/>
            <a:r>
              <a:rPr lang="en-US" sz="1600" dirty="0"/>
              <a:t>Cohen et al. (2018)</a:t>
            </a:r>
          </a:p>
          <a:p>
            <a:pPr marL="266700" lvl="1" indent="0">
              <a:buNone/>
            </a:pPr>
            <a:endParaRPr lang="en-US" sz="1600" dirty="0"/>
          </a:p>
          <a:p>
            <a:r>
              <a:rPr lang="en-US" sz="1600" dirty="0"/>
              <a:t>Ultimately, Less-than ideal results from Trials:</a:t>
            </a:r>
          </a:p>
          <a:p>
            <a:pPr lvl="1"/>
            <a:r>
              <a:rPr lang="en-US" sz="1600" dirty="0"/>
              <a:t>Revisit Assumptions on Data</a:t>
            </a:r>
          </a:p>
          <a:p>
            <a:pPr lvl="1"/>
            <a:endParaRPr lang="en-US" sz="1600" dirty="0"/>
          </a:p>
          <a:p>
            <a:r>
              <a:rPr lang="en-US" sz="1600" dirty="0"/>
              <a:t>Attempted baseline again with new data</a:t>
            </a:r>
          </a:p>
          <a:p>
            <a:pPr lvl="1"/>
            <a:r>
              <a:rPr lang="en-US" sz="1600" dirty="0"/>
              <a:t>Significant improvement</a:t>
            </a:r>
          </a:p>
          <a:p>
            <a:pPr marL="266700" lvl="1" indent="0">
              <a:buNone/>
            </a:pPr>
            <a:endParaRPr lang="en-US" sz="1600" dirty="0"/>
          </a:p>
          <a:p>
            <a:pPr lvl="1"/>
            <a:endParaRPr lang="en-150" sz="1600" dirty="0"/>
          </a:p>
        </p:txBody>
      </p:sp>
      <p:pic>
        <p:nvPicPr>
          <p:cNvPr id="4" name="Picture 3">
            <a:extLst>
              <a:ext uri="{FF2B5EF4-FFF2-40B4-BE49-F238E27FC236}">
                <a16:creationId xmlns:a16="http://schemas.microsoft.com/office/drawing/2014/main" id="{5CA70123-996C-E7A5-E1EA-E9E66B651272}"/>
              </a:ext>
            </a:extLst>
          </p:cNvPr>
          <p:cNvPicPr>
            <a:picLocks noChangeAspect="1"/>
          </p:cNvPicPr>
          <p:nvPr/>
        </p:nvPicPr>
        <p:blipFill>
          <a:blip r:embed="rId3"/>
          <a:stretch>
            <a:fillRect/>
          </a:stretch>
        </p:blipFill>
        <p:spPr>
          <a:xfrm>
            <a:off x="4858702" y="2802039"/>
            <a:ext cx="264249" cy="240982"/>
          </a:xfrm>
          <a:prstGeom prst="rect">
            <a:avLst/>
          </a:prstGeom>
        </p:spPr>
      </p:pic>
      <p:pic>
        <p:nvPicPr>
          <p:cNvPr id="6" name="Picture 5">
            <a:extLst>
              <a:ext uri="{FF2B5EF4-FFF2-40B4-BE49-F238E27FC236}">
                <a16:creationId xmlns:a16="http://schemas.microsoft.com/office/drawing/2014/main" id="{92ABE7E8-309B-0581-1600-59BDBC6052E8}"/>
              </a:ext>
            </a:extLst>
          </p:cNvPr>
          <p:cNvPicPr>
            <a:picLocks noChangeAspect="1"/>
          </p:cNvPicPr>
          <p:nvPr/>
        </p:nvPicPr>
        <p:blipFill>
          <a:blip r:embed="rId3"/>
          <a:stretch>
            <a:fillRect/>
          </a:stretch>
        </p:blipFill>
        <p:spPr>
          <a:xfrm>
            <a:off x="4858698" y="3101992"/>
            <a:ext cx="264249" cy="240982"/>
          </a:xfrm>
          <a:prstGeom prst="rect">
            <a:avLst/>
          </a:prstGeom>
        </p:spPr>
      </p:pic>
      <p:pic>
        <p:nvPicPr>
          <p:cNvPr id="7" name="Picture 6">
            <a:extLst>
              <a:ext uri="{FF2B5EF4-FFF2-40B4-BE49-F238E27FC236}">
                <a16:creationId xmlns:a16="http://schemas.microsoft.com/office/drawing/2014/main" id="{4826DA98-537F-AF71-4DFB-A2B6BFAC4DB5}"/>
              </a:ext>
            </a:extLst>
          </p:cNvPr>
          <p:cNvPicPr>
            <a:picLocks noChangeAspect="1"/>
          </p:cNvPicPr>
          <p:nvPr/>
        </p:nvPicPr>
        <p:blipFill>
          <a:blip r:embed="rId3"/>
          <a:stretch>
            <a:fillRect/>
          </a:stretch>
        </p:blipFill>
        <p:spPr>
          <a:xfrm>
            <a:off x="4858699" y="3385731"/>
            <a:ext cx="264249" cy="240982"/>
          </a:xfrm>
          <a:prstGeom prst="rect">
            <a:avLst/>
          </a:prstGeom>
        </p:spPr>
      </p:pic>
      <p:pic>
        <p:nvPicPr>
          <p:cNvPr id="8" name="Picture 7">
            <a:extLst>
              <a:ext uri="{FF2B5EF4-FFF2-40B4-BE49-F238E27FC236}">
                <a16:creationId xmlns:a16="http://schemas.microsoft.com/office/drawing/2014/main" id="{0BD78BB2-AA14-A3CC-9B68-FFE245290FE7}"/>
              </a:ext>
            </a:extLst>
          </p:cNvPr>
          <p:cNvPicPr>
            <a:picLocks noChangeAspect="1"/>
          </p:cNvPicPr>
          <p:nvPr/>
        </p:nvPicPr>
        <p:blipFill>
          <a:blip r:embed="rId3"/>
          <a:stretch>
            <a:fillRect/>
          </a:stretch>
        </p:blipFill>
        <p:spPr>
          <a:xfrm>
            <a:off x="4858699" y="3669470"/>
            <a:ext cx="264249" cy="240982"/>
          </a:xfrm>
          <a:prstGeom prst="rect">
            <a:avLst/>
          </a:prstGeom>
        </p:spPr>
      </p:pic>
      <p:pic>
        <p:nvPicPr>
          <p:cNvPr id="9" name="Picture 8">
            <a:extLst>
              <a:ext uri="{FF2B5EF4-FFF2-40B4-BE49-F238E27FC236}">
                <a16:creationId xmlns:a16="http://schemas.microsoft.com/office/drawing/2014/main" id="{A9677A37-E716-8AF8-C9F4-5ACA2EC9DB0C}"/>
              </a:ext>
            </a:extLst>
          </p:cNvPr>
          <p:cNvPicPr>
            <a:picLocks noChangeAspect="1"/>
          </p:cNvPicPr>
          <p:nvPr/>
        </p:nvPicPr>
        <p:blipFill>
          <a:blip r:embed="rId4"/>
          <a:stretch>
            <a:fillRect/>
          </a:stretch>
        </p:blipFill>
        <p:spPr>
          <a:xfrm>
            <a:off x="4859678" y="4830345"/>
            <a:ext cx="263269" cy="240982"/>
          </a:xfrm>
          <a:prstGeom prst="rect">
            <a:avLst/>
          </a:prstGeom>
        </p:spPr>
      </p:pic>
      <p:sp>
        <p:nvSpPr>
          <p:cNvPr id="10" name="Slide Number Placeholder 9">
            <a:extLst>
              <a:ext uri="{FF2B5EF4-FFF2-40B4-BE49-F238E27FC236}">
                <a16:creationId xmlns:a16="http://schemas.microsoft.com/office/drawing/2014/main" id="{2628745F-90D3-8075-F801-309CDA73EE95}"/>
              </a:ext>
            </a:extLst>
          </p:cNvPr>
          <p:cNvSpPr>
            <a:spLocks noGrp="1"/>
          </p:cNvSpPr>
          <p:nvPr>
            <p:ph type="sldNum" sz="quarter" idx="12"/>
          </p:nvPr>
        </p:nvSpPr>
        <p:spPr/>
        <p:txBody>
          <a:bodyPr/>
          <a:lstStyle/>
          <a:p>
            <a:fld id="{17CC94CD-1FE7-0C44-80F4-2964C2C99554}" type="slidenum">
              <a:rPr lang="en-US" noProof="0" smtClean="0"/>
              <a:pPr/>
              <a:t>15</a:t>
            </a:fld>
            <a:endParaRPr lang="en-US" noProof="0"/>
          </a:p>
        </p:txBody>
      </p:sp>
    </p:spTree>
    <p:extLst>
      <p:ext uri="{BB962C8B-B14F-4D97-AF65-F5344CB8AC3E}">
        <p14:creationId xmlns:p14="http://schemas.microsoft.com/office/powerpoint/2010/main" val="3666333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90"/>
            <a:ext cx="8128000" cy="592512"/>
          </a:xfrm>
        </p:spPr>
        <p:txBody>
          <a:bodyPr/>
          <a:lstStyle/>
          <a:p>
            <a:r>
              <a:rPr lang="en-US" dirty="0">
                <a:latin typeface="Arial" charset="0"/>
                <a:ea typeface="ＭＳ Ｐゴシック" charset="0"/>
                <a:cs typeface="ＭＳ Ｐゴシック" charset="0"/>
              </a:rPr>
              <a:t>Model Part I: Previous Data Labels vs Newly Created Data Labels</a:t>
            </a:r>
            <a:br>
              <a:rPr lang="en-US" b="1" dirty="0">
                <a:latin typeface="Arial" charset="0"/>
                <a:ea typeface="ＭＳ Ｐゴシック" charset="0"/>
                <a:cs typeface="ＭＳ Ｐゴシック" charset="0"/>
              </a:rPr>
            </a:br>
            <a:endParaRPr lang="en-150" b="1" dirty="0"/>
          </a:p>
        </p:txBody>
      </p:sp>
      <p:sp>
        <p:nvSpPr>
          <p:cNvPr id="3" name="Content Placeholder 2">
            <a:extLst>
              <a:ext uri="{FF2B5EF4-FFF2-40B4-BE49-F238E27FC236}">
                <a16:creationId xmlns:a16="http://schemas.microsoft.com/office/drawing/2014/main" id="{E89893D8-5373-3A1D-DA37-13BD6C8C87A3}"/>
              </a:ext>
            </a:extLst>
          </p:cNvPr>
          <p:cNvSpPr>
            <a:spLocks noGrp="1"/>
          </p:cNvSpPr>
          <p:nvPr>
            <p:ph idx="1"/>
          </p:nvPr>
        </p:nvSpPr>
        <p:spPr>
          <a:xfrm>
            <a:off x="508000" y="2088299"/>
            <a:ext cx="8128000" cy="4470400"/>
          </a:xfrm>
        </p:spPr>
        <p:txBody>
          <a:bodyPr/>
          <a:lstStyle/>
          <a:p>
            <a:pPr marL="266700" lvl="1" indent="0">
              <a:buNone/>
            </a:pPr>
            <a:endParaRPr lang="en-US" sz="1600" dirty="0"/>
          </a:p>
          <a:p>
            <a:pPr lvl="1"/>
            <a:endParaRPr lang="en-150" sz="1600" dirty="0"/>
          </a:p>
        </p:txBody>
      </p:sp>
      <p:pic>
        <p:nvPicPr>
          <p:cNvPr id="5" name="Picture 4" descr="Graphical user interface, application&#10;&#10;Description automatically generated">
            <a:extLst>
              <a:ext uri="{FF2B5EF4-FFF2-40B4-BE49-F238E27FC236}">
                <a16:creationId xmlns:a16="http://schemas.microsoft.com/office/drawing/2014/main" id="{ABDEBACE-BB49-F052-18F2-FE90564A4EB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001" y="2408545"/>
            <a:ext cx="8127999" cy="2927030"/>
          </a:xfrm>
          <a:prstGeom prst="rect">
            <a:avLst/>
          </a:prstGeom>
        </p:spPr>
      </p:pic>
      <p:sp>
        <p:nvSpPr>
          <p:cNvPr id="10" name="Slide Number Placeholder 9">
            <a:extLst>
              <a:ext uri="{FF2B5EF4-FFF2-40B4-BE49-F238E27FC236}">
                <a16:creationId xmlns:a16="http://schemas.microsoft.com/office/drawing/2014/main" id="{3AAC0B20-C2FC-17E0-891E-3277950C1E76}"/>
              </a:ext>
            </a:extLst>
          </p:cNvPr>
          <p:cNvSpPr>
            <a:spLocks noGrp="1"/>
          </p:cNvSpPr>
          <p:nvPr>
            <p:ph type="sldNum" sz="quarter" idx="12"/>
          </p:nvPr>
        </p:nvSpPr>
        <p:spPr/>
        <p:txBody>
          <a:bodyPr/>
          <a:lstStyle/>
          <a:p>
            <a:fld id="{17CC94CD-1FE7-0C44-80F4-2964C2C99554}" type="slidenum">
              <a:rPr lang="en-US" noProof="0" smtClean="0"/>
              <a:pPr/>
              <a:t>16</a:t>
            </a:fld>
            <a:endParaRPr lang="en-US" noProof="0"/>
          </a:p>
        </p:txBody>
      </p:sp>
    </p:spTree>
    <p:extLst>
      <p:ext uri="{BB962C8B-B14F-4D97-AF65-F5344CB8AC3E}">
        <p14:creationId xmlns:p14="http://schemas.microsoft.com/office/powerpoint/2010/main" val="3260423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DEEF-7928-1CED-6DEE-0857707C235C}"/>
              </a:ext>
            </a:extLst>
          </p:cNvPr>
          <p:cNvSpPr>
            <a:spLocks noGrp="1"/>
          </p:cNvSpPr>
          <p:nvPr>
            <p:ph type="title"/>
          </p:nvPr>
        </p:nvSpPr>
        <p:spPr/>
        <p:txBody>
          <a:bodyPr/>
          <a:lstStyle/>
          <a:p>
            <a:r>
              <a:rPr lang="en-US" dirty="0"/>
              <a:t>Baseline revisited + Final model for part I</a:t>
            </a:r>
            <a:endParaRPr lang="en-150" dirty="0"/>
          </a:p>
        </p:txBody>
      </p:sp>
      <p:sp>
        <p:nvSpPr>
          <p:cNvPr id="3" name="Content Placeholder 2">
            <a:extLst>
              <a:ext uri="{FF2B5EF4-FFF2-40B4-BE49-F238E27FC236}">
                <a16:creationId xmlns:a16="http://schemas.microsoft.com/office/drawing/2014/main" id="{3FD9892A-3A6C-9D46-78C1-9B50788E1667}"/>
              </a:ext>
            </a:extLst>
          </p:cNvPr>
          <p:cNvSpPr>
            <a:spLocks noGrp="1"/>
          </p:cNvSpPr>
          <p:nvPr>
            <p:ph idx="1"/>
          </p:nvPr>
        </p:nvSpPr>
        <p:spPr>
          <a:xfrm>
            <a:off x="508000" y="1701800"/>
            <a:ext cx="8128000" cy="1630763"/>
          </a:xfrm>
        </p:spPr>
        <p:txBody>
          <a:bodyPr/>
          <a:lstStyle/>
          <a:p>
            <a:r>
              <a:rPr lang="en-US" sz="1800" dirty="0"/>
              <a:t>Change in labeled data yielded positive results </a:t>
            </a:r>
            <a:r>
              <a:rPr lang="en-US" sz="1800" dirty="0">
                <a:sym typeface="Wingdings" panose="05000000000000000000" pitchFamily="2" charset="2"/>
              </a:rPr>
              <a:t></a:t>
            </a:r>
            <a:r>
              <a:rPr lang="en-US" sz="1800" dirty="0"/>
              <a:t>Baseline performed better</a:t>
            </a:r>
          </a:p>
          <a:p>
            <a:r>
              <a:rPr lang="en-US" sz="1800" dirty="0"/>
              <a:t>Altered pipeline to achieve best performance</a:t>
            </a:r>
          </a:p>
          <a:p>
            <a:endParaRPr lang="en-US" sz="1400" dirty="0"/>
          </a:p>
          <a:p>
            <a:pPr marL="0" indent="0">
              <a:buNone/>
            </a:pPr>
            <a:endParaRPr lang="en-US" sz="1800" dirty="0"/>
          </a:p>
          <a:p>
            <a:pPr marL="0" indent="0">
              <a:buNone/>
            </a:pPr>
            <a:r>
              <a:rPr lang="en-US" sz="1800" b="1" dirty="0"/>
              <a:t>          Input Data                         Labeled Data               Predicted Heatmap </a:t>
            </a:r>
          </a:p>
          <a:p>
            <a:pPr marL="0" indent="0">
              <a:buNone/>
            </a:pPr>
            <a:endParaRPr lang="en-US" dirty="0"/>
          </a:p>
          <a:p>
            <a:endParaRPr lang="en-150" dirty="0"/>
          </a:p>
        </p:txBody>
      </p:sp>
      <p:sp>
        <p:nvSpPr>
          <p:cNvPr id="10" name="TextBox 9">
            <a:extLst>
              <a:ext uri="{FF2B5EF4-FFF2-40B4-BE49-F238E27FC236}">
                <a16:creationId xmlns:a16="http://schemas.microsoft.com/office/drawing/2014/main" id="{0253E6F1-6E30-DF71-B750-77C5113CEE92}"/>
              </a:ext>
            </a:extLst>
          </p:cNvPr>
          <p:cNvSpPr txBox="1"/>
          <p:nvPr/>
        </p:nvSpPr>
        <p:spPr>
          <a:xfrm>
            <a:off x="1922047" y="2572982"/>
            <a:ext cx="5299905" cy="400110"/>
          </a:xfrm>
          <a:prstGeom prst="rect">
            <a:avLst/>
          </a:prstGeom>
          <a:noFill/>
        </p:spPr>
        <p:txBody>
          <a:bodyPr wrap="square" rtlCol="0">
            <a:spAutoFit/>
          </a:bodyPr>
          <a:lstStyle/>
          <a:p>
            <a:pPr algn="l"/>
            <a:r>
              <a:rPr lang="en-US" dirty="0"/>
              <a:t>Final Model Example Heatmaps (on test set):</a:t>
            </a:r>
            <a:endParaRPr lang="en-150" dirty="0"/>
          </a:p>
        </p:txBody>
      </p:sp>
      <p:sp>
        <p:nvSpPr>
          <p:cNvPr id="4" name="Slide Number Placeholder 3">
            <a:extLst>
              <a:ext uri="{FF2B5EF4-FFF2-40B4-BE49-F238E27FC236}">
                <a16:creationId xmlns:a16="http://schemas.microsoft.com/office/drawing/2014/main" id="{6B674DDC-9CCF-72C5-8473-8FF08ACA50FF}"/>
              </a:ext>
            </a:extLst>
          </p:cNvPr>
          <p:cNvSpPr>
            <a:spLocks noGrp="1"/>
          </p:cNvSpPr>
          <p:nvPr>
            <p:ph type="sldNum" sz="quarter" idx="12"/>
          </p:nvPr>
        </p:nvSpPr>
        <p:spPr/>
        <p:txBody>
          <a:bodyPr/>
          <a:lstStyle/>
          <a:p>
            <a:fld id="{17CC94CD-1FE7-0C44-80F4-2964C2C99554}" type="slidenum">
              <a:rPr lang="en-US" noProof="0" smtClean="0"/>
              <a:pPr/>
              <a:t>17</a:t>
            </a:fld>
            <a:endParaRPr lang="en-US" noProof="0"/>
          </a:p>
        </p:txBody>
      </p:sp>
      <p:cxnSp>
        <p:nvCxnSpPr>
          <p:cNvPr id="8" name="Straight Connector 7">
            <a:extLst>
              <a:ext uri="{FF2B5EF4-FFF2-40B4-BE49-F238E27FC236}">
                <a16:creationId xmlns:a16="http://schemas.microsoft.com/office/drawing/2014/main" id="{47A968E4-6D64-F1CC-1AB5-6E40013DB6F1}"/>
              </a:ext>
            </a:extLst>
          </p:cNvPr>
          <p:cNvCxnSpPr>
            <a:stCxn id="3" idx="1"/>
            <a:endCxn id="3" idx="3"/>
          </p:cNvCxnSpPr>
          <p:nvPr/>
        </p:nvCxnSpPr>
        <p:spPr bwMode="auto">
          <a:xfrm>
            <a:off x="508000" y="2517182"/>
            <a:ext cx="8128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17" name="Picture 16">
            <a:extLst>
              <a:ext uri="{FF2B5EF4-FFF2-40B4-BE49-F238E27FC236}">
                <a16:creationId xmlns:a16="http://schemas.microsoft.com/office/drawing/2014/main" id="{F251EEDE-C184-DCF8-7388-11CD3760F0A1}"/>
              </a:ext>
            </a:extLst>
          </p:cNvPr>
          <p:cNvPicPr>
            <a:picLocks noChangeAspect="1"/>
          </p:cNvPicPr>
          <p:nvPr/>
        </p:nvPicPr>
        <p:blipFill>
          <a:blip r:embed="rId3"/>
          <a:stretch>
            <a:fillRect/>
          </a:stretch>
        </p:blipFill>
        <p:spPr>
          <a:xfrm>
            <a:off x="334686" y="3429000"/>
            <a:ext cx="2730085" cy="2634628"/>
          </a:xfrm>
          <a:prstGeom prst="rect">
            <a:avLst/>
          </a:prstGeom>
        </p:spPr>
      </p:pic>
      <p:pic>
        <p:nvPicPr>
          <p:cNvPr id="19" name="Picture 18">
            <a:extLst>
              <a:ext uri="{FF2B5EF4-FFF2-40B4-BE49-F238E27FC236}">
                <a16:creationId xmlns:a16="http://schemas.microsoft.com/office/drawing/2014/main" id="{DB941ACC-40C0-7ABB-4E48-C0A7C8DB1DDD}"/>
              </a:ext>
            </a:extLst>
          </p:cNvPr>
          <p:cNvPicPr>
            <a:picLocks noChangeAspect="1"/>
          </p:cNvPicPr>
          <p:nvPr/>
        </p:nvPicPr>
        <p:blipFill>
          <a:blip r:embed="rId4"/>
          <a:stretch>
            <a:fillRect/>
          </a:stretch>
        </p:blipFill>
        <p:spPr>
          <a:xfrm>
            <a:off x="3219203" y="3429000"/>
            <a:ext cx="2632661" cy="2651201"/>
          </a:xfrm>
          <a:prstGeom prst="rect">
            <a:avLst/>
          </a:prstGeom>
        </p:spPr>
      </p:pic>
      <p:pic>
        <p:nvPicPr>
          <p:cNvPr id="24" name="Picture 23">
            <a:extLst>
              <a:ext uri="{FF2B5EF4-FFF2-40B4-BE49-F238E27FC236}">
                <a16:creationId xmlns:a16="http://schemas.microsoft.com/office/drawing/2014/main" id="{2A41CA3E-560D-B81F-F769-17849930A835}"/>
              </a:ext>
            </a:extLst>
          </p:cNvPr>
          <p:cNvPicPr>
            <a:picLocks noChangeAspect="1"/>
          </p:cNvPicPr>
          <p:nvPr/>
        </p:nvPicPr>
        <p:blipFill>
          <a:blip r:embed="rId5"/>
          <a:stretch>
            <a:fillRect/>
          </a:stretch>
        </p:blipFill>
        <p:spPr>
          <a:xfrm>
            <a:off x="6006296" y="3412066"/>
            <a:ext cx="2704111" cy="2685067"/>
          </a:xfrm>
          <a:prstGeom prst="rect">
            <a:avLst/>
          </a:prstGeom>
        </p:spPr>
      </p:pic>
    </p:spTree>
    <p:extLst>
      <p:ext uri="{BB962C8B-B14F-4D97-AF65-F5344CB8AC3E}">
        <p14:creationId xmlns:p14="http://schemas.microsoft.com/office/powerpoint/2010/main" val="70597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8F36-9DB8-D90A-F753-A4CB69851021}"/>
              </a:ext>
            </a:extLst>
          </p:cNvPr>
          <p:cNvSpPr>
            <a:spLocks noGrp="1"/>
          </p:cNvSpPr>
          <p:nvPr>
            <p:ph type="title"/>
          </p:nvPr>
        </p:nvSpPr>
        <p:spPr/>
        <p:txBody>
          <a:bodyPr/>
          <a:lstStyle/>
          <a:p>
            <a:r>
              <a:rPr lang="en-US" dirty="0"/>
              <a:t>The final model for Part I:</a:t>
            </a:r>
            <a:endParaRPr lang="en-150" dirty="0"/>
          </a:p>
        </p:txBody>
      </p:sp>
      <p:sp>
        <p:nvSpPr>
          <p:cNvPr id="3" name="Content Placeholder 2">
            <a:extLst>
              <a:ext uri="{FF2B5EF4-FFF2-40B4-BE49-F238E27FC236}">
                <a16:creationId xmlns:a16="http://schemas.microsoft.com/office/drawing/2014/main" id="{D52111B4-6E5B-E712-17DC-E2D93EBA3C16}"/>
              </a:ext>
            </a:extLst>
          </p:cNvPr>
          <p:cNvSpPr>
            <a:spLocks noGrp="1"/>
          </p:cNvSpPr>
          <p:nvPr>
            <p:ph idx="1"/>
          </p:nvPr>
        </p:nvSpPr>
        <p:spPr>
          <a:xfrm>
            <a:off x="541506" y="4078289"/>
            <a:ext cx="8128000" cy="2287766"/>
          </a:xfrm>
        </p:spPr>
        <p:txBody>
          <a:bodyPr/>
          <a:lstStyle/>
          <a:p>
            <a:r>
              <a:rPr lang="en-US" sz="1400" dirty="0"/>
              <a:t>Notes on Training:</a:t>
            </a:r>
          </a:p>
          <a:p>
            <a:pPr lvl="1"/>
            <a:r>
              <a:rPr lang="en-US" sz="1400" dirty="0"/>
              <a:t>SGD optimizer</a:t>
            </a:r>
          </a:p>
          <a:p>
            <a:pPr lvl="1"/>
            <a:r>
              <a:rPr lang="en-US" sz="1400" dirty="0"/>
              <a:t>MSE Loss </a:t>
            </a:r>
          </a:p>
          <a:p>
            <a:pPr lvl="1"/>
            <a:r>
              <a:rPr lang="en-US" sz="1400" dirty="0"/>
              <a:t>LeakyReLu + Cyclical LR </a:t>
            </a:r>
            <a:r>
              <a:rPr lang="en-US" sz="1400" dirty="0">
                <a:sym typeface="Wingdings" panose="05000000000000000000" pitchFamily="2" charset="2"/>
              </a:rPr>
              <a:t> ~50% reduction in training time</a:t>
            </a:r>
            <a:endParaRPr lang="en-US" sz="1400" dirty="0"/>
          </a:p>
          <a:p>
            <a:pPr lvl="1"/>
            <a:r>
              <a:rPr lang="en-US" sz="1400" dirty="0"/>
              <a:t>Batch Norm increases convergence and helps model to learn correctly</a:t>
            </a:r>
          </a:p>
          <a:p>
            <a:pPr lvl="1"/>
            <a:r>
              <a:rPr lang="en-US" sz="1400" dirty="0"/>
              <a:t>Dense Layers = 12% performance gain</a:t>
            </a:r>
          </a:p>
          <a:p>
            <a:pPr lvl="1"/>
            <a:endParaRPr lang="en-US" sz="1400" dirty="0"/>
          </a:p>
          <a:p>
            <a:pPr lvl="1"/>
            <a:endParaRPr lang="en-US" sz="1400" dirty="0"/>
          </a:p>
        </p:txBody>
      </p:sp>
      <p:sp>
        <p:nvSpPr>
          <p:cNvPr id="4" name="Rectangle 3">
            <a:extLst>
              <a:ext uri="{FF2B5EF4-FFF2-40B4-BE49-F238E27FC236}">
                <a16:creationId xmlns:a16="http://schemas.microsoft.com/office/drawing/2014/main" id="{59B8984D-E725-2EEF-8FE0-5A9C88D2E9D6}"/>
              </a:ext>
            </a:extLst>
          </p:cNvPr>
          <p:cNvSpPr/>
          <p:nvPr/>
        </p:nvSpPr>
        <p:spPr bwMode="auto">
          <a:xfrm>
            <a:off x="907914" y="1848183"/>
            <a:ext cx="1089498" cy="17315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CNN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LeakyReLu</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MaxPool</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BatchNorm</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x</a:t>
            </a:r>
            <a:r>
              <a:rPr kumimoji="0" lang="en-US" sz="1400" b="0" i="0" u="none" strike="noStrike" cap="none" normalizeH="0" baseline="0" dirty="0">
                <a:ln>
                  <a:noFill/>
                </a:ln>
                <a:solidFill>
                  <a:schemeClr val="tx1"/>
                </a:solidFill>
                <a:effectLst/>
                <a:latin typeface="Arial" pitchFamily="34" charset="0"/>
              </a:rPr>
              <a:t>3</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1 </a:t>
            </a:r>
            <a:r>
              <a:rPr lang="en-US" sz="1400" dirty="0">
                <a:sym typeface="Wingdings" panose="05000000000000000000" pitchFamily="2" charset="2"/>
              </a:rPr>
              <a:t></a:t>
            </a:r>
            <a:r>
              <a:rPr kumimoji="0" lang="en-US" sz="1400" b="0" i="0" u="none" strike="noStrike" cap="none" normalizeH="0" baseline="0" dirty="0">
                <a:ln>
                  <a:noFill/>
                </a:ln>
                <a:solidFill>
                  <a:schemeClr val="tx1"/>
                </a:solidFill>
                <a:effectLst/>
                <a:latin typeface="Arial" pitchFamily="34" charset="0"/>
              </a:rPr>
              <a:t> 8</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8 </a:t>
            </a:r>
            <a:r>
              <a:rPr lang="en-US" sz="1400" dirty="0">
                <a:sym typeface="Wingdings" panose="05000000000000000000" pitchFamily="2" charset="2"/>
              </a:rPr>
              <a:t></a:t>
            </a:r>
            <a:r>
              <a:rPr lang="en-US" sz="1400" dirty="0">
                <a:latin typeface="Arial" pitchFamily="34" charset="0"/>
              </a:rPr>
              <a:t> 32</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32 </a:t>
            </a:r>
            <a:r>
              <a:rPr lang="en-US" sz="1400" dirty="0">
                <a:sym typeface="Wingdings" panose="05000000000000000000" pitchFamily="2" charset="2"/>
              </a:rPr>
              <a:t></a:t>
            </a:r>
            <a:r>
              <a:rPr kumimoji="0" lang="en-US" sz="1400" b="0" i="0" u="none" strike="noStrike" cap="none" normalizeH="0" baseline="0" dirty="0">
                <a:ln>
                  <a:noFill/>
                </a:ln>
                <a:solidFill>
                  <a:schemeClr val="tx1"/>
                </a:solidFill>
                <a:effectLst/>
                <a:latin typeface="Arial" pitchFamily="34" charset="0"/>
              </a:rPr>
              <a:t> 128</a:t>
            </a:r>
            <a:endParaRPr kumimoji="0" lang="en-150" sz="1400" b="0" i="0" u="none" strike="noStrike" cap="none" normalizeH="0" baseline="0" dirty="0">
              <a:ln>
                <a:noFill/>
              </a:ln>
              <a:solidFill>
                <a:schemeClr val="tx1"/>
              </a:solidFill>
              <a:effectLst/>
              <a:latin typeface="Arial" pitchFamily="34" charset="0"/>
            </a:endParaRPr>
          </a:p>
        </p:txBody>
      </p:sp>
      <p:sp>
        <p:nvSpPr>
          <p:cNvPr id="7" name="Rectangle 6">
            <a:extLst>
              <a:ext uri="{FF2B5EF4-FFF2-40B4-BE49-F238E27FC236}">
                <a16:creationId xmlns:a16="http://schemas.microsoft.com/office/drawing/2014/main" id="{4DD96B5A-3B09-BAFB-51A4-2604E6C7FFE7}"/>
              </a:ext>
            </a:extLst>
          </p:cNvPr>
          <p:cNvSpPr/>
          <p:nvPr/>
        </p:nvSpPr>
        <p:spPr bwMode="auto">
          <a:xfrm>
            <a:off x="2221148" y="1841699"/>
            <a:ext cx="1089498" cy="173152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CNN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LeakyReLu</a:t>
            </a:r>
            <a:endParaRPr kumimoji="0" lang="en-US" sz="1400" b="0" i="0" u="none" strike="noStrike" cap="none" normalizeH="0" baseline="0" dirty="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BatchNorm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128 </a:t>
            </a:r>
            <a:r>
              <a:rPr lang="en-US" sz="1400" dirty="0">
                <a:sym typeface="Wingdings" panose="05000000000000000000" pitchFamily="2" charset="2"/>
              </a:rPr>
              <a:t></a:t>
            </a:r>
            <a:r>
              <a:rPr lang="en-US" sz="1400" dirty="0">
                <a:latin typeface="Arial" pitchFamily="34" charset="0"/>
              </a:rPr>
              <a:t> 256</a:t>
            </a:r>
            <a:endParaRPr kumimoji="0" lang="en-US" sz="1400" b="0" i="0" u="none" strike="noStrike" cap="none" normalizeH="0" baseline="0" dirty="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150" sz="1400" b="0" i="0" u="none" strike="noStrike" cap="none" normalizeH="0" baseline="0" dirty="0">
              <a:ln>
                <a:noFill/>
              </a:ln>
              <a:solidFill>
                <a:schemeClr val="tx1"/>
              </a:solidFill>
              <a:effectLst/>
              <a:latin typeface="Arial" pitchFamily="34" charset="0"/>
            </a:endParaRPr>
          </a:p>
        </p:txBody>
      </p:sp>
      <p:sp>
        <p:nvSpPr>
          <p:cNvPr id="8" name="Rectangle 7">
            <a:extLst>
              <a:ext uri="{FF2B5EF4-FFF2-40B4-BE49-F238E27FC236}">
                <a16:creationId xmlns:a16="http://schemas.microsoft.com/office/drawing/2014/main" id="{E04AD40A-2240-0B77-83BA-9C8C1AD32914}"/>
              </a:ext>
            </a:extLst>
          </p:cNvPr>
          <p:cNvSpPr/>
          <p:nvPr/>
        </p:nvSpPr>
        <p:spPr bwMode="auto">
          <a:xfrm rot="16200000">
            <a:off x="2957210" y="2418872"/>
            <a:ext cx="1731522" cy="57717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UpSampling</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Factor 2</a:t>
            </a:r>
            <a:endParaRPr kumimoji="0" lang="en-150" sz="1400" b="0" i="0" u="none" strike="noStrike" cap="none" normalizeH="0" baseline="0" dirty="0">
              <a:ln>
                <a:noFill/>
              </a:ln>
              <a:solidFill>
                <a:schemeClr val="tx1"/>
              </a:solidFill>
              <a:effectLst/>
              <a:latin typeface="Arial" pitchFamily="34" charset="0"/>
            </a:endParaRPr>
          </a:p>
        </p:txBody>
      </p:sp>
      <p:sp>
        <p:nvSpPr>
          <p:cNvPr id="9" name="Rectangle 8">
            <a:extLst>
              <a:ext uri="{FF2B5EF4-FFF2-40B4-BE49-F238E27FC236}">
                <a16:creationId xmlns:a16="http://schemas.microsoft.com/office/drawing/2014/main" id="{47311C5E-FE98-5B3D-80DF-FA612641664E}"/>
              </a:ext>
            </a:extLst>
          </p:cNvPr>
          <p:cNvSpPr/>
          <p:nvPr/>
        </p:nvSpPr>
        <p:spPr bwMode="auto">
          <a:xfrm>
            <a:off x="4335297" y="2041264"/>
            <a:ext cx="1089498" cy="133106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CNN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LeakyReLu</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X2</a:t>
            </a:r>
          </a:p>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256 </a:t>
            </a:r>
            <a:r>
              <a:rPr lang="en-US" sz="1400" dirty="0">
                <a:sym typeface="Wingdings" panose="05000000000000000000" pitchFamily="2" charset="2"/>
              </a:rPr>
              <a:t></a:t>
            </a:r>
            <a:r>
              <a:rPr lang="en-US" sz="1400" dirty="0">
                <a:latin typeface="Arial" pitchFamily="34" charset="0"/>
              </a:rPr>
              <a:t> 256</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256 </a:t>
            </a:r>
            <a:r>
              <a:rPr lang="en-US" sz="1400" dirty="0">
                <a:sym typeface="Wingdings" panose="05000000000000000000" pitchFamily="2" charset="2"/>
              </a:rPr>
              <a:t></a:t>
            </a:r>
            <a:r>
              <a:rPr lang="en-US" sz="1400" dirty="0">
                <a:latin typeface="Arial" pitchFamily="34" charset="0"/>
              </a:rPr>
              <a:t> 32</a:t>
            </a:r>
          </a:p>
        </p:txBody>
      </p:sp>
      <p:sp>
        <p:nvSpPr>
          <p:cNvPr id="10" name="Rectangle 9">
            <a:extLst>
              <a:ext uri="{FF2B5EF4-FFF2-40B4-BE49-F238E27FC236}">
                <a16:creationId xmlns:a16="http://schemas.microsoft.com/office/drawing/2014/main" id="{342F1EE1-65EC-9C8B-AA44-2CB106092917}"/>
              </a:ext>
            </a:extLst>
          </p:cNvPr>
          <p:cNvSpPr/>
          <p:nvPr/>
        </p:nvSpPr>
        <p:spPr bwMode="auto">
          <a:xfrm rot="16200000">
            <a:off x="4755209" y="2443335"/>
            <a:ext cx="2302213" cy="51556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Dense Layer 1</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LeakyReLu</a:t>
            </a:r>
            <a:endParaRPr kumimoji="0" lang="en-150" sz="1400" b="0" i="0" u="none" strike="noStrike" cap="none" normalizeH="0" baseline="0" dirty="0">
              <a:ln>
                <a:noFill/>
              </a:ln>
              <a:solidFill>
                <a:schemeClr val="tx1"/>
              </a:solidFill>
              <a:effectLst/>
              <a:latin typeface="Arial" pitchFamily="34" charset="0"/>
            </a:endParaRPr>
          </a:p>
        </p:txBody>
      </p:sp>
      <p:sp>
        <p:nvSpPr>
          <p:cNvPr id="11" name="Rectangle 10">
            <a:extLst>
              <a:ext uri="{FF2B5EF4-FFF2-40B4-BE49-F238E27FC236}">
                <a16:creationId xmlns:a16="http://schemas.microsoft.com/office/drawing/2014/main" id="{72086084-FAC0-18D3-391A-2453843AAB4F}"/>
              </a:ext>
            </a:extLst>
          </p:cNvPr>
          <p:cNvSpPr/>
          <p:nvPr/>
        </p:nvSpPr>
        <p:spPr bwMode="auto">
          <a:xfrm rot="16200000">
            <a:off x="5494520" y="2443333"/>
            <a:ext cx="2302213" cy="5155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Dense Layer 2</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ReLu</a:t>
            </a:r>
            <a:endParaRPr kumimoji="0" lang="en-150" sz="1400" b="0" i="0" u="none" strike="noStrike" cap="none" normalizeH="0" baseline="0" dirty="0">
              <a:ln>
                <a:noFill/>
              </a:ln>
              <a:solidFill>
                <a:schemeClr val="tx1"/>
              </a:solidFill>
              <a:effectLst/>
              <a:latin typeface="Arial" pitchFamily="34" charset="0"/>
            </a:endParaRPr>
          </a:p>
        </p:txBody>
      </p:sp>
      <p:sp>
        <p:nvSpPr>
          <p:cNvPr id="12" name="Rectangle 11">
            <a:extLst>
              <a:ext uri="{FF2B5EF4-FFF2-40B4-BE49-F238E27FC236}">
                <a16:creationId xmlns:a16="http://schemas.microsoft.com/office/drawing/2014/main" id="{5462B090-6288-6F29-5C26-742CEA586E7A}"/>
              </a:ext>
            </a:extLst>
          </p:cNvPr>
          <p:cNvSpPr/>
          <p:nvPr/>
        </p:nvSpPr>
        <p:spPr bwMode="auto">
          <a:xfrm>
            <a:off x="7127143" y="2120701"/>
            <a:ext cx="1089498" cy="116083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Fixed</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Gaussian CNN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150" sz="1400" b="0" i="0" u="none" strike="noStrike" cap="none" normalizeH="0" baseline="0" dirty="0">
              <a:ln>
                <a:noFill/>
              </a:ln>
              <a:solidFill>
                <a:schemeClr val="tx1"/>
              </a:solidFill>
              <a:effectLst/>
              <a:latin typeface="Arial" pitchFamily="34" charset="0"/>
            </a:endParaRPr>
          </a:p>
        </p:txBody>
      </p:sp>
      <p:cxnSp>
        <p:nvCxnSpPr>
          <p:cNvPr id="14" name="Straight Arrow Connector 13">
            <a:extLst>
              <a:ext uri="{FF2B5EF4-FFF2-40B4-BE49-F238E27FC236}">
                <a16:creationId xmlns:a16="http://schemas.microsoft.com/office/drawing/2014/main" id="{F8DECC69-C793-B81F-BCCB-6B4048E94926}"/>
              </a:ext>
            </a:extLst>
          </p:cNvPr>
          <p:cNvCxnSpPr>
            <a:stCxn id="12" idx="3"/>
          </p:cNvCxnSpPr>
          <p:nvPr/>
        </p:nvCxnSpPr>
        <p:spPr bwMode="auto">
          <a:xfrm flipV="1">
            <a:off x="8216641" y="2701117"/>
            <a:ext cx="419359"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B9FF6FEE-5800-3001-D51D-3CA6287CDE61}"/>
              </a:ext>
            </a:extLst>
          </p:cNvPr>
          <p:cNvCxnSpPr>
            <a:cxnSpLocks/>
            <a:endCxn id="4" idx="1"/>
          </p:cNvCxnSpPr>
          <p:nvPr/>
        </p:nvCxnSpPr>
        <p:spPr bwMode="auto">
          <a:xfrm>
            <a:off x="175098" y="2707461"/>
            <a:ext cx="732816" cy="6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2240FB71-6D96-6AE9-348C-BB2F73B1A1F2}"/>
              </a:ext>
            </a:extLst>
          </p:cNvPr>
          <p:cNvCxnSpPr>
            <a:cxnSpLocks/>
            <a:stCxn id="4" idx="3"/>
            <a:endCxn id="7" idx="1"/>
          </p:cNvCxnSpPr>
          <p:nvPr/>
        </p:nvCxnSpPr>
        <p:spPr bwMode="auto">
          <a:xfrm flipV="1">
            <a:off x="1997412" y="2707461"/>
            <a:ext cx="223736" cy="64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0B315BCA-B2AA-BFFB-F16E-2D7F1BD469B2}"/>
              </a:ext>
            </a:extLst>
          </p:cNvPr>
          <p:cNvCxnSpPr>
            <a:cxnSpLocks/>
            <a:stCxn id="7" idx="3"/>
            <a:endCxn id="8" idx="0"/>
          </p:cNvCxnSpPr>
          <p:nvPr/>
        </p:nvCxnSpPr>
        <p:spPr bwMode="auto">
          <a:xfrm>
            <a:off x="3310646" y="2707461"/>
            <a:ext cx="22373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2509AB55-2D3B-437C-12D8-12B86A049F55}"/>
              </a:ext>
            </a:extLst>
          </p:cNvPr>
          <p:cNvCxnSpPr>
            <a:cxnSpLocks/>
            <a:stCxn id="8" idx="2"/>
            <a:endCxn id="9" idx="1"/>
          </p:cNvCxnSpPr>
          <p:nvPr/>
        </p:nvCxnSpPr>
        <p:spPr bwMode="auto">
          <a:xfrm flipV="1">
            <a:off x="4111560" y="2706798"/>
            <a:ext cx="223737" cy="66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9A7EDE04-515F-3726-7B9F-EF19B756B14E}"/>
              </a:ext>
            </a:extLst>
          </p:cNvPr>
          <p:cNvCxnSpPr>
            <a:cxnSpLocks/>
            <a:stCxn id="9" idx="3"/>
            <a:endCxn id="10" idx="0"/>
          </p:cNvCxnSpPr>
          <p:nvPr/>
        </p:nvCxnSpPr>
        <p:spPr bwMode="auto">
          <a:xfrm flipV="1">
            <a:off x="5424795" y="2701119"/>
            <a:ext cx="223737" cy="56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1DDEEE28-D0BF-9733-1E0C-86F4987A75B1}"/>
              </a:ext>
            </a:extLst>
          </p:cNvPr>
          <p:cNvCxnSpPr>
            <a:stCxn id="10" idx="2"/>
            <a:endCxn id="11" idx="0"/>
          </p:cNvCxnSpPr>
          <p:nvPr/>
        </p:nvCxnSpPr>
        <p:spPr bwMode="auto">
          <a:xfrm flipV="1">
            <a:off x="6164100" y="2701118"/>
            <a:ext cx="22374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Straight Arrow Connector 27">
            <a:extLst>
              <a:ext uri="{FF2B5EF4-FFF2-40B4-BE49-F238E27FC236}">
                <a16:creationId xmlns:a16="http://schemas.microsoft.com/office/drawing/2014/main" id="{B622E1E5-CE7F-D60C-ADAF-5F8B152AC1D4}"/>
              </a:ext>
            </a:extLst>
          </p:cNvPr>
          <p:cNvCxnSpPr>
            <a:stCxn id="11" idx="2"/>
            <a:endCxn id="12" idx="1"/>
          </p:cNvCxnSpPr>
          <p:nvPr/>
        </p:nvCxnSpPr>
        <p:spPr bwMode="auto">
          <a:xfrm>
            <a:off x="6903412" y="2701118"/>
            <a:ext cx="223731"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Slide Number Placeholder 4">
            <a:extLst>
              <a:ext uri="{FF2B5EF4-FFF2-40B4-BE49-F238E27FC236}">
                <a16:creationId xmlns:a16="http://schemas.microsoft.com/office/drawing/2014/main" id="{0E549493-30BE-0ED1-6365-B49B2BF7FE26}"/>
              </a:ext>
            </a:extLst>
          </p:cNvPr>
          <p:cNvSpPr>
            <a:spLocks noGrp="1"/>
          </p:cNvSpPr>
          <p:nvPr>
            <p:ph type="sldNum" sz="quarter" idx="12"/>
          </p:nvPr>
        </p:nvSpPr>
        <p:spPr/>
        <p:txBody>
          <a:bodyPr/>
          <a:lstStyle/>
          <a:p>
            <a:fld id="{17CC94CD-1FE7-0C44-80F4-2964C2C99554}" type="slidenum">
              <a:rPr lang="en-US" noProof="0" smtClean="0"/>
              <a:pPr/>
              <a:t>18</a:t>
            </a:fld>
            <a:endParaRPr lang="en-US" noProof="0"/>
          </a:p>
        </p:txBody>
      </p:sp>
      <p:sp>
        <p:nvSpPr>
          <p:cNvPr id="6" name="TextBox 5">
            <a:extLst>
              <a:ext uri="{FF2B5EF4-FFF2-40B4-BE49-F238E27FC236}">
                <a16:creationId xmlns:a16="http://schemas.microsoft.com/office/drawing/2014/main" id="{F318EB16-C611-7F6F-761A-11095B8B1EAC}"/>
              </a:ext>
            </a:extLst>
          </p:cNvPr>
          <p:cNvSpPr txBox="1"/>
          <p:nvPr/>
        </p:nvSpPr>
        <p:spPr>
          <a:xfrm>
            <a:off x="1216060" y="1533922"/>
            <a:ext cx="473206" cy="307777"/>
          </a:xfrm>
          <a:prstGeom prst="rect">
            <a:avLst/>
          </a:prstGeom>
          <a:noFill/>
        </p:spPr>
        <p:txBody>
          <a:bodyPr wrap="none" rtlCol="0">
            <a:spAutoFit/>
          </a:bodyPr>
          <a:lstStyle/>
          <a:p>
            <a:r>
              <a:rPr lang="en-US" sz="1400" dirty="0"/>
              <a:t>5x5</a:t>
            </a:r>
            <a:endParaRPr lang="en-150" sz="1400" dirty="0"/>
          </a:p>
        </p:txBody>
      </p:sp>
      <p:sp>
        <p:nvSpPr>
          <p:cNvPr id="13" name="TextBox 12">
            <a:extLst>
              <a:ext uri="{FF2B5EF4-FFF2-40B4-BE49-F238E27FC236}">
                <a16:creationId xmlns:a16="http://schemas.microsoft.com/office/drawing/2014/main" id="{D6974384-56F6-7956-3E11-70A681DFA75F}"/>
              </a:ext>
            </a:extLst>
          </p:cNvPr>
          <p:cNvSpPr txBox="1"/>
          <p:nvPr/>
        </p:nvSpPr>
        <p:spPr>
          <a:xfrm>
            <a:off x="2529294" y="1549973"/>
            <a:ext cx="473206" cy="307777"/>
          </a:xfrm>
          <a:prstGeom prst="rect">
            <a:avLst/>
          </a:prstGeom>
          <a:noFill/>
        </p:spPr>
        <p:txBody>
          <a:bodyPr wrap="none" rtlCol="0">
            <a:spAutoFit/>
          </a:bodyPr>
          <a:lstStyle/>
          <a:p>
            <a:r>
              <a:rPr lang="en-US" sz="1400" dirty="0"/>
              <a:t>5x5</a:t>
            </a:r>
            <a:endParaRPr lang="en-150" sz="1400" dirty="0"/>
          </a:p>
        </p:txBody>
      </p:sp>
      <p:sp>
        <p:nvSpPr>
          <p:cNvPr id="15" name="TextBox 14">
            <a:extLst>
              <a:ext uri="{FF2B5EF4-FFF2-40B4-BE49-F238E27FC236}">
                <a16:creationId xmlns:a16="http://schemas.microsoft.com/office/drawing/2014/main" id="{BDDD90BB-D5CC-1F7A-D676-CA6A65929859}"/>
              </a:ext>
            </a:extLst>
          </p:cNvPr>
          <p:cNvSpPr txBox="1"/>
          <p:nvPr/>
        </p:nvSpPr>
        <p:spPr>
          <a:xfrm>
            <a:off x="4643443" y="1733487"/>
            <a:ext cx="473206" cy="307777"/>
          </a:xfrm>
          <a:prstGeom prst="rect">
            <a:avLst/>
          </a:prstGeom>
          <a:noFill/>
        </p:spPr>
        <p:txBody>
          <a:bodyPr wrap="none" rtlCol="0">
            <a:spAutoFit/>
          </a:bodyPr>
          <a:lstStyle/>
          <a:p>
            <a:r>
              <a:rPr lang="en-US" sz="1400" dirty="0"/>
              <a:t>5x5</a:t>
            </a:r>
            <a:endParaRPr lang="en-150" sz="1400" dirty="0"/>
          </a:p>
        </p:txBody>
      </p:sp>
      <p:sp>
        <p:nvSpPr>
          <p:cNvPr id="17" name="TextBox 16">
            <a:extLst>
              <a:ext uri="{FF2B5EF4-FFF2-40B4-BE49-F238E27FC236}">
                <a16:creationId xmlns:a16="http://schemas.microsoft.com/office/drawing/2014/main" id="{0B70F261-B988-1B06-DCF6-0F9ECE72957D}"/>
              </a:ext>
            </a:extLst>
          </p:cNvPr>
          <p:cNvSpPr txBox="1"/>
          <p:nvPr/>
        </p:nvSpPr>
        <p:spPr>
          <a:xfrm>
            <a:off x="7435289" y="1812924"/>
            <a:ext cx="473206" cy="307777"/>
          </a:xfrm>
          <a:prstGeom prst="rect">
            <a:avLst/>
          </a:prstGeom>
          <a:noFill/>
        </p:spPr>
        <p:txBody>
          <a:bodyPr wrap="none" rtlCol="0">
            <a:spAutoFit/>
          </a:bodyPr>
          <a:lstStyle/>
          <a:p>
            <a:r>
              <a:rPr lang="en-US" sz="1400" dirty="0"/>
              <a:t>5x5</a:t>
            </a:r>
            <a:endParaRPr lang="en-150" sz="1400" dirty="0"/>
          </a:p>
        </p:txBody>
      </p:sp>
    </p:spTree>
    <p:extLst>
      <p:ext uri="{BB962C8B-B14F-4D97-AF65-F5344CB8AC3E}">
        <p14:creationId xmlns:p14="http://schemas.microsoft.com/office/powerpoint/2010/main" val="2771076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55D3-C3AE-8F09-E388-DC4FB32C6CE6}"/>
              </a:ext>
            </a:extLst>
          </p:cNvPr>
          <p:cNvSpPr>
            <a:spLocks noGrp="1"/>
          </p:cNvSpPr>
          <p:nvPr>
            <p:ph type="title"/>
          </p:nvPr>
        </p:nvSpPr>
        <p:spPr/>
        <p:txBody>
          <a:bodyPr/>
          <a:lstStyle/>
          <a:p>
            <a:r>
              <a:rPr lang="en-US" dirty="0"/>
              <a:t>Training Curves</a:t>
            </a:r>
            <a:endParaRPr lang="en-150" dirty="0"/>
          </a:p>
        </p:txBody>
      </p:sp>
      <p:pic>
        <p:nvPicPr>
          <p:cNvPr id="7" name="Picture 6">
            <a:extLst>
              <a:ext uri="{FF2B5EF4-FFF2-40B4-BE49-F238E27FC236}">
                <a16:creationId xmlns:a16="http://schemas.microsoft.com/office/drawing/2014/main" id="{BA94E33C-E202-4537-7FE1-9B55D268A235}"/>
              </a:ext>
            </a:extLst>
          </p:cNvPr>
          <p:cNvPicPr>
            <a:picLocks noChangeAspect="1"/>
          </p:cNvPicPr>
          <p:nvPr/>
        </p:nvPicPr>
        <p:blipFill>
          <a:blip r:embed="rId3"/>
          <a:stretch>
            <a:fillRect/>
          </a:stretch>
        </p:blipFill>
        <p:spPr>
          <a:xfrm>
            <a:off x="4572000" y="1769922"/>
            <a:ext cx="4054738" cy="3912576"/>
          </a:xfrm>
          <a:prstGeom prst="rect">
            <a:avLst/>
          </a:prstGeom>
        </p:spPr>
      </p:pic>
      <p:sp>
        <p:nvSpPr>
          <p:cNvPr id="4" name="Slide Number Placeholder 3">
            <a:extLst>
              <a:ext uri="{FF2B5EF4-FFF2-40B4-BE49-F238E27FC236}">
                <a16:creationId xmlns:a16="http://schemas.microsoft.com/office/drawing/2014/main" id="{84D739B2-9C40-C433-6FE3-DEA094A53F08}"/>
              </a:ext>
            </a:extLst>
          </p:cNvPr>
          <p:cNvSpPr>
            <a:spLocks noGrp="1"/>
          </p:cNvSpPr>
          <p:nvPr>
            <p:ph type="sldNum" sz="quarter" idx="12"/>
          </p:nvPr>
        </p:nvSpPr>
        <p:spPr/>
        <p:txBody>
          <a:bodyPr/>
          <a:lstStyle/>
          <a:p>
            <a:fld id="{17CC94CD-1FE7-0C44-80F4-2964C2C99554}" type="slidenum">
              <a:rPr lang="en-US" noProof="0" smtClean="0"/>
              <a:pPr/>
              <a:t>19</a:t>
            </a:fld>
            <a:endParaRPr lang="en-US" noProof="0"/>
          </a:p>
        </p:txBody>
      </p:sp>
      <p:pic>
        <p:nvPicPr>
          <p:cNvPr id="14" name="Picture 13">
            <a:extLst>
              <a:ext uri="{FF2B5EF4-FFF2-40B4-BE49-F238E27FC236}">
                <a16:creationId xmlns:a16="http://schemas.microsoft.com/office/drawing/2014/main" id="{BE4988BA-F777-2712-8B05-DE179D09312B}"/>
              </a:ext>
            </a:extLst>
          </p:cNvPr>
          <p:cNvPicPr>
            <a:picLocks noChangeAspect="1"/>
          </p:cNvPicPr>
          <p:nvPr/>
        </p:nvPicPr>
        <p:blipFill>
          <a:blip r:embed="rId4"/>
          <a:stretch>
            <a:fillRect/>
          </a:stretch>
        </p:blipFill>
        <p:spPr>
          <a:xfrm>
            <a:off x="508000" y="1769922"/>
            <a:ext cx="4054738" cy="3822089"/>
          </a:xfrm>
          <a:prstGeom prst="rect">
            <a:avLst/>
          </a:prstGeom>
        </p:spPr>
      </p:pic>
      <p:sp>
        <p:nvSpPr>
          <p:cNvPr id="3" name="TextBox 2">
            <a:extLst>
              <a:ext uri="{FF2B5EF4-FFF2-40B4-BE49-F238E27FC236}">
                <a16:creationId xmlns:a16="http://schemas.microsoft.com/office/drawing/2014/main" id="{79A7A706-B01F-DD41-0B48-4F1C2C9950A7}"/>
              </a:ext>
            </a:extLst>
          </p:cNvPr>
          <p:cNvSpPr txBox="1"/>
          <p:nvPr/>
        </p:nvSpPr>
        <p:spPr>
          <a:xfrm>
            <a:off x="1933740" y="5635216"/>
            <a:ext cx="4912114" cy="707886"/>
          </a:xfrm>
          <a:prstGeom prst="rect">
            <a:avLst/>
          </a:prstGeom>
          <a:noFill/>
        </p:spPr>
        <p:txBody>
          <a:bodyPr wrap="none" rtlCol="0">
            <a:spAutoFit/>
          </a:bodyPr>
          <a:lstStyle/>
          <a:p>
            <a:pPr algn="ctr"/>
            <a:r>
              <a:rPr lang="en-US" dirty="0"/>
              <a:t>30% reduction in Validation loss between </a:t>
            </a:r>
          </a:p>
          <a:p>
            <a:pPr algn="ctr"/>
            <a:r>
              <a:rPr lang="en-US" dirty="0"/>
              <a:t>baseline and Final Model Part I</a:t>
            </a:r>
            <a:endParaRPr lang="en-150" dirty="0"/>
          </a:p>
        </p:txBody>
      </p:sp>
    </p:spTree>
    <p:extLst>
      <p:ext uri="{BB962C8B-B14F-4D97-AF65-F5344CB8AC3E}">
        <p14:creationId xmlns:p14="http://schemas.microsoft.com/office/powerpoint/2010/main" val="71960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Outline</a:t>
            </a:r>
          </a:p>
        </p:txBody>
      </p:sp>
      <p:sp>
        <p:nvSpPr>
          <p:cNvPr id="8195" name="Rectangle 3"/>
          <p:cNvSpPr>
            <a:spLocks noGrp="1" noChangeArrowheads="1"/>
          </p:cNvSpPr>
          <p:nvPr>
            <p:ph type="body" idx="1"/>
          </p:nvPr>
        </p:nvSpPr>
        <p:spPr>
          <a:xfrm>
            <a:off x="508000" y="1701800"/>
            <a:ext cx="8128000" cy="4915816"/>
          </a:xfrm>
        </p:spPr>
        <p:txBody>
          <a:bodyPr/>
          <a:lstStyle/>
          <a:p>
            <a:pPr eaLnBrk="1" hangingPunct="1"/>
            <a:r>
              <a:rPr lang="en-US" dirty="0">
                <a:latin typeface="Arial" charset="0"/>
                <a:ea typeface="ＭＳ Ｐゴシック" charset="0"/>
                <a:cs typeface="ＭＳ Ｐゴシック" charset="0"/>
              </a:rPr>
              <a:t>Motivation and Introduction</a:t>
            </a:r>
          </a:p>
          <a:p>
            <a:pPr lvl="1" eaLnBrk="1" hangingPunct="1"/>
            <a:r>
              <a:rPr lang="en-US" dirty="0">
                <a:latin typeface="Arial" charset="0"/>
                <a:ea typeface="ＭＳ Ｐゴシック" charset="0"/>
                <a:cs typeface="ＭＳ Ｐゴシック" charset="0"/>
              </a:rPr>
              <a:t>Related Works</a:t>
            </a:r>
          </a:p>
          <a:p>
            <a:pPr lvl="1" eaLnBrk="1" hangingPunct="1"/>
            <a:r>
              <a:rPr lang="en-US" dirty="0">
                <a:latin typeface="Arial" charset="0"/>
                <a:ea typeface="ＭＳ Ｐゴシック" charset="0"/>
                <a:cs typeface="ＭＳ Ｐゴシック" charset="0"/>
              </a:rPr>
              <a:t>Goals</a:t>
            </a:r>
          </a:p>
          <a:p>
            <a:pPr eaLnBrk="1" hangingPunct="1"/>
            <a:r>
              <a:rPr lang="en-US" dirty="0">
                <a:latin typeface="Arial" charset="0"/>
                <a:ea typeface="ＭＳ Ｐゴシック" charset="0"/>
                <a:cs typeface="ＭＳ Ｐゴシック" charset="0"/>
              </a:rPr>
              <a:t>Dataset selection, creation and preprocessing</a:t>
            </a:r>
          </a:p>
          <a:p>
            <a:pPr eaLnBrk="1" hangingPunct="1"/>
            <a:r>
              <a:rPr lang="en-US" dirty="0">
                <a:latin typeface="Arial" charset="0"/>
                <a:ea typeface="ＭＳ Ｐゴシック" charset="0"/>
                <a:cs typeface="ＭＳ Ｐゴシック" charset="0"/>
              </a:rPr>
              <a:t>Model Part I</a:t>
            </a:r>
          </a:p>
          <a:p>
            <a:pPr lvl="1" eaLnBrk="1" hangingPunct="1"/>
            <a:r>
              <a:rPr lang="en-US" dirty="0">
                <a:latin typeface="Arial" charset="0"/>
                <a:ea typeface="ＭＳ Ｐゴシック" charset="0"/>
                <a:cs typeface="ＭＳ Ｐゴシック" charset="0"/>
              </a:rPr>
              <a:t>Baseline + Problems</a:t>
            </a:r>
          </a:p>
          <a:p>
            <a:pPr lvl="1" eaLnBrk="1" hangingPunct="1"/>
            <a:r>
              <a:rPr lang="en-US" dirty="0">
                <a:latin typeface="Arial" charset="0"/>
                <a:ea typeface="ＭＳ Ｐゴシック" charset="0"/>
                <a:cs typeface="ＭＳ Ｐゴシック" charset="0"/>
              </a:rPr>
              <a:t>Final Model + Results</a:t>
            </a:r>
          </a:p>
          <a:p>
            <a:pPr eaLnBrk="1" hangingPunct="1"/>
            <a:r>
              <a:rPr lang="en-US" dirty="0">
                <a:latin typeface="Arial" charset="0"/>
                <a:ea typeface="ＭＳ Ｐゴシック" charset="0"/>
                <a:cs typeface="ＭＳ Ｐゴシック" charset="0"/>
              </a:rPr>
              <a:t>Model Part II</a:t>
            </a:r>
          </a:p>
          <a:p>
            <a:pPr lvl="1" eaLnBrk="1" hangingPunct="1"/>
            <a:r>
              <a:rPr lang="en-US" dirty="0">
                <a:latin typeface="Arial" charset="0"/>
                <a:ea typeface="ＭＳ Ｐゴシック" charset="0"/>
                <a:cs typeface="ＭＳ Ｐゴシック" charset="0"/>
              </a:rPr>
              <a:t>Training Algorithm and related </a:t>
            </a:r>
          </a:p>
          <a:p>
            <a:pPr lvl="1" eaLnBrk="1" hangingPunct="1"/>
            <a:r>
              <a:rPr lang="en-US" dirty="0">
                <a:latin typeface="Arial" charset="0"/>
                <a:ea typeface="ＭＳ Ｐゴシック" charset="0"/>
                <a:cs typeface="ＭＳ Ｐゴシック" charset="0"/>
              </a:rPr>
              <a:t>Model + Results</a:t>
            </a:r>
          </a:p>
          <a:p>
            <a:pPr eaLnBrk="1" hangingPunct="1"/>
            <a:r>
              <a:rPr lang="en-US" dirty="0">
                <a:latin typeface="Arial" charset="0"/>
                <a:ea typeface="ＭＳ Ｐゴシック" charset="0"/>
                <a:cs typeface="ＭＳ Ｐゴシック" charset="0"/>
              </a:rPr>
              <a:t>Conclusion</a:t>
            </a:r>
          </a:p>
          <a:p>
            <a:pPr lvl="1" eaLnBrk="1" hangingPunct="1"/>
            <a:r>
              <a:rPr lang="en-US" dirty="0">
                <a:latin typeface="Arial" charset="0"/>
                <a:ea typeface="ＭＳ Ｐゴシック" charset="0"/>
                <a:cs typeface="ＭＳ Ｐゴシック" charset="0"/>
              </a:rPr>
              <a:t>Future Works + Discussion on Results</a:t>
            </a:r>
          </a:p>
        </p:txBody>
      </p:sp>
      <p:sp>
        <p:nvSpPr>
          <p:cNvPr id="2" name="Slide Number Placeholder 1">
            <a:extLst>
              <a:ext uri="{FF2B5EF4-FFF2-40B4-BE49-F238E27FC236}">
                <a16:creationId xmlns:a16="http://schemas.microsoft.com/office/drawing/2014/main" id="{4744B239-C29E-269F-19AA-9ABCCFE5C98C}"/>
              </a:ext>
            </a:extLst>
          </p:cNvPr>
          <p:cNvSpPr>
            <a:spLocks noGrp="1"/>
          </p:cNvSpPr>
          <p:nvPr>
            <p:ph type="sldNum" sz="quarter" idx="12"/>
          </p:nvPr>
        </p:nvSpPr>
        <p:spPr/>
        <p:txBody>
          <a:bodyPr/>
          <a:lstStyle/>
          <a:p>
            <a:fld id="{17CC94CD-1FE7-0C44-80F4-2964C2C99554}" type="slidenum">
              <a:rPr lang="en-US" noProof="0" smtClean="0"/>
              <a:pPr/>
              <a:t>2</a:t>
            </a:fld>
            <a:endParaRPr lang="en-US" noProof="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A8F2-D861-4862-879E-F93A9E447C9F}"/>
              </a:ext>
            </a:extLst>
          </p:cNvPr>
          <p:cNvSpPr>
            <a:spLocks noGrp="1"/>
          </p:cNvSpPr>
          <p:nvPr>
            <p:ph type="title"/>
          </p:nvPr>
        </p:nvSpPr>
        <p:spPr/>
        <p:txBody>
          <a:bodyPr/>
          <a:lstStyle/>
          <a:p>
            <a:r>
              <a:rPr lang="en-US" dirty="0"/>
              <a:t>Model Part II: Meta-learned Model</a:t>
            </a:r>
            <a:endParaRPr lang="en-150" dirty="0"/>
          </a:p>
        </p:txBody>
      </p:sp>
      <p:sp>
        <p:nvSpPr>
          <p:cNvPr id="4" name="Content Placeholder 2">
            <a:extLst>
              <a:ext uri="{FF2B5EF4-FFF2-40B4-BE49-F238E27FC236}">
                <a16:creationId xmlns:a16="http://schemas.microsoft.com/office/drawing/2014/main" id="{5B27446D-92A4-1423-F5BB-69811A7507ED}"/>
              </a:ext>
            </a:extLst>
          </p:cNvPr>
          <p:cNvSpPr>
            <a:spLocks noGrp="1"/>
          </p:cNvSpPr>
          <p:nvPr>
            <p:ph idx="1"/>
          </p:nvPr>
        </p:nvSpPr>
        <p:spPr>
          <a:xfrm>
            <a:off x="508000" y="3607568"/>
            <a:ext cx="8128000" cy="2896927"/>
          </a:xfrm>
        </p:spPr>
        <p:txBody>
          <a:bodyPr/>
          <a:lstStyle/>
          <a:p>
            <a:r>
              <a:rPr lang="en-US" dirty="0"/>
              <a:t>Over-arching Goals of Model Part 2:</a:t>
            </a:r>
          </a:p>
          <a:p>
            <a:pPr lvl="1"/>
            <a:r>
              <a:rPr lang="en-US" dirty="0"/>
              <a:t>Achieve task related predicted grasp</a:t>
            </a:r>
          </a:p>
          <a:p>
            <a:pPr lvl="1"/>
            <a:r>
              <a:rPr lang="en-US" dirty="0"/>
              <a:t>Obtain orientation and updated position heatmap</a:t>
            </a:r>
          </a:p>
          <a:p>
            <a:pPr lvl="1"/>
            <a:endParaRPr lang="en-US" dirty="0"/>
          </a:p>
          <a:p>
            <a:r>
              <a:rPr lang="en-US" dirty="0"/>
              <a:t>Heatmap predictor in Model part I:</a:t>
            </a:r>
          </a:p>
          <a:p>
            <a:pPr lvl="1"/>
            <a:r>
              <a:rPr lang="en-US" dirty="0"/>
              <a:t>Provides prior information to Model Part II</a:t>
            </a:r>
          </a:p>
          <a:p>
            <a:pPr lvl="1"/>
            <a:r>
              <a:rPr lang="en-US" dirty="0"/>
              <a:t>Acts as a filter</a:t>
            </a:r>
          </a:p>
          <a:p>
            <a:pPr lvl="1"/>
            <a:endParaRPr lang="en-150" dirty="0"/>
          </a:p>
        </p:txBody>
      </p:sp>
      <p:sp>
        <p:nvSpPr>
          <p:cNvPr id="5" name="Rectangle 4">
            <a:extLst>
              <a:ext uri="{FF2B5EF4-FFF2-40B4-BE49-F238E27FC236}">
                <a16:creationId xmlns:a16="http://schemas.microsoft.com/office/drawing/2014/main" id="{8419F7CF-671D-08C3-372B-2ADA4EFA6D97}"/>
              </a:ext>
            </a:extLst>
          </p:cNvPr>
          <p:cNvSpPr/>
          <p:nvPr/>
        </p:nvSpPr>
        <p:spPr bwMode="auto">
          <a:xfrm>
            <a:off x="508000" y="1966544"/>
            <a:ext cx="8128000" cy="130608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sp>
        <p:nvSpPr>
          <p:cNvPr id="6" name="Rectangle: Rounded Corners 5">
            <a:extLst>
              <a:ext uri="{FF2B5EF4-FFF2-40B4-BE49-F238E27FC236}">
                <a16:creationId xmlns:a16="http://schemas.microsoft.com/office/drawing/2014/main" id="{514B7814-D842-BEC1-B2EF-D6024CC37A72}"/>
              </a:ext>
            </a:extLst>
          </p:cNvPr>
          <p:cNvSpPr/>
          <p:nvPr/>
        </p:nvSpPr>
        <p:spPr bwMode="auto">
          <a:xfrm>
            <a:off x="3104329" y="2154915"/>
            <a:ext cx="2281287" cy="9332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Model Part II:</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Meta Learned, Orientation Predictor via Heatmap Regressor</a:t>
            </a:r>
            <a:endParaRPr kumimoji="0" lang="en-150" sz="1400" b="0" i="0" u="none" strike="noStrike" cap="none" normalizeH="0" baseline="0" dirty="0">
              <a:ln>
                <a:noFill/>
              </a:ln>
              <a:solidFill>
                <a:schemeClr val="tx1"/>
              </a:solidFill>
              <a:effectLst/>
              <a:latin typeface="Arial" pitchFamily="34" charset="0"/>
            </a:endParaRPr>
          </a:p>
        </p:txBody>
      </p:sp>
      <p:sp>
        <p:nvSpPr>
          <p:cNvPr id="7" name="Oval 6">
            <a:extLst>
              <a:ext uri="{FF2B5EF4-FFF2-40B4-BE49-F238E27FC236}">
                <a16:creationId xmlns:a16="http://schemas.microsoft.com/office/drawing/2014/main" id="{68DF9E7A-D1A1-84E2-8BAB-0F88C4ECE634}"/>
              </a:ext>
            </a:extLst>
          </p:cNvPr>
          <p:cNvSpPr/>
          <p:nvPr/>
        </p:nvSpPr>
        <p:spPr bwMode="auto">
          <a:xfrm>
            <a:off x="2210354" y="2421222"/>
            <a:ext cx="433632" cy="40064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8" name="Plus Sign 7">
            <a:extLst>
              <a:ext uri="{FF2B5EF4-FFF2-40B4-BE49-F238E27FC236}">
                <a16:creationId xmlns:a16="http://schemas.microsoft.com/office/drawing/2014/main" id="{3B07A04E-3E48-7C2C-9CAE-C0E9938539A6}"/>
              </a:ext>
            </a:extLst>
          </p:cNvPr>
          <p:cNvSpPr/>
          <p:nvPr/>
        </p:nvSpPr>
        <p:spPr bwMode="auto">
          <a:xfrm>
            <a:off x="2252774" y="2465297"/>
            <a:ext cx="348791" cy="323267"/>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cxnSp>
        <p:nvCxnSpPr>
          <p:cNvPr id="9" name="Straight Arrow Connector 8">
            <a:extLst>
              <a:ext uri="{FF2B5EF4-FFF2-40B4-BE49-F238E27FC236}">
                <a16:creationId xmlns:a16="http://schemas.microsoft.com/office/drawing/2014/main" id="{DF8A12E0-FC71-80D7-A737-001DC4EA2405}"/>
              </a:ext>
            </a:extLst>
          </p:cNvPr>
          <p:cNvCxnSpPr>
            <a:stCxn id="6" idx="3"/>
          </p:cNvCxnSpPr>
          <p:nvPr/>
        </p:nvCxnSpPr>
        <p:spPr bwMode="auto">
          <a:xfrm>
            <a:off x="5385616" y="2621542"/>
            <a:ext cx="557751" cy="80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954C290B-17D5-E6FA-99EF-3CB3FF003172}"/>
              </a:ext>
            </a:extLst>
          </p:cNvPr>
          <p:cNvCxnSpPr>
            <a:cxnSpLocks/>
            <a:endCxn id="6" idx="1"/>
          </p:cNvCxnSpPr>
          <p:nvPr/>
        </p:nvCxnSpPr>
        <p:spPr bwMode="auto">
          <a:xfrm flipV="1">
            <a:off x="2643986" y="2621542"/>
            <a:ext cx="460343" cy="53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4D7055AF-3492-DC11-57C1-F406E1EE43A2}"/>
              </a:ext>
            </a:extLst>
          </p:cNvPr>
          <p:cNvSpPr txBox="1"/>
          <p:nvPr/>
        </p:nvSpPr>
        <p:spPr>
          <a:xfrm>
            <a:off x="5943367" y="2252210"/>
            <a:ext cx="1149674" cy="738664"/>
          </a:xfrm>
          <a:prstGeom prst="rect">
            <a:avLst/>
          </a:prstGeom>
          <a:noFill/>
        </p:spPr>
        <p:txBody>
          <a:bodyPr wrap="none" rtlCol="0">
            <a:spAutoFit/>
          </a:bodyPr>
          <a:lstStyle/>
          <a:p>
            <a:pPr algn="ctr"/>
            <a:r>
              <a:rPr lang="en-US" sz="1400" dirty="0"/>
              <a:t>Orientations</a:t>
            </a:r>
          </a:p>
          <a:p>
            <a:pPr algn="ctr"/>
            <a:r>
              <a:rPr lang="en-US" sz="1400" dirty="0"/>
              <a:t>+ </a:t>
            </a:r>
          </a:p>
          <a:p>
            <a:pPr algn="ctr"/>
            <a:r>
              <a:rPr lang="en-US" sz="1400" dirty="0"/>
              <a:t>Heatmap</a:t>
            </a:r>
            <a:endParaRPr lang="en-150" sz="1400" dirty="0"/>
          </a:p>
        </p:txBody>
      </p:sp>
      <p:cxnSp>
        <p:nvCxnSpPr>
          <p:cNvPr id="13" name="Straight Arrow Connector 12">
            <a:extLst>
              <a:ext uri="{FF2B5EF4-FFF2-40B4-BE49-F238E27FC236}">
                <a16:creationId xmlns:a16="http://schemas.microsoft.com/office/drawing/2014/main" id="{E5B15C07-BC78-2D9C-2696-B6404C0DD833}"/>
              </a:ext>
            </a:extLst>
          </p:cNvPr>
          <p:cNvCxnSpPr>
            <a:cxnSpLocks/>
          </p:cNvCxnSpPr>
          <p:nvPr/>
        </p:nvCxnSpPr>
        <p:spPr bwMode="auto">
          <a:xfrm>
            <a:off x="1547568" y="2621542"/>
            <a:ext cx="662786" cy="53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5F2B431F-A750-4058-4190-F26403912C06}"/>
              </a:ext>
            </a:extLst>
          </p:cNvPr>
          <p:cNvCxnSpPr>
            <a:cxnSpLocks/>
            <a:endCxn id="7" idx="0"/>
          </p:cNvCxnSpPr>
          <p:nvPr/>
        </p:nvCxnSpPr>
        <p:spPr bwMode="auto">
          <a:xfrm>
            <a:off x="2427170" y="2086281"/>
            <a:ext cx="0" cy="3349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Slide Number Placeholder 14">
            <a:extLst>
              <a:ext uri="{FF2B5EF4-FFF2-40B4-BE49-F238E27FC236}">
                <a16:creationId xmlns:a16="http://schemas.microsoft.com/office/drawing/2014/main" id="{8AB636E9-BB1E-317C-9A6C-C86AB445F786}"/>
              </a:ext>
            </a:extLst>
          </p:cNvPr>
          <p:cNvSpPr>
            <a:spLocks noGrp="1"/>
          </p:cNvSpPr>
          <p:nvPr>
            <p:ph type="sldNum" sz="quarter" idx="12"/>
          </p:nvPr>
        </p:nvSpPr>
        <p:spPr/>
        <p:txBody>
          <a:bodyPr/>
          <a:lstStyle/>
          <a:p>
            <a:fld id="{17CC94CD-1FE7-0C44-80F4-2964C2C99554}" type="slidenum">
              <a:rPr lang="en-US" noProof="0" smtClean="0"/>
              <a:pPr/>
              <a:t>20</a:t>
            </a:fld>
            <a:endParaRPr lang="en-US" noProof="0"/>
          </a:p>
        </p:txBody>
      </p:sp>
    </p:spTree>
    <p:extLst>
      <p:ext uri="{BB962C8B-B14F-4D97-AF65-F5344CB8AC3E}">
        <p14:creationId xmlns:p14="http://schemas.microsoft.com/office/powerpoint/2010/main" val="208413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Outline</a:t>
            </a:r>
            <a:endParaRPr lang="en-150" dirty="0"/>
          </a:p>
        </p:txBody>
      </p:sp>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a:xfrm>
            <a:off x="508000" y="1772238"/>
            <a:ext cx="8128000" cy="4051169"/>
          </a:xfrm>
        </p:spPr>
        <p:txBody>
          <a:bodyPr/>
          <a:lstStyle/>
          <a:p>
            <a:pPr marL="0" indent="0">
              <a:buNone/>
            </a:pPr>
            <a:r>
              <a:rPr lang="en-US" u="sng" dirty="0"/>
              <a:t>Outline </a:t>
            </a:r>
          </a:p>
          <a:p>
            <a:pPr marL="0" indent="0">
              <a:buNone/>
            </a:pPr>
            <a:endParaRPr lang="en-US" u="sng" dirty="0"/>
          </a:p>
          <a:p>
            <a:r>
              <a:rPr lang="en-US" dirty="0"/>
              <a:t>MAML Complexity </a:t>
            </a:r>
            <a:r>
              <a:rPr lang="en-US" dirty="0">
                <a:sym typeface="Wingdings" panose="05000000000000000000" pitchFamily="2" charset="2"/>
              </a:rPr>
              <a:t> </a:t>
            </a:r>
            <a:r>
              <a:rPr lang="en-US" dirty="0"/>
              <a:t>FOMAML</a:t>
            </a:r>
          </a:p>
          <a:p>
            <a:r>
              <a:rPr lang="en-US" dirty="0"/>
              <a:t>Notorious Problems with MAML/FOMAML</a:t>
            </a:r>
          </a:p>
          <a:p>
            <a:r>
              <a:rPr lang="en-US" dirty="0"/>
              <a:t>Meta-Data Augmentation (Task Augmentation)</a:t>
            </a:r>
          </a:p>
          <a:p>
            <a:r>
              <a:rPr lang="en-US" dirty="0"/>
              <a:t>Model Selection </a:t>
            </a:r>
            <a:r>
              <a:rPr lang="en-US" dirty="0">
                <a:sym typeface="Wingdings" panose="05000000000000000000" pitchFamily="2" charset="2"/>
              </a:rPr>
              <a:t></a:t>
            </a:r>
            <a:r>
              <a:rPr lang="en-US" dirty="0"/>
              <a:t> Required Changes</a:t>
            </a:r>
          </a:p>
          <a:p>
            <a:r>
              <a:rPr lang="en-US" dirty="0"/>
              <a:t>Loss Function Required</a:t>
            </a:r>
          </a:p>
          <a:p>
            <a:r>
              <a:rPr lang="en-US" dirty="0"/>
              <a:t>Results per Task Augmentation</a:t>
            </a:r>
          </a:p>
          <a:p>
            <a:r>
              <a:rPr lang="en-US" dirty="0"/>
              <a:t>Final Attempts at Remedying a Persistent Problem</a:t>
            </a:r>
          </a:p>
          <a:p>
            <a:r>
              <a:rPr lang="en-US" dirty="0"/>
              <a:t>Future Work / Outlook</a:t>
            </a:r>
          </a:p>
          <a:p>
            <a:endParaRPr lang="en-150" dirty="0"/>
          </a:p>
        </p:txBody>
      </p:sp>
      <p:sp>
        <p:nvSpPr>
          <p:cNvPr id="4" name="Slide Number Placeholder 3">
            <a:extLst>
              <a:ext uri="{FF2B5EF4-FFF2-40B4-BE49-F238E27FC236}">
                <a16:creationId xmlns:a16="http://schemas.microsoft.com/office/drawing/2014/main" id="{FBFEE565-02A5-E8C3-6671-9331A53DF80C}"/>
              </a:ext>
            </a:extLst>
          </p:cNvPr>
          <p:cNvSpPr>
            <a:spLocks noGrp="1"/>
          </p:cNvSpPr>
          <p:nvPr>
            <p:ph type="sldNum" sz="quarter" idx="12"/>
          </p:nvPr>
        </p:nvSpPr>
        <p:spPr/>
        <p:txBody>
          <a:bodyPr/>
          <a:lstStyle/>
          <a:p>
            <a:fld id="{17CC94CD-1FE7-0C44-80F4-2964C2C99554}" type="slidenum">
              <a:rPr lang="en-US" noProof="0" smtClean="0"/>
              <a:pPr/>
              <a:t>21</a:t>
            </a:fld>
            <a:endParaRPr lang="en-US" noProof="0"/>
          </a:p>
        </p:txBody>
      </p:sp>
    </p:spTree>
    <p:extLst>
      <p:ext uri="{BB962C8B-B14F-4D97-AF65-F5344CB8AC3E}">
        <p14:creationId xmlns:p14="http://schemas.microsoft.com/office/powerpoint/2010/main" val="359022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a:t>
            </a:r>
            <a:endParaRPr lang="en-150" dirty="0"/>
          </a:p>
        </p:txBody>
      </p:sp>
      <p:sp>
        <p:nvSpPr>
          <p:cNvPr id="4" name="Content Placeholder 2">
            <a:extLst>
              <a:ext uri="{FF2B5EF4-FFF2-40B4-BE49-F238E27FC236}">
                <a16:creationId xmlns:a16="http://schemas.microsoft.com/office/drawing/2014/main" id="{130DD446-0169-B534-4B29-54CC944F8C32}"/>
              </a:ext>
            </a:extLst>
          </p:cNvPr>
          <p:cNvSpPr>
            <a:spLocks noGrp="1"/>
          </p:cNvSpPr>
          <p:nvPr>
            <p:ph idx="1"/>
          </p:nvPr>
        </p:nvSpPr>
        <p:spPr>
          <a:xfrm>
            <a:off x="508000" y="1701800"/>
            <a:ext cx="4836998" cy="4470400"/>
          </a:xfrm>
        </p:spPr>
        <p:txBody>
          <a:bodyPr/>
          <a:lstStyle/>
          <a:p>
            <a:pPr marL="0" indent="0">
              <a:buNone/>
            </a:pPr>
            <a:r>
              <a:rPr lang="en-US" sz="1800" dirty="0"/>
              <a:t>Task Specific Grasp Goal:</a:t>
            </a:r>
          </a:p>
          <a:p>
            <a:r>
              <a:rPr lang="en-US" sz="1800" dirty="0"/>
              <a:t>Implement a Meta-Learning Algorithm for image-to-image regression</a:t>
            </a:r>
          </a:p>
          <a:p>
            <a:pPr lvl="1"/>
            <a:r>
              <a:rPr lang="en-US" sz="1800" dirty="0"/>
              <a:t>Determines optimal initialization </a:t>
            </a:r>
          </a:p>
          <a:p>
            <a:pPr lvl="1"/>
            <a:r>
              <a:rPr lang="en-US" sz="1800" dirty="0"/>
              <a:t>Quick convergence on task data</a:t>
            </a:r>
          </a:p>
          <a:p>
            <a:pPr lvl="1"/>
            <a:endParaRPr lang="en-US" sz="1800" dirty="0"/>
          </a:p>
          <a:p>
            <a:pPr marL="284162" indent="-285750"/>
            <a:r>
              <a:rPr lang="en-US" sz="1800" dirty="0"/>
              <a:t>Issues/solutions and result to be discussed:</a:t>
            </a:r>
          </a:p>
          <a:p>
            <a:pPr marL="552450" lvl="1" indent="-285750"/>
            <a:r>
              <a:rPr lang="en-US" sz="1800" dirty="0"/>
              <a:t>Model Selection </a:t>
            </a:r>
          </a:p>
          <a:p>
            <a:pPr marL="552450" lvl="1" indent="-285750"/>
            <a:r>
              <a:rPr lang="en-US" sz="1800" dirty="0"/>
              <a:t>MAML Computational Complexity</a:t>
            </a:r>
          </a:p>
          <a:p>
            <a:pPr marL="552450" lvl="1" indent="-285750"/>
            <a:r>
              <a:rPr lang="en-US" sz="1800" dirty="0"/>
              <a:t>MAML based overfitting</a:t>
            </a:r>
          </a:p>
          <a:p>
            <a:pPr marL="552450" lvl="1" indent="-285750"/>
            <a:r>
              <a:rPr lang="en-US" sz="1800" dirty="0"/>
              <a:t>Required New Loss Function</a:t>
            </a:r>
          </a:p>
          <a:p>
            <a:pPr marL="266700" lvl="1" indent="0">
              <a:buNone/>
            </a:pPr>
            <a:endParaRPr lang="en-US" sz="1800" dirty="0"/>
          </a:p>
          <a:p>
            <a:pPr lvl="1"/>
            <a:endParaRPr lang="en-US" sz="1800" dirty="0"/>
          </a:p>
          <a:p>
            <a:pPr marL="534988" lvl="2" indent="0">
              <a:buNone/>
            </a:pPr>
            <a:endParaRPr lang="en-150" sz="1800" dirty="0"/>
          </a:p>
        </p:txBody>
      </p:sp>
      <p:pic>
        <p:nvPicPr>
          <p:cNvPr id="5" name="Picture 4">
            <a:extLst>
              <a:ext uri="{FF2B5EF4-FFF2-40B4-BE49-F238E27FC236}">
                <a16:creationId xmlns:a16="http://schemas.microsoft.com/office/drawing/2014/main" id="{A43A6417-6463-6F35-4788-D623D0B8C9C7}"/>
              </a:ext>
            </a:extLst>
          </p:cNvPr>
          <p:cNvPicPr>
            <a:picLocks noChangeAspect="1"/>
          </p:cNvPicPr>
          <p:nvPr/>
        </p:nvPicPr>
        <p:blipFill>
          <a:blip r:embed="rId3"/>
          <a:stretch>
            <a:fillRect/>
          </a:stretch>
        </p:blipFill>
        <p:spPr>
          <a:xfrm>
            <a:off x="5344997" y="2018754"/>
            <a:ext cx="3661429" cy="2972812"/>
          </a:xfrm>
          <a:prstGeom prst="rect">
            <a:avLst/>
          </a:prstGeom>
        </p:spPr>
      </p:pic>
      <p:sp>
        <p:nvSpPr>
          <p:cNvPr id="6" name="TextBox 5">
            <a:extLst>
              <a:ext uri="{FF2B5EF4-FFF2-40B4-BE49-F238E27FC236}">
                <a16:creationId xmlns:a16="http://schemas.microsoft.com/office/drawing/2014/main" id="{7F7BB820-E2AF-2CF1-5394-C9F418A91D9E}"/>
              </a:ext>
            </a:extLst>
          </p:cNvPr>
          <p:cNvSpPr txBox="1"/>
          <p:nvPr/>
        </p:nvSpPr>
        <p:spPr>
          <a:xfrm>
            <a:off x="5344998" y="5206616"/>
            <a:ext cx="3291001" cy="523220"/>
          </a:xfrm>
          <a:prstGeom prst="rect">
            <a:avLst/>
          </a:prstGeom>
          <a:noFill/>
        </p:spPr>
        <p:txBody>
          <a:bodyPr wrap="square" rtlCol="0">
            <a:spAutoFit/>
          </a:bodyPr>
          <a:lstStyle/>
          <a:p>
            <a:pPr algn="ctr"/>
            <a:r>
              <a:rPr lang="en-US" sz="1400" dirty="0"/>
              <a:t>General Principle of MAML, </a:t>
            </a:r>
          </a:p>
          <a:p>
            <a:pPr algn="ctr"/>
            <a:r>
              <a:rPr lang="en-US" sz="1400" dirty="0"/>
              <a:t> Finn et al. (2017) </a:t>
            </a:r>
            <a:endParaRPr lang="en-150" sz="1400" dirty="0"/>
          </a:p>
        </p:txBody>
      </p:sp>
      <p:sp>
        <p:nvSpPr>
          <p:cNvPr id="7" name="Slide Number Placeholder 6">
            <a:extLst>
              <a:ext uri="{FF2B5EF4-FFF2-40B4-BE49-F238E27FC236}">
                <a16:creationId xmlns:a16="http://schemas.microsoft.com/office/drawing/2014/main" id="{58A414DB-77EA-9DAC-958B-F6555E3E5331}"/>
              </a:ext>
            </a:extLst>
          </p:cNvPr>
          <p:cNvSpPr>
            <a:spLocks noGrp="1"/>
          </p:cNvSpPr>
          <p:nvPr>
            <p:ph type="sldNum" sz="quarter" idx="12"/>
          </p:nvPr>
        </p:nvSpPr>
        <p:spPr/>
        <p:txBody>
          <a:bodyPr/>
          <a:lstStyle/>
          <a:p>
            <a:fld id="{17CC94CD-1FE7-0C44-80F4-2964C2C99554}" type="slidenum">
              <a:rPr lang="en-US" noProof="0" smtClean="0"/>
              <a:pPr/>
              <a:t>22</a:t>
            </a:fld>
            <a:endParaRPr lang="en-US" noProof="0"/>
          </a:p>
        </p:txBody>
      </p:sp>
    </p:spTree>
    <p:extLst>
      <p:ext uri="{BB962C8B-B14F-4D97-AF65-F5344CB8AC3E}">
        <p14:creationId xmlns:p14="http://schemas.microsoft.com/office/powerpoint/2010/main" val="331885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101A-0EF7-A6D5-94A9-5C7876FA8C17}"/>
              </a:ext>
            </a:extLst>
          </p:cNvPr>
          <p:cNvSpPr>
            <a:spLocks noGrp="1"/>
          </p:cNvSpPr>
          <p:nvPr>
            <p:ph type="title"/>
          </p:nvPr>
        </p:nvSpPr>
        <p:spPr/>
        <p:txBody>
          <a:bodyPr/>
          <a:lstStyle/>
          <a:p>
            <a:r>
              <a:rPr lang="en-US" dirty="0"/>
              <a:t>Model Part II: Model Selection </a:t>
            </a:r>
            <a:endParaRPr lang="en-150" dirty="0"/>
          </a:p>
        </p:txBody>
      </p:sp>
      <p:pic>
        <p:nvPicPr>
          <p:cNvPr id="5" name="Picture 4">
            <a:extLst>
              <a:ext uri="{FF2B5EF4-FFF2-40B4-BE49-F238E27FC236}">
                <a16:creationId xmlns:a16="http://schemas.microsoft.com/office/drawing/2014/main" id="{E4E6B8B0-BE44-D733-136B-257E1B29D45B}"/>
              </a:ext>
            </a:extLst>
          </p:cNvPr>
          <p:cNvPicPr>
            <a:picLocks noChangeAspect="1"/>
          </p:cNvPicPr>
          <p:nvPr/>
        </p:nvPicPr>
        <p:blipFill>
          <a:blip r:embed="rId3"/>
          <a:stretch>
            <a:fillRect/>
          </a:stretch>
        </p:blipFill>
        <p:spPr>
          <a:xfrm>
            <a:off x="827728" y="1451328"/>
            <a:ext cx="7488544" cy="2177697"/>
          </a:xfrm>
          <a:prstGeom prst="rect">
            <a:avLst/>
          </a:prstGeom>
        </p:spPr>
      </p:pic>
      <p:sp>
        <p:nvSpPr>
          <p:cNvPr id="7" name="Content Placeholder 6">
            <a:extLst>
              <a:ext uri="{FF2B5EF4-FFF2-40B4-BE49-F238E27FC236}">
                <a16:creationId xmlns:a16="http://schemas.microsoft.com/office/drawing/2014/main" id="{B941086D-5AAD-9F57-C340-E3D56AEA420B}"/>
              </a:ext>
            </a:extLst>
          </p:cNvPr>
          <p:cNvSpPr>
            <a:spLocks noGrp="1"/>
          </p:cNvSpPr>
          <p:nvPr>
            <p:ph idx="1"/>
          </p:nvPr>
        </p:nvSpPr>
        <p:spPr>
          <a:xfrm>
            <a:off x="200025" y="4411498"/>
            <a:ext cx="4038600" cy="2512733"/>
          </a:xfrm>
        </p:spPr>
        <p:txBody>
          <a:bodyPr/>
          <a:lstStyle/>
          <a:p>
            <a:r>
              <a:rPr lang="en-US" sz="1800" dirty="0"/>
              <a:t>Problems with Model Given </a:t>
            </a:r>
          </a:p>
          <a:p>
            <a:pPr lvl="1"/>
            <a:r>
              <a:rPr lang="en-US" sz="1800" dirty="0"/>
              <a:t>Strong Checkerboarding due to deconvolutional layers</a:t>
            </a:r>
          </a:p>
          <a:p>
            <a:pPr lvl="1"/>
            <a:r>
              <a:rPr lang="en-US" sz="1800" dirty="0"/>
              <a:t>Constant Size during forward pass</a:t>
            </a:r>
          </a:p>
          <a:p>
            <a:endParaRPr lang="en-150" dirty="0"/>
          </a:p>
        </p:txBody>
      </p:sp>
      <p:sp>
        <p:nvSpPr>
          <p:cNvPr id="8" name="Slide Number Placeholder 7">
            <a:extLst>
              <a:ext uri="{FF2B5EF4-FFF2-40B4-BE49-F238E27FC236}">
                <a16:creationId xmlns:a16="http://schemas.microsoft.com/office/drawing/2014/main" id="{6A1EA56D-01CC-B7CA-7FEC-61FF7B277735}"/>
              </a:ext>
            </a:extLst>
          </p:cNvPr>
          <p:cNvSpPr>
            <a:spLocks noGrp="1"/>
          </p:cNvSpPr>
          <p:nvPr>
            <p:ph type="sldNum" sz="quarter" idx="12"/>
          </p:nvPr>
        </p:nvSpPr>
        <p:spPr/>
        <p:txBody>
          <a:bodyPr/>
          <a:lstStyle/>
          <a:p>
            <a:fld id="{17CC94CD-1FE7-0C44-80F4-2964C2C99554}" type="slidenum">
              <a:rPr lang="en-US" noProof="0" smtClean="0"/>
              <a:pPr/>
              <a:t>23</a:t>
            </a:fld>
            <a:endParaRPr lang="en-US" noProof="0"/>
          </a:p>
        </p:txBody>
      </p:sp>
      <p:pic>
        <p:nvPicPr>
          <p:cNvPr id="10" name="Picture 9" descr="Chart&#10;&#10;Description automatically generated">
            <a:extLst>
              <a:ext uri="{FF2B5EF4-FFF2-40B4-BE49-F238E27FC236}">
                <a16:creationId xmlns:a16="http://schemas.microsoft.com/office/drawing/2014/main" id="{9AFBD2C4-AB60-AD36-BFBE-662634190E1D}"/>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063639" y="4273477"/>
            <a:ext cx="4962885" cy="1734733"/>
          </a:xfrm>
          <a:prstGeom prst="rect">
            <a:avLst/>
          </a:prstGeom>
        </p:spPr>
      </p:pic>
      <p:sp>
        <p:nvSpPr>
          <p:cNvPr id="3" name="TextBox 2">
            <a:extLst>
              <a:ext uri="{FF2B5EF4-FFF2-40B4-BE49-F238E27FC236}">
                <a16:creationId xmlns:a16="http://schemas.microsoft.com/office/drawing/2014/main" id="{AF87AD42-3D2E-1F1B-BC15-7DA6D926A738}"/>
              </a:ext>
            </a:extLst>
          </p:cNvPr>
          <p:cNvSpPr txBox="1"/>
          <p:nvPr/>
        </p:nvSpPr>
        <p:spPr>
          <a:xfrm>
            <a:off x="2510015" y="3671431"/>
            <a:ext cx="3786614" cy="307777"/>
          </a:xfrm>
          <a:prstGeom prst="rect">
            <a:avLst/>
          </a:prstGeom>
          <a:noFill/>
        </p:spPr>
        <p:txBody>
          <a:bodyPr wrap="none" rtlCol="0">
            <a:spAutoFit/>
          </a:bodyPr>
          <a:lstStyle/>
          <a:p>
            <a:r>
              <a:rPr lang="en-US" sz="1400" dirty="0"/>
              <a:t>RBDN introduced by Santhanam et al. (2017)</a:t>
            </a:r>
            <a:endParaRPr lang="en-150" sz="1400" dirty="0"/>
          </a:p>
        </p:txBody>
      </p:sp>
    </p:spTree>
    <p:extLst>
      <p:ext uri="{BB962C8B-B14F-4D97-AF65-F5344CB8AC3E}">
        <p14:creationId xmlns:p14="http://schemas.microsoft.com/office/powerpoint/2010/main" val="3603745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8351-B7C8-0EB4-23BB-7E2E7947E7DE}"/>
              </a:ext>
            </a:extLst>
          </p:cNvPr>
          <p:cNvSpPr>
            <a:spLocks noGrp="1"/>
          </p:cNvSpPr>
          <p:nvPr>
            <p:ph type="title"/>
          </p:nvPr>
        </p:nvSpPr>
        <p:spPr/>
        <p:txBody>
          <a:bodyPr/>
          <a:lstStyle/>
          <a:p>
            <a:r>
              <a:rPr lang="en-US" dirty="0"/>
              <a:t>Model Part II: Update To RBDN</a:t>
            </a:r>
            <a:endParaRPr lang="en-150" dirty="0"/>
          </a:p>
        </p:txBody>
      </p:sp>
      <p:pic>
        <p:nvPicPr>
          <p:cNvPr id="5" name="Picture 4" descr="Diagram&#10;&#10;Description automatically generated">
            <a:extLst>
              <a:ext uri="{FF2B5EF4-FFF2-40B4-BE49-F238E27FC236}">
                <a16:creationId xmlns:a16="http://schemas.microsoft.com/office/drawing/2014/main" id="{00140CA4-2208-D649-87D7-69B2F9179B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000" y="1659118"/>
            <a:ext cx="5778972" cy="3205184"/>
          </a:xfrm>
          <a:prstGeom prst="rect">
            <a:avLst/>
          </a:prstGeom>
        </p:spPr>
      </p:pic>
      <p:sp>
        <p:nvSpPr>
          <p:cNvPr id="6" name="Content Placeholder 6">
            <a:extLst>
              <a:ext uri="{FF2B5EF4-FFF2-40B4-BE49-F238E27FC236}">
                <a16:creationId xmlns:a16="http://schemas.microsoft.com/office/drawing/2014/main" id="{C5417421-EBF5-29A2-1613-EAD9EB229543}"/>
              </a:ext>
            </a:extLst>
          </p:cNvPr>
          <p:cNvSpPr>
            <a:spLocks noGrp="1"/>
          </p:cNvSpPr>
          <p:nvPr>
            <p:ph idx="1"/>
          </p:nvPr>
        </p:nvSpPr>
        <p:spPr>
          <a:xfrm>
            <a:off x="3534004" y="4056641"/>
            <a:ext cx="5101996" cy="2146195"/>
          </a:xfrm>
        </p:spPr>
        <p:txBody>
          <a:bodyPr/>
          <a:lstStyle/>
          <a:p>
            <a:r>
              <a:rPr lang="en-US" dirty="0"/>
              <a:t>Dilation in Pink Layers</a:t>
            </a:r>
          </a:p>
          <a:p>
            <a:r>
              <a:rPr lang="en-US" dirty="0"/>
              <a:t>Removal of Deconvolutional layers</a:t>
            </a:r>
          </a:p>
          <a:p>
            <a:pPr lvl="1"/>
            <a:r>
              <a:rPr lang="en-US" dirty="0"/>
              <a:t>Replaced with bilinear Upsample + convolutional layer</a:t>
            </a:r>
          </a:p>
          <a:p>
            <a:r>
              <a:rPr lang="en-US" dirty="0"/>
              <a:t>Channel Specific layers + masking towards end</a:t>
            </a:r>
          </a:p>
          <a:p>
            <a:endParaRPr lang="en-150" dirty="0"/>
          </a:p>
        </p:txBody>
      </p:sp>
      <p:sp>
        <p:nvSpPr>
          <p:cNvPr id="7" name="Slide Number Placeholder 6">
            <a:extLst>
              <a:ext uri="{FF2B5EF4-FFF2-40B4-BE49-F238E27FC236}">
                <a16:creationId xmlns:a16="http://schemas.microsoft.com/office/drawing/2014/main" id="{400B650B-6D31-D8EB-C753-90908FDDFAB6}"/>
              </a:ext>
            </a:extLst>
          </p:cNvPr>
          <p:cNvSpPr>
            <a:spLocks noGrp="1"/>
          </p:cNvSpPr>
          <p:nvPr>
            <p:ph type="sldNum" sz="quarter" idx="12"/>
          </p:nvPr>
        </p:nvSpPr>
        <p:spPr/>
        <p:txBody>
          <a:bodyPr/>
          <a:lstStyle/>
          <a:p>
            <a:fld id="{17CC94CD-1FE7-0C44-80F4-2964C2C99554}" type="slidenum">
              <a:rPr lang="en-US" noProof="0" smtClean="0"/>
              <a:pPr/>
              <a:t>24</a:t>
            </a:fld>
            <a:endParaRPr lang="en-US" noProof="0"/>
          </a:p>
        </p:txBody>
      </p:sp>
    </p:spTree>
    <p:extLst>
      <p:ext uri="{BB962C8B-B14F-4D97-AF65-F5344CB8AC3E}">
        <p14:creationId xmlns:p14="http://schemas.microsoft.com/office/powerpoint/2010/main" val="77459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p:txBody>
          <a:bodyPr/>
          <a:lstStyle/>
          <a:p>
            <a:r>
              <a:rPr lang="en-US" dirty="0"/>
              <a:t>Model Part II: Custom Loss</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9E52F-7CE8-59E6-91FE-A8F6452D2777}"/>
                  </a:ext>
                </a:extLst>
              </p:cNvPr>
              <p:cNvSpPr>
                <a:spLocks noGrp="1"/>
              </p:cNvSpPr>
              <p:nvPr>
                <p:ph idx="1"/>
              </p:nvPr>
            </p:nvSpPr>
            <p:spPr>
              <a:xfrm>
                <a:off x="508000" y="1931410"/>
                <a:ext cx="8128000" cy="4271427"/>
              </a:xfrm>
            </p:spPr>
            <p:txBody>
              <a:bodyPr/>
              <a:lstStyle/>
              <a:p>
                <a:pPr marL="0" indent="0">
                  <a:buNone/>
                </a:pPr>
                <a:r>
                  <a:rPr lang="en-US" dirty="0"/>
                  <a:t>To handle the circular nature of the angular data, the following loss function was developed and employed:</a:t>
                </a:r>
              </a:p>
              <a:p>
                <a:pPr marL="0" indent="0">
                  <a:buNone/>
                </a:pPr>
                <a:endParaRPr lang="en-US" dirty="0"/>
              </a:p>
              <a:p>
                <a:pPr marL="0" indent="0">
                  <a:buNone/>
                </a:pPr>
                <a:endParaRPr lang="en-US" dirty="0"/>
              </a:p>
              <a:p>
                <a:pPr marL="0" indent="0">
                  <a:buNone/>
                </a:pPr>
                <a:r>
                  <a:rPr lang="en-US" dirty="0"/>
                  <a:t>where,</a:t>
                </a:r>
              </a:p>
              <a:p>
                <a:pPr marL="0" indent="0">
                  <a:buNone/>
                </a:pPr>
                <a:endParaRPr lang="en-US" dirty="0"/>
              </a:p>
              <a:p>
                <a:pPr marL="0" indent="0">
                  <a:buNone/>
                </a:pPr>
                <a:r>
                  <a:rPr lang="en-US" dirty="0"/>
                  <a:t>and</a:t>
                </a:r>
              </a:p>
              <a:p>
                <a:pPr marL="0" indent="0">
                  <a:buNone/>
                </a:pPr>
                <a:endParaRPr lang="en-US" dirty="0"/>
              </a:p>
              <a:p>
                <a:pPr marL="0" indent="0">
                  <a:buNone/>
                </a:pPr>
                <a:endParaRPr lang="en-US" dirty="0"/>
              </a:p>
              <a:p>
                <a:pPr marL="0" indent="0">
                  <a:buNone/>
                </a:pPr>
                <a:r>
                  <a:rPr lang="en-US" dirty="0"/>
                  <a:t>          is the element wise squared L2 norm</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𝐿</m:t>
                        </m:r>
                      </m:sub>
                    </m:sSub>
                  </m:oMath>
                </a14:m>
                <a:r>
                  <a:rPr lang="en-US" dirty="0"/>
                  <a:t> are the predicted and labeled angles, respectively.</a:t>
                </a:r>
                <a:endParaRPr lang="en-150" dirty="0"/>
              </a:p>
            </p:txBody>
          </p:sp>
        </mc:Choice>
        <mc:Fallback xmlns="">
          <p:sp>
            <p:nvSpPr>
              <p:cNvPr id="3" name="Content Placeholder 2">
                <a:extLst>
                  <a:ext uri="{FF2B5EF4-FFF2-40B4-BE49-F238E27FC236}">
                    <a16:creationId xmlns:a16="http://schemas.microsoft.com/office/drawing/2014/main" id="{1B09E52F-7CE8-59E6-91FE-A8F6452D2777}"/>
                  </a:ext>
                </a:extLst>
              </p:cNvPr>
              <p:cNvSpPr>
                <a:spLocks noGrp="1" noRot="1" noChangeAspect="1" noMove="1" noResize="1" noEditPoints="1" noAdjustHandles="1" noChangeArrowheads="1" noChangeShapeType="1" noTextEdit="1"/>
              </p:cNvSpPr>
              <p:nvPr>
                <p:ph idx="1"/>
              </p:nvPr>
            </p:nvSpPr>
            <p:spPr>
              <a:xfrm>
                <a:off x="508000" y="1931410"/>
                <a:ext cx="8128000" cy="4271427"/>
              </a:xfrm>
              <a:blipFill>
                <a:blip r:embed="rId3"/>
                <a:stretch>
                  <a:fillRect l="-750" t="-713"/>
                </a:stretch>
              </a:blipFill>
            </p:spPr>
            <p:txBody>
              <a:bodyPr/>
              <a:lstStyle/>
              <a:p>
                <a:r>
                  <a:rPr lang="en-150">
                    <a:noFill/>
                  </a:rPr>
                  <a:t> </a:t>
                </a:r>
              </a:p>
            </p:txBody>
          </p:sp>
        </mc:Fallback>
      </mc:AlternateContent>
      <p:pic>
        <p:nvPicPr>
          <p:cNvPr id="5" name="Picture 4">
            <a:extLst>
              <a:ext uri="{FF2B5EF4-FFF2-40B4-BE49-F238E27FC236}">
                <a16:creationId xmlns:a16="http://schemas.microsoft.com/office/drawing/2014/main" id="{D288EECA-2089-295B-3F12-98A328F9138D}"/>
              </a:ext>
            </a:extLst>
          </p:cNvPr>
          <p:cNvPicPr>
            <a:picLocks noChangeAspect="1"/>
          </p:cNvPicPr>
          <p:nvPr/>
        </p:nvPicPr>
        <p:blipFill>
          <a:blip r:embed="rId4"/>
          <a:stretch>
            <a:fillRect/>
          </a:stretch>
        </p:blipFill>
        <p:spPr>
          <a:xfrm>
            <a:off x="2224087" y="2667201"/>
            <a:ext cx="4695825" cy="742950"/>
          </a:xfrm>
          <a:prstGeom prst="rect">
            <a:avLst/>
          </a:prstGeom>
        </p:spPr>
      </p:pic>
      <p:pic>
        <p:nvPicPr>
          <p:cNvPr id="7" name="Picture 6">
            <a:extLst>
              <a:ext uri="{FF2B5EF4-FFF2-40B4-BE49-F238E27FC236}">
                <a16:creationId xmlns:a16="http://schemas.microsoft.com/office/drawing/2014/main" id="{A5AA89BE-2104-C533-0BAB-E484DD272937}"/>
              </a:ext>
            </a:extLst>
          </p:cNvPr>
          <p:cNvPicPr>
            <a:picLocks noChangeAspect="1"/>
          </p:cNvPicPr>
          <p:nvPr/>
        </p:nvPicPr>
        <p:blipFill>
          <a:blip r:embed="rId5"/>
          <a:stretch>
            <a:fillRect/>
          </a:stretch>
        </p:blipFill>
        <p:spPr>
          <a:xfrm>
            <a:off x="2857498" y="4547081"/>
            <a:ext cx="3429000" cy="514350"/>
          </a:xfrm>
          <a:prstGeom prst="rect">
            <a:avLst/>
          </a:prstGeom>
        </p:spPr>
      </p:pic>
      <p:pic>
        <p:nvPicPr>
          <p:cNvPr id="9" name="Picture 8">
            <a:extLst>
              <a:ext uri="{FF2B5EF4-FFF2-40B4-BE49-F238E27FC236}">
                <a16:creationId xmlns:a16="http://schemas.microsoft.com/office/drawing/2014/main" id="{15D492F2-F4C0-AE62-915A-2FF93A4ADCAA}"/>
              </a:ext>
            </a:extLst>
          </p:cNvPr>
          <p:cNvPicPr>
            <a:picLocks noChangeAspect="1"/>
          </p:cNvPicPr>
          <p:nvPr/>
        </p:nvPicPr>
        <p:blipFill>
          <a:blip r:embed="rId6"/>
          <a:stretch>
            <a:fillRect/>
          </a:stretch>
        </p:blipFill>
        <p:spPr>
          <a:xfrm>
            <a:off x="3005136" y="3740491"/>
            <a:ext cx="3133725" cy="476250"/>
          </a:xfrm>
          <a:prstGeom prst="rect">
            <a:avLst/>
          </a:prstGeom>
        </p:spPr>
      </p:pic>
      <p:pic>
        <p:nvPicPr>
          <p:cNvPr id="11" name="Picture 10">
            <a:extLst>
              <a:ext uri="{FF2B5EF4-FFF2-40B4-BE49-F238E27FC236}">
                <a16:creationId xmlns:a16="http://schemas.microsoft.com/office/drawing/2014/main" id="{981134AC-D45F-9DAD-2AAE-519C29C09F9F}"/>
              </a:ext>
            </a:extLst>
          </p:cNvPr>
          <p:cNvPicPr>
            <a:picLocks noChangeAspect="1"/>
          </p:cNvPicPr>
          <p:nvPr/>
        </p:nvPicPr>
        <p:blipFill>
          <a:blip r:embed="rId7"/>
          <a:stretch>
            <a:fillRect/>
          </a:stretch>
        </p:blipFill>
        <p:spPr>
          <a:xfrm>
            <a:off x="589419" y="5234135"/>
            <a:ext cx="635427" cy="284959"/>
          </a:xfrm>
          <a:prstGeom prst="rect">
            <a:avLst/>
          </a:prstGeom>
        </p:spPr>
      </p:pic>
      <p:sp>
        <p:nvSpPr>
          <p:cNvPr id="12" name="Slide Number Placeholder 11">
            <a:extLst>
              <a:ext uri="{FF2B5EF4-FFF2-40B4-BE49-F238E27FC236}">
                <a16:creationId xmlns:a16="http://schemas.microsoft.com/office/drawing/2014/main" id="{39F663B0-56FE-27B1-077D-1FEE9EDEC655}"/>
              </a:ext>
            </a:extLst>
          </p:cNvPr>
          <p:cNvSpPr>
            <a:spLocks noGrp="1"/>
          </p:cNvSpPr>
          <p:nvPr>
            <p:ph type="sldNum" sz="quarter" idx="12"/>
          </p:nvPr>
        </p:nvSpPr>
        <p:spPr/>
        <p:txBody>
          <a:bodyPr/>
          <a:lstStyle/>
          <a:p>
            <a:fld id="{17CC94CD-1FE7-0C44-80F4-2964C2C99554}" type="slidenum">
              <a:rPr lang="en-US" noProof="0" smtClean="0"/>
              <a:pPr/>
              <a:t>25</a:t>
            </a:fld>
            <a:endParaRPr lang="en-US" noProof="0"/>
          </a:p>
        </p:txBody>
      </p:sp>
    </p:spTree>
    <p:extLst>
      <p:ext uri="{BB962C8B-B14F-4D97-AF65-F5344CB8AC3E}">
        <p14:creationId xmlns:p14="http://schemas.microsoft.com/office/powerpoint/2010/main" val="264695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MAML</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a:xfrm>
                <a:off x="508000" y="1677971"/>
                <a:ext cx="8128000" cy="4494229"/>
              </a:xfrm>
            </p:spPr>
            <p:txBody>
              <a:bodyPr/>
              <a:lstStyle/>
              <a:p>
                <a:r>
                  <a:rPr lang="en-US" b="1" dirty="0"/>
                  <a:t>Two Loop Process:</a:t>
                </a:r>
              </a:p>
              <a:p>
                <a:pPr marL="0" indent="0">
                  <a:buNone/>
                </a:pPr>
                <a:endParaRPr lang="en-US" b="1" dirty="0"/>
              </a:p>
              <a:p>
                <a:pPr lvl="1"/>
                <a:r>
                  <a:rPr lang="en-US" b="1" dirty="0"/>
                  <a:t>Outer Loop: </a:t>
                </a:r>
                <a:r>
                  <a:rPr lang="en-US" dirty="0"/>
                  <a:t>Updates the Base-learner to improve update step based on loss of query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𝑞</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m:t>
                        </m:r>
                      </m:sub>
                    </m:sSub>
                    <m:r>
                      <a:rPr lang="en-US" b="0" i="1" smtClean="0">
                        <a:latin typeface="Cambria Math" panose="02040503050406030204" pitchFamily="18" charset="0"/>
                      </a:rPr>
                      <m:t>) </m:t>
                    </m:r>
                  </m:oMath>
                </a14:m>
                <a:endParaRPr lang="en-US" b="0" dirty="0"/>
              </a:p>
              <a:p>
                <a:pPr marL="266700" lvl="1" indent="0">
                  <a:buNone/>
                </a:pPr>
                <a:endParaRPr lang="en-US" b="0" dirty="0"/>
              </a:p>
              <a:p>
                <a:pPr lvl="1"/>
                <a:r>
                  <a:rPr lang="en-US" b="1" dirty="0"/>
                  <a:t>Inner Loop (Base-learner): </a:t>
                </a:r>
                <a:r>
                  <a:rPr lang="en-US" dirty="0"/>
                  <a:t>Updates model based on the support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m:t>
                        </m:r>
                      </m:sub>
                    </m:sSub>
                    <m:r>
                      <a:rPr lang="en-US" b="0" i="1" smtClean="0">
                        <a:latin typeface="Cambria Math" panose="02040503050406030204" pitchFamily="18" charset="0"/>
                      </a:rPr>
                      <m:t>)</m:t>
                    </m:r>
                  </m:oMath>
                </a14:m>
                <a:endParaRPr lang="en-US" b="1" dirty="0"/>
              </a:p>
              <a:p>
                <a:pPr lvl="1"/>
                <a:endParaRPr lang="en-US" b="1" dirty="0"/>
              </a:p>
              <a:p>
                <a:pPr lvl="1">
                  <a:buFont typeface="Wingdings" panose="05000000000000000000" pitchFamily="2" charset="2"/>
                  <a:buChar char="è"/>
                </a:pPr>
                <a:r>
                  <a:rPr lang="en-US" dirty="0">
                    <a:sym typeface="Wingdings" panose="05000000000000000000" pitchFamily="2" charset="2"/>
                  </a:rPr>
                  <a:t> Outer loop determines patterns </a:t>
                </a:r>
                <a:r>
                  <a:rPr lang="en-US" b="1" dirty="0">
                    <a:sym typeface="Wingdings" panose="05000000000000000000" pitchFamily="2" charset="2"/>
                  </a:rPr>
                  <a:t>between</a:t>
                </a:r>
                <a:r>
                  <a:rPr lang="en-US" dirty="0">
                    <a:sym typeface="Wingdings" panose="05000000000000000000" pitchFamily="2" charset="2"/>
                  </a:rPr>
                  <a:t> tasks</a:t>
                </a:r>
              </a:p>
              <a:p>
                <a:pPr lvl="1">
                  <a:buFont typeface="Wingdings" panose="05000000000000000000" pitchFamily="2" charset="2"/>
                  <a:buChar char="è"/>
                </a:pPr>
                <a:r>
                  <a:rPr lang="en-US" dirty="0">
                    <a:sym typeface="Wingdings" panose="05000000000000000000" pitchFamily="2" charset="2"/>
                  </a:rPr>
                  <a:t> Inner Loop determines </a:t>
                </a:r>
                <a:r>
                  <a:rPr lang="en-US" b="1" dirty="0">
                    <a:sym typeface="Wingdings" panose="05000000000000000000" pitchFamily="2" charset="2"/>
                  </a:rPr>
                  <a:t>per</a:t>
                </a:r>
                <a:r>
                  <a:rPr lang="en-US" dirty="0">
                    <a:sym typeface="Wingdings" panose="05000000000000000000" pitchFamily="2" charset="2"/>
                  </a:rPr>
                  <a:t> </a:t>
                </a:r>
                <a:r>
                  <a:rPr lang="en-US" b="1" dirty="0">
                    <a:sym typeface="Wingdings" panose="05000000000000000000" pitchFamily="2" charset="2"/>
                  </a:rPr>
                  <a:t>task</a:t>
                </a:r>
                <a:r>
                  <a:rPr lang="en-US" dirty="0">
                    <a:sym typeface="Wingdings" panose="05000000000000000000" pitchFamily="2" charset="2"/>
                  </a:rPr>
                  <a:t> patterns</a:t>
                </a:r>
                <a:endParaRPr lang="en-US" dirty="0"/>
              </a:p>
            </p:txBody>
          </p:sp>
        </mc:Choice>
        <mc:Fallback xmlns="">
          <p:sp>
            <p:nvSpPr>
              <p:cNvPr id="3" name="Content Placeholder 2">
                <a:extLst>
                  <a:ext uri="{FF2B5EF4-FFF2-40B4-BE49-F238E27FC236}">
                    <a16:creationId xmlns:a16="http://schemas.microsoft.com/office/drawing/2014/main" id="{397990BC-83D0-A0BB-CAF4-E2C18918F553}"/>
                  </a:ext>
                </a:extLst>
              </p:cNvPr>
              <p:cNvSpPr>
                <a:spLocks noGrp="1" noRot="1" noChangeAspect="1" noMove="1" noResize="1" noEditPoints="1" noAdjustHandles="1" noChangeArrowheads="1" noChangeShapeType="1" noTextEdit="1"/>
              </p:cNvSpPr>
              <p:nvPr>
                <p:ph idx="1"/>
              </p:nvPr>
            </p:nvSpPr>
            <p:spPr>
              <a:xfrm>
                <a:off x="508000" y="1677971"/>
                <a:ext cx="8128000" cy="4494229"/>
              </a:xfrm>
              <a:blipFill>
                <a:blip r:embed="rId3"/>
                <a:stretch>
                  <a:fillRect l="-675" t="-542" r="-1574"/>
                </a:stretch>
              </a:blipFill>
            </p:spPr>
            <p:txBody>
              <a:bodyPr/>
              <a:lstStyle/>
              <a:p>
                <a:r>
                  <a:rPr lang="en-150">
                    <a:noFill/>
                  </a:rPr>
                  <a:t> </a:t>
                </a:r>
              </a:p>
            </p:txBody>
          </p:sp>
        </mc:Fallback>
      </mc:AlternateContent>
      <p:sp>
        <p:nvSpPr>
          <p:cNvPr id="4" name="Slide Number Placeholder 3">
            <a:extLst>
              <a:ext uri="{FF2B5EF4-FFF2-40B4-BE49-F238E27FC236}">
                <a16:creationId xmlns:a16="http://schemas.microsoft.com/office/drawing/2014/main" id="{14869D2C-75AE-41A6-6416-1798F1C5D87D}"/>
              </a:ext>
            </a:extLst>
          </p:cNvPr>
          <p:cNvSpPr>
            <a:spLocks noGrp="1"/>
          </p:cNvSpPr>
          <p:nvPr>
            <p:ph type="sldNum" sz="quarter" idx="12"/>
          </p:nvPr>
        </p:nvSpPr>
        <p:spPr/>
        <p:txBody>
          <a:bodyPr/>
          <a:lstStyle/>
          <a:p>
            <a:fld id="{17CC94CD-1FE7-0C44-80F4-2964C2C99554}" type="slidenum">
              <a:rPr lang="en-US" noProof="0" smtClean="0"/>
              <a:pPr/>
              <a:t>26</a:t>
            </a:fld>
            <a:endParaRPr lang="en-US" noProof="0"/>
          </a:p>
        </p:txBody>
      </p:sp>
    </p:spTree>
    <p:extLst>
      <p:ext uri="{BB962C8B-B14F-4D97-AF65-F5344CB8AC3E}">
        <p14:creationId xmlns:p14="http://schemas.microsoft.com/office/powerpoint/2010/main" val="1615118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MAML Complexity</a:t>
            </a:r>
            <a:endParaRPr lang="en-150" dirty="0"/>
          </a:p>
        </p:txBody>
      </p:sp>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a:xfrm>
            <a:off x="508000" y="1701800"/>
            <a:ext cx="8128000" cy="4470400"/>
          </a:xfrm>
        </p:spPr>
        <p:txBody>
          <a:bodyPr/>
          <a:lstStyle/>
          <a:p>
            <a:pPr marL="0" indent="0">
              <a:buNone/>
            </a:pPr>
            <a:r>
              <a:rPr lang="en-US" dirty="0"/>
              <a:t>MAML optimizes for generalization via:</a:t>
            </a:r>
          </a:p>
          <a:p>
            <a:endParaRPr lang="en-US" dirty="0"/>
          </a:p>
          <a:p>
            <a:endParaRPr lang="en-US" dirty="0"/>
          </a:p>
          <a:p>
            <a:pPr marL="0" indent="0">
              <a:buNone/>
            </a:pPr>
            <a:r>
              <a:rPr lang="en-US" dirty="0"/>
              <a:t>where this loss is optimized through stochastic gradient descent by computing: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E473D1C-633D-FA82-F487-C69E61501033}"/>
              </a:ext>
            </a:extLst>
          </p:cNvPr>
          <p:cNvPicPr>
            <a:picLocks noChangeAspect="1"/>
          </p:cNvPicPr>
          <p:nvPr/>
        </p:nvPicPr>
        <p:blipFill>
          <a:blip r:embed="rId3"/>
          <a:stretch>
            <a:fillRect/>
          </a:stretch>
        </p:blipFill>
        <p:spPr>
          <a:xfrm>
            <a:off x="3000374" y="2163714"/>
            <a:ext cx="3143250" cy="552450"/>
          </a:xfrm>
          <a:prstGeom prst="rect">
            <a:avLst/>
          </a:prstGeom>
        </p:spPr>
      </p:pic>
      <p:pic>
        <p:nvPicPr>
          <p:cNvPr id="7" name="Picture 6">
            <a:extLst>
              <a:ext uri="{FF2B5EF4-FFF2-40B4-BE49-F238E27FC236}">
                <a16:creationId xmlns:a16="http://schemas.microsoft.com/office/drawing/2014/main" id="{61F1C38D-F1CD-3FF3-520E-AACF8CE32F66}"/>
              </a:ext>
            </a:extLst>
          </p:cNvPr>
          <p:cNvPicPr>
            <a:picLocks noChangeAspect="1"/>
          </p:cNvPicPr>
          <p:nvPr/>
        </p:nvPicPr>
        <p:blipFill>
          <a:blip r:embed="rId4"/>
          <a:stretch>
            <a:fillRect/>
          </a:stretch>
        </p:blipFill>
        <p:spPr>
          <a:xfrm>
            <a:off x="1814512" y="3429000"/>
            <a:ext cx="5514975" cy="1114425"/>
          </a:xfrm>
          <a:prstGeom prst="rect">
            <a:avLst/>
          </a:prstGeom>
        </p:spPr>
      </p:pic>
      <p:cxnSp>
        <p:nvCxnSpPr>
          <p:cNvPr id="9" name="Straight Arrow Connector 8">
            <a:extLst>
              <a:ext uri="{FF2B5EF4-FFF2-40B4-BE49-F238E27FC236}">
                <a16:creationId xmlns:a16="http://schemas.microsoft.com/office/drawing/2014/main" id="{258B0881-8779-F17F-9A6F-35123E26B911}"/>
              </a:ext>
            </a:extLst>
          </p:cNvPr>
          <p:cNvCxnSpPr/>
          <p:nvPr/>
        </p:nvCxnSpPr>
        <p:spPr bwMode="auto">
          <a:xfrm flipV="1">
            <a:off x="1743959" y="4421171"/>
            <a:ext cx="1357460" cy="7070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40489C1-5734-0C75-2081-D8D1566F37FC}"/>
              </a:ext>
            </a:extLst>
          </p:cNvPr>
          <p:cNvSpPr txBox="1"/>
          <p:nvPr/>
        </p:nvSpPr>
        <p:spPr>
          <a:xfrm>
            <a:off x="206398" y="5183982"/>
            <a:ext cx="2263761" cy="707886"/>
          </a:xfrm>
          <a:prstGeom prst="rect">
            <a:avLst/>
          </a:prstGeom>
          <a:noFill/>
        </p:spPr>
        <p:txBody>
          <a:bodyPr wrap="none" rtlCol="0">
            <a:spAutoFit/>
          </a:bodyPr>
          <a:lstStyle/>
          <a:p>
            <a:pPr algn="l"/>
            <a:r>
              <a:rPr lang="en-US" dirty="0"/>
              <a:t>Jacobian Matrix of</a:t>
            </a:r>
          </a:p>
          <a:p>
            <a:pPr algn="l"/>
            <a:r>
              <a:rPr lang="en-US" dirty="0"/>
              <a:t>Update operation</a:t>
            </a:r>
          </a:p>
        </p:txBody>
      </p:sp>
      <p:sp>
        <p:nvSpPr>
          <p:cNvPr id="12" name="TextBox 11">
            <a:extLst>
              <a:ext uri="{FF2B5EF4-FFF2-40B4-BE49-F238E27FC236}">
                <a16:creationId xmlns:a16="http://schemas.microsoft.com/office/drawing/2014/main" id="{C5E623BF-AAD6-3CBF-59A3-A9111D925D7D}"/>
              </a:ext>
            </a:extLst>
          </p:cNvPr>
          <p:cNvSpPr txBox="1"/>
          <p:nvPr/>
        </p:nvSpPr>
        <p:spPr>
          <a:xfrm>
            <a:off x="2499542" y="5329401"/>
            <a:ext cx="458780" cy="400110"/>
          </a:xfrm>
          <a:prstGeom prst="rect">
            <a:avLst/>
          </a:prstGeom>
          <a:noFill/>
        </p:spPr>
        <p:txBody>
          <a:bodyPr wrap="none" rtlCol="0">
            <a:spAutoFit/>
          </a:bodyPr>
          <a:lstStyle/>
          <a:p>
            <a:r>
              <a:rPr lang="en-US" dirty="0">
                <a:sym typeface="Wingdings" panose="05000000000000000000" pitchFamily="2" charset="2"/>
              </a:rPr>
              <a:t></a:t>
            </a:r>
            <a:endParaRPr lang="en-150" dirty="0"/>
          </a:p>
        </p:txBody>
      </p:sp>
      <p:sp>
        <p:nvSpPr>
          <p:cNvPr id="13" name="TextBox 12">
            <a:extLst>
              <a:ext uri="{FF2B5EF4-FFF2-40B4-BE49-F238E27FC236}">
                <a16:creationId xmlns:a16="http://schemas.microsoft.com/office/drawing/2014/main" id="{45DA70FD-D846-2C7D-C83A-DA456D884B18}"/>
              </a:ext>
            </a:extLst>
          </p:cNvPr>
          <p:cNvSpPr txBox="1"/>
          <p:nvPr/>
        </p:nvSpPr>
        <p:spPr>
          <a:xfrm>
            <a:off x="3000374" y="5329401"/>
            <a:ext cx="2053767" cy="400110"/>
          </a:xfrm>
          <a:prstGeom prst="rect">
            <a:avLst/>
          </a:prstGeom>
          <a:noFill/>
        </p:spPr>
        <p:txBody>
          <a:bodyPr wrap="none" rtlCol="0">
            <a:spAutoFit/>
          </a:bodyPr>
          <a:lstStyle/>
          <a:p>
            <a:pPr algn="l"/>
            <a:r>
              <a:rPr lang="en-US" dirty="0"/>
              <a:t>High Complexity</a:t>
            </a:r>
            <a:endParaRPr lang="en-150" dirty="0"/>
          </a:p>
        </p:txBody>
      </p:sp>
      <p:sp>
        <p:nvSpPr>
          <p:cNvPr id="14" name="TextBox 13">
            <a:extLst>
              <a:ext uri="{FF2B5EF4-FFF2-40B4-BE49-F238E27FC236}">
                <a16:creationId xmlns:a16="http://schemas.microsoft.com/office/drawing/2014/main" id="{7ECC8CFD-3882-3B84-CAD0-2794C419F55E}"/>
              </a:ext>
            </a:extLst>
          </p:cNvPr>
          <p:cNvSpPr txBox="1"/>
          <p:nvPr/>
        </p:nvSpPr>
        <p:spPr>
          <a:xfrm>
            <a:off x="5076193" y="5329401"/>
            <a:ext cx="458780" cy="400110"/>
          </a:xfrm>
          <a:prstGeom prst="rect">
            <a:avLst/>
          </a:prstGeom>
          <a:noFill/>
        </p:spPr>
        <p:txBody>
          <a:bodyPr wrap="none" rtlCol="0">
            <a:spAutoFit/>
          </a:bodyPr>
          <a:lstStyle/>
          <a:p>
            <a:r>
              <a:rPr lang="en-US" dirty="0">
                <a:sym typeface="Wingdings" panose="05000000000000000000" pitchFamily="2" charset="2"/>
              </a:rPr>
              <a:t></a:t>
            </a:r>
            <a:endParaRPr lang="en-150" dirty="0"/>
          </a:p>
        </p:txBody>
      </p:sp>
      <p:sp>
        <p:nvSpPr>
          <p:cNvPr id="15" name="TextBox 14">
            <a:extLst>
              <a:ext uri="{FF2B5EF4-FFF2-40B4-BE49-F238E27FC236}">
                <a16:creationId xmlns:a16="http://schemas.microsoft.com/office/drawing/2014/main" id="{A79247F5-BA48-7470-4DC3-61E77571329C}"/>
              </a:ext>
            </a:extLst>
          </p:cNvPr>
          <p:cNvSpPr txBox="1"/>
          <p:nvPr/>
        </p:nvSpPr>
        <p:spPr>
          <a:xfrm>
            <a:off x="5557025" y="5329401"/>
            <a:ext cx="3430747" cy="1015663"/>
          </a:xfrm>
          <a:prstGeom prst="rect">
            <a:avLst/>
          </a:prstGeom>
          <a:noFill/>
        </p:spPr>
        <p:txBody>
          <a:bodyPr wrap="none" rtlCol="0">
            <a:spAutoFit/>
          </a:bodyPr>
          <a:lstStyle/>
          <a:p>
            <a:pPr algn="l"/>
            <a:r>
              <a:rPr lang="en-US" dirty="0"/>
              <a:t>Solution: </a:t>
            </a:r>
            <a:r>
              <a:rPr lang="en-US" b="1" dirty="0"/>
              <a:t>First-Order MAML</a:t>
            </a:r>
          </a:p>
          <a:p>
            <a:pPr algn="l"/>
            <a:r>
              <a:rPr lang="en-US" b="1" dirty="0"/>
              <a:t>	   (FOMAML)</a:t>
            </a:r>
          </a:p>
          <a:p>
            <a:pPr algn="ctr"/>
            <a:r>
              <a:rPr lang="en-US" dirty="0"/>
              <a:t>Nichol et al. (2018)</a:t>
            </a:r>
            <a:endParaRPr lang="en-150" dirty="0"/>
          </a:p>
        </p:txBody>
      </p:sp>
      <p:sp>
        <p:nvSpPr>
          <p:cNvPr id="16" name="Slide Number Placeholder 15">
            <a:extLst>
              <a:ext uri="{FF2B5EF4-FFF2-40B4-BE49-F238E27FC236}">
                <a16:creationId xmlns:a16="http://schemas.microsoft.com/office/drawing/2014/main" id="{1C581231-861A-FB15-BBF4-9DBCE7ECADFF}"/>
              </a:ext>
            </a:extLst>
          </p:cNvPr>
          <p:cNvSpPr>
            <a:spLocks noGrp="1"/>
          </p:cNvSpPr>
          <p:nvPr>
            <p:ph type="sldNum" sz="quarter" idx="12"/>
          </p:nvPr>
        </p:nvSpPr>
        <p:spPr/>
        <p:txBody>
          <a:bodyPr/>
          <a:lstStyle/>
          <a:p>
            <a:fld id="{17CC94CD-1FE7-0C44-80F4-2964C2C99554}" type="slidenum">
              <a:rPr lang="en-US" noProof="0" smtClean="0"/>
              <a:pPr/>
              <a:t>27</a:t>
            </a:fld>
            <a:endParaRPr lang="en-US" noProof="0" dirty="0"/>
          </a:p>
        </p:txBody>
      </p:sp>
    </p:spTree>
    <p:extLst>
      <p:ext uri="{BB962C8B-B14F-4D97-AF65-F5344CB8AC3E}">
        <p14:creationId xmlns:p14="http://schemas.microsoft.com/office/powerpoint/2010/main" val="683646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FOMAML </a:t>
            </a:r>
            <a:endParaRPr lang="en-150" dirty="0"/>
          </a:p>
        </p:txBody>
      </p:sp>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p:txBody>
          <a:bodyPr/>
          <a:lstStyle/>
          <a:p>
            <a:r>
              <a:rPr lang="en-US" dirty="0"/>
              <a:t>From</a:t>
            </a:r>
          </a:p>
          <a:p>
            <a:endParaRPr lang="en-US" dirty="0"/>
          </a:p>
          <a:p>
            <a:endParaRPr lang="en-US" dirty="0"/>
          </a:p>
          <a:p>
            <a:endParaRPr lang="en-US" dirty="0"/>
          </a:p>
          <a:p>
            <a:pPr marL="0" indent="0">
              <a:buNone/>
            </a:pPr>
            <a:r>
              <a:rPr lang="en-US" dirty="0"/>
              <a:t>FOMAML replaces the Jacobian with the </a:t>
            </a:r>
            <a:r>
              <a:rPr lang="en-US" u="sng" dirty="0"/>
              <a:t>Identity</a:t>
            </a:r>
            <a:r>
              <a:rPr lang="en-US" dirty="0"/>
              <a:t> </a:t>
            </a:r>
            <a:r>
              <a:rPr lang="en-US" u="sng" dirty="0"/>
              <a:t>Matrix</a:t>
            </a:r>
          </a:p>
          <a:p>
            <a:pPr marL="0" indent="0">
              <a:buNone/>
            </a:pPr>
            <a:endParaRPr lang="en-US" dirty="0"/>
          </a:p>
          <a:p>
            <a:pPr marL="0" indent="0">
              <a:buNone/>
            </a:pPr>
            <a:r>
              <a:rPr lang="en-US" u="sng" dirty="0"/>
              <a:t>Results:</a:t>
            </a:r>
          </a:p>
          <a:p>
            <a:r>
              <a:rPr lang="en-US" dirty="0"/>
              <a:t>At a slight loss of  gradient information </a:t>
            </a:r>
            <a:r>
              <a:rPr lang="en-US" dirty="0">
                <a:sym typeface="Wingdings" panose="05000000000000000000" pitchFamily="2" charset="2"/>
              </a:rPr>
              <a:t> Large decrease in complexity</a:t>
            </a:r>
          </a:p>
          <a:p>
            <a:r>
              <a:rPr lang="en-US" dirty="0">
                <a:sym typeface="Wingdings" panose="05000000000000000000" pitchFamily="2" charset="2"/>
              </a:rPr>
              <a:t>Performs nearly as well as MAML</a:t>
            </a:r>
          </a:p>
          <a:p>
            <a:pPr marL="0" indent="0">
              <a:buNone/>
            </a:pPr>
            <a:endParaRPr lang="en-US" b="1" dirty="0"/>
          </a:p>
          <a:p>
            <a:pPr>
              <a:buFont typeface="Wingdings" panose="05000000000000000000" pitchFamily="2" charset="2"/>
              <a:buChar char="è"/>
            </a:pPr>
            <a:r>
              <a:rPr lang="en-US" dirty="0">
                <a:sym typeface="Wingdings" panose="05000000000000000000" pitchFamily="2" charset="2"/>
              </a:rPr>
              <a:t>Therefore, </a:t>
            </a:r>
            <a:r>
              <a:rPr lang="en-US" b="1" dirty="0">
                <a:sym typeface="Wingdings" panose="05000000000000000000" pitchFamily="2" charset="2"/>
              </a:rPr>
              <a:t>we proceed with the FOMAML algorithm</a:t>
            </a:r>
          </a:p>
          <a:p>
            <a:pPr>
              <a:buFont typeface="Wingdings" panose="05000000000000000000" pitchFamily="2" charset="2"/>
              <a:buChar char="è"/>
            </a:pPr>
            <a:endParaRPr lang="en-US" b="1" dirty="0">
              <a:sym typeface="Wingdings" panose="05000000000000000000" pitchFamily="2" charset="2"/>
            </a:endParaRPr>
          </a:p>
        </p:txBody>
      </p:sp>
      <p:pic>
        <p:nvPicPr>
          <p:cNvPr id="4" name="Picture 3">
            <a:extLst>
              <a:ext uri="{FF2B5EF4-FFF2-40B4-BE49-F238E27FC236}">
                <a16:creationId xmlns:a16="http://schemas.microsoft.com/office/drawing/2014/main" id="{708B1139-7FE7-16CD-FBB9-B995CC8A651C}"/>
              </a:ext>
            </a:extLst>
          </p:cNvPr>
          <p:cNvPicPr>
            <a:picLocks noChangeAspect="1"/>
          </p:cNvPicPr>
          <p:nvPr/>
        </p:nvPicPr>
        <p:blipFill>
          <a:blip r:embed="rId3"/>
          <a:stretch>
            <a:fillRect/>
          </a:stretch>
        </p:blipFill>
        <p:spPr>
          <a:xfrm>
            <a:off x="1814512" y="1986699"/>
            <a:ext cx="5514975" cy="1114425"/>
          </a:xfrm>
          <a:prstGeom prst="rect">
            <a:avLst/>
          </a:prstGeom>
        </p:spPr>
      </p:pic>
      <p:sp>
        <p:nvSpPr>
          <p:cNvPr id="5" name="Slide Number Placeholder 4">
            <a:extLst>
              <a:ext uri="{FF2B5EF4-FFF2-40B4-BE49-F238E27FC236}">
                <a16:creationId xmlns:a16="http://schemas.microsoft.com/office/drawing/2014/main" id="{E36BE5D8-9592-157C-6CE7-A1FBBB2FE14B}"/>
              </a:ext>
            </a:extLst>
          </p:cNvPr>
          <p:cNvSpPr>
            <a:spLocks noGrp="1"/>
          </p:cNvSpPr>
          <p:nvPr>
            <p:ph type="sldNum" sz="quarter" idx="12"/>
          </p:nvPr>
        </p:nvSpPr>
        <p:spPr/>
        <p:txBody>
          <a:bodyPr/>
          <a:lstStyle/>
          <a:p>
            <a:fld id="{17CC94CD-1FE7-0C44-80F4-2964C2C99554}" type="slidenum">
              <a:rPr lang="en-US" noProof="0" smtClean="0"/>
              <a:pPr/>
              <a:t>28</a:t>
            </a:fld>
            <a:endParaRPr lang="en-US" noProof="0"/>
          </a:p>
        </p:txBody>
      </p:sp>
    </p:spTree>
    <p:extLst>
      <p:ext uri="{BB962C8B-B14F-4D97-AF65-F5344CB8AC3E}">
        <p14:creationId xmlns:p14="http://schemas.microsoft.com/office/powerpoint/2010/main" val="1680199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Meta Learning Overfitting</a:t>
            </a:r>
            <a:endParaRPr lang="en-150" dirty="0"/>
          </a:p>
        </p:txBody>
      </p:sp>
      <p:sp>
        <p:nvSpPr>
          <p:cNvPr id="7" name="Content Placeholder 6">
            <a:extLst>
              <a:ext uri="{FF2B5EF4-FFF2-40B4-BE49-F238E27FC236}">
                <a16:creationId xmlns:a16="http://schemas.microsoft.com/office/drawing/2014/main" id="{D88ECCC5-547A-FCE5-070D-3063E5ABBFC5}"/>
              </a:ext>
            </a:extLst>
          </p:cNvPr>
          <p:cNvSpPr>
            <a:spLocks noGrp="1"/>
          </p:cNvSpPr>
          <p:nvPr>
            <p:ph idx="1"/>
          </p:nvPr>
        </p:nvSpPr>
        <p:spPr>
          <a:xfrm>
            <a:off x="508000" y="4838358"/>
            <a:ext cx="8128000" cy="1450468"/>
          </a:xfrm>
        </p:spPr>
        <p:txBody>
          <a:bodyPr/>
          <a:lstStyle/>
          <a:p>
            <a:r>
              <a:rPr lang="en-US" b="1" dirty="0"/>
              <a:t>Memorization overfitting: </a:t>
            </a:r>
            <a:r>
              <a:rPr lang="en-US" dirty="0"/>
              <a:t>Fit to training task but base-learner failed to be utilized</a:t>
            </a:r>
            <a:endParaRPr lang="en-US" b="1" dirty="0"/>
          </a:p>
          <a:p>
            <a:r>
              <a:rPr lang="en-US" b="1" dirty="0"/>
              <a:t>Learner Overfitting: </a:t>
            </a:r>
            <a:r>
              <a:rPr lang="en-US" dirty="0"/>
              <a:t>Both Model and Learner fit to training but fail during testing</a:t>
            </a:r>
            <a:endParaRPr lang="en-150" b="1" dirty="0"/>
          </a:p>
        </p:txBody>
      </p:sp>
      <p:pic>
        <p:nvPicPr>
          <p:cNvPr id="9" name="Picture 8">
            <a:extLst>
              <a:ext uri="{FF2B5EF4-FFF2-40B4-BE49-F238E27FC236}">
                <a16:creationId xmlns:a16="http://schemas.microsoft.com/office/drawing/2014/main" id="{A02AAE6C-CF9C-DA51-2B31-61DF182E1C83}"/>
              </a:ext>
            </a:extLst>
          </p:cNvPr>
          <p:cNvPicPr>
            <a:picLocks noChangeAspect="1"/>
          </p:cNvPicPr>
          <p:nvPr/>
        </p:nvPicPr>
        <p:blipFill>
          <a:blip r:embed="rId3"/>
          <a:stretch>
            <a:fillRect/>
          </a:stretch>
        </p:blipFill>
        <p:spPr>
          <a:xfrm>
            <a:off x="1181100" y="1633068"/>
            <a:ext cx="6781800" cy="2962275"/>
          </a:xfrm>
          <a:prstGeom prst="rect">
            <a:avLst/>
          </a:prstGeom>
        </p:spPr>
      </p:pic>
      <p:sp>
        <p:nvSpPr>
          <p:cNvPr id="10" name="Slide Number Placeholder 9">
            <a:extLst>
              <a:ext uri="{FF2B5EF4-FFF2-40B4-BE49-F238E27FC236}">
                <a16:creationId xmlns:a16="http://schemas.microsoft.com/office/drawing/2014/main" id="{B519CF4B-BB6D-5C77-6879-4C41AA608E52}"/>
              </a:ext>
            </a:extLst>
          </p:cNvPr>
          <p:cNvSpPr>
            <a:spLocks noGrp="1"/>
          </p:cNvSpPr>
          <p:nvPr>
            <p:ph type="sldNum" sz="quarter" idx="12"/>
          </p:nvPr>
        </p:nvSpPr>
        <p:spPr/>
        <p:txBody>
          <a:bodyPr/>
          <a:lstStyle/>
          <a:p>
            <a:fld id="{17CC94CD-1FE7-0C44-80F4-2964C2C99554}" type="slidenum">
              <a:rPr lang="en-US" noProof="0" smtClean="0"/>
              <a:pPr/>
              <a:t>29</a:t>
            </a:fld>
            <a:endParaRPr lang="en-US" noProof="0"/>
          </a:p>
        </p:txBody>
      </p:sp>
    </p:spTree>
    <p:extLst>
      <p:ext uri="{BB962C8B-B14F-4D97-AF65-F5344CB8AC3E}">
        <p14:creationId xmlns:p14="http://schemas.microsoft.com/office/powerpoint/2010/main" val="2358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2C0A-524E-0795-86C3-E8A9B255246A}"/>
              </a:ext>
            </a:extLst>
          </p:cNvPr>
          <p:cNvSpPr>
            <a:spLocks noGrp="1"/>
          </p:cNvSpPr>
          <p:nvPr>
            <p:ph type="title"/>
          </p:nvPr>
        </p:nvSpPr>
        <p:spPr>
          <a:xfrm>
            <a:off x="508000" y="840363"/>
            <a:ext cx="8128000" cy="601538"/>
          </a:xfrm>
        </p:spPr>
        <p:txBody>
          <a:bodyPr/>
          <a:lstStyle/>
          <a:p>
            <a:r>
              <a:rPr lang="en-US" dirty="0"/>
              <a:t>Motivation</a:t>
            </a:r>
            <a:endParaRPr lang="en-150" dirty="0"/>
          </a:p>
        </p:txBody>
      </p:sp>
      <p:sp>
        <p:nvSpPr>
          <p:cNvPr id="4" name="Content Placeholder 2">
            <a:extLst>
              <a:ext uri="{FF2B5EF4-FFF2-40B4-BE49-F238E27FC236}">
                <a16:creationId xmlns:a16="http://schemas.microsoft.com/office/drawing/2014/main" id="{32178FED-6FA6-5069-A0AF-05C65A261DFF}"/>
              </a:ext>
            </a:extLst>
          </p:cNvPr>
          <p:cNvSpPr>
            <a:spLocks noGrp="1"/>
          </p:cNvSpPr>
          <p:nvPr>
            <p:ph idx="1"/>
          </p:nvPr>
        </p:nvSpPr>
        <p:spPr>
          <a:xfrm>
            <a:off x="508000" y="1701800"/>
            <a:ext cx="8128000" cy="4470400"/>
          </a:xfrm>
        </p:spPr>
        <p:txBody>
          <a:bodyPr/>
          <a:lstStyle/>
          <a:p>
            <a:pPr marL="0" indent="0">
              <a:buNone/>
            </a:pPr>
            <a:r>
              <a:rPr lang="en-US" dirty="0"/>
              <a:t>1) Human-like grasp vs any grasp</a:t>
            </a:r>
          </a:p>
          <a:p>
            <a:pPr lvl="1"/>
            <a:r>
              <a:rPr lang="en-US" dirty="0"/>
              <a:t>Human support via Demonstrations</a:t>
            </a:r>
          </a:p>
          <a:p>
            <a:pPr lvl="2"/>
            <a:r>
              <a:rPr lang="en-US" dirty="0"/>
              <a:t>Limited Data</a:t>
            </a:r>
          </a:p>
          <a:p>
            <a:pPr lvl="2"/>
            <a:r>
              <a:rPr lang="en-US" dirty="0"/>
              <a:t>Explore new methods for Low Data learning</a:t>
            </a:r>
          </a:p>
          <a:p>
            <a:pPr lvl="2"/>
            <a:endParaRPr lang="en-US" dirty="0"/>
          </a:p>
          <a:p>
            <a:pPr marL="0" indent="0">
              <a:buNone/>
            </a:pPr>
            <a:endParaRPr lang="en-US" dirty="0"/>
          </a:p>
          <a:p>
            <a:pPr marL="0" indent="0">
              <a:buNone/>
            </a:pPr>
            <a:r>
              <a:rPr lang="en-US" dirty="0"/>
              <a:t>2) Extendibility to new data</a:t>
            </a:r>
          </a:p>
          <a:p>
            <a:pPr marL="0" indent="0">
              <a:buNone/>
            </a:pPr>
            <a:endParaRPr lang="en-US" dirty="0"/>
          </a:p>
        </p:txBody>
      </p:sp>
      <p:sp>
        <p:nvSpPr>
          <p:cNvPr id="5" name="Slide Number Placeholder 4">
            <a:extLst>
              <a:ext uri="{FF2B5EF4-FFF2-40B4-BE49-F238E27FC236}">
                <a16:creationId xmlns:a16="http://schemas.microsoft.com/office/drawing/2014/main" id="{1D4D32B6-4301-C7DE-9B6F-CE961A4BA1B6}"/>
              </a:ext>
            </a:extLst>
          </p:cNvPr>
          <p:cNvSpPr>
            <a:spLocks noGrp="1"/>
          </p:cNvSpPr>
          <p:nvPr>
            <p:ph type="sldNum" sz="quarter" idx="12"/>
          </p:nvPr>
        </p:nvSpPr>
        <p:spPr/>
        <p:txBody>
          <a:bodyPr/>
          <a:lstStyle/>
          <a:p>
            <a:fld id="{17CC94CD-1FE7-0C44-80F4-2964C2C99554}" type="slidenum">
              <a:rPr lang="en-US" noProof="0" smtClean="0"/>
              <a:pPr/>
              <a:t>3</a:t>
            </a:fld>
            <a:endParaRPr lang="en-US" noProof="0"/>
          </a:p>
        </p:txBody>
      </p:sp>
    </p:spTree>
    <p:extLst>
      <p:ext uri="{BB962C8B-B14F-4D97-AF65-F5344CB8AC3E}">
        <p14:creationId xmlns:p14="http://schemas.microsoft.com/office/powerpoint/2010/main" val="4239575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p:txBody>
          <a:bodyPr/>
          <a:lstStyle/>
          <a:p>
            <a:r>
              <a:rPr lang="en-US" dirty="0"/>
              <a:t>Model Part II: Task Augmentation</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a:xfrm>
                <a:off x="508000" y="1701800"/>
                <a:ext cx="8128000" cy="2559115"/>
              </a:xfrm>
            </p:spPr>
            <p:txBody>
              <a:bodyPr/>
              <a:lstStyle/>
              <a:p>
                <a:pPr marL="0" indent="0">
                  <a:buNone/>
                </a:pPr>
                <a:r>
                  <a:rPr lang="en-US" dirty="0">
                    <a:sym typeface="Wingdings" panose="05000000000000000000" pitchFamily="2" charset="2"/>
                  </a:rPr>
                  <a:t>As introduced by Rajendran et al. (2020):</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Let </a:t>
                </a:r>
                <a14:m>
                  <m:oMath xmlns:m="http://schemas.openxmlformats.org/officeDocument/2006/math">
                    <m:r>
                      <a:rPr lang="en-US" b="0" i="1" smtClean="0">
                        <a:latin typeface="Cambria Math" panose="02040503050406030204" pitchFamily="18" charset="0"/>
                        <a:sym typeface="Wingdings" panose="05000000000000000000" pitchFamily="2" charset="2"/>
                      </a:rPr>
                      <m:t>𝑋</m:t>
                    </m:r>
                    <m:r>
                      <a:rPr lang="en-US" b="0" i="1" smtClean="0">
                        <a:latin typeface="Cambria Math" panose="02040503050406030204" pitchFamily="18" charset="0"/>
                        <a:sym typeface="Wingdings" panose="05000000000000000000" pitchFamily="2" charset="2"/>
                      </a:rPr>
                      <m:t> </m:t>
                    </m:r>
                  </m:oMath>
                </a14:m>
                <a:r>
                  <a:rPr lang="en-US" dirty="0">
                    <a:sym typeface="Wingdings" panose="05000000000000000000" pitchFamily="2" charset="2"/>
                  </a:rPr>
                  <a:t>and </a:t>
                </a:r>
                <a14:m>
                  <m:oMath xmlns:m="http://schemas.openxmlformats.org/officeDocument/2006/math">
                    <m:r>
                      <a:rPr lang="en-US" b="0" i="1" smtClean="0">
                        <a:latin typeface="Cambria Math" panose="02040503050406030204" pitchFamily="18" charset="0"/>
                        <a:sym typeface="Wingdings" panose="05000000000000000000" pitchFamily="2" charset="2"/>
                      </a:rPr>
                      <m:t>𝑌</m:t>
                    </m:r>
                  </m:oMath>
                </a14:m>
                <a:r>
                  <a:rPr lang="en-US" dirty="0">
                    <a:sym typeface="Wingdings" panose="05000000000000000000" pitchFamily="2" charset="2"/>
                  </a:rPr>
                  <a:t> be the RV that represent task data and </a:t>
                </a:r>
                <a14:m>
                  <m:oMath xmlns:m="http://schemas.openxmlformats.org/officeDocument/2006/math">
                    <m:r>
                      <a:rPr lang="en-US" b="0" i="1" smtClean="0">
                        <a:latin typeface="Cambria Math" panose="02040503050406030204" pitchFamily="18" charset="0"/>
                        <a:sym typeface="Wingdings" panose="05000000000000000000" pitchFamily="2" charset="2"/>
                      </a:rPr>
                      <m:t>𝑒</m:t>
                    </m:r>
                  </m:oMath>
                </a14:m>
                <a:r>
                  <a:rPr lang="en-US" dirty="0">
                    <a:sym typeface="Wingdings" panose="05000000000000000000" pitchFamily="2" charset="2"/>
                  </a:rPr>
                  <a:t> represent some noise, then: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𝑠</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𝑒</m:t>
                      </m:r>
                      <m:r>
                        <a:rPr lang="en-US" b="0" i="1" smtClean="0">
                          <a:latin typeface="Cambria Math" panose="02040503050406030204" pitchFamily="18" charset="0"/>
                          <a:sym typeface="Wingdings" panose="05000000000000000000" pitchFamily="2" charset="2"/>
                        </a:rPr>
                        <m:t> , </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𝑞</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𝑒</m:t>
                      </m:r>
                      <m:r>
                        <a:rPr lang="en-US" b="0" i="1" smtClean="0">
                          <a:latin typeface="Cambria Math" panose="02040503050406030204" pitchFamily="18" charset="0"/>
                          <a:sym typeface="Wingdings" panose="05000000000000000000" pitchFamily="2" charset="2"/>
                        </a:rPr>
                        <m:t>)</m:t>
                      </m:r>
                    </m:oMath>
                  </m:oMathPara>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Therefore, the base learner must learn </a:t>
                </a:r>
                <a14:m>
                  <m:oMath xmlns:m="http://schemas.openxmlformats.org/officeDocument/2006/math">
                    <m:r>
                      <a:rPr lang="en-US" b="0" i="1" smtClean="0">
                        <a:latin typeface="Cambria Math" panose="02040503050406030204" pitchFamily="18" charset="0"/>
                        <a:sym typeface="Wingdings" panose="05000000000000000000" pitchFamily="2" charset="2"/>
                      </a:rPr>
                      <m:t>𝑒</m:t>
                    </m:r>
                  </m:oMath>
                </a14:m>
                <a:r>
                  <a:rPr lang="en-US" dirty="0">
                    <a:sym typeface="Wingdings" panose="05000000000000000000" pitchFamily="2" charset="2"/>
                  </a:rPr>
                  <a:t> in order to associate:</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𝑠</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𝑞</m:t>
                        </m:r>
                      </m:sub>
                    </m:sSub>
                    <m:r>
                      <a:rPr lang="en-US"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𝑠</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𝑒</m:t>
                    </m:r>
                    <m:r>
                      <a:rPr lang="en-US" b="0" i="1" smtClean="0">
                        <a:latin typeface="Cambria Math" panose="02040503050406030204" pitchFamily="18" charset="0"/>
                        <a:sym typeface="Wingdings" panose="05000000000000000000" pitchFamily="2" charset="2"/>
                      </a:rPr>
                      <m:t> , </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𝑦</m:t>
                        </m:r>
                      </m:e>
                      <m:sub>
                        <m:r>
                          <a:rPr lang="en-US" b="0" i="1" smtClean="0">
                            <a:latin typeface="Cambria Math" panose="02040503050406030204" pitchFamily="18" charset="0"/>
                            <a:sym typeface="Wingdings" panose="05000000000000000000" pitchFamily="2" charset="2"/>
                          </a:rPr>
                          <m:t>𝑞</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𝑒</m:t>
                    </m:r>
                    <m:r>
                      <a:rPr lang="en-US" b="0" i="1" smtClean="0">
                        <a:latin typeface="Cambria Math" panose="02040503050406030204" pitchFamily="18" charset="0"/>
                        <a:sym typeface="Wingdings" panose="05000000000000000000" pitchFamily="2" charset="2"/>
                      </a:rPr>
                      <m:t>)</m:t>
                    </m:r>
                  </m:oMath>
                </a14:m>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p:txBody>
          </p:sp>
        </mc:Choice>
        <mc:Fallback xmlns="">
          <p:sp>
            <p:nvSpPr>
              <p:cNvPr id="3" name="Content Placeholder 2">
                <a:extLst>
                  <a:ext uri="{FF2B5EF4-FFF2-40B4-BE49-F238E27FC236}">
                    <a16:creationId xmlns:a16="http://schemas.microsoft.com/office/drawing/2014/main" id="{397990BC-83D0-A0BB-CAF4-E2C18918F553}"/>
                  </a:ext>
                </a:extLst>
              </p:cNvPr>
              <p:cNvSpPr>
                <a:spLocks noGrp="1" noRot="1" noChangeAspect="1" noMove="1" noResize="1" noEditPoints="1" noAdjustHandles="1" noChangeArrowheads="1" noChangeShapeType="1" noTextEdit="1"/>
              </p:cNvSpPr>
              <p:nvPr>
                <p:ph idx="1"/>
              </p:nvPr>
            </p:nvSpPr>
            <p:spPr>
              <a:xfrm>
                <a:off x="508000" y="1701800"/>
                <a:ext cx="8128000" cy="2559115"/>
              </a:xfrm>
              <a:blipFill>
                <a:blip r:embed="rId3"/>
                <a:stretch>
                  <a:fillRect l="-750" t="-952" b="-30238"/>
                </a:stretch>
              </a:blipFill>
            </p:spPr>
            <p:txBody>
              <a:bodyPr/>
              <a:lstStyle/>
              <a:p>
                <a:r>
                  <a:rPr lang="en-150">
                    <a:noFill/>
                  </a:rPr>
                  <a:t> </a:t>
                </a:r>
              </a:p>
            </p:txBody>
          </p:sp>
        </mc:Fallback>
      </mc:AlternateContent>
      <p:sp>
        <p:nvSpPr>
          <p:cNvPr id="6" name="Rectangle 5">
            <a:extLst>
              <a:ext uri="{FF2B5EF4-FFF2-40B4-BE49-F238E27FC236}">
                <a16:creationId xmlns:a16="http://schemas.microsoft.com/office/drawing/2014/main" id="{EF21B8A7-DB90-6B70-A2F9-68356FE33ED4}"/>
              </a:ext>
            </a:extLst>
          </p:cNvPr>
          <p:cNvSpPr/>
          <p:nvPr/>
        </p:nvSpPr>
        <p:spPr bwMode="auto">
          <a:xfrm>
            <a:off x="6277417" y="3532695"/>
            <a:ext cx="366811" cy="26395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7" name="Slide Number Placeholder 6">
            <a:extLst>
              <a:ext uri="{FF2B5EF4-FFF2-40B4-BE49-F238E27FC236}">
                <a16:creationId xmlns:a16="http://schemas.microsoft.com/office/drawing/2014/main" id="{1FF68619-4AF8-5904-3C12-600334D05514}"/>
              </a:ext>
            </a:extLst>
          </p:cNvPr>
          <p:cNvSpPr>
            <a:spLocks noGrp="1"/>
          </p:cNvSpPr>
          <p:nvPr>
            <p:ph type="sldNum" sz="quarter" idx="12"/>
          </p:nvPr>
        </p:nvSpPr>
        <p:spPr/>
        <p:txBody>
          <a:bodyPr/>
          <a:lstStyle/>
          <a:p>
            <a:fld id="{17CC94CD-1FE7-0C44-80F4-2964C2C99554}" type="slidenum">
              <a:rPr lang="en-US" noProof="0" smtClean="0"/>
              <a:pPr/>
              <a:t>30</a:t>
            </a:fld>
            <a:endParaRPr lang="en-US" noProof="0"/>
          </a:p>
        </p:txBody>
      </p:sp>
    </p:spTree>
    <p:extLst>
      <p:ext uri="{BB962C8B-B14F-4D97-AF65-F5344CB8AC3E}">
        <p14:creationId xmlns:p14="http://schemas.microsoft.com/office/powerpoint/2010/main" val="2418151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4C87-1755-8215-1132-2AF9D3011AF3}"/>
              </a:ext>
            </a:extLst>
          </p:cNvPr>
          <p:cNvSpPr>
            <a:spLocks noGrp="1"/>
          </p:cNvSpPr>
          <p:nvPr>
            <p:ph type="title"/>
          </p:nvPr>
        </p:nvSpPr>
        <p:spPr>
          <a:xfrm>
            <a:off x="508000" y="849789"/>
            <a:ext cx="8128000" cy="1082705"/>
          </a:xfrm>
        </p:spPr>
        <p:txBody>
          <a:bodyPr/>
          <a:lstStyle/>
          <a:p>
            <a:r>
              <a:rPr lang="en-US" dirty="0"/>
              <a:t>Model Part II: Implemented Task Augmentations</a:t>
            </a:r>
            <a:endParaRPr lang="en-150" dirty="0"/>
          </a:p>
        </p:txBody>
      </p:sp>
      <p:sp>
        <p:nvSpPr>
          <p:cNvPr id="3" name="Content Placeholder 2">
            <a:extLst>
              <a:ext uri="{FF2B5EF4-FFF2-40B4-BE49-F238E27FC236}">
                <a16:creationId xmlns:a16="http://schemas.microsoft.com/office/drawing/2014/main" id="{397990BC-83D0-A0BB-CAF4-E2C18918F553}"/>
              </a:ext>
            </a:extLst>
          </p:cNvPr>
          <p:cNvSpPr>
            <a:spLocks noGrp="1"/>
          </p:cNvSpPr>
          <p:nvPr>
            <p:ph idx="1"/>
          </p:nvPr>
        </p:nvSpPr>
        <p:spPr>
          <a:xfrm>
            <a:off x="508000" y="2318993"/>
            <a:ext cx="5713691" cy="3719559"/>
          </a:xfrm>
        </p:spPr>
        <p:txBody>
          <a:bodyPr/>
          <a:lstStyle/>
          <a:p>
            <a:pPr marL="457200" indent="-457200">
              <a:buFont typeface="+mj-lt"/>
              <a:buAutoNum type="arabicPeriod"/>
            </a:pPr>
            <a:r>
              <a:rPr lang="en-US" dirty="0">
                <a:sym typeface="Wingdings" panose="05000000000000000000" pitchFamily="2" charset="2"/>
              </a:rPr>
              <a:t>Discrete Noise to Labeled Angular Data</a:t>
            </a:r>
          </a:p>
          <a:p>
            <a:pPr marL="725488" lvl="1" indent="-457200"/>
            <a:r>
              <a:rPr lang="en-US" dirty="0">
                <a:sym typeface="Wingdings" panose="05000000000000000000" pitchFamily="2" charset="2"/>
              </a:rPr>
              <a:t>Spherical Angle Noise set [-5,-4,-3 … ,20] </a:t>
            </a:r>
          </a:p>
          <a:p>
            <a:pPr marL="725488" lvl="1" indent="-457200"/>
            <a:r>
              <a:rPr lang="en-US" dirty="0">
                <a:sym typeface="Wingdings" panose="05000000000000000000" pitchFamily="2" charset="2"/>
              </a:rPr>
              <a:t>Rotation Angle Noise set [-2, -1, … 10] </a:t>
            </a:r>
          </a:p>
          <a:p>
            <a:pPr marL="725488" lvl="1" indent="-457200"/>
            <a:endParaRPr lang="en-US" dirty="0">
              <a:sym typeface="Wingdings" panose="05000000000000000000" pitchFamily="2" charset="2"/>
            </a:endParaRPr>
          </a:p>
          <a:p>
            <a:pPr marL="457200" indent="-457200">
              <a:buFont typeface="+mj-lt"/>
              <a:buAutoNum type="arabicPeriod"/>
            </a:pPr>
            <a:r>
              <a:rPr lang="en-US" dirty="0">
                <a:sym typeface="Wingdings" panose="05000000000000000000" pitchFamily="2" charset="2"/>
              </a:rPr>
              <a:t>Zero Masking to Probability Labeled Data</a:t>
            </a:r>
          </a:p>
          <a:p>
            <a:pPr marL="457200" indent="-457200">
              <a:buFont typeface="+mj-lt"/>
              <a:buAutoNum type="arabicPeriod"/>
            </a:pPr>
            <a:endParaRPr lang="en-US" dirty="0">
              <a:sym typeface="Wingdings" panose="05000000000000000000" pitchFamily="2" charset="2"/>
            </a:endParaRPr>
          </a:p>
          <a:p>
            <a:pPr marL="457200" indent="-457200">
              <a:buFont typeface="+mj-lt"/>
              <a:buAutoNum type="arabicPeriod"/>
            </a:pPr>
            <a:r>
              <a:rPr lang="en-US" dirty="0">
                <a:sym typeface="Wingdings" panose="05000000000000000000" pitchFamily="2" charset="2"/>
              </a:rPr>
              <a:t>Choose few random points on labeled likelihoods to imitate human demonstrations. Zero out the non-chosen points</a:t>
            </a: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05D17702-9EE0-C27F-0992-EB77C5A9B23C}"/>
              </a:ext>
            </a:extLst>
          </p:cNvPr>
          <p:cNvPicPr>
            <a:picLocks noChangeAspect="1"/>
          </p:cNvPicPr>
          <p:nvPr/>
        </p:nvPicPr>
        <p:blipFill>
          <a:blip r:embed="rId3"/>
          <a:stretch>
            <a:fillRect/>
          </a:stretch>
        </p:blipFill>
        <p:spPr>
          <a:xfrm>
            <a:off x="6542490" y="1465758"/>
            <a:ext cx="2443948" cy="2132109"/>
          </a:xfrm>
          <a:prstGeom prst="rect">
            <a:avLst/>
          </a:prstGeom>
        </p:spPr>
      </p:pic>
      <p:sp>
        <p:nvSpPr>
          <p:cNvPr id="6" name="TextBox 5">
            <a:extLst>
              <a:ext uri="{FF2B5EF4-FFF2-40B4-BE49-F238E27FC236}">
                <a16:creationId xmlns:a16="http://schemas.microsoft.com/office/drawing/2014/main" id="{F98853B9-9A8C-A8F7-0EDA-1E18EDBEDBBA}"/>
              </a:ext>
            </a:extLst>
          </p:cNvPr>
          <p:cNvSpPr txBox="1"/>
          <p:nvPr/>
        </p:nvSpPr>
        <p:spPr>
          <a:xfrm>
            <a:off x="6647368" y="3506084"/>
            <a:ext cx="2007281" cy="338554"/>
          </a:xfrm>
          <a:prstGeom prst="rect">
            <a:avLst/>
          </a:prstGeom>
          <a:noFill/>
        </p:spPr>
        <p:txBody>
          <a:bodyPr wrap="none" rtlCol="0">
            <a:spAutoFit/>
          </a:bodyPr>
          <a:lstStyle/>
          <a:p>
            <a:r>
              <a:rPr lang="en-US" sz="1600" dirty="0"/>
              <a:t>Zero masking Noise</a:t>
            </a:r>
            <a:endParaRPr lang="en-150" sz="1600" dirty="0"/>
          </a:p>
        </p:txBody>
      </p:sp>
      <p:cxnSp>
        <p:nvCxnSpPr>
          <p:cNvPr id="8" name="Straight Connector 7">
            <a:extLst>
              <a:ext uri="{FF2B5EF4-FFF2-40B4-BE49-F238E27FC236}">
                <a16:creationId xmlns:a16="http://schemas.microsoft.com/office/drawing/2014/main" id="{D0D3D1B0-41EC-A6BB-C559-5A87C700CD5E}"/>
              </a:ext>
            </a:extLst>
          </p:cNvPr>
          <p:cNvCxnSpPr/>
          <p:nvPr/>
        </p:nvCxnSpPr>
        <p:spPr bwMode="auto">
          <a:xfrm>
            <a:off x="6221691" y="2215299"/>
            <a:ext cx="0" cy="39026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Slide Number Placeholder 8">
            <a:extLst>
              <a:ext uri="{FF2B5EF4-FFF2-40B4-BE49-F238E27FC236}">
                <a16:creationId xmlns:a16="http://schemas.microsoft.com/office/drawing/2014/main" id="{C32BFDB4-1286-01AC-C1A4-15CFBBB978DF}"/>
              </a:ext>
            </a:extLst>
          </p:cNvPr>
          <p:cNvSpPr>
            <a:spLocks noGrp="1"/>
          </p:cNvSpPr>
          <p:nvPr>
            <p:ph type="sldNum" sz="quarter" idx="12"/>
          </p:nvPr>
        </p:nvSpPr>
        <p:spPr/>
        <p:txBody>
          <a:bodyPr/>
          <a:lstStyle/>
          <a:p>
            <a:fld id="{17CC94CD-1FE7-0C44-80F4-2964C2C99554}" type="slidenum">
              <a:rPr lang="en-US" noProof="0" smtClean="0"/>
              <a:pPr/>
              <a:t>31</a:t>
            </a:fld>
            <a:endParaRPr lang="en-US" noProof="0" dirty="0"/>
          </a:p>
        </p:txBody>
      </p:sp>
      <p:pic>
        <p:nvPicPr>
          <p:cNvPr id="7" name="Picture 6">
            <a:extLst>
              <a:ext uri="{FF2B5EF4-FFF2-40B4-BE49-F238E27FC236}">
                <a16:creationId xmlns:a16="http://schemas.microsoft.com/office/drawing/2014/main" id="{E000FE22-840F-733E-2FF8-330F85380F95}"/>
              </a:ext>
            </a:extLst>
          </p:cNvPr>
          <p:cNvPicPr>
            <a:picLocks noChangeAspect="1"/>
          </p:cNvPicPr>
          <p:nvPr/>
        </p:nvPicPr>
        <p:blipFill>
          <a:blip r:embed="rId4"/>
          <a:stretch>
            <a:fillRect/>
          </a:stretch>
        </p:blipFill>
        <p:spPr>
          <a:xfrm>
            <a:off x="6609934" y="3992027"/>
            <a:ext cx="2309060" cy="1897544"/>
          </a:xfrm>
          <a:prstGeom prst="rect">
            <a:avLst/>
          </a:prstGeom>
        </p:spPr>
      </p:pic>
      <p:sp>
        <p:nvSpPr>
          <p:cNvPr id="12" name="TextBox 11">
            <a:extLst>
              <a:ext uri="{FF2B5EF4-FFF2-40B4-BE49-F238E27FC236}">
                <a16:creationId xmlns:a16="http://schemas.microsoft.com/office/drawing/2014/main" id="{D2CA107C-791A-385E-8DF8-8903BD8CE21B}"/>
              </a:ext>
            </a:extLst>
          </p:cNvPr>
          <p:cNvSpPr txBox="1"/>
          <p:nvPr/>
        </p:nvSpPr>
        <p:spPr>
          <a:xfrm>
            <a:off x="6612221" y="5801474"/>
            <a:ext cx="2109872" cy="338554"/>
          </a:xfrm>
          <a:prstGeom prst="rect">
            <a:avLst/>
          </a:prstGeom>
          <a:noFill/>
        </p:spPr>
        <p:txBody>
          <a:bodyPr wrap="none" rtlCol="0">
            <a:spAutoFit/>
          </a:bodyPr>
          <a:lstStyle/>
          <a:p>
            <a:r>
              <a:rPr lang="en-US" sz="1600" dirty="0"/>
              <a:t>Random Point Select</a:t>
            </a:r>
            <a:endParaRPr lang="en-150" sz="1600" dirty="0"/>
          </a:p>
        </p:txBody>
      </p:sp>
    </p:spTree>
    <p:extLst>
      <p:ext uri="{BB962C8B-B14F-4D97-AF65-F5344CB8AC3E}">
        <p14:creationId xmlns:p14="http://schemas.microsoft.com/office/powerpoint/2010/main" val="1367964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a:xfrm>
            <a:off x="508000" y="849790"/>
            <a:ext cx="8128000" cy="601938"/>
          </a:xfrm>
        </p:spPr>
        <p:txBody>
          <a:bodyPr/>
          <a:lstStyle/>
          <a:p>
            <a:r>
              <a:rPr lang="en-US" dirty="0"/>
              <a:t>Model Part II: Results</a:t>
            </a:r>
            <a:endParaRPr lang="en-150" dirty="0"/>
          </a:p>
        </p:txBody>
      </p:sp>
      <p:sp>
        <p:nvSpPr>
          <p:cNvPr id="3" name="Content Placeholder 2">
            <a:extLst>
              <a:ext uri="{FF2B5EF4-FFF2-40B4-BE49-F238E27FC236}">
                <a16:creationId xmlns:a16="http://schemas.microsoft.com/office/drawing/2014/main" id="{1B09E52F-7CE8-59E6-91FE-A8F6452D2777}"/>
              </a:ext>
            </a:extLst>
          </p:cNvPr>
          <p:cNvSpPr>
            <a:spLocks noGrp="1"/>
          </p:cNvSpPr>
          <p:nvPr>
            <p:ph idx="1"/>
          </p:nvPr>
        </p:nvSpPr>
        <p:spPr>
          <a:xfrm>
            <a:off x="508000" y="1677972"/>
            <a:ext cx="8128000" cy="4494228"/>
          </a:xfrm>
        </p:spPr>
        <p:txBody>
          <a:bodyPr/>
          <a:lstStyle/>
          <a:p>
            <a:r>
              <a:rPr lang="en-US" dirty="0"/>
              <a:t>Considerations on results:</a:t>
            </a:r>
          </a:p>
          <a:p>
            <a:pPr lvl="1"/>
            <a:r>
              <a:rPr lang="en-US" dirty="0"/>
              <a:t>Training was stopped at 1000 iterations </a:t>
            </a:r>
          </a:p>
          <a:p>
            <a:pPr lvl="1"/>
            <a:r>
              <a:rPr lang="en-US" dirty="0"/>
              <a:t>Average training time ~ 36-48 hours per 1000 iterations</a:t>
            </a:r>
          </a:p>
          <a:p>
            <a:pPr lvl="2"/>
            <a:r>
              <a:rPr lang="en-US" dirty="0"/>
              <a:t>Given the setup used</a:t>
            </a:r>
          </a:p>
          <a:p>
            <a:pPr lvl="1"/>
            <a:endParaRPr lang="en-US" dirty="0"/>
          </a:p>
          <a:p>
            <a:pPr lvl="1"/>
            <a:r>
              <a:rPr lang="en-US" b="1" dirty="0"/>
              <a:t>Optimal results are not expected </a:t>
            </a:r>
            <a:endParaRPr lang="en-US" dirty="0"/>
          </a:p>
          <a:p>
            <a:pPr lvl="2"/>
            <a:r>
              <a:rPr lang="en-US" dirty="0"/>
              <a:t>Sinusoid estimation meta-learning ~2000-10000 iterations depending on hyperparameters</a:t>
            </a:r>
          </a:p>
          <a:p>
            <a:pPr lvl="1"/>
            <a:endParaRPr lang="en-US" dirty="0"/>
          </a:p>
          <a:p>
            <a:pPr lvl="1"/>
            <a:r>
              <a:rPr lang="en-US" dirty="0"/>
              <a:t>Goal: </a:t>
            </a:r>
          </a:p>
          <a:p>
            <a:pPr lvl="2"/>
            <a:r>
              <a:rPr lang="en-US" dirty="0"/>
              <a:t>Is task adaptability feasible?</a:t>
            </a:r>
          </a:p>
          <a:p>
            <a:pPr lvl="2"/>
            <a:r>
              <a:rPr lang="en-US" dirty="0"/>
              <a:t>Can model learn the data?</a:t>
            </a:r>
          </a:p>
          <a:p>
            <a:pPr lvl="1"/>
            <a:endParaRPr lang="en-US" dirty="0"/>
          </a:p>
          <a:p>
            <a:pPr lvl="2"/>
            <a:endParaRPr lang="en-150" dirty="0"/>
          </a:p>
        </p:txBody>
      </p:sp>
      <p:sp>
        <p:nvSpPr>
          <p:cNvPr id="4" name="Slide Number Placeholder 3">
            <a:extLst>
              <a:ext uri="{FF2B5EF4-FFF2-40B4-BE49-F238E27FC236}">
                <a16:creationId xmlns:a16="http://schemas.microsoft.com/office/drawing/2014/main" id="{1D86EA7A-88A0-C2A9-AB42-C51D7E4CBC4A}"/>
              </a:ext>
            </a:extLst>
          </p:cNvPr>
          <p:cNvSpPr>
            <a:spLocks noGrp="1"/>
          </p:cNvSpPr>
          <p:nvPr>
            <p:ph type="sldNum" sz="quarter" idx="12"/>
          </p:nvPr>
        </p:nvSpPr>
        <p:spPr/>
        <p:txBody>
          <a:bodyPr/>
          <a:lstStyle/>
          <a:p>
            <a:fld id="{17CC94CD-1FE7-0C44-80F4-2964C2C99554}" type="slidenum">
              <a:rPr lang="en-US" noProof="0" smtClean="0"/>
              <a:pPr/>
              <a:t>32</a:t>
            </a:fld>
            <a:endParaRPr lang="en-US" noProof="0"/>
          </a:p>
        </p:txBody>
      </p:sp>
    </p:spTree>
    <p:extLst>
      <p:ext uri="{BB962C8B-B14F-4D97-AF65-F5344CB8AC3E}">
        <p14:creationId xmlns:p14="http://schemas.microsoft.com/office/powerpoint/2010/main" val="1951974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a:xfrm>
            <a:off x="508000" y="849790"/>
            <a:ext cx="8128000" cy="539350"/>
          </a:xfrm>
        </p:spPr>
        <p:txBody>
          <a:bodyPr/>
          <a:lstStyle/>
          <a:p>
            <a:r>
              <a:rPr lang="en-US" sz="2800" dirty="0"/>
              <a:t>Model Part II: Results, No Task Augmentation</a:t>
            </a:r>
            <a:br>
              <a:rPr lang="en-150" dirty="0"/>
            </a:br>
            <a:endParaRPr lang="en-150" dirty="0"/>
          </a:p>
        </p:txBody>
      </p:sp>
      <p:sp>
        <p:nvSpPr>
          <p:cNvPr id="3" name="Content Placeholder 2">
            <a:extLst>
              <a:ext uri="{FF2B5EF4-FFF2-40B4-BE49-F238E27FC236}">
                <a16:creationId xmlns:a16="http://schemas.microsoft.com/office/drawing/2014/main" id="{1B09E52F-7CE8-59E6-91FE-A8F6452D2777}"/>
              </a:ext>
            </a:extLst>
          </p:cNvPr>
          <p:cNvSpPr>
            <a:spLocks noGrp="1"/>
          </p:cNvSpPr>
          <p:nvPr>
            <p:ph idx="1"/>
          </p:nvPr>
        </p:nvSpPr>
        <p:spPr>
          <a:xfrm>
            <a:off x="1000086" y="1886863"/>
            <a:ext cx="754144" cy="4145436"/>
          </a:xfrm>
        </p:spPr>
        <p:txBody>
          <a:bodyPr/>
          <a:lstStyle/>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US" dirty="0"/>
          </a:p>
          <a:p>
            <a:pPr marL="0" indent="0">
              <a:buNone/>
            </a:pPr>
            <a:endParaRPr lang="en-US" dirty="0"/>
          </a:p>
          <a:p>
            <a:pPr marL="0" indent="0">
              <a:buNone/>
            </a:pPr>
            <a:endParaRPr lang="en-US" dirty="0"/>
          </a:p>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150" dirty="0"/>
          </a:p>
        </p:txBody>
      </p:sp>
      <p:pic>
        <p:nvPicPr>
          <p:cNvPr id="5" name="Picture 4" descr="A screenshot of a computer&#10;&#10;Description automatically generated with low confidence">
            <a:extLst>
              <a:ext uri="{FF2B5EF4-FFF2-40B4-BE49-F238E27FC236}">
                <a16:creationId xmlns:a16="http://schemas.microsoft.com/office/drawing/2014/main" id="{6DF9C902-3732-E78A-8A78-98172925662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65693" y="1301809"/>
            <a:ext cx="6028855" cy="5556192"/>
          </a:xfrm>
          <a:prstGeom prst="rect">
            <a:avLst/>
          </a:prstGeom>
        </p:spPr>
      </p:pic>
      <p:sp>
        <p:nvSpPr>
          <p:cNvPr id="18" name="TextBox 17">
            <a:extLst>
              <a:ext uri="{FF2B5EF4-FFF2-40B4-BE49-F238E27FC236}">
                <a16:creationId xmlns:a16="http://schemas.microsoft.com/office/drawing/2014/main" id="{EAD37EF3-01DD-C480-ED8A-56F52D9DD254}"/>
              </a:ext>
            </a:extLst>
          </p:cNvPr>
          <p:cNvSpPr txBox="1"/>
          <p:nvPr/>
        </p:nvSpPr>
        <p:spPr>
          <a:xfrm>
            <a:off x="7426124" y="2619995"/>
            <a:ext cx="1098442" cy="707886"/>
          </a:xfrm>
          <a:prstGeom prst="rect">
            <a:avLst/>
          </a:prstGeom>
          <a:noFill/>
        </p:spPr>
        <p:txBody>
          <a:bodyPr wrap="none" rtlCol="0">
            <a:spAutoFit/>
          </a:bodyPr>
          <a:lstStyle/>
          <a:p>
            <a:pPr algn="ctr"/>
            <a:r>
              <a:rPr lang="en-US" dirty="0"/>
              <a:t>Labeled</a:t>
            </a:r>
          </a:p>
          <a:p>
            <a:pPr algn="ctr"/>
            <a:r>
              <a:rPr lang="en-US" dirty="0"/>
              <a:t>Data</a:t>
            </a:r>
            <a:endParaRPr lang="en-150" dirty="0"/>
          </a:p>
        </p:txBody>
      </p:sp>
      <p:sp>
        <p:nvSpPr>
          <p:cNvPr id="19" name="TextBox 18">
            <a:extLst>
              <a:ext uri="{FF2B5EF4-FFF2-40B4-BE49-F238E27FC236}">
                <a16:creationId xmlns:a16="http://schemas.microsoft.com/office/drawing/2014/main" id="{730352CD-9639-F1E6-D838-60328515627F}"/>
              </a:ext>
            </a:extLst>
          </p:cNvPr>
          <p:cNvSpPr txBox="1"/>
          <p:nvPr/>
        </p:nvSpPr>
        <p:spPr>
          <a:xfrm>
            <a:off x="7490741" y="5067782"/>
            <a:ext cx="1338828" cy="707886"/>
          </a:xfrm>
          <a:prstGeom prst="rect">
            <a:avLst/>
          </a:prstGeom>
          <a:noFill/>
        </p:spPr>
        <p:txBody>
          <a:bodyPr wrap="none" rtlCol="0">
            <a:spAutoFit/>
          </a:bodyPr>
          <a:lstStyle/>
          <a:p>
            <a:pPr algn="ctr"/>
            <a:r>
              <a:rPr lang="en-US" dirty="0"/>
              <a:t>Predicted </a:t>
            </a:r>
          </a:p>
          <a:p>
            <a:pPr algn="ctr"/>
            <a:r>
              <a:rPr lang="en-US" dirty="0"/>
              <a:t>Data</a:t>
            </a:r>
            <a:endParaRPr lang="en-150" dirty="0"/>
          </a:p>
        </p:txBody>
      </p:sp>
      <p:sp>
        <p:nvSpPr>
          <p:cNvPr id="20" name="Slide Number Placeholder 19">
            <a:extLst>
              <a:ext uri="{FF2B5EF4-FFF2-40B4-BE49-F238E27FC236}">
                <a16:creationId xmlns:a16="http://schemas.microsoft.com/office/drawing/2014/main" id="{7CBD2A8C-591D-ED07-6346-C7BECE9C22CF}"/>
              </a:ext>
            </a:extLst>
          </p:cNvPr>
          <p:cNvSpPr>
            <a:spLocks noGrp="1"/>
          </p:cNvSpPr>
          <p:nvPr>
            <p:ph type="sldNum" sz="quarter" idx="12"/>
          </p:nvPr>
        </p:nvSpPr>
        <p:spPr/>
        <p:txBody>
          <a:bodyPr/>
          <a:lstStyle/>
          <a:p>
            <a:fld id="{17CC94CD-1FE7-0C44-80F4-2964C2C99554}" type="slidenum">
              <a:rPr lang="en-US" noProof="0" smtClean="0"/>
              <a:pPr/>
              <a:t>33</a:t>
            </a:fld>
            <a:endParaRPr lang="en-US" noProof="0"/>
          </a:p>
        </p:txBody>
      </p:sp>
    </p:spTree>
    <p:extLst>
      <p:ext uri="{BB962C8B-B14F-4D97-AF65-F5344CB8AC3E}">
        <p14:creationId xmlns:p14="http://schemas.microsoft.com/office/powerpoint/2010/main" val="2546485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a:xfrm>
            <a:off x="508000" y="849790"/>
            <a:ext cx="8128000" cy="1044998"/>
          </a:xfrm>
        </p:spPr>
        <p:txBody>
          <a:bodyPr/>
          <a:lstStyle/>
          <a:p>
            <a:r>
              <a:rPr lang="en-US" sz="2700" dirty="0"/>
              <a:t>Model Part II: Results, Discrete Noise Augmentation</a:t>
            </a:r>
            <a:br>
              <a:rPr lang="en-150" dirty="0"/>
            </a:br>
            <a:endParaRPr lang="en-150" dirty="0"/>
          </a:p>
        </p:txBody>
      </p:sp>
      <p:pic>
        <p:nvPicPr>
          <p:cNvPr id="9" name="Picture 8" descr="A screenshot of a computer&#10;&#10;Description automatically generated with low confidence">
            <a:extLst>
              <a:ext uri="{FF2B5EF4-FFF2-40B4-BE49-F238E27FC236}">
                <a16:creationId xmlns:a16="http://schemas.microsoft.com/office/drawing/2014/main" id="{C266AE3B-1CBA-906F-BF1A-913E97003F3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54590" y="1334581"/>
            <a:ext cx="6033154" cy="5324467"/>
          </a:xfrm>
          <a:prstGeom prst="rect">
            <a:avLst/>
          </a:prstGeom>
        </p:spPr>
      </p:pic>
      <p:sp>
        <p:nvSpPr>
          <p:cNvPr id="10" name="Content Placeholder 2">
            <a:extLst>
              <a:ext uri="{FF2B5EF4-FFF2-40B4-BE49-F238E27FC236}">
                <a16:creationId xmlns:a16="http://schemas.microsoft.com/office/drawing/2014/main" id="{9A4BDDAA-26F2-0568-B75C-55FA4FED3EF5}"/>
              </a:ext>
            </a:extLst>
          </p:cNvPr>
          <p:cNvSpPr>
            <a:spLocks noGrp="1"/>
          </p:cNvSpPr>
          <p:nvPr>
            <p:ph idx="1"/>
          </p:nvPr>
        </p:nvSpPr>
        <p:spPr>
          <a:xfrm>
            <a:off x="631596" y="1961804"/>
            <a:ext cx="754144" cy="4145436"/>
          </a:xfrm>
        </p:spPr>
        <p:txBody>
          <a:bodyPr/>
          <a:lstStyle/>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US" dirty="0"/>
          </a:p>
          <a:p>
            <a:pPr marL="0" indent="0">
              <a:buNone/>
            </a:pPr>
            <a:endParaRPr lang="en-US" dirty="0"/>
          </a:p>
          <a:p>
            <a:pPr marL="0" indent="0">
              <a:buNone/>
            </a:pPr>
            <a:endParaRPr lang="en-US" dirty="0"/>
          </a:p>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150" dirty="0"/>
          </a:p>
        </p:txBody>
      </p:sp>
      <p:sp>
        <p:nvSpPr>
          <p:cNvPr id="11" name="TextBox 10">
            <a:extLst>
              <a:ext uri="{FF2B5EF4-FFF2-40B4-BE49-F238E27FC236}">
                <a16:creationId xmlns:a16="http://schemas.microsoft.com/office/drawing/2014/main" id="{B56C90DA-F473-5DBF-8970-156984AD830F}"/>
              </a:ext>
            </a:extLst>
          </p:cNvPr>
          <p:cNvSpPr txBox="1"/>
          <p:nvPr/>
        </p:nvSpPr>
        <p:spPr>
          <a:xfrm>
            <a:off x="7156593" y="2507530"/>
            <a:ext cx="1241045" cy="400110"/>
          </a:xfrm>
          <a:prstGeom prst="rect">
            <a:avLst/>
          </a:prstGeom>
          <a:noFill/>
        </p:spPr>
        <p:txBody>
          <a:bodyPr wrap="none" rtlCol="0">
            <a:spAutoFit/>
          </a:bodyPr>
          <a:lstStyle/>
          <a:p>
            <a:r>
              <a:rPr lang="en-US" dirty="0"/>
              <a:t>No Noise</a:t>
            </a:r>
            <a:endParaRPr lang="en-150" dirty="0"/>
          </a:p>
        </p:txBody>
      </p:sp>
      <p:sp>
        <p:nvSpPr>
          <p:cNvPr id="12" name="TextBox 11">
            <a:extLst>
              <a:ext uri="{FF2B5EF4-FFF2-40B4-BE49-F238E27FC236}">
                <a16:creationId xmlns:a16="http://schemas.microsoft.com/office/drawing/2014/main" id="{80AE8135-4ABB-6CAF-F7F5-C051E59857BA}"/>
              </a:ext>
            </a:extLst>
          </p:cNvPr>
          <p:cNvSpPr txBox="1"/>
          <p:nvPr/>
        </p:nvSpPr>
        <p:spPr>
          <a:xfrm>
            <a:off x="7313686" y="4845377"/>
            <a:ext cx="926857" cy="707886"/>
          </a:xfrm>
          <a:prstGeom prst="rect">
            <a:avLst/>
          </a:prstGeom>
          <a:noFill/>
        </p:spPr>
        <p:txBody>
          <a:bodyPr wrap="none" rtlCol="0">
            <a:spAutoFit/>
          </a:bodyPr>
          <a:lstStyle/>
          <a:p>
            <a:r>
              <a:rPr lang="en-US" dirty="0"/>
              <a:t>Noise </a:t>
            </a:r>
          </a:p>
          <a:p>
            <a:r>
              <a:rPr lang="en-US" dirty="0"/>
              <a:t>Added</a:t>
            </a:r>
            <a:endParaRPr lang="en-150" dirty="0"/>
          </a:p>
        </p:txBody>
      </p:sp>
      <p:sp>
        <p:nvSpPr>
          <p:cNvPr id="13" name="Slide Number Placeholder 12">
            <a:extLst>
              <a:ext uri="{FF2B5EF4-FFF2-40B4-BE49-F238E27FC236}">
                <a16:creationId xmlns:a16="http://schemas.microsoft.com/office/drawing/2014/main" id="{9F12CF3D-B274-CA3D-320A-4C0CF9B510CF}"/>
              </a:ext>
            </a:extLst>
          </p:cNvPr>
          <p:cNvSpPr>
            <a:spLocks noGrp="1"/>
          </p:cNvSpPr>
          <p:nvPr>
            <p:ph type="sldNum" sz="quarter" idx="12"/>
          </p:nvPr>
        </p:nvSpPr>
        <p:spPr/>
        <p:txBody>
          <a:bodyPr/>
          <a:lstStyle/>
          <a:p>
            <a:fld id="{17CC94CD-1FE7-0C44-80F4-2964C2C99554}" type="slidenum">
              <a:rPr lang="en-US" noProof="0" smtClean="0"/>
              <a:pPr/>
              <a:t>34</a:t>
            </a:fld>
            <a:endParaRPr lang="en-US" noProof="0"/>
          </a:p>
        </p:txBody>
      </p:sp>
    </p:spTree>
    <p:extLst>
      <p:ext uri="{BB962C8B-B14F-4D97-AF65-F5344CB8AC3E}">
        <p14:creationId xmlns:p14="http://schemas.microsoft.com/office/powerpoint/2010/main" val="116159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p:txBody>
          <a:bodyPr/>
          <a:lstStyle/>
          <a:p>
            <a:r>
              <a:rPr lang="en-US" sz="2800" dirty="0"/>
              <a:t>Model Part II: Zero-Masking Augmentation</a:t>
            </a:r>
            <a:br>
              <a:rPr lang="en-150" dirty="0"/>
            </a:br>
            <a:endParaRPr lang="en-150" dirty="0"/>
          </a:p>
        </p:txBody>
      </p:sp>
      <p:pic>
        <p:nvPicPr>
          <p:cNvPr id="5" name="Picture 4" descr="Chart&#10;&#10;Description automatically generated">
            <a:extLst>
              <a:ext uri="{FF2B5EF4-FFF2-40B4-BE49-F238E27FC236}">
                <a16:creationId xmlns:a16="http://schemas.microsoft.com/office/drawing/2014/main" id="{B8DC58ED-EA61-9EC4-E1FD-3D37C88FDE6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00814" y="1783340"/>
            <a:ext cx="5742370" cy="2815818"/>
          </a:xfrm>
          <a:prstGeom prst="rect">
            <a:avLst/>
          </a:prstGeom>
        </p:spPr>
      </p:pic>
      <p:sp>
        <p:nvSpPr>
          <p:cNvPr id="6" name="Content Placeholder 2">
            <a:extLst>
              <a:ext uri="{FF2B5EF4-FFF2-40B4-BE49-F238E27FC236}">
                <a16:creationId xmlns:a16="http://schemas.microsoft.com/office/drawing/2014/main" id="{05F8865E-1053-433D-1DD9-6667BF630484}"/>
              </a:ext>
            </a:extLst>
          </p:cNvPr>
          <p:cNvSpPr>
            <a:spLocks noGrp="1"/>
          </p:cNvSpPr>
          <p:nvPr>
            <p:ph idx="1"/>
          </p:nvPr>
        </p:nvSpPr>
        <p:spPr>
          <a:xfrm>
            <a:off x="508000" y="4695501"/>
            <a:ext cx="8277781" cy="901664"/>
          </a:xfrm>
        </p:spPr>
        <p:txBody>
          <a:bodyPr/>
          <a:lstStyle/>
          <a:p>
            <a:pPr marL="0" indent="0">
              <a:buNone/>
            </a:pPr>
            <a:r>
              <a:rPr lang="en-US" dirty="0"/>
              <a:t>Example of labels vs prediction (all predictions had the same issue)</a:t>
            </a:r>
          </a:p>
          <a:p>
            <a:pPr marL="0" indent="0">
              <a:buNone/>
            </a:pPr>
            <a:r>
              <a:rPr lang="en-US" dirty="0"/>
              <a:t>Clear Memorization overfitting </a:t>
            </a:r>
            <a:r>
              <a:rPr lang="en-US" dirty="0">
                <a:sym typeface="Wingdings" panose="05000000000000000000" pitchFamily="2" charset="2"/>
              </a:rPr>
              <a:t> Base Learner Not adapting Heatmaps</a:t>
            </a:r>
            <a:endParaRPr lang="en-US" dirty="0"/>
          </a:p>
        </p:txBody>
      </p:sp>
      <p:sp>
        <p:nvSpPr>
          <p:cNvPr id="7" name="Slide Number Placeholder 6">
            <a:extLst>
              <a:ext uri="{FF2B5EF4-FFF2-40B4-BE49-F238E27FC236}">
                <a16:creationId xmlns:a16="http://schemas.microsoft.com/office/drawing/2014/main" id="{DD9BE060-B228-832C-D02A-FABA205187CE}"/>
              </a:ext>
            </a:extLst>
          </p:cNvPr>
          <p:cNvSpPr>
            <a:spLocks noGrp="1"/>
          </p:cNvSpPr>
          <p:nvPr>
            <p:ph type="sldNum" sz="quarter" idx="12"/>
          </p:nvPr>
        </p:nvSpPr>
        <p:spPr/>
        <p:txBody>
          <a:bodyPr/>
          <a:lstStyle/>
          <a:p>
            <a:fld id="{17CC94CD-1FE7-0C44-80F4-2964C2C99554}" type="slidenum">
              <a:rPr lang="en-US" noProof="0" smtClean="0"/>
              <a:pPr/>
              <a:t>35</a:t>
            </a:fld>
            <a:endParaRPr lang="en-US" noProof="0"/>
          </a:p>
        </p:txBody>
      </p:sp>
    </p:spTree>
    <p:extLst>
      <p:ext uri="{BB962C8B-B14F-4D97-AF65-F5344CB8AC3E}">
        <p14:creationId xmlns:p14="http://schemas.microsoft.com/office/powerpoint/2010/main" val="547524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E54F-134F-7E1D-8A39-FF9AC572D374}"/>
              </a:ext>
            </a:extLst>
          </p:cNvPr>
          <p:cNvSpPr>
            <a:spLocks noGrp="1"/>
          </p:cNvSpPr>
          <p:nvPr>
            <p:ph type="title"/>
          </p:nvPr>
        </p:nvSpPr>
        <p:spPr/>
        <p:txBody>
          <a:bodyPr/>
          <a:lstStyle/>
          <a:p>
            <a:r>
              <a:rPr lang="en-US" dirty="0"/>
              <a:t>Model Part II: Point Augmentation</a:t>
            </a:r>
            <a:endParaRPr lang="en-150" dirty="0"/>
          </a:p>
        </p:txBody>
      </p:sp>
      <p:pic>
        <p:nvPicPr>
          <p:cNvPr id="7" name="Picture 6">
            <a:extLst>
              <a:ext uri="{FF2B5EF4-FFF2-40B4-BE49-F238E27FC236}">
                <a16:creationId xmlns:a16="http://schemas.microsoft.com/office/drawing/2014/main" id="{DE1CA914-C4E3-C508-C6CF-B3A97487CF81}"/>
              </a:ext>
            </a:extLst>
          </p:cNvPr>
          <p:cNvPicPr>
            <a:picLocks noChangeAspect="1"/>
          </p:cNvPicPr>
          <p:nvPr/>
        </p:nvPicPr>
        <p:blipFill>
          <a:blip r:embed="rId3"/>
          <a:stretch>
            <a:fillRect/>
          </a:stretch>
        </p:blipFill>
        <p:spPr>
          <a:xfrm>
            <a:off x="1178148" y="1451328"/>
            <a:ext cx="6411225" cy="5406672"/>
          </a:xfrm>
          <a:prstGeom prst="rect">
            <a:avLst/>
          </a:prstGeom>
        </p:spPr>
      </p:pic>
      <p:sp>
        <p:nvSpPr>
          <p:cNvPr id="8" name="Content Placeholder 2">
            <a:extLst>
              <a:ext uri="{FF2B5EF4-FFF2-40B4-BE49-F238E27FC236}">
                <a16:creationId xmlns:a16="http://schemas.microsoft.com/office/drawing/2014/main" id="{181E3930-D7EF-21F0-2724-B0330414BE3F}"/>
              </a:ext>
            </a:extLst>
          </p:cNvPr>
          <p:cNvSpPr>
            <a:spLocks noGrp="1"/>
          </p:cNvSpPr>
          <p:nvPr>
            <p:ph idx="1"/>
          </p:nvPr>
        </p:nvSpPr>
        <p:spPr>
          <a:xfrm>
            <a:off x="508000" y="2028777"/>
            <a:ext cx="670148" cy="3979433"/>
          </a:xfrm>
        </p:spPr>
        <p:txBody>
          <a:bodyPr/>
          <a:lstStyle/>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US" dirty="0"/>
          </a:p>
          <a:p>
            <a:pPr marL="0" indent="0">
              <a:buNone/>
            </a:pPr>
            <a:endParaRPr lang="en-US" dirty="0"/>
          </a:p>
          <a:p>
            <a:pPr marL="0" indent="0">
              <a:buNone/>
            </a:pPr>
            <a:endParaRPr lang="en-US" dirty="0"/>
          </a:p>
          <a:p>
            <a:pPr marL="0" indent="0">
              <a:buNone/>
            </a:pPr>
            <a:r>
              <a:rPr lang="en-US" dirty="0"/>
              <a:t>EX1</a:t>
            </a:r>
          </a:p>
          <a:p>
            <a:pPr marL="0" indent="0">
              <a:buNone/>
            </a:pPr>
            <a:endParaRPr lang="en-US" dirty="0"/>
          </a:p>
          <a:p>
            <a:pPr marL="0" indent="0">
              <a:buNone/>
            </a:pPr>
            <a:endParaRPr lang="en-US" dirty="0"/>
          </a:p>
          <a:p>
            <a:pPr marL="0" indent="0">
              <a:buNone/>
            </a:pPr>
            <a:r>
              <a:rPr lang="en-US" dirty="0"/>
              <a:t>EX2</a:t>
            </a:r>
          </a:p>
          <a:p>
            <a:pPr marL="0" indent="0">
              <a:buNone/>
            </a:pPr>
            <a:endParaRPr lang="en-150" dirty="0"/>
          </a:p>
        </p:txBody>
      </p:sp>
      <p:sp>
        <p:nvSpPr>
          <p:cNvPr id="9" name="TextBox 8">
            <a:extLst>
              <a:ext uri="{FF2B5EF4-FFF2-40B4-BE49-F238E27FC236}">
                <a16:creationId xmlns:a16="http://schemas.microsoft.com/office/drawing/2014/main" id="{4D4300DE-7EC1-8C4B-A337-3839165CED8C}"/>
              </a:ext>
            </a:extLst>
          </p:cNvPr>
          <p:cNvSpPr txBox="1"/>
          <p:nvPr/>
        </p:nvSpPr>
        <p:spPr>
          <a:xfrm>
            <a:off x="7523588" y="2494870"/>
            <a:ext cx="1098442" cy="707886"/>
          </a:xfrm>
          <a:prstGeom prst="rect">
            <a:avLst/>
          </a:prstGeom>
          <a:noFill/>
        </p:spPr>
        <p:txBody>
          <a:bodyPr wrap="none" rtlCol="0">
            <a:spAutoFit/>
          </a:bodyPr>
          <a:lstStyle/>
          <a:p>
            <a:pPr algn="ctr"/>
            <a:r>
              <a:rPr lang="en-US" dirty="0"/>
              <a:t>Labeled</a:t>
            </a:r>
          </a:p>
          <a:p>
            <a:pPr algn="ctr"/>
            <a:r>
              <a:rPr lang="en-US" dirty="0"/>
              <a:t>Data</a:t>
            </a:r>
            <a:endParaRPr lang="en-150" dirty="0"/>
          </a:p>
        </p:txBody>
      </p:sp>
      <p:sp>
        <p:nvSpPr>
          <p:cNvPr id="10" name="TextBox 9">
            <a:extLst>
              <a:ext uri="{FF2B5EF4-FFF2-40B4-BE49-F238E27FC236}">
                <a16:creationId xmlns:a16="http://schemas.microsoft.com/office/drawing/2014/main" id="{B85F3AF5-CE4A-D5FC-1F1A-2F093798AF7F}"/>
              </a:ext>
            </a:extLst>
          </p:cNvPr>
          <p:cNvSpPr txBox="1"/>
          <p:nvPr/>
        </p:nvSpPr>
        <p:spPr>
          <a:xfrm>
            <a:off x="7523588" y="5187754"/>
            <a:ext cx="1338828" cy="707886"/>
          </a:xfrm>
          <a:prstGeom prst="rect">
            <a:avLst/>
          </a:prstGeom>
          <a:noFill/>
        </p:spPr>
        <p:txBody>
          <a:bodyPr wrap="none" rtlCol="0">
            <a:spAutoFit/>
          </a:bodyPr>
          <a:lstStyle/>
          <a:p>
            <a:pPr algn="ctr"/>
            <a:r>
              <a:rPr lang="en-US" dirty="0"/>
              <a:t>Predicted </a:t>
            </a:r>
          </a:p>
          <a:p>
            <a:pPr algn="ctr"/>
            <a:r>
              <a:rPr lang="en-US" dirty="0"/>
              <a:t>Data</a:t>
            </a:r>
            <a:endParaRPr lang="en-150" dirty="0"/>
          </a:p>
        </p:txBody>
      </p:sp>
      <p:sp>
        <p:nvSpPr>
          <p:cNvPr id="11" name="Slide Number Placeholder 10">
            <a:extLst>
              <a:ext uri="{FF2B5EF4-FFF2-40B4-BE49-F238E27FC236}">
                <a16:creationId xmlns:a16="http://schemas.microsoft.com/office/drawing/2014/main" id="{0EEA6A19-BF91-D934-DF84-64067C3DCAB2}"/>
              </a:ext>
            </a:extLst>
          </p:cNvPr>
          <p:cNvSpPr>
            <a:spLocks noGrp="1"/>
          </p:cNvSpPr>
          <p:nvPr>
            <p:ph type="sldNum" sz="quarter" idx="12"/>
          </p:nvPr>
        </p:nvSpPr>
        <p:spPr/>
        <p:txBody>
          <a:bodyPr/>
          <a:lstStyle/>
          <a:p>
            <a:fld id="{17CC94CD-1FE7-0C44-80F4-2964C2C99554}" type="slidenum">
              <a:rPr lang="en-US" noProof="0" smtClean="0"/>
              <a:pPr/>
              <a:t>36</a:t>
            </a:fld>
            <a:endParaRPr lang="en-US" noProof="0"/>
          </a:p>
        </p:txBody>
      </p:sp>
    </p:spTree>
    <p:extLst>
      <p:ext uri="{BB962C8B-B14F-4D97-AF65-F5344CB8AC3E}">
        <p14:creationId xmlns:p14="http://schemas.microsoft.com/office/powerpoint/2010/main" val="222304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3F8A-5B24-D2E5-44C3-5106E553D047}"/>
              </a:ext>
            </a:extLst>
          </p:cNvPr>
          <p:cNvSpPr>
            <a:spLocks noGrp="1"/>
          </p:cNvSpPr>
          <p:nvPr>
            <p:ph type="title"/>
          </p:nvPr>
        </p:nvSpPr>
        <p:spPr/>
        <p:txBody>
          <a:bodyPr/>
          <a:lstStyle/>
          <a:p>
            <a:r>
              <a:rPr lang="en-US" dirty="0"/>
              <a:t>Model Part II: Results Post Augmentations</a:t>
            </a:r>
            <a:endParaRPr lang="en-150" dirty="0"/>
          </a:p>
        </p:txBody>
      </p:sp>
      <p:sp>
        <p:nvSpPr>
          <p:cNvPr id="3" name="Content Placeholder 2">
            <a:extLst>
              <a:ext uri="{FF2B5EF4-FFF2-40B4-BE49-F238E27FC236}">
                <a16:creationId xmlns:a16="http://schemas.microsoft.com/office/drawing/2014/main" id="{2CBAF32C-2B94-5AEC-9830-FB588C8387D1}"/>
              </a:ext>
            </a:extLst>
          </p:cNvPr>
          <p:cNvSpPr>
            <a:spLocks noGrp="1"/>
          </p:cNvSpPr>
          <p:nvPr>
            <p:ph idx="1"/>
          </p:nvPr>
        </p:nvSpPr>
        <p:spPr>
          <a:xfrm>
            <a:off x="508000" y="5406672"/>
            <a:ext cx="8128000" cy="786738"/>
          </a:xfrm>
        </p:spPr>
        <p:txBody>
          <a:bodyPr/>
          <a:lstStyle/>
          <a:p>
            <a:r>
              <a:rPr lang="en-US" dirty="0"/>
              <a:t>Adaptability possible in Angular Data Predictions</a:t>
            </a:r>
          </a:p>
          <a:p>
            <a:r>
              <a:rPr lang="en-US" dirty="0"/>
              <a:t>Unable to Adapt Likelihood Maps</a:t>
            </a:r>
            <a:endParaRPr lang="en-150" dirty="0"/>
          </a:p>
        </p:txBody>
      </p:sp>
      <p:pic>
        <p:nvPicPr>
          <p:cNvPr id="5" name="Picture 4" descr="Chart&#10;&#10;Description automatically generated">
            <a:extLst>
              <a:ext uri="{FF2B5EF4-FFF2-40B4-BE49-F238E27FC236}">
                <a16:creationId xmlns:a16="http://schemas.microsoft.com/office/drawing/2014/main" id="{30ADF705-D005-80D6-3327-D091366A63D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5354" y="1545431"/>
            <a:ext cx="8012782" cy="3855548"/>
          </a:xfrm>
          <a:prstGeom prst="rect">
            <a:avLst/>
          </a:prstGeom>
        </p:spPr>
      </p:pic>
      <p:sp>
        <p:nvSpPr>
          <p:cNvPr id="6" name="Slide Number Placeholder 5">
            <a:extLst>
              <a:ext uri="{FF2B5EF4-FFF2-40B4-BE49-F238E27FC236}">
                <a16:creationId xmlns:a16="http://schemas.microsoft.com/office/drawing/2014/main" id="{8D220EAD-946E-0BF8-E7DA-C13F8584C139}"/>
              </a:ext>
            </a:extLst>
          </p:cNvPr>
          <p:cNvSpPr>
            <a:spLocks noGrp="1"/>
          </p:cNvSpPr>
          <p:nvPr>
            <p:ph type="sldNum" sz="quarter" idx="12"/>
          </p:nvPr>
        </p:nvSpPr>
        <p:spPr/>
        <p:txBody>
          <a:bodyPr/>
          <a:lstStyle/>
          <a:p>
            <a:fld id="{17CC94CD-1FE7-0C44-80F4-2964C2C99554}" type="slidenum">
              <a:rPr lang="en-US" noProof="0" smtClean="0"/>
              <a:pPr/>
              <a:t>37</a:t>
            </a:fld>
            <a:endParaRPr lang="en-US" noProof="0"/>
          </a:p>
        </p:txBody>
      </p:sp>
    </p:spTree>
    <p:extLst>
      <p:ext uri="{BB962C8B-B14F-4D97-AF65-F5344CB8AC3E}">
        <p14:creationId xmlns:p14="http://schemas.microsoft.com/office/powerpoint/2010/main" val="2686595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B0C-E545-F19F-D185-23196D469422}"/>
              </a:ext>
            </a:extLst>
          </p:cNvPr>
          <p:cNvSpPr>
            <a:spLocks noGrp="1"/>
          </p:cNvSpPr>
          <p:nvPr>
            <p:ph type="title"/>
          </p:nvPr>
        </p:nvSpPr>
        <p:spPr/>
        <p:txBody>
          <a:bodyPr/>
          <a:lstStyle/>
          <a:p>
            <a:r>
              <a:rPr lang="en-US" dirty="0"/>
              <a:t>Model Part II: Remedy Attempts</a:t>
            </a:r>
            <a:endParaRPr lang="en-150" dirty="0"/>
          </a:p>
        </p:txBody>
      </p:sp>
      <p:sp>
        <p:nvSpPr>
          <p:cNvPr id="3" name="Content Placeholder 2">
            <a:extLst>
              <a:ext uri="{FF2B5EF4-FFF2-40B4-BE49-F238E27FC236}">
                <a16:creationId xmlns:a16="http://schemas.microsoft.com/office/drawing/2014/main" id="{D02F707F-077A-07C9-BB79-7C0C1EAC6825}"/>
              </a:ext>
            </a:extLst>
          </p:cNvPr>
          <p:cNvSpPr>
            <a:spLocks noGrp="1"/>
          </p:cNvSpPr>
          <p:nvPr>
            <p:ph idx="1"/>
          </p:nvPr>
        </p:nvSpPr>
        <p:spPr/>
        <p:txBody>
          <a:bodyPr/>
          <a:lstStyle/>
          <a:p>
            <a:r>
              <a:rPr lang="en-US" sz="2400" dirty="0"/>
              <a:t>Retraining Model Part I with FOMAML </a:t>
            </a:r>
          </a:p>
          <a:p>
            <a:pPr lvl="1">
              <a:buFont typeface="Wingdings" panose="05000000000000000000" pitchFamily="2" charset="2"/>
              <a:buChar char="è"/>
            </a:pPr>
            <a:r>
              <a:rPr lang="en-US" sz="2400" b="1" dirty="0">
                <a:sym typeface="Wingdings" panose="05000000000000000000" pitchFamily="2" charset="2"/>
              </a:rPr>
              <a:t>Result</a:t>
            </a:r>
            <a:r>
              <a:rPr lang="en-US" sz="2400" dirty="0">
                <a:sym typeface="Wingdings" panose="05000000000000000000" pitchFamily="2" charset="2"/>
              </a:rPr>
              <a:t>: Model Part I prediction encounters </a:t>
            </a:r>
            <a:r>
              <a:rPr lang="en-US" sz="2400" u="sng" dirty="0">
                <a:sym typeface="Wingdings" panose="05000000000000000000" pitchFamily="2" charset="2"/>
              </a:rPr>
              <a:t>Mode Collapse </a:t>
            </a:r>
            <a:r>
              <a:rPr lang="en-US" sz="2400" dirty="0">
                <a:sym typeface="Wingdings" panose="05000000000000000000" pitchFamily="2" charset="2"/>
              </a:rPr>
              <a:t>normally seen in GANs. Vanishing Gradient</a:t>
            </a:r>
            <a:endParaRPr lang="en-US" sz="2400" dirty="0"/>
          </a:p>
          <a:p>
            <a:endParaRPr lang="en-US" sz="2400" dirty="0"/>
          </a:p>
          <a:p>
            <a:r>
              <a:rPr lang="en-US" sz="2400" dirty="0"/>
              <a:t>Train Model Part II without prior Likelihoods:</a:t>
            </a:r>
          </a:p>
          <a:p>
            <a:pPr marL="268288" lvl="1" indent="0">
              <a:buNone/>
            </a:pPr>
            <a:r>
              <a:rPr lang="en-US" sz="2400" dirty="0">
                <a:sym typeface="Wingdings" panose="05000000000000000000" pitchFamily="2" charset="2"/>
              </a:rPr>
              <a:t> </a:t>
            </a:r>
            <a:r>
              <a:rPr lang="en-US" sz="2400" b="1" dirty="0">
                <a:sym typeface="Wingdings" panose="05000000000000000000" pitchFamily="2" charset="2"/>
              </a:rPr>
              <a:t>Result: </a:t>
            </a:r>
            <a:r>
              <a:rPr lang="en-US" sz="2400" dirty="0">
                <a:sym typeface="Wingdings" panose="05000000000000000000" pitchFamily="2" charset="2"/>
              </a:rPr>
              <a:t>Model Loses ability to predict without priors. Loses spatial focusing</a:t>
            </a:r>
            <a:endParaRPr lang="en-150" sz="2400" dirty="0"/>
          </a:p>
        </p:txBody>
      </p:sp>
      <p:sp>
        <p:nvSpPr>
          <p:cNvPr id="4" name="Slide Number Placeholder 3">
            <a:extLst>
              <a:ext uri="{FF2B5EF4-FFF2-40B4-BE49-F238E27FC236}">
                <a16:creationId xmlns:a16="http://schemas.microsoft.com/office/drawing/2014/main" id="{EBFFB506-7AE9-CFFD-B787-DF52C5EFA580}"/>
              </a:ext>
            </a:extLst>
          </p:cNvPr>
          <p:cNvSpPr>
            <a:spLocks noGrp="1"/>
          </p:cNvSpPr>
          <p:nvPr>
            <p:ph type="sldNum" sz="quarter" idx="12"/>
          </p:nvPr>
        </p:nvSpPr>
        <p:spPr/>
        <p:txBody>
          <a:bodyPr/>
          <a:lstStyle/>
          <a:p>
            <a:fld id="{17CC94CD-1FE7-0C44-80F4-2964C2C99554}" type="slidenum">
              <a:rPr lang="en-US" noProof="0" smtClean="0"/>
              <a:pPr/>
              <a:t>38</a:t>
            </a:fld>
            <a:endParaRPr lang="en-US" noProof="0"/>
          </a:p>
        </p:txBody>
      </p:sp>
    </p:spTree>
    <p:extLst>
      <p:ext uri="{BB962C8B-B14F-4D97-AF65-F5344CB8AC3E}">
        <p14:creationId xmlns:p14="http://schemas.microsoft.com/office/powerpoint/2010/main" val="130894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E718-3BA7-203E-5618-DB3C84935E27}"/>
              </a:ext>
            </a:extLst>
          </p:cNvPr>
          <p:cNvSpPr>
            <a:spLocks noGrp="1"/>
          </p:cNvSpPr>
          <p:nvPr>
            <p:ph type="title"/>
          </p:nvPr>
        </p:nvSpPr>
        <p:spPr/>
        <p:txBody>
          <a:bodyPr/>
          <a:lstStyle/>
          <a:p>
            <a:r>
              <a:rPr lang="en-US" dirty="0"/>
              <a:t>Conclusion: Results Reiterated</a:t>
            </a:r>
            <a:endParaRPr lang="en-150" dirty="0"/>
          </a:p>
        </p:txBody>
      </p:sp>
      <p:sp>
        <p:nvSpPr>
          <p:cNvPr id="3" name="Content Placeholder 2">
            <a:extLst>
              <a:ext uri="{FF2B5EF4-FFF2-40B4-BE49-F238E27FC236}">
                <a16:creationId xmlns:a16="http://schemas.microsoft.com/office/drawing/2014/main" id="{773BA3BD-210C-C5DD-F7A5-B5042B3FAF7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150" dirty="0"/>
          </a:p>
        </p:txBody>
      </p:sp>
      <p:sp>
        <p:nvSpPr>
          <p:cNvPr id="4" name="Slide Number Placeholder 3">
            <a:extLst>
              <a:ext uri="{FF2B5EF4-FFF2-40B4-BE49-F238E27FC236}">
                <a16:creationId xmlns:a16="http://schemas.microsoft.com/office/drawing/2014/main" id="{F9430019-40A8-E4C1-B04E-B67A4F5FDA08}"/>
              </a:ext>
            </a:extLst>
          </p:cNvPr>
          <p:cNvSpPr>
            <a:spLocks noGrp="1"/>
          </p:cNvSpPr>
          <p:nvPr>
            <p:ph type="sldNum" sz="quarter" idx="12"/>
          </p:nvPr>
        </p:nvSpPr>
        <p:spPr/>
        <p:txBody>
          <a:bodyPr/>
          <a:lstStyle/>
          <a:p>
            <a:fld id="{17CC94CD-1FE7-0C44-80F4-2964C2C99554}" type="slidenum">
              <a:rPr lang="en-US" noProof="0" smtClean="0"/>
              <a:pPr/>
              <a:t>39</a:t>
            </a:fld>
            <a:endParaRPr lang="en-US" noProof="0"/>
          </a:p>
        </p:txBody>
      </p:sp>
      <p:cxnSp>
        <p:nvCxnSpPr>
          <p:cNvPr id="6" name="Straight Connector 5">
            <a:extLst>
              <a:ext uri="{FF2B5EF4-FFF2-40B4-BE49-F238E27FC236}">
                <a16:creationId xmlns:a16="http://schemas.microsoft.com/office/drawing/2014/main" id="{53FF08B9-CEEB-CDD6-302F-C277DCAE628F}"/>
              </a:ext>
            </a:extLst>
          </p:cNvPr>
          <p:cNvCxnSpPr>
            <a:stCxn id="3" idx="0"/>
            <a:endCxn id="3" idx="2"/>
          </p:cNvCxnSpPr>
          <p:nvPr/>
        </p:nvCxnSpPr>
        <p:spPr bwMode="auto">
          <a:xfrm>
            <a:off x="4572000" y="1701800"/>
            <a:ext cx="0" cy="4470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Content Placeholder 2">
            <a:extLst>
              <a:ext uri="{FF2B5EF4-FFF2-40B4-BE49-F238E27FC236}">
                <a16:creationId xmlns:a16="http://schemas.microsoft.com/office/drawing/2014/main" id="{D494AB04-8B17-2633-28C7-D8821D7B8616}"/>
              </a:ext>
            </a:extLst>
          </p:cNvPr>
          <p:cNvSpPr txBox="1">
            <a:spLocks/>
          </p:cNvSpPr>
          <p:nvPr/>
        </p:nvSpPr>
        <p:spPr bwMode="auto">
          <a:xfrm>
            <a:off x="660400" y="1701800"/>
            <a:ext cx="3732490" cy="43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tx2"/>
              </a:buClr>
              <a:buFont typeface="Wingdings" charset="2"/>
              <a:buChar char="§"/>
              <a:defRPr sz="2000" b="0">
                <a:solidFill>
                  <a:schemeClr val="tx1"/>
                </a:solidFill>
                <a:latin typeface="+mn-lt"/>
                <a:ea typeface="ＭＳ Ｐゴシック" pitchFamily="-65" charset="-128"/>
                <a:cs typeface="ＭＳ Ｐゴシック" pitchFamily="18" charset="-128"/>
              </a:defRPr>
            </a:lvl1pPr>
            <a:lvl2pPr marL="534988" indent="-268288"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2pPr>
            <a:lvl3pPr marL="801688"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3pPr>
            <a:lvl4pPr marL="1079500" indent="-277813"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4pPr>
            <a:lvl5pPr marL="1346200"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en-US" b="1" u="sng" kern="0" dirty="0"/>
              <a:t>Model Part I</a:t>
            </a:r>
          </a:p>
          <a:p>
            <a:r>
              <a:rPr lang="en-US" kern="0" dirty="0"/>
              <a:t>Final Model Part I </a:t>
            </a:r>
            <a:r>
              <a:rPr lang="en-US" b="1" kern="0" dirty="0"/>
              <a:t>reduces loss by 30% </a:t>
            </a:r>
            <a:r>
              <a:rPr lang="en-US" kern="0" dirty="0"/>
              <a:t>when compared to baseline</a:t>
            </a:r>
          </a:p>
          <a:p>
            <a:pPr marL="0" indent="0">
              <a:buNone/>
            </a:pPr>
            <a:endParaRPr lang="en-US" kern="0" dirty="0"/>
          </a:p>
          <a:p>
            <a:r>
              <a:rPr lang="en-US" b="1" kern="0" dirty="0"/>
              <a:t>Capable</a:t>
            </a:r>
            <a:r>
              <a:rPr lang="en-US" kern="0" dirty="0"/>
              <a:t> of predicting positional likelihoods on unknown object categories using hemispherical representation.</a:t>
            </a:r>
          </a:p>
          <a:p>
            <a:endParaRPr lang="en-150" b="1" u="sng" kern="0" dirty="0"/>
          </a:p>
        </p:txBody>
      </p:sp>
      <p:sp>
        <p:nvSpPr>
          <p:cNvPr id="8" name="Content Placeholder 2">
            <a:extLst>
              <a:ext uri="{FF2B5EF4-FFF2-40B4-BE49-F238E27FC236}">
                <a16:creationId xmlns:a16="http://schemas.microsoft.com/office/drawing/2014/main" id="{9BDEAD5C-644D-0911-8FF8-8AD5D1F7AC65}"/>
              </a:ext>
            </a:extLst>
          </p:cNvPr>
          <p:cNvSpPr txBox="1">
            <a:spLocks/>
          </p:cNvSpPr>
          <p:nvPr/>
        </p:nvSpPr>
        <p:spPr bwMode="auto">
          <a:xfrm>
            <a:off x="4751110" y="1701800"/>
            <a:ext cx="3732490" cy="430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tx2"/>
              </a:buClr>
              <a:buFont typeface="Wingdings" charset="2"/>
              <a:buChar char="§"/>
              <a:defRPr sz="2000" b="0">
                <a:solidFill>
                  <a:schemeClr val="tx1"/>
                </a:solidFill>
                <a:latin typeface="+mn-lt"/>
                <a:ea typeface="ＭＳ Ｐゴシック" pitchFamily="-65" charset="-128"/>
                <a:cs typeface="ＭＳ Ｐゴシック" pitchFamily="18" charset="-128"/>
              </a:defRPr>
            </a:lvl1pPr>
            <a:lvl2pPr marL="534988" indent="-268288"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2pPr>
            <a:lvl3pPr marL="801688"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3pPr>
            <a:lvl4pPr marL="1079500" indent="-277813"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4pPr>
            <a:lvl5pPr marL="1346200"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en-US" b="1" u="sng" kern="0" dirty="0"/>
              <a:t>Model Part II</a:t>
            </a:r>
          </a:p>
          <a:p>
            <a:r>
              <a:rPr lang="en-US" b="1" kern="0" dirty="0"/>
              <a:t>Angular Data Adaptable,</a:t>
            </a:r>
            <a:r>
              <a:rPr lang="en-US" kern="0" dirty="0"/>
              <a:t> shown through discrete noise capturing</a:t>
            </a:r>
          </a:p>
          <a:p>
            <a:endParaRPr lang="en-US" kern="0" dirty="0"/>
          </a:p>
          <a:p>
            <a:r>
              <a:rPr lang="en-US" kern="0" dirty="0"/>
              <a:t>Task Augmentation reduces loss, </a:t>
            </a:r>
            <a:r>
              <a:rPr lang="en-US" b="1" kern="0" dirty="0"/>
              <a:t>~70%</a:t>
            </a:r>
          </a:p>
          <a:p>
            <a:endParaRPr lang="en-US" kern="0" dirty="0"/>
          </a:p>
          <a:p>
            <a:r>
              <a:rPr lang="en-US" b="1" kern="0" dirty="0"/>
              <a:t>Not </a:t>
            </a:r>
            <a:r>
              <a:rPr lang="en-US" kern="0" dirty="0"/>
              <a:t>currently capable of adapting likelihoods based on task</a:t>
            </a:r>
          </a:p>
          <a:p>
            <a:pPr marL="0" indent="0">
              <a:buNone/>
            </a:pPr>
            <a:r>
              <a:rPr lang="en-US" kern="0" dirty="0">
                <a:sym typeface="Wingdings" panose="05000000000000000000" pitchFamily="2" charset="2"/>
              </a:rPr>
              <a:t>     Cannot determine grasps</a:t>
            </a:r>
            <a:endParaRPr lang="en-US" kern="0" dirty="0"/>
          </a:p>
          <a:p>
            <a:endParaRPr lang="en-US" kern="0" dirty="0"/>
          </a:p>
          <a:p>
            <a:pPr marL="0" indent="0">
              <a:buNone/>
            </a:pPr>
            <a:endParaRPr lang="en-150" kern="0" dirty="0"/>
          </a:p>
        </p:txBody>
      </p:sp>
    </p:spTree>
    <p:extLst>
      <p:ext uri="{BB962C8B-B14F-4D97-AF65-F5344CB8AC3E}">
        <p14:creationId xmlns:p14="http://schemas.microsoft.com/office/powerpoint/2010/main" val="357650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B9B6-4D0E-5502-FC27-E306788C4C50}"/>
              </a:ext>
            </a:extLst>
          </p:cNvPr>
          <p:cNvSpPr>
            <a:spLocks noGrp="1"/>
          </p:cNvSpPr>
          <p:nvPr>
            <p:ph type="title"/>
          </p:nvPr>
        </p:nvSpPr>
        <p:spPr/>
        <p:txBody>
          <a:bodyPr/>
          <a:lstStyle/>
          <a:p>
            <a:r>
              <a:rPr lang="en-US" dirty="0"/>
              <a:t>Related Works</a:t>
            </a:r>
            <a:endParaRPr lang="en-150" dirty="0"/>
          </a:p>
        </p:txBody>
      </p:sp>
      <p:sp>
        <p:nvSpPr>
          <p:cNvPr id="4" name="Content Placeholder 2">
            <a:extLst>
              <a:ext uri="{FF2B5EF4-FFF2-40B4-BE49-F238E27FC236}">
                <a16:creationId xmlns:a16="http://schemas.microsoft.com/office/drawing/2014/main" id="{D294FCE5-4755-981C-8DA6-CCA450659F4E}"/>
              </a:ext>
            </a:extLst>
          </p:cNvPr>
          <p:cNvSpPr>
            <a:spLocks noGrp="1"/>
          </p:cNvSpPr>
          <p:nvPr>
            <p:ph idx="1"/>
          </p:nvPr>
        </p:nvSpPr>
        <p:spPr>
          <a:xfrm>
            <a:off x="508000" y="1701800"/>
            <a:ext cx="3972560" cy="4470400"/>
          </a:xfrm>
        </p:spPr>
        <p:txBody>
          <a:bodyPr/>
          <a:lstStyle/>
          <a:p>
            <a:pPr marL="0" indent="0">
              <a:buNone/>
            </a:pPr>
            <a:endParaRPr lang="en-US" sz="1800" dirty="0"/>
          </a:p>
          <a:p>
            <a:r>
              <a:rPr lang="en-US" sz="1800" dirty="0"/>
              <a:t>Bayesian network Spherical structure learning, Song et al. (2011)</a:t>
            </a:r>
          </a:p>
          <a:p>
            <a:endParaRPr lang="en-US" sz="1800" dirty="0"/>
          </a:p>
          <a:p>
            <a:r>
              <a:rPr lang="en-US" sz="1800" dirty="0"/>
              <a:t>Joint Training of a Convolutional Network and a Graphical Model for Human Pose Estimation, </a:t>
            </a:r>
            <a:r>
              <a:rPr lang="en-US" sz="1800" dirty="0" err="1"/>
              <a:t>Tompson</a:t>
            </a:r>
            <a:r>
              <a:rPr lang="en-US" sz="1800" dirty="0"/>
              <a:t> et al. (2014)</a:t>
            </a:r>
          </a:p>
          <a:p>
            <a:endParaRPr lang="en-US" sz="1800" dirty="0"/>
          </a:p>
          <a:p>
            <a:pPr marL="341312" indent="-342900"/>
            <a:r>
              <a:rPr lang="en-US" sz="1800" b="0" i="0" u="none" strike="noStrike" baseline="0" dirty="0"/>
              <a:t>Model-Agnostic Meta-Learning for Fast Adaptation of Deep Networks, Finn et al. </a:t>
            </a:r>
            <a:r>
              <a:rPr lang="en-US" sz="1800" dirty="0"/>
              <a:t>(2017)</a:t>
            </a:r>
            <a:endParaRPr lang="en-US" sz="1800" b="0" i="0" u="none" strike="noStrike" baseline="0" dirty="0"/>
          </a:p>
          <a:p>
            <a:pPr marL="341312" indent="-342900"/>
            <a:endParaRPr lang="en-US" dirty="0"/>
          </a:p>
        </p:txBody>
      </p:sp>
      <p:pic>
        <p:nvPicPr>
          <p:cNvPr id="6" name="Picture 5">
            <a:extLst>
              <a:ext uri="{FF2B5EF4-FFF2-40B4-BE49-F238E27FC236}">
                <a16:creationId xmlns:a16="http://schemas.microsoft.com/office/drawing/2014/main" id="{94A18EB6-216A-5B6B-30C2-27D51AB5E6A8}"/>
              </a:ext>
            </a:extLst>
          </p:cNvPr>
          <p:cNvPicPr>
            <a:picLocks noChangeAspect="1"/>
          </p:cNvPicPr>
          <p:nvPr/>
        </p:nvPicPr>
        <p:blipFill>
          <a:blip r:embed="rId3"/>
          <a:stretch>
            <a:fillRect/>
          </a:stretch>
        </p:blipFill>
        <p:spPr>
          <a:xfrm>
            <a:off x="4572000" y="2591085"/>
            <a:ext cx="3771900" cy="1447800"/>
          </a:xfrm>
          <a:prstGeom prst="rect">
            <a:avLst/>
          </a:prstGeom>
        </p:spPr>
      </p:pic>
      <p:sp>
        <p:nvSpPr>
          <p:cNvPr id="7" name="TextBox 6">
            <a:extLst>
              <a:ext uri="{FF2B5EF4-FFF2-40B4-BE49-F238E27FC236}">
                <a16:creationId xmlns:a16="http://schemas.microsoft.com/office/drawing/2014/main" id="{D701E783-C3A6-3DB6-AB21-832ACBDA7065}"/>
              </a:ext>
            </a:extLst>
          </p:cNvPr>
          <p:cNvSpPr txBox="1"/>
          <p:nvPr/>
        </p:nvSpPr>
        <p:spPr>
          <a:xfrm>
            <a:off x="4864100" y="4232414"/>
            <a:ext cx="3771899" cy="461665"/>
          </a:xfrm>
          <a:prstGeom prst="rect">
            <a:avLst/>
          </a:prstGeom>
          <a:noFill/>
        </p:spPr>
        <p:txBody>
          <a:bodyPr wrap="square" rtlCol="0">
            <a:spAutoFit/>
          </a:bodyPr>
          <a:lstStyle/>
          <a:p>
            <a:pPr algn="l"/>
            <a:r>
              <a:rPr lang="en-US" sz="1200" dirty="0"/>
              <a:t>Likelihood of grasp given object features using Bayesian networks , Song et al. (2011)</a:t>
            </a:r>
            <a:endParaRPr lang="en-150" sz="1200" dirty="0"/>
          </a:p>
        </p:txBody>
      </p:sp>
      <p:sp>
        <p:nvSpPr>
          <p:cNvPr id="8" name="Slide Number Placeholder 7">
            <a:extLst>
              <a:ext uri="{FF2B5EF4-FFF2-40B4-BE49-F238E27FC236}">
                <a16:creationId xmlns:a16="http://schemas.microsoft.com/office/drawing/2014/main" id="{589DA525-B43F-4DC0-4337-A2E280F8CA95}"/>
              </a:ext>
            </a:extLst>
          </p:cNvPr>
          <p:cNvSpPr>
            <a:spLocks noGrp="1"/>
          </p:cNvSpPr>
          <p:nvPr>
            <p:ph type="sldNum" sz="quarter" idx="12"/>
          </p:nvPr>
        </p:nvSpPr>
        <p:spPr/>
        <p:txBody>
          <a:bodyPr/>
          <a:lstStyle/>
          <a:p>
            <a:fld id="{17CC94CD-1FE7-0C44-80F4-2964C2C99554}" type="slidenum">
              <a:rPr lang="en-US" noProof="0" smtClean="0"/>
              <a:pPr/>
              <a:t>4</a:t>
            </a:fld>
            <a:endParaRPr lang="en-US" noProof="0"/>
          </a:p>
        </p:txBody>
      </p:sp>
    </p:spTree>
    <p:extLst>
      <p:ext uri="{BB962C8B-B14F-4D97-AF65-F5344CB8AC3E}">
        <p14:creationId xmlns:p14="http://schemas.microsoft.com/office/powerpoint/2010/main" val="37386334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B146-7564-89AA-CE42-AE1879719959}"/>
              </a:ext>
            </a:extLst>
          </p:cNvPr>
          <p:cNvSpPr>
            <a:spLocks noGrp="1"/>
          </p:cNvSpPr>
          <p:nvPr>
            <p:ph type="title"/>
          </p:nvPr>
        </p:nvSpPr>
        <p:spPr/>
        <p:txBody>
          <a:bodyPr/>
          <a:lstStyle/>
          <a:p>
            <a:r>
              <a:rPr lang="en-US" dirty="0"/>
              <a:t>Conclusion: Outlook / Future Work</a:t>
            </a:r>
            <a:endParaRPr lang="en-150" dirty="0"/>
          </a:p>
        </p:txBody>
      </p:sp>
      <p:sp>
        <p:nvSpPr>
          <p:cNvPr id="3" name="Content Placeholder 2">
            <a:extLst>
              <a:ext uri="{FF2B5EF4-FFF2-40B4-BE49-F238E27FC236}">
                <a16:creationId xmlns:a16="http://schemas.microsoft.com/office/drawing/2014/main" id="{F875E349-CCC6-658D-DFCF-512DA4BD8DFF}"/>
              </a:ext>
            </a:extLst>
          </p:cNvPr>
          <p:cNvSpPr>
            <a:spLocks noGrp="1"/>
          </p:cNvSpPr>
          <p:nvPr>
            <p:ph idx="1"/>
          </p:nvPr>
        </p:nvSpPr>
        <p:spPr/>
        <p:txBody>
          <a:bodyPr/>
          <a:lstStyle/>
          <a:p>
            <a:r>
              <a:rPr lang="en-US" dirty="0" err="1"/>
              <a:t>TaskNorm</a:t>
            </a:r>
            <a:r>
              <a:rPr lang="en-US" dirty="0"/>
              <a:t> (</a:t>
            </a:r>
            <a:r>
              <a:rPr lang="en-US" dirty="0" err="1"/>
              <a:t>Bronskill</a:t>
            </a:r>
            <a:r>
              <a:rPr lang="en-US" dirty="0"/>
              <a:t> et al. 2020)</a:t>
            </a:r>
          </a:p>
          <a:p>
            <a:r>
              <a:rPr lang="en-US" dirty="0"/>
              <a:t>Continual </a:t>
            </a:r>
            <a:r>
              <a:rPr lang="en-US" dirty="0" err="1"/>
              <a:t>BackProp</a:t>
            </a:r>
            <a:r>
              <a:rPr lang="en-US" dirty="0"/>
              <a:t> (</a:t>
            </a:r>
            <a:r>
              <a:rPr lang="en-US" dirty="0" err="1"/>
              <a:t>Dohare</a:t>
            </a:r>
            <a:r>
              <a:rPr lang="en-US" dirty="0"/>
              <a:t> et al. 2021)</a:t>
            </a:r>
          </a:p>
          <a:p>
            <a:r>
              <a:rPr lang="en-US" dirty="0"/>
              <a:t>Fix Mode Collapse in Model Part I </a:t>
            </a:r>
            <a:r>
              <a:rPr lang="en-US" dirty="0">
                <a:sym typeface="Wingdings" panose="05000000000000000000" pitchFamily="2" charset="2"/>
              </a:rPr>
              <a:t> Working network</a:t>
            </a:r>
            <a:endParaRPr lang="en-US" dirty="0"/>
          </a:p>
          <a:p>
            <a:r>
              <a:rPr lang="en-US" dirty="0"/>
              <a:t>Treat likelihoods as a segmentation problem </a:t>
            </a:r>
            <a:r>
              <a:rPr lang="en-US" dirty="0">
                <a:sym typeface="Wingdings" panose="05000000000000000000" pitchFamily="2" charset="2"/>
              </a:rPr>
              <a:t> Prototypical networks (Snell et al, 2017)</a:t>
            </a:r>
            <a:endParaRPr lang="en-US" dirty="0"/>
          </a:p>
          <a:p>
            <a:r>
              <a:rPr lang="en-US" dirty="0"/>
              <a:t>FOMAML with Generative models.</a:t>
            </a:r>
          </a:p>
          <a:p>
            <a:pPr lvl="1"/>
            <a:r>
              <a:rPr lang="en-US" dirty="0"/>
              <a:t>More flexibility to generative models focus on how data was generated</a:t>
            </a:r>
          </a:p>
          <a:p>
            <a:endParaRPr lang="en-US" dirty="0"/>
          </a:p>
          <a:p>
            <a:endParaRPr lang="en-150" dirty="0"/>
          </a:p>
        </p:txBody>
      </p:sp>
      <p:sp>
        <p:nvSpPr>
          <p:cNvPr id="4" name="Slide Number Placeholder 3">
            <a:extLst>
              <a:ext uri="{FF2B5EF4-FFF2-40B4-BE49-F238E27FC236}">
                <a16:creationId xmlns:a16="http://schemas.microsoft.com/office/drawing/2014/main" id="{98B3CD94-8D7E-7D5B-8D6D-E2435260E034}"/>
              </a:ext>
            </a:extLst>
          </p:cNvPr>
          <p:cNvSpPr>
            <a:spLocks noGrp="1"/>
          </p:cNvSpPr>
          <p:nvPr>
            <p:ph type="sldNum" sz="quarter" idx="12"/>
          </p:nvPr>
        </p:nvSpPr>
        <p:spPr/>
        <p:txBody>
          <a:bodyPr/>
          <a:lstStyle/>
          <a:p>
            <a:fld id="{17CC94CD-1FE7-0C44-80F4-2964C2C99554}" type="slidenum">
              <a:rPr lang="en-US" noProof="0" smtClean="0"/>
              <a:pPr/>
              <a:t>40</a:t>
            </a:fld>
            <a:endParaRPr lang="en-US" noProof="0"/>
          </a:p>
        </p:txBody>
      </p:sp>
    </p:spTree>
    <p:extLst>
      <p:ext uri="{BB962C8B-B14F-4D97-AF65-F5344CB8AC3E}">
        <p14:creationId xmlns:p14="http://schemas.microsoft.com/office/powerpoint/2010/main" val="562236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CDFC-0373-D7E9-390B-83662B77104B}"/>
              </a:ext>
            </a:extLst>
          </p:cNvPr>
          <p:cNvSpPr>
            <a:spLocks noGrp="1"/>
          </p:cNvSpPr>
          <p:nvPr>
            <p:ph type="title"/>
          </p:nvPr>
        </p:nvSpPr>
        <p:spPr>
          <a:xfrm>
            <a:off x="508000" y="3039740"/>
            <a:ext cx="8128000" cy="601538"/>
          </a:xfrm>
        </p:spPr>
        <p:txBody>
          <a:bodyPr/>
          <a:lstStyle/>
          <a:p>
            <a:pPr algn="ctr"/>
            <a:r>
              <a:rPr lang="en-US" dirty="0"/>
              <a:t>Thank you for listening</a:t>
            </a:r>
            <a:br>
              <a:rPr lang="en-US" dirty="0"/>
            </a:br>
            <a:r>
              <a:rPr lang="en-US" dirty="0"/>
              <a:t> </a:t>
            </a:r>
            <a:endParaRPr lang="en-150" dirty="0"/>
          </a:p>
        </p:txBody>
      </p:sp>
      <p:sp>
        <p:nvSpPr>
          <p:cNvPr id="4" name="Slide Number Placeholder 3">
            <a:extLst>
              <a:ext uri="{FF2B5EF4-FFF2-40B4-BE49-F238E27FC236}">
                <a16:creationId xmlns:a16="http://schemas.microsoft.com/office/drawing/2014/main" id="{5281983D-2FFB-FE50-233C-4B4F9E115B74}"/>
              </a:ext>
            </a:extLst>
          </p:cNvPr>
          <p:cNvSpPr>
            <a:spLocks noGrp="1"/>
          </p:cNvSpPr>
          <p:nvPr>
            <p:ph type="sldNum" sz="quarter" idx="12"/>
          </p:nvPr>
        </p:nvSpPr>
        <p:spPr/>
        <p:txBody>
          <a:bodyPr/>
          <a:lstStyle/>
          <a:p>
            <a:fld id="{17CC94CD-1FE7-0C44-80F4-2964C2C99554}" type="slidenum">
              <a:rPr lang="en-US" noProof="0" smtClean="0"/>
              <a:pPr/>
              <a:t>41</a:t>
            </a:fld>
            <a:endParaRPr lang="en-US" noProof="0"/>
          </a:p>
        </p:txBody>
      </p:sp>
    </p:spTree>
    <p:extLst>
      <p:ext uri="{BB962C8B-B14F-4D97-AF65-F5344CB8AC3E}">
        <p14:creationId xmlns:p14="http://schemas.microsoft.com/office/powerpoint/2010/main" val="1716850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EAED-1BAB-42CE-9EAB-AD9804896B66}"/>
              </a:ext>
            </a:extLst>
          </p:cNvPr>
          <p:cNvSpPr>
            <a:spLocks noGrp="1"/>
          </p:cNvSpPr>
          <p:nvPr>
            <p:ph type="title"/>
          </p:nvPr>
        </p:nvSpPr>
        <p:spPr/>
        <p:txBody>
          <a:bodyPr/>
          <a:lstStyle/>
          <a:p>
            <a:r>
              <a:rPr lang="en-US" dirty="0"/>
              <a:t>Model Part I: Resolving Prediction Error</a:t>
            </a:r>
            <a:endParaRPr lang="en-150" dirty="0"/>
          </a:p>
        </p:txBody>
      </p:sp>
      <p:sp>
        <p:nvSpPr>
          <p:cNvPr id="3" name="Content Placeholder 2">
            <a:extLst>
              <a:ext uri="{FF2B5EF4-FFF2-40B4-BE49-F238E27FC236}">
                <a16:creationId xmlns:a16="http://schemas.microsoft.com/office/drawing/2014/main" id="{33363304-9319-14DF-D240-169B34EA04D2}"/>
              </a:ext>
            </a:extLst>
          </p:cNvPr>
          <p:cNvSpPr>
            <a:spLocks noGrp="1"/>
          </p:cNvSpPr>
          <p:nvPr>
            <p:ph idx="1"/>
          </p:nvPr>
        </p:nvSpPr>
        <p:spPr>
          <a:xfrm>
            <a:off x="507999" y="1701800"/>
            <a:ext cx="4064000" cy="4470400"/>
          </a:xfrm>
        </p:spPr>
        <p:txBody>
          <a:bodyPr/>
          <a:lstStyle/>
          <a:p>
            <a:pPr marL="0" lvl="0" indent="0">
              <a:buNone/>
            </a:pPr>
            <a:r>
              <a:rPr lang="en-US" b="1" u="sng" dirty="0"/>
              <a:t>Previous Data Preprocessing Assumptions</a:t>
            </a:r>
          </a:p>
          <a:p>
            <a:pPr marL="0" lvl="0" indent="0">
              <a:buNone/>
            </a:pPr>
            <a:endParaRPr lang="en-US" b="1" dirty="0"/>
          </a:p>
          <a:p>
            <a:pPr lvl="0"/>
            <a:r>
              <a:rPr lang="en-US" b="1" dirty="0"/>
              <a:t>Assumption I</a:t>
            </a:r>
            <a:r>
              <a:rPr lang="en-US" b="0" dirty="0"/>
              <a:t>:</a:t>
            </a:r>
            <a:r>
              <a:rPr lang="en-US" dirty="0"/>
              <a:t> Grasps position follow a gaussian distribution</a:t>
            </a:r>
          </a:p>
          <a:p>
            <a:pPr lvl="0"/>
            <a:r>
              <a:rPr lang="en-US" b="1" dirty="0"/>
              <a:t>Assumption II: </a:t>
            </a:r>
            <a:r>
              <a:rPr lang="en-US" dirty="0"/>
              <a:t>Grasps therefore </a:t>
            </a:r>
            <a:r>
              <a:rPr lang="en-US" dirty="0" err="1"/>
              <a:t>clusterable</a:t>
            </a:r>
            <a:r>
              <a:rPr lang="en-US" dirty="0"/>
              <a:t>.</a:t>
            </a:r>
          </a:p>
          <a:p>
            <a:pPr lvl="0"/>
            <a:endParaRPr lang="en-US" dirty="0"/>
          </a:p>
          <a:p>
            <a:pPr marL="0" lvl="0" indent="0">
              <a:buNone/>
            </a:pPr>
            <a:r>
              <a:rPr lang="en-US" b="1" dirty="0"/>
              <a:t>Problems with assumption:</a:t>
            </a:r>
          </a:p>
          <a:p>
            <a:r>
              <a:rPr lang="en-US" dirty="0"/>
              <a:t>Loss of spatial information</a:t>
            </a:r>
          </a:p>
          <a:p>
            <a:r>
              <a:rPr lang="en-US" dirty="0"/>
              <a:t>Creation of False Grasps</a:t>
            </a:r>
          </a:p>
          <a:p>
            <a:endParaRPr lang="en-150" dirty="0"/>
          </a:p>
        </p:txBody>
      </p:sp>
      <p:sp>
        <p:nvSpPr>
          <p:cNvPr id="4" name="Content Placeholder 2">
            <a:extLst>
              <a:ext uri="{FF2B5EF4-FFF2-40B4-BE49-F238E27FC236}">
                <a16:creationId xmlns:a16="http://schemas.microsoft.com/office/drawing/2014/main" id="{FA9F43DE-A976-638E-CAE3-4BCCA8BEE0D9}"/>
              </a:ext>
            </a:extLst>
          </p:cNvPr>
          <p:cNvSpPr txBox="1">
            <a:spLocks/>
          </p:cNvSpPr>
          <p:nvPr/>
        </p:nvSpPr>
        <p:spPr bwMode="auto">
          <a:xfrm>
            <a:off x="4571999" y="1701800"/>
            <a:ext cx="40640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tx2"/>
              </a:buClr>
              <a:buFont typeface="Wingdings" charset="2"/>
              <a:buChar char="§"/>
              <a:defRPr sz="2000" b="0">
                <a:solidFill>
                  <a:schemeClr val="tx1"/>
                </a:solidFill>
                <a:latin typeface="+mn-lt"/>
                <a:ea typeface="ＭＳ Ｐゴシック" pitchFamily="-65" charset="-128"/>
                <a:cs typeface="ＭＳ Ｐゴシック" pitchFamily="18" charset="-128"/>
              </a:defRPr>
            </a:lvl1pPr>
            <a:lvl2pPr marL="534988" indent="-268288"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2pPr>
            <a:lvl3pPr marL="801688"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3pPr>
            <a:lvl4pPr marL="1079500" indent="-277813"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4pPr>
            <a:lvl5pPr marL="1346200" indent="-266700" algn="l" rtl="0" eaLnBrk="0" fontAlgn="base" hangingPunct="0">
              <a:spcBef>
                <a:spcPct val="20000"/>
              </a:spcBef>
              <a:spcAft>
                <a:spcPct val="0"/>
              </a:spcAft>
              <a:buClr>
                <a:schemeClr val="tx2"/>
              </a:buClr>
              <a:buFont typeface="Lucida Grande"/>
              <a:buChar char="□"/>
              <a:defRPr sz="2000" b="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a:lstStyle>
          <a:p>
            <a:pPr marL="0" indent="0">
              <a:buNone/>
            </a:pPr>
            <a:r>
              <a:rPr lang="en-US" b="1" u="sng" dirty="0"/>
              <a:t>Updated Data Preprocessing Assumptions</a:t>
            </a:r>
            <a:endParaRPr lang="en-US" b="1" u="sng" kern="0" dirty="0"/>
          </a:p>
          <a:p>
            <a:pPr marL="0" indent="0">
              <a:buNone/>
            </a:pPr>
            <a:endParaRPr lang="en-US" b="1" kern="0" dirty="0"/>
          </a:p>
          <a:p>
            <a:r>
              <a:rPr lang="en-US" b="1" kern="0" dirty="0"/>
              <a:t>Assumption I</a:t>
            </a:r>
            <a:r>
              <a:rPr lang="en-US" kern="0" dirty="0"/>
              <a:t>: Same as before</a:t>
            </a:r>
          </a:p>
          <a:p>
            <a:pPr lvl="0"/>
            <a:r>
              <a:rPr lang="en-US" b="1" kern="0" dirty="0">
                <a:solidFill>
                  <a:srgbClr val="FF0000"/>
                </a:solidFill>
              </a:rPr>
              <a:t>Assumption II</a:t>
            </a:r>
            <a:r>
              <a:rPr lang="en-US" b="1" kern="0" dirty="0"/>
              <a:t>: </a:t>
            </a:r>
            <a:r>
              <a:rPr lang="en-US" kern="0" dirty="0"/>
              <a:t>Few clusters are not sufficient representation of data</a:t>
            </a:r>
          </a:p>
          <a:p>
            <a:pPr lvl="0"/>
            <a:endParaRPr lang="en-US" kern="0" dirty="0"/>
          </a:p>
          <a:p>
            <a:pPr marL="0" lvl="0" indent="0">
              <a:buNone/>
            </a:pPr>
            <a:r>
              <a:rPr lang="en-US" b="1" kern="0" dirty="0"/>
              <a:t>Solution:</a:t>
            </a:r>
          </a:p>
          <a:p>
            <a:r>
              <a:rPr lang="en-US" dirty="0"/>
              <a:t>Use Kernel Density Estimation and not a Gaussian Mixture Model</a:t>
            </a:r>
            <a:endParaRPr lang="en-150" dirty="0"/>
          </a:p>
          <a:p>
            <a:pPr marL="0" indent="0">
              <a:buNone/>
            </a:pPr>
            <a:endParaRPr lang="en-150" kern="0" dirty="0"/>
          </a:p>
        </p:txBody>
      </p:sp>
      <p:cxnSp>
        <p:nvCxnSpPr>
          <p:cNvPr id="6" name="Straight Connector 5">
            <a:extLst>
              <a:ext uri="{FF2B5EF4-FFF2-40B4-BE49-F238E27FC236}">
                <a16:creationId xmlns:a16="http://schemas.microsoft.com/office/drawing/2014/main" id="{43D51D30-F501-3C8C-0580-E7E1903CBC50}"/>
              </a:ext>
            </a:extLst>
          </p:cNvPr>
          <p:cNvCxnSpPr/>
          <p:nvPr/>
        </p:nvCxnSpPr>
        <p:spPr bwMode="auto">
          <a:xfrm>
            <a:off x="4468305" y="1602557"/>
            <a:ext cx="0" cy="456964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 name="Slide Number Placeholder 6">
            <a:extLst>
              <a:ext uri="{FF2B5EF4-FFF2-40B4-BE49-F238E27FC236}">
                <a16:creationId xmlns:a16="http://schemas.microsoft.com/office/drawing/2014/main" id="{9D0A26EA-C2E8-8AD7-09D1-3E5B31034363}"/>
              </a:ext>
            </a:extLst>
          </p:cNvPr>
          <p:cNvSpPr>
            <a:spLocks noGrp="1"/>
          </p:cNvSpPr>
          <p:nvPr>
            <p:ph type="sldNum" sz="quarter" idx="12"/>
          </p:nvPr>
        </p:nvSpPr>
        <p:spPr/>
        <p:txBody>
          <a:bodyPr/>
          <a:lstStyle/>
          <a:p>
            <a:fld id="{17CC94CD-1FE7-0C44-80F4-2964C2C99554}" type="slidenum">
              <a:rPr lang="en-US" noProof="0" smtClean="0"/>
              <a:pPr/>
              <a:t>42</a:t>
            </a:fld>
            <a:endParaRPr lang="en-US" noProof="0"/>
          </a:p>
        </p:txBody>
      </p:sp>
    </p:spTree>
    <p:extLst>
      <p:ext uri="{BB962C8B-B14F-4D97-AF65-F5344CB8AC3E}">
        <p14:creationId xmlns:p14="http://schemas.microsoft.com/office/powerpoint/2010/main" val="154821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3CBA-6650-9050-9D03-F1EB14E368A7}"/>
              </a:ext>
            </a:extLst>
          </p:cNvPr>
          <p:cNvSpPr>
            <a:spLocks noGrp="1"/>
          </p:cNvSpPr>
          <p:nvPr>
            <p:ph type="title"/>
          </p:nvPr>
        </p:nvSpPr>
        <p:spPr/>
        <p:txBody>
          <a:bodyPr/>
          <a:lstStyle/>
          <a:p>
            <a:r>
              <a:rPr lang="en-US" sz="2800" dirty="0"/>
              <a:t>Ground Truth Heatmaps</a:t>
            </a:r>
            <a:endParaRPr lang="en-150" sz="2800" dirty="0"/>
          </a:p>
        </p:txBody>
      </p:sp>
      <p:pic>
        <p:nvPicPr>
          <p:cNvPr id="5" name="Content Placeholder 4" descr="A picture containing diagram&#10;&#10;Description automatically generated">
            <a:extLst>
              <a:ext uri="{FF2B5EF4-FFF2-40B4-BE49-F238E27FC236}">
                <a16:creationId xmlns:a16="http://schemas.microsoft.com/office/drawing/2014/main" id="{BC6C53DC-3B0F-C880-DE7D-398078D2E128}"/>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725790" y="1538186"/>
            <a:ext cx="7692417" cy="4692380"/>
          </a:xfrm>
        </p:spPr>
      </p:pic>
      <p:sp>
        <p:nvSpPr>
          <p:cNvPr id="7" name="Rectangle 6">
            <a:extLst>
              <a:ext uri="{FF2B5EF4-FFF2-40B4-BE49-F238E27FC236}">
                <a16:creationId xmlns:a16="http://schemas.microsoft.com/office/drawing/2014/main" id="{95E8BFA7-6951-B807-50C6-98CD45C25A02}"/>
              </a:ext>
            </a:extLst>
          </p:cNvPr>
          <p:cNvSpPr/>
          <p:nvPr/>
        </p:nvSpPr>
        <p:spPr bwMode="auto">
          <a:xfrm>
            <a:off x="3105150" y="2679954"/>
            <a:ext cx="1040130" cy="100203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8" name="Rectangle 7">
            <a:extLst>
              <a:ext uri="{FF2B5EF4-FFF2-40B4-BE49-F238E27FC236}">
                <a16:creationId xmlns:a16="http://schemas.microsoft.com/office/drawing/2014/main" id="{3B40396A-082F-E0C9-BFF7-709EE7A22946}"/>
              </a:ext>
            </a:extLst>
          </p:cNvPr>
          <p:cNvSpPr/>
          <p:nvPr/>
        </p:nvSpPr>
        <p:spPr bwMode="auto">
          <a:xfrm>
            <a:off x="3105150" y="5118354"/>
            <a:ext cx="1040130" cy="100203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3" name="Slide Number Placeholder 2">
            <a:extLst>
              <a:ext uri="{FF2B5EF4-FFF2-40B4-BE49-F238E27FC236}">
                <a16:creationId xmlns:a16="http://schemas.microsoft.com/office/drawing/2014/main" id="{6BB24292-59ED-A27A-1710-873834392FDD}"/>
              </a:ext>
            </a:extLst>
          </p:cNvPr>
          <p:cNvSpPr>
            <a:spLocks noGrp="1"/>
          </p:cNvSpPr>
          <p:nvPr>
            <p:ph type="sldNum" sz="quarter" idx="12"/>
          </p:nvPr>
        </p:nvSpPr>
        <p:spPr/>
        <p:txBody>
          <a:bodyPr/>
          <a:lstStyle/>
          <a:p>
            <a:fld id="{17CC94CD-1FE7-0C44-80F4-2964C2C99554}" type="slidenum">
              <a:rPr lang="en-US" noProof="0" smtClean="0"/>
              <a:pPr/>
              <a:t>43</a:t>
            </a:fld>
            <a:endParaRPr lang="en-US" noProof="0"/>
          </a:p>
        </p:txBody>
      </p:sp>
    </p:spTree>
    <p:extLst>
      <p:ext uri="{BB962C8B-B14F-4D97-AF65-F5344CB8AC3E}">
        <p14:creationId xmlns:p14="http://schemas.microsoft.com/office/powerpoint/2010/main" val="651045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5778-09E8-A174-FFEA-33451713850B}"/>
              </a:ext>
            </a:extLst>
          </p:cNvPr>
          <p:cNvSpPr>
            <a:spLocks noGrp="1"/>
          </p:cNvSpPr>
          <p:nvPr>
            <p:ph type="title"/>
          </p:nvPr>
        </p:nvSpPr>
        <p:spPr/>
        <p:txBody>
          <a:bodyPr/>
          <a:lstStyle/>
          <a:p>
            <a:r>
              <a:rPr lang="en-US" dirty="0"/>
              <a:t>Implemented variations</a:t>
            </a:r>
            <a:endParaRPr lang="en-150" dirty="0"/>
          </a:p>
        </p:txBody>
      </p:sp>
      <p:sp>
        <p:nvSpPr>
          <p:cNvPr id="8" name="Oval 7">
            <a:extLst>
              <a:ext uri="{FF2B5EF4-FFF2-40B4-BE49-F238E27FC236}">
                <a16:creationId xmlns:a16="http://schemas.microsoft.com/office/drawing/2014/main" id="{05BEB8C5-380E-13D9-B4C9-CA1EDD037524}"/>
              </a:ext>
            </a:extLst>
          </p:cNvPr>
          <p:cNvSpPr/>
          <p:nvPr/>
        </p:nvSpPr>
        <p:spPr bwMode="auto">
          <a:xfrm>
            <a:off x="4900248" y="2651085"/>
            <a:ext cx="348792" cy="330733"/>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9" name="Plus Sign 8">
            <a:extLst>
              <a:ext uri="{FF2B5EF4-FFF2-40B4-BE49-F238E27FC236}">
                <a16:creationId xmlns:a16="http://schemas.microsoft.com/office/drawing/2014/main" id="{2B565146-CF53-FF9F-A801-643F9609F2FE}"/>
              </a:ext>
            </a:extLst>
          </p:cNvPr>
          <p:cNvSpPr/>
          <p:nvPr/>
        </p:nvSpPr>
        <p:spPr bwMode="auto">
          <a:xfrm>
            <a:off x="4934369" y="2683479"/>
            <a:ext cx="280550" cy="265945"/>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sp>
        <p:nvSpPr>
          <p:cNvPr id="10" name="Rectangle 9">
            <a:extLst>
              <a:ext uri="{FF2B5EF4-FFF2-40B4-BE49-F238E27FC236}">
                <a16:creationId xmlns:a16="http://schemas.microsoft.com/office/drawing/2014/main" id="{5C9A3CC7-3DE3-9D7B-E74B-3F6D7AD39256}"/>
              </a:ext>
            </a:extLst>
          </p:cNvPr>
          <p:cNvSpPr/>
          <p:nvPr/>
        </p:nvSpPr>
        <p:spPr bwMode="auto">
          <a:xfrm>
            <a:off x="5702027" y="4568947"/>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CNN + ReLu</a:t>
            </a:r>
            <a:endParaRPr kumimoji="0" lang="en-150" sz="1200" b="0" i="0" u="none" strike="noStrike" cap="none" normalizeH="0" baseline="0" dirty="0">
              <a:ln>
                <a:noFill/>
              </a:ln>
              <a:solidFill>
                <a:schemeClr val="tx1"/>
              </a:solidFill>
              <a:effectLst/>
              <a:latin typeface="Arial" pitchFamily="34" charset="0"/>
            </a:endParaRPr>
          </a:p>
        </p:txBody>
      </p:sp>
      <p:sp>
        <p:nvSpPr>
          <p:cNvPr id="11" name="Rectangle 10">
            <a:extLst>
              <a:ext uri="{FF2B5EF4-FFF2-40B4-BE49-F238E27FC236}">
                <a16:creationId xmlns:a16="http://schemas.microsoft.com/office/drawing/2014/main" id="{CDD30F46-9561-8640-9D74-4DDE9269722D}"/>
              </a:ext>
            </a:extLst>
          </p:cNvPr>
          <p:cNvSpPr/>
          <p:nvPr/>
        </p:nvSpPr>
        <p:spPr bwMode="auto">
          <a:xfrm>
            <a:off x="2245733" y="4027488"/>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1:1</a:t>
            </a:r>
            <a:endParaRPr kumimoji="0" lang="en-150" sz="1200" b="0" i="0" u="none" strike="noStrike" cap="none" normalizeH="0" baseline="0" dirty="0">
              <a:ln>
                <a:noFill/>
              </a:ln>
              <a:solidFill>
                <a:schemeClr val="tx1"/>
              </a:solidFill>
              <a:effectLst/>
              <a:latin typeface="Arial" pitchFamily="34" charset="0"/>
            </a:endParaRPr>
          </a:p>
        </p:txBody>
      </p:sp>
      <p:sp>
        <p:nvSpPr>
          <p:cNvPr id="12" name="Rectangle 11">
            <a:extLst>
              <a:ext uri="{FF2B5EF4-FFF2-40B4-BE49-F238E27FC236}">
                <a16:creationId xmlns:a16="http://schemas.microsoft.com/office/drawing/2014/main" id="{42065D18-5861-42AB-CE01-7518C5BA8F9B}"/>
              </a:ext>
            </a:extLst>
          </p:cNvPr>
          <p:cNvSpPr/>
          <p:nvPr/>
        </p:nvSpPr>
        <p:spPr bwMode="auto">
          <a:xfrm>
            <a:off x="2245733" y="4568947"/>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2:1</a:t>
            </a:r>
            <a:endParaRPr kumimoji="0" lang="en-150" sz="1200" b="0" i="0" u="none" strike="noStrike" cap="none" normalizeH="0" baseline="0" dirty="0">
              <a:ln>
                <a:noFill/>
              </a:ln>
              <a:solidFill>
                <a:schemeClr val="tx1"/>
              </a:solidFill>
              <a:effectLst/>
              <a:latin typeface="Arial" pitchFamily="34" charset="0"/>
            </a:endParaRPr>
          </a:p>
        </p:txBody>
      </p:sp>
      <p:sp>
        <p:nvSpPr>
          <p:cNvPr id="13" name="Rectangle 12">
            <a:extLst>
              <a:ext uri="{FF2B5EF4-FFF2-40B4-BE49-F238E27FC236}">
                <a16:creationId xmlns:a16="http://schemas.microsoft.com/office/drawing/2014/main" id="{F8957A58-7CEB-779A-8436-8BA3D8B82E01}"/>
              </a:ext>
            </a:extLst>
          </p:cNvPr>
          <p:cNvSpPr/>
          <p:nvPr/>
        </p:nvSpPr>
        <p:spPr bwMode="auto">
          <a:xfrm>
            <a:off x="2245733" y="5110405"/>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4:1</a:t>
            </a:r>
            <a:endParaRPr kumimoji="0" lang="en-150" sz="1200" b="0" i="0" u="none" strike="noStrike" cap="none" normalizeH="0" baseline="0" dirty="0">
              <a:ln>
                <a:noFill/>
              </a:ln>
              <a:solidFill>
                <a:schemeClr val="tx1"/>
              </a:solidFill>
              <a:effectLst/>
              <a:latin typeface="Arial" pitchFamily="34" charset="0"/>
            </a:endParaRPr>
          </a:p>
        </p:txBody>
      </p:sp>
      <p:sp>
        <p:nvSpPr>
          <p:cNvPr id="14" name="Rectangle 13">
            <a:extLst>
              <a:ext uri="{FF2B5EF4-FFF2-40B4-BE49-F238E27FC236}">
                <a16:creationId xmlns:a16="http://schemas.microsoft.com/office/drawing/2014/main" id="{14A48402-83D3-E7DA-25BC-AFB83E81E03A}"/>
              </a:ext>
            </a:extLst>
          </p:cNvPr>
          <p:cNvSpPr/>
          <p:nvPr/>
        </p:nvSpPr>
        <p:spPr bwMode="auto">
          <a:xfrm>
            <a:off x="3587883" y="4027488"/>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dirty="0">
                <a:latin typeface="Arial" pitchFamily="34" charset="0"/>
              </a:rPr>
              <a:t>CNN + ReLu + Pool X3</a:t>
            </a:r>
            <a:endParaRPr kumimoji="0" lang="en-150" sz="1200" b="0" i="0" u="none" strike="noStrike" cap="none" normalizeH="0" baseline="0" dirty="0">
              <a:ln>
                <a:noFill/>
              </a:ln>
              <a:solidFill>
                <a:schemeClr val="tx1"/>
              </a:solidFill>
              <a:effectLst/>
              <a:latin typeface="Arial" pitchFamily="34" charset="0"/>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150" sz="1200" b="0" i="0" u="none" strike="noStrike" cap="none" normalizeH="0" baseline="0" dirty="0">
              <a:ln>
                <a:noFill/>
              </a:ln>
              <a:solidFill>
                <a:schemeClr val="tx1"/>
              </a:solidFill>
              <a:effectLst/>
              <a:latin typeface="Arial" pitchFamily="34" charset="0"/>
            </a:endParaRPr>
          </a:p>
        </p:txBody>
      </p:sp>
      <p:sp>
        <p:nvSpPr>
          <p:cNvPr id="15" name="Rectangle 14">
            <a:extLst>
              <a:ext uri="{FF2B5EF4-FFF2-40B4-BE49-F238E27FC236}">
                <a16:creationId xmlns:a16="http://schemas.microsoft.com/office/drawing/2014/main" id="{D8EF1049-B15E-2821-3A14-33CA42CF853C}"/>
              </a:ext>
            </a:extLst>
          </p:cNvPr>
          <p:cNvSpPr/>
          <p:nvPr/>
        </p:nvSpPr>
        <p:spPr bwMode="auto">
          <a:xfrm>
            <a:off x="3587883" y="4568947"/>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dirty="0">
                <a:latin typeface="Arial" pitchFamily="34" charset="0"/>
              </a:rPr>
              <a:t>CNN + ReLu + Pool X3</a:t>
            </a:r>
            <a:endParaRPr kumimoji="0" lang="en-150" sz="1200" b="0" i="0" u="none" strike="noStrike" cap="none" normalizeH="0" baseline="0" dirty="0">
              <a:ln>
                <a:noFill/>
              </a:ln>
              <a:solidFill>
                <a:schemeClr val="tx1"/>
              </a:solidFill>
              <a:effectLst/>
              <a:latin typeface="Arial" pitchFamily="34" charset="0"/>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150" sz="1200" b="0" i="0" u="none" strike="noStrike" cap="none" normalizeH="0" baseline="0" dirty="0">
              <a:ln>
                <a:noFill/>
              </a:ln>
              <a:solidFill>
                <a:schemeClr val="tx1"/>
              </a:solidFill>
              <a:effectLst/>
              <a:latin typeface="Arial" pitchFamily="34" charset="0"/>
            </a:endParaRPr>
          </a:p>
        </p:txBody>
      </p:sp>
      <p:sp>
        <p:nvSpPr>
          <p:cNvPr id="16" name="Rectangle 15">
            <a:extLst>
              <a:ext uri="{FF2B5EF4-FFF2-40B4-BE49-F238E27FC236}">
                <a16:creationId xmlns:a16="http://schemas.microsoft.com/office/drawing/2014/main" id="{9230D3C5-2589-9428-06F8-A232046DD929}"/>
              </a:ext>
            </a:extLst>
          </p:cNvPr>
          <p:cNvSpPr/>
          <p:nvPr/>
        </p:nvSpPr>
        <p:spPr bwMode="auto">
          <a:xfrm>
            <a:off x="3587883" y="5110406"/>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dirty="0">
                <a:latin typeface="Arial" pitchFamily="34" charset="0"/>
              </a:rPr>
              <a:t>CNN + ReLu + Pool X3</a:t>
            </a:r>
            <a:endParaRPr kumimoji="0" lang="en-150" sz="1200" b="0" i="0" u="none" strike="noStrike" cap="none" normalizeH="0" baseline="0" dirty="0">
              <a:ln>
                <a:noFill/>
              </a:ln>
              <a:solidFill>
                <a:schemeClr val="tx1"/>
              </a:solidFill>
              <a:effectLst/>
              <a:latin typeface="Arial" pitchFamily="34" charset="0"/>
            </a:endParaRPr>
          </a:p>
          <a:p>
            <a:pPr marL="0" marR="0" indent="0" algn="r" defTabSz="914400" rtl="0" eaLnBrk="0" fontAlgn="base" latinLnBrk="0" hangingPunct="0">
              <a:lnSpc>
                <a:spcPct val="100000"/>
              </a:lnSpc>
              <a:spcBef>
                <a:spcPct val="0"/>
              </a:spcBef>
              <a:spcAft>
                <a:spcPct val="0"/>
              </a:spcAft>
              <a:buClrTx/>
              <a:buSzTx/>
              <a:buFontTx/>
              <a:buNone/>
              <a:tabLst/>
            </a:pPr>
            <a:endParaRPr kumimoji="0" lang="en-150" sz="1200" b="0" i="0" u="none" strike="noStrike" cap="none" normalizeH="0" baseline="0" dirty="0">
              <a:ln>
                <a:noFill/>
              </a:ln>
              <a:solidFill>
                <a:schemeClr val="tx1"/>
              </a:solidFill>
              <a:effectLst/>
              <a:latin typeface="Arial" pitchFamily="34" charset="0"/>
            </a:endParaRPr>
          </a:p>
        </p:txBody>
      </p:sp>
      <p:sp>
        <p:nvSpPr>
          <p:cNvPr id="17" name="Rectangle 16">
            <a:extLst>
              <a:ext uri="{FF2B5EF4-FFF2-40B4-BE49-F238E27FC236}">
                <a16:creationId xmlns:a16="http://schemas.microsoft.com/office/drawing/2014/main" id="{FF69B090-6042-96C0-0F08-17EF56D542B9}"/>
              </a:ext>
            </a:extLst>
          </p:cNvPr>
          <p:cNvSpPr/>
          <p:nvPr/>
        </p:nvSpPr>
        <p:spPr bwMode="auto">
          <a:xfrm>
            <a:off x="5014873" y="4007316"/>
            <a:ext cx="348791" cy="156424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cxnSp>
        <p:nvCxnSpPr>
          <p:cNvPr id="19" name="Straight Arrow Connector 18">
            <a:extLst>
              <a:ext uri="{FF2B5EF4-FFF2-40B4-BE49-F238E27FC236}">
                <a16:creationId xmlns:a16="http://schemas.microsoft.com/office/drawing/2014/main" id="{42E7AF35-70BC-FB20-C0FE-6D8E67FDBE25}"/>
              </a:ext>
            </a:extLst>
          </p:cNvPr>
          <p:cNvCxnSpPr>
            <a:stCxn id="11" idx="3"/>
            <a:endCxn id="14" idx="1"/>
          </p:cNvCxnSpPr>
          <p:nvPr/>
        </p:nvCxnSpPr>
        <p:spPr bwMode="auto">
          <a:xfrm>
            <a:off x="3302805" y="4247982"/>
            <a:ext cx="2850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CDAC22B9-2758-A3C4-B35F-3D232F64D8E6}"/>
              </a:ext>
            </a:extLst>
          </p:cNvPr>
          <p:cNvCxnSpPr>
            <a:stCxn id="12" idx="3"/>
            <a:endCxn id="15" idx="1"/>
          </p:cNvCxnSpPr>
          <p:nvPr/>
        </p:nvCxnSpPr>
        <p:spPr bwMode="auto">
          <a:xfrm>
            <a:off x="3302805" y="4789441"/>
            <a:ext cx="2850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F716B94C-6C97-B5D3-8970-6BC8EBB556F8}"/>
              </a:ext>
            </a:extLst>
          </p:cNvPr>
          <p:cNvCxnSpPr>
            <a:stCxn id="13" idx="3"/>
            <a:endCxn id="16" idx="1"/>
          </p:cNvCxnSpPr>
          <p:nvPr/>
        </p:nvCxnSpPr>
        <p:spPr bwMode="auto">
          <a:xfrm>
            <a:off x="3302805" y="5330899"/>
            <a:ext cx="28507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7" name="Rectangle 26">
            <a:extLst>
              <a:ext uri="{FF2B5EF4-FFF2-40B4-BE49-F238E27FC236}">
                <a16:creationId xmlns:a16="http://schemas.microsoft.com/office/drawing/2014/main" id="{4B6E7E65-83DE-34EA-2049-C0C3437BA03D}"/>
              </a:ext>
            </a:extLst>
          </p:cNvPr>
          <p:cNvSpPr/>
          <p:nvPr/>
        </p:nvSpPr>
        <p:spPr bwMode="auto">
          <a:xfrm>
            <a:off x="2245734" y="2336625"/>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HP Filter </a:t>
            </a:r>
            <a:endParaRPr kumimoji="0" lang="en-150" sz="1200" b="0" i="0" u="none" strike="noStrike" cap="none" normalizeH="0" baseline="0" dirty="0">
              <a:ln>
                <a:noFill/>
              </a:ln>
              <a:solidFill>
                <a:schemeClr val="tx1"/>
              </a:solidFill>
              <a:effectLst/>
              <a:latin typeface="Arial" pitchFamily="34" charset="0"/>
            </a:endParaRPr>
          </a:p>
        </p:txBody>
      </p:sp>
      <p:sp>
        <p:nvSpPr>
          <p:cNvPr id="28" name="Rectangle 27">
            <a:extLst>
              <a:ext uri="{FF2B5EF4-FFF2-40B4-BE49-F238E27FC236}">
                <a16:creationId xmlns:a16="http://schemas.microsoft.com/office/drawing/2014/main" id="{5D568641-D85A-D2C6-BF40-05F555BFB7F6}"/>
              </a:ext>
            </a:extLst>
          </p:cNvPr>
          <p:cNvSpPr/>
          <p:nvPr/>
        </p:nvSpPr>
        <p:spPr bwMode="auto">
          <a:xfrm>
            <a:off x="2245734" y="2878084"/>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LP Filter</a:t>
            </a:r>
            <a:endParaRPr kumimoji="0" lang="en-150" sz="1200" b="0" i="0" u="none" strike="noStrike" cap="none" normalizeH="0" baseline="0" dirty="0">
              <a:ln>
                <a:noFill/>
              </a:ln>
              <a:solidFill>
                <a:schemeClr val="tx1"/>
              </a:solidFill>
              <a:effectLst/>
              <a:latin typeface="Arial" pitchFamily="34" charset="0"/>
            </a:endParaRPr>
          </a:p>
        </p:txBody>
      </p:sp>
      <p:sp>
        <p:nvSpPr>
          <p:cNvPr id="29" name="Rectangle 28">
            <a:extLst>
              <a:ext uri="{FF2B5EF4-FFF2-40B4-BE49-F238E27FC236}">
                <a16:creationId xmlns:a16="http://schemas.microsoft.com/office/drawing/2014/main" id="{04E1C056-2721-98A8-B83B-3C9ABA94B316}"/>
              </a:ext>
            </a:extLst>
          </p:cNvPr>
          <p:cNvSpPr/>
          <p:nvPr/>
        </p:nvSpPr>
        <p:spPr bwMode="auto">
          <a:xfrm>
            <a:off x="3587884" y="2336625"/>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latin typeface="Arial" pitchFamily="34" charset="0"/>
              </a:rPr>
              <a:t>CNN + ReLu + Pool X3</a:t>
            </a:r>
            <a:endParaRPr kumimoji="0" lang="en-150" sz="1200" b="0" i="0" u="none" strike="noStrike" cap="none" normalizeH="0" baseline="0" dirty="0">
              <a:ln>
                <a:noFill/>
              </a:ln>
              <a:solidFill>
                <a:schemeClr val="tx1"/>
              </a:solidFill>
              <a:effectLst/>
              <a:latin typeface="Arial" pitchFamily="34" charset="0"/>
            </a:endParaRPr>
          </a:p>
        </p:txBody>
      </p:sp>
      <p:sp>
        <p:nvSpPr>
          <p:cNvPr id="30" name="Rectangle 29">
            <a:extLst>
              <a:ext uri="{FF2B5EF4-FFF2-40B4-BE49-F238E27FC236}">
                <a16:creationId xmlns:a16="http://schemas.microsoft.com/office/drawing/2014/main" id="{75AF5A97-BE3B-C919-DEAF-74DB221E7252}"/>
              </a:ext>
            </a:extLst>
          </p:cNvPr>
          <p:cNvSpPr/>
          <p:nvPr/>
        </p:nvSpPr>
        <p:spPr bwMode="auto">
          <a:xfrm>
            <a:off x="3587884" y="2869089"/>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1200" dirty="0">
                <a:latin typeface="Arial" pitchFamily="34" charset="0"/>
              </a:rPr>
              <a:t>CNN + ReLu + Pool X3</a:t>
            </a:r>
            <a:endParaRPr kumimoji="0" lang="en-150" sz="1200" b="0" i="0" u="none" strike="noStrike" cap="none" normalizeH="0" baseline="0" dirty="0">
              <a:ln>
                <a:noFill/>
              </a:ln>
              <a:solidFill>
                <a:schemeClr val="tx1"/>
              </a:solidFill>
              <a:effectLst/>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endParaRPr>
          </a:p>
        </p:txBody>
      </p:sp>
      <p:cxnSp>
        <p:nvCxnSpPr>
          <p:cNvPr id="31" name="Straight Arrow Connector 30">
            <a:extLst>
              <a:ext uri="{FF2B5EF4-FFF2-40B4-BE49-F238E27FC236}">
                <a16:creationId xmlns:a16="http://schemas.microsoft.com/office/drawing/2014/main" id="{66C14831-C9FD-1DE1-7E73-C773A845CFED}"/>
              </a:ext>
            </a:extLst>
          </p:cNvPr>
          <p:cNvCxnSpPr>
            <a:stCxn id="27" idx="3"/>
            <a:endCxn id="29" idx="1"/>
          </p:cNvCxnSpPr>
          <p:nvPr/>
        </p:nvCxnSpPr>
        <p:spPr bwMode="auto">
          <a:xfrm>
            <a:off x="3302806" y="2557119"/>
            <a:ext cx="28507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B7281B8A-6BDA-6BEE-5BD8-C9796B13E36C}"/>
              </a:ext>
            </a:extLst>
          </p:cNvPr>
          <p:cNvCxnSpPr>
            <a:stCxn id="28" idx="3"/>
            <a:endCxn id="30" idx="1"/>
          </p:cNvCxnSpPr>
          <p:nvPr/>
        </p:nvCxnSpPr>
        <p:spPr bwMode="auto">
          <a:xfrm flipV="1">
            <a:off x="3302806" y="3089583"/>
            <a:ext cx="285078" cy="89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1A77B0D-D76E-6AB9-7019-A1FE87EC3612}"/>
              </a:ext>
            </a:extLst>
          </p:cNvPr>
          <p:cNvCxnSpPr>
            <a:stCxn id="14" idx="3"/>
          </p:cNvCxnSpPr>
          <p:nvPr/>
        </p:nvCxnSpPr>
        <p:spPr bwMode="auto">
          <a:xfrm>
            <a:off x="4644955" y="4247982"/>
            <a:ext cx="36991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B6DFC1B7-D3F1-BC55-BACE-E0AC3ED2377F}"/>
              </a:ext>
            </a:extLst>
          </p:cNvPr>
          <p:cNvCxnSpPr>
            <a:stCxn id="15" idx="3"/>
            <a:endCxn id="17" idx="1"/>
          </p:cNvCxnSpPr>
          <p:nvPr/>
        </p:nvCxnSpPr>
        <p:spPr bwMode="auto">
          <a:xfrm>
            <a:off x="4644955" y="4789441"/>
            <a:ext cx="36991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20FE96B7-FA42-EFEF-0F93-45A6DB8C4DE7}"/>
              </a:ext>
            </a:extLst>
          </p:cNvPr>
          <p:cNvCxnSpPr>
            <a:stCxn id="16" idx="3"/>
          </p:cNvCxnSpPr>
          <p:nvPr/>
        </p:nvCxnSpPr>
        <p:spPr bwMode="auto">
          <a:xfrm flipV="1">
            <a:off x="4644955" y="5330899"/>
            <a:ext cx="36991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8193AA1E-4DC6-71C9-8946-17FA958E0B9E}"/>
              </a:ext>
            </a:extLst>
          </p:cNvPr>
          <p:cNvCxnSpPr>
            <a:stCxn id="17" idx="3"/>
            <a:endCxn id="10" idx="1"/>
          </p:cNvCxnSpPr>
          <p:nvPr/>
        </p:nvCxnSpPr>
        <p:spPr bwMode="auto">
          <a:xfrm>
            <a:off x="5363664" y="4789441"/>
            <a:ext cx="3383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Connector: Elbow 45">
            <a:extLst>
              <a:ext uri="{FF2B5EF4-FFF2-40B4-BE49-F238E27FC236}">
                <a16:creationId xmlns:a16="http://schemas.microsoft.com/office/drawing/2014/main" id="{6A56A68D-24AD-E64A-40A6-B9D18BA57934}"/>
              </a:ext>
            </a:extLst>
          </p:cNvPr>
          <p:cNvCxnSpPr>
            <a:stCxn id="29" idx="3"/>
            <a:endCxn id="8" idx="0"/>
          </p:cNvCxnSpPr>
          <p:nvPr/>
        </p:nvCxnSpPr>
        <p:spPr bwMode="auto">
          <a:xfrm>
            <a:off x="4644956" y="2557119"/>
            <a:ext cx="429688" cy="9396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48" name="Connector: Elbow 47">
            <a:extLst>
              <a:ext uri="{FF2B5EF4-FFF2-40B4-BE49-F238E27FC236}">
                <a16:creationId xmlns:a16="http://schemas.microsoft.com/office/drawing/2014/main" id="{FC5A3094-BD1D-F369-02AC-53D42DA87ECF}"/>
              </a:ext>
            </a:extLst>
          </p:cNvPr>
          <p:cNvCxnSpPr>
            <a:stCxn id="30" idx="3"/>
            <a:endCxn id="8" idx="4"/>
          </p:cNvCxnSpPr>
          <p:nvPr/>
        </p:nvCxnSpPr>
        <p:spPr bwMode="auto">
          <a:xfrm flipV="1">
            <a:off x="4644956" y="2981818"/>
            <a:ext cx="429688" cy="107765"/>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51" name="TextBox 50">
            <a:extLst>
              <a:ext uri="{FF2B5EF4-FFF2-40B4-BE49-F238E27FC236}">
                <a16:creationId xmlns:a16="http://schemas.microsoft.com/office/drawing/2014/main" id="{5554BAE8-F658-64CF-8992-81741D496DFA}"/>
              </a:ext>
            </a:extLst>
          </p:cNvPr>
          <p:cNvSpPr txBox="1"/>
          <p:nvPr/>
        </p:nvSpPr>
        <p:spPr>
          <a:xfrm>
            <a:off x="1030647" y="2615143"/>
            <a:ext cx="959795" cy="461665"/>
          </a:xfrm>
          <a:prstGeom prst="rect">
            <a:avLst/>
          </a:prstGeom>
          <a:noFill/>
        </p:spPr>
        <p:txBody>
          <a:bodyPr wrap="square" rtlCol="0">
            <a:spAutoFit/>
          </a:bodyPr>
          <a:lstStyle/>
          <a:p>
            <a:pPr algn="l"/>
            <a:r>
              <a:rPr lang="en-US" sz="1200" dirty="0"/>
              <a:t>Spherical image</a:t>
            </a:r>
            <a:endParaRPr lang="en-150" sz="1200" dirty="0"/>
          </a:p>
        </p:txBody>
      </p:sp>
      <p:sp>
        <p:nvSpPr>
          <p:cNvPr id="52" name="TextBox 51">
            <a:extLst>
              <a:ext uri="{FF2B5EF4-FFF2-40B4-BE49-F238E27FC236}">
                <a16:creationId xmlns:a16="http://schemas.microsoft.com/office/drawing/2014/main" id="{8C62417D-F0BC-A3C2-7529-224C2D9C7442}"/>
              </a:ext>
            </a:extLst>
          </p:cNvPr>
          <p:cNvSpPr txBox="1"/>
          <p:nvPr/>
        </p:nvSpPr>
        <p:spPr>
          <a:xfrm>
            <a:off x="1030645" y="4548269"/>
            <a:ext cx="959795" cy="461665"/>
          </a:xfrm>
          <a:prstGeom prst="rect">
            <a:avLst/>
          </a:prstGeom>
          <a:noFill/>
        </p:spPr>
        <p:txBody>
          <a:bodyPr wrap="square" rtlCol="0">
            <a:spAutoFit/>
          </a:bodyPr>
          <a:lstStyle/>
          <a:p>
            <a:pPr algn="l"/>
            <a:r>
              <a:rPr lang="en-US" sz="1200" dirty="0"/>
              <a:t>Spherical image</a:t>
            </a:r>
            <a:endParaRPr lang="en-150" sz="1200" dirty="0"/>
          </a:p>
        </p:txBody>
      </p:sp>
      <p:cxnSp>
        <p:nvCxnSpPr>
          <p:cNvPr id="54" name="Connector: Elbow 53">
            <a:extLst>
              <a:ext uri="{FF2B5EF4-FFF2-40B4-BE49-F238E27FC236}">
                <a16:creationId xmlns:a16="http://schemas.microsoft.com/office/drawing/2014/main" id="{9CE1E82F-49A6-A4FB-B94C-7404D80DA77B}"/>
              </a:ext>
            </a:extLst>
          </p:cNvPr>
          <p:cNvCxnSpPr>
            <a:stCxn id="51" idx="1"/>
            <a:endCxn id="27" idx="1"/>
          </p:cNvCxnSpPr>
          <p:nvPr/>
        </p:nvCxnSpPr>
        <p:spPr bwMode="auto">
          <a:xfrm rot="10800000" flipH="1">
            <a:off x="1030646" y="2557120"/>
            <a:ext cx="1215087" cy="288857"/>
          </a:xfrm>
          <a:prstGeom prst="bentConnector3">
            <a:avLst>
              <a:gd name="adj1" fmla="val 75121"/>
            </a:avLst>
          </a:prstGeom>
          <a:solidFill>
            <a:schemeClr val="accent1"/>
          </a:solidFill>
          <a:ln w="9525" cap="flat" cmpd="sng" algn="ctr">
            <a:solidFill>
              <a:schemeClr val="tx1"/>
            </a:solidFill>
            <a:prstDash val="solid"/>
            <a:round/>
            <a:headEnd type="none" w="med" len="med"/>
            <a:tailEnd type="triangle"/>
          </a:ln>
          <a:effectLst/>
        </p:spPr>
      </p:cxnSp>
      <p:cxnSp>
        <p:nvCxnSpPr>
          <p:cNvPr id="60" name="Connector: Elbow 59">
            <a:extLst>
              <a:ext uri="{FF2B5EF4-FFF2-40B4-BE49-F238E27FC236}">
                <a16:creationId xmlns:a16="http://schemas.microsoft.com/office/drawing/2014/main" id="{C9B73835-8BE9-8782-8D4C-A72015CCA5A9}"/>
              </a:ext>
            </a:extLst>
          </p:cNvPr>
          <p:cNvCxnSpPr>
            <a:stCxn id="51" idx="1"/>
            <a:endCxn id="28" idx="1"/>
          </p:cNvCxnSpPr>
          <p:nvPr/>
        </p:nvCxnSpPr>
        <p:spPr bwMode="auto">
          <a:xfrm rot="10800000" flipH="1" flipV="1">
            <a:off x="1030646" y="2845976"/>
            <a:ext cx="1215087" cy="252602"/>
          </a:xfrm>
          <a:prstGeom prst="bentConnector3">
            <a:avLst>
              <a:gd name="adj1" fmla="val 75121"/>
            </a:avLst>
          </a:prstGeom>
          <a:solidFill>
            <a:schemeClr val="accent1"/>
          </a:solidFill>
          <a:ln w="9525" cap="flat" cmpd="sng" algn="ctr">
            <a:solidFill>
              <a:schemeClr val="tx1"/>
            </a:solidFill>
            <a:prstDash val="solid"/>
            <a:round/>
            <a:headEnd type="none" w="med" len="med"/>
            <a:tailEnd type="triangle"/>
          </a:ln>
          <a:effectLst/>
        </p:spPr>
      </p:cxnSp>
      <p:cxnSp>
        <p:nvCxnSpPr>
          <p:cNvPr id="63" name="Connector: Elbow 62">
            <a:extLst>
              <a:ext uri="{FF2B5EF4-FFF2-40B4-BE49-F238E27FC236}">
                <a16:creationId xmlns:a16="http://schemas.microsoft.com/office/drawing/2014/main" id="{532C4067-DADC-0D09-0EB2-B0DA86FFCCAA}"/>
              </a:ext>
            </a:extLst>
          </p:cNvPr>
          <p:cNvCxnSpPr>
            <a:stCxn id="52" idx="1"/>
            <a:endCxn id="11" idx="1"/>
          </p:cNvCxnSpPr>
          <p:nvPr/>
        </p:nvCxnSpPr>
        <p:spPr bwMode="auto">
          <a:xfrm rot="10800000" flipH="1">
            <a:off x="1030645" y="4247982"/>
            <a:ext cx="1215088" cy="531120"/>
          </a:xfrm>
          <a:prstGeom prst="bentConnector3">
            <a:avLst>
              <a:gd name="adj1" fmla="val 76188"/>
            </a:avLst>
          </a:prstGeom>
          <a:solidFill>
            <a:schemeClr val="accent1"/>
          </a:solidFill>
          <a:ln w="9525" cap="flat" cmpd="sng" algn="ctr">
            <a:solidFill>
              <a:schemeClr val="tx1"/>
            </a:solidFill>
            <a:prstDash val="solid"/>
            <a:round/>
            <a:headEnd type="none" w="med" len="med"/>
            <a:tailEnd type="triangle"/>
          </a:ln>
          <a:effectLst/>
        </p:spPr>
      </p:cxnSp>
      <p:cxnSp>
        <p:nvCxnSpPr>
          <p:cNvPr id="65" name="Connector: Elbow 64">
            <a:extLst>
              <a:ext uri="{FF2B5EF4-FFF2-40B4-BE49-F238E27FC236}">
                <a16:creationId xmlns:a16="http://schemas.microsoft.com/office/drawing/2014/main" id="{22E46B6F-7283-7BB7-1581-FE21D844A321}"/>
              </a:ext>
            </a:extLst>
          </p:cNvPr>
          <p:cNvCxnSpPr>
            <a:stCxn id="52" idx="1"/>
            <a:endCxn id="12" idx="1"/>
          </p:cNvCxnSpPr>
          <p:nvPr/>
        </p:nvCxnSpPr>
        <p:spPr bwMode="auto">
          <a:xfrm rot="10800000" flipH="1" flipV="1">
            <a:off x="1030645" y="4779101"/>
            <a:ext cx="1215088" cy="10339"/>
          </a:xfrm>
          <a:prstGeom prst="bentConnector5">
            <a:avLst>
              <a:gd name="adj1" fmla="val 75655"/>
              <a:gd name="adj2" fmla="val 135216"/>
              <a:gd name="adj3" fmla="val 89495"/>
            </a:avLst>
          </a:prstGeom>
          <a:solidFill>
            <a:schemeClr val="accent1"/>
          </a:solidFill>
          <a:ln w="9525" cap="flat" cmpd="sng" algn="ctr">
            <a:solidFill>
              <a:schemeClr val="tx1"/>
            </a:solidFill>
            <a:prstDash val="solid"/>
            <a:round/>
            <a:headEnd type="none" w="med" len="med"/>
            <a:tailEnd type="triangle"/>
          </a:ln>
          <a:effectLst/>
        </p:spPr>
      </p:cxnSp>
      <p:cxnSp>
        <p:nvCxnSpPr>
          <p:cNvPr id="67" name="Connector: Elbow 66">
            <a:extLst>
              <a:ext uri="{FF2B5EF4-FFF2-40B4-BE49-F238E27FC236}">
                <a16:creationId xmlns:a16="http://schemas.microsoft.com/office/drawing/2014/main" id="{3C6A6183-D041-B704-01A7-C1A6B12D58A5}"/>
              </a:ext>
            </a:extLst>
          </p:cNvPr>
          <p:cNvCxnSpPr>
            <a:stCxn id="52" idx="1"/>
            <a:endCxn id="13" idx="1"/>
          </p:cNvCxnSpPr>
          <p:nvPr/>
        </p:nvCxnSpPr>
        <p:spPr bwMode="auto">
          <a:xfrm rot="10800000" flipH="1" flipV="1">
            <a:off x="1030645" y="4779101"/>
            <a:ext cx="1215088" cy="551797"/>
          </a:xfrm>
          <a:prstGeom prst="bentConnector3">
            <a:avLst>
              <a:gd name="adj1" fmla="val 76188"/>
            </a:avLst>
          </a:prstGeom>
          <a:solidFill>
            <a:schemeClr val="accent1"/>
          </a:solidFill>
          <a:ln w="9525" cap="flat" cmpd="sng" algn="ctr">
            <a:solidFill>
              <a:schemeClr val="tx1"/>
            </a:solidFill>
            <a:prstDash val="solid"/>
            <a:round/>
            <a:headEnd type="none" w="med" len="med"/>
            <a:tailEnd type="triangle"/>
          </a:ln>
          <a:effectLst/>
        </p:spPr>
      </p:cxnSp>
      <p:sp>
        <p:nvSpPr>
          <p:cNvPr id="79" name="Rectangle 78">
            <a:extLst>
              <a:ext uri="{FF2B5EF4-FFF2-40B4-BE49-F238E27FC236}">
                <a16:creationId xmlns:a16="http://schemas.microsoft.com/office/drawing/2014/main" id="{0B84A2FE-E116-85E9-848F-3701ABC3EE83}"/>
              </a:ext>
            </a:extLst>
          </p:cNvPr>
          <p:cNvSpPr/>
          <p:nvPr/>
        </p:nvSpPr>
        <p:spPr bwMode="auto">
          <a:xfrm>
            <a:off x="5458571" y="2594713"/>
            <a:ext cx="1057072" cy="44098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CNN + ReLu</a:t>
            </a:r>
            <a:endParaRPr kumimoji="0" lang="en-150" sz="1200" b="0" i="0" u="none" strike="noStrike" cap="none" normalizeH="0" baseline="0" dirty="0">
              <a:ln>
                <a:noFill/>
              </a:ln>
              <a:solidFill>
                <a:schemeClr val="tx1"/>
              </a:solidFill>
              <a:effectLst/>
              <a:latin typeface="Arial" pitchFamily="34" charset="0"/>
            </a:endParaRPr>
          </a:p>
        </p:txBody>
      </p:sp>
      <p:cxnSp>
        <p:nvCxnSpPr>
          <p:cNvPr id="81" name="Straight Arrow Connector 80">
            <a:extLst>
              <a:ext uri="{FF2B5EF4-FFF2-40B4-BE49-F238E27FC236}">
                <a16:creationId xmlns:a16="http://schemas.microsoft.com/office/drawing/2014/main" id="{644753BB-09B3-6011-E22E-A35E43CD6155}"/>
              </a:ext>
            </a:extLst>
          </p:cNvPr>
          <p:cNvCxnSpPr>
            <a:stCxn id="8" idx="6"/>
            <a:endCxn id="79" idx="1"/>
          </p:cNvCxnSpPr>
          <p:nvPr/>
        </p:nvCxnSpPr>
        <p:spPr bwMode="auto">
          <a:xfrm flipV="1">
            <a:off x="5249040" y="2815207"/>
            <a:ext cx="209531" cy="12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5" name="Straight Arrow Connector 84">
            <a:extLst>
              <a:ext uri="{FF2B5EF4-FFF2-40B4-BE49-F238E27FC236}">
                <a16:creationId xmlns:a16="http://schemas.microsoft.com/office/drawing/2014/main" id="{63CE3A39-67D8-D6CA-49B5-DBBF92ADF5C6}"/>
              </a:ext>
            </a:extLst>
          </p:cNvPr>
          <p:cNvCxnSpPr>
            <a:stCxn id="79" idx="3"/>
          </p:cNvCxnSpPr>
          <p:nvPr/>
        </p:nvCxnSpPr>
        <p:spPr bwMode="auto">
          <a:xfrm flipV="1">
            <a:off x="6515643" y="2815206"/>
            <a:ext cx="522584"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6" name="TextBox 85">
            <a:extLst>
              <a:ext uri="{FF2B5EF4-FFF2-40B4-BE49-F238E27FC236}">
                <a16:creationId xmlns:a16="http://schemas.microsoft.com/office/drawing/2014/main" id="{843BD741-D90D-38EA-0F97-A902726A96DF}"/>
              </a:ext>
            </a:extLst>
          </p:cNvPr>
          <p:cNvSpPr txBox="1"/>
          <p:nvPr/>
        </p:nvSpPr>
        <p:spPr>
          <a:xfrm>
            <a:off x="6515643" y="2574035"/>
            <a:ext cx="992221" cy="461665"/>
          </a:xfrm>
          <a:prstGeom prst="rect">
            <a:avLst/>
          </a:prstGeom>
          <a:noFill/>
        </p:spPr>
        <p:txBody>
          <a:bodyPr wrap="square" rtlCol="0">
            <a:spAutoFit/>
          </a:bodyPr>
          <a:lstStyle/>
          <a:p>
            <a:pPr algn="l"/>
            <a:r>
              <a:rPr lang="en-US" sz="1200" dirty="0"/>
              <a:t>Output Heatmap</a:t>
            </a:r>
            <a:endParaRPr lang="en-150" sz="1200" dirty="0"/>
          </a:p>
        </p:txBody>
      </p:sp>
      <p:sp>
        <p:nvSpPr>
          <p:cNvPr id="87" name="TextBox 86">
            <a:extLst>
              <a:ext uri="{FF2B5EF4-FFF2-40B4-BE49-F238E27FC236}">
                <a16:creationId xmlns:a16="http://schemas.microsoft.com/office/drawing/2014/main" id="{6E5B7CE8-ABEC-DDAF-7DD8-3E762B307FAD}"/>
              </a:ext>
            </a:extLst>
          </p:cNvPr>
          <p:cNvSpPr txBox="1"/>
          <p:nvPr/>
        </p:nvSpPr>
        <p:spPr>
          <a:xfrm rot="16200000">
            <a:off x="4734743" y="4732659"/>
            <a:ext cx="919479" cy="276999"/>
          </a:xfrm>
          <a:prstGeom prst="rect">
            <a:avLst/>
          </a:prstGeom>
          <a:noFill/>
        </p:spPr>
        <p:txBody>
          <a:bodyPr wrap="square" rtlCol="0">
            <a:spAutoFit/>
          </a:bodyPr>
          <a:lstStyle/>
          <a:p>
            <a:r>
              <a:rPr lang="en-US" sz="1200" dirty="0"/>
              <a:t>Reshape</a:t>
            </a:r>
            <a:endParaRPr lang="en-150" sz="1200" dirty="0"/>
          </a:p>
        </p:txBody>
      </p:sp>
      <p:cxnSp>
        <p:nvCxnSpPr>
          <p:cNvPr id="89" name="Straight Arrow Connector 88">
            <a:extLst>
              <a:ext uri="{FF2B5EF4-FFF2-40B4-BE49-F238E27FC236}">
                <a16:creationId xmlns:a16="http://schemas.microsoft.com/office/drawing/2014/main" id="{1AF31281-F0A0-4198-91B1-CF2EEED25BBB}"/>
              </a:ext>
            </a:extLst>
          </p:cNvPr>
          <p:cNvCxnSpPr>
            <a:stCxn id="10" idx="3"/>
          </p:cNvCxnSpPr>
          <p:nvPr/>
        </p:nvCxnSpPr>
        <p:spPr bwMode="auto">
          <a:xfrm flipV="1">
            <a:off x="6759099" y="4789440"/>
            <a:ext cx="512591"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0" name="TextBox 89">
            <a:extLst>
              <a:ext uri="{FF2B5EF4-FFF2-40B4-BE49-F238E27FC236}">
                <a16:creationId xmlns:a16="http://schemas.microsoft.com/office/drawing/2014/main" id="{F3DCF220-92CC-CDFB-C5EF-44B59809A5D2}"/>
              </a:ext>
            </a:extLst>
          </p:cNvPr>
          <p:cNvSpPr txBox="1"/>
          <p:nvPr/>
        </p:nvSpPr>
        <p:spPr>
          <a:xfrm>
            <a:off x="6790371" y="4568947"/>
            <a:ext cx="992221" cy="461665"/>
          </a:xfrm>
          <a:prstGeom prst="rect">
            <a:avLst/>
          </a:prstGeom>
          <a:noFill/>
        </p:spPr>
        <p:txBody>
          <a:bodyPr wrap="square" rtlCol="0">
            <a:spAutoFit/>
          </a:bodyPr>
          <a:lstStyle/>
          <a:p>
            <a:pPr algn="l"/>
            <a:r>
              <a:rPr lang="en-US" sz="1200" dirty="0"/>
              <a:t>Output Heatmap</a:t>
            </a:r>
            <a:endParaRPr lang="en-150" sz="1200" dirty="0"/>
          </a:p>
        </p:txBody>
      </p:sp>
      <p:sp>
        <p:nvSpPr>
          <p:cNvPr id="91" name="TextBox 90">
            <a:extLst>
              <a:ext uri="{FF2B5EF4-FFF2-40B4-BE49-F238E27FC236}">
                <a16:creationId xmlns:a16="http://schemas.microsoft.com/office/drawing/2014/main" id="{F723F0DA-E4F2-F07D-B54B-1298D15171DE}"/>
              </a:ext>
            </a:extLst>
          </p:cNvPr>
          <p:cNvSpPr txBox="1"/>
          <p:nvPr/>
        </p:nvSpPr>
        <p:spPr>
          <a:xfrm>
            <a:off x="2010915" y="1752985"/>
            <a:ext cx="4766020" cy="400110"/>
          </a:xfrm>
          <a:prstGeom prst="rect">
            <a:avLst/>
          </a:prstGeom>
          <a:noFill/>
        </p:spPr>
        <p:txBody>
          <a:bodyPr wrap="square" rtlCol="0">
            <a:spAutoFit/>
          </a:bodyPr>
          <a:lstStyle/>
          <a:p>
            <a:pPr algn="ctr"/>
            <a:r>
              <a:rPr lang="en-US" dirty="0" err="1"/>
              <a:t>Highpass-Lowpass</a:t>
            </a:r>
            <a:r>
              <a:rPr lang="en-US" dirty="0"/>
              <a:t> Branch Architecture </a:t>
            </a:r>
            <a:endParaRPr lang="en-150" dirty="0"/>
          </a:p>
        </p:txBody>
      </p:sp>
      <p:sp>
        <p:nvSpPr>
          <p:cNvPr id="92" name="TextBox 91">
            <a:extLst>
              <a:ext uri="{FF2B5EF4-FFF2-40B4-BE49-F238E27FC236}">
                <a16:creationId xmlns:a16="http://schemas.microsoft.com/office/drawing/2014/main" id="{4F7A8D3D-AE80-D9F6-AE44-1CC9B97EB490}"/>
              </a:ext>
            </a:extLst>
          </p:cNvPr>
          <p:cNvSpPr txBox="1"/>
          <p:nvPr/>
        </p:nvSpPr>
        <p:spPr>
          <a:xfrm>
            <a:off x="1929038" y="3490576"/>
            <a:ext cx="5109189" cy="400110"/>
          </a:xfrm>
          <a:prstGeom prst="rect">
            <a:avLst/>
          </a:prstGeom>
          <a:noFill/>
        </p:spPr>
        <p:txBody>
          <a:bodyPr wrap="square" rtlCol="0">
            <a:spAutoFit/>
          </a:bodyPr>
          <a:lstStyle/>
          <a:p>
            <a:pPr algn="ctr"/>
            <a:r>
              <a:rPr lang="en-US" dirty="0"/>
              <a:t>Multi-resolution Branch Architecture [3]</a:t>
            </a:r>
            <a:endParaRPr lang="en-150" dirty="0"/>
          </a:p>
        </p:txBody>
      </p:sp>
      <p:sp>
        <p:nvSpPr>
          <p:cNvPr id="3" name="Slide Number Placeholder 2">
            <a:extLst>
              <a:ext uri="{FF2B5EF4-FFF2-40B4-BE49-F238E27FC236}">
                <a16:creationId xmlns:a16="http://schemas.microsoft.com/office/drawing/2014/main" id="{C48DC6DA-F256-FD86-5947-6A605392C501}"/>
              </a:ext>
            </a:extLst>
          </p:cNvPr>
          <p:cNvSpPr>
            <a:spLocks noGrp="1"/>
          </p:cNvSpPr>
          <p:nvPr>
            <p:ph type="sldNum" sz="quarter" idx="12"/>
          </p:nvPr>
        </p:nvSpPr>
        <p:spPr/>
        <p:txBody>
          <a:bodyPr/>
          <a:lstStyle/>
          <a:p>
            <a:fld id="{17CC94CD-1FE7-0C44-80F4-2964C2C99554}" type="slidenum">
              <a:rPr lang="en-US" noProof="0" smtClean="0"/>
              <a:pPr/>
              <a:t>44</a:t>
            </a:fld>
            <a:endParaRPr lang="en-US" noProof="0"/>
          </a:p>
        </p:txBody>
      </p:sp>
    </p:spTree>
    <p:extLst>
      <p:ext uri="{BB962C8B-B14F-4D97-AF65-F5344CB8AC3E}">
        <p14:creationId xmlns:p14="http://schemas.microsoft.com/office/powerpoint/2010/main" val="1086027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4747-76BC-CE2C-FBE4-CE05ADAE2989}"/>
              </a:ext>
            </a:extLst>
          </p:cNvPr>
          <p:cNvSpPr>
            <a:spLocks noGrp="1"/>
          </p:cNvSpPr>
          <p:nvPr>
            <p:ph type="title"/>
          </p:nvPr>
        </p:nvSpPr>
        <p:spPr/>
        <p:txBody>
          <a:bodyPr/>
          <a:lstStyle/>
          <a:p>
            <a:r>
              <a:rPr lang="en-US" dirty="0"/>
              <a:t>Implemented variations cont.</a:t>
            </a:r>
            <a:endParaRPr lang="en-150" dirty="0"/>
          </a:p>
        </p:txBody>
      </p:sp>
      <p:sp>
        <p:nvSpPr>
          <p:cNvPr id="3" name="Content Placeholder 2">
            <a:extLst>
              <a:ext uri="{FF2B5EF4-FFF2-40B4-BE49-F238E27FC236}">
                <a16:creationId xmlns:a16="http://schemas.microsoft.com/office/drawing/2014/main" id="{4BEB584F-3A28-49B7-B7B5-E8B5C9330C9D}"/>
              </a:ext>
            </a:extLst>
          </p:cNvPr>
          <p:cNvSpPr>
            <a:spLocks noGrp="1"/>
          </p:cNvSpPr>
          <p:nvPr>
            <p:ph idx="1"/>
          </p:nvPr>
        </p:nvSpPr>
        <p:spPr>
          <a:xfrm>
            <a:off x="508000" y="2162956"/>
            <a:ext cx="8026400" cy="3939529"/>
          </a:xfrm>
        </p:spPr>
        <p:txBody>
          <a:bodyPr/>
          <a:lstStyle/>
          <a:p>
            <a:r>
              <a:rPr lang="en-US" sz="1400" dirty="0"/>
              <a:t>Let       be the edge prioritizing network</a:t>
            </a:r>
          </a:p>
          <a:p>
            <a:r>
              <a:rPr lang="en-US" sz="1400" dirty="0"/>
              <a:t>Let       be the network that learns from the removal of edges</a:t>
            </a:r>
          </a:p>
          <a:p>
            <a:r>
              <a:rPr lang="en-US" sz="1400" dirty="0"/>
              <a:t>Train       with     and  x</a:t>
            </a:r>
          </a:p>
          <a:p>
            <a:endParaRPr lang="en-US" sz="1400" dirty="0"/>
          </a:p>
          <a:p>
            <a:endParaRPr lang="en-US" sz="1400" dirty="0"/>
          </a:p>
          <a:p>
            <a:r>
              <a:rPr lang="en-US" sz="1400" dirty="0"/>
              <a:t>Then,                           is the new output function</a:t>
            </a:r>
          </a:p>
          <a:p>
            <a:endParaRPr lang="en-US" sz="1400" dirty="0"/>
          </a:p>
          <a:p>
            <a:endParaRPr lang="en-US" sz="1400" dirty="0"/>
          </a:p>
          <a:p>
            <a:endParaRPr lang="en-US" sz="1400" dirty="0"/>
          </a:p>
          <a:p>
            <a:r>
              <a:rPr lang="en-US" sz="1400" dirty="0"/>
              <a:t>Using same structure as baseline, implement the spherical CNN as described by Cohen [1].</a:t>
            </a:r>
          </a:p>
          <a:p>
            <a:pPr lvl="1"/>
            <a:r>
              <a:rPr lang="en-US" sz="1400" dirty="0"/>
              <a:t>According to author, each planar CNN should easily be replicable by the spherical CNN. </a:t>
            </a:r>
          </a:p>
        </p:txBody>
      </p:sp>
      <p:sp>
        <p:nvSpPr>
          <p:cNvPr id="4" name="TextBox 3">
            <a:extLst>
              <a:ext uri="{FF2B5EF4-FFF2-40B4-BE49-F238E27FC236}">
                <a16:creationId xmlns:a16="http://schemas.microsoft.com/office/drawing/2014/main" id="{9CE8F929-ABC1-B8C0-2F08-1BA93BA3000A}"/>
              </a:ext>
            </a:extLst>
          </p:cNvPr>
          <p:cNvSpPr txBox="1"/>
          <p:nvPr/>
        </p:nvSpPr>
        <p:spPr>
          <a:xfrm>
            <a:off x="2048143" y="1628412"/>
            <a:ext cx="4946114" cy="400110"/>
          </a:xfrm>
          <a:prstGeom prst="rect">
            <a:avLst/>
          </a:prstGeom>
          <a:noFill/>
        </p:spPr>
        <p:txBody>
          <a:bodyPr wrap="square" rtlCol="0">
            <a:spAutoFit/>
          </a:bodyPr>
          <a:lstStyle/>
          <a:p>
            <a:pPr algn="ctr"/>
            <a:r>
              <a:rPr lang="en-US" dirty="0"/>
              <a:t>Simple Gradient-Boost concept to CNN</a:t>
            </a:r>
            <a:endParaRPr lang="en-150" dirty="0"/>
          </a:p>
        </p:txBody>
      </p:sp>
      <p:pic>
        <p:nvPicPr>
          <p:cNvPr id="5" name="Picture 4">
            <a:extLst>
              <a:ext uri="{FF2B5EF4-FFF2-40B4-BE49-F238E27FC236}">
                <a16:creationId xmlns:a16="http://schemas.microsoft.com/office/drawing/2014/main" id="{79288CA4-5C8F-7501-85E2-7E5430CE00F5}"/>
              </a:ext>
            </a:extLst>
          </p:cNvPr>
          <p:cNvPicPr>
            <a:picLocks noChangeAspect="1"/>
          </p:cNvPicPr>
          <p:nvPr/>
        </p:nvPicPr>
        <p:blipFill>
          <a:blip r:embed="rId2"/>
          <a:stretch>
            <a:fillRect/>
          </a:stretch>
        </p:blipFill>
        <p:spPr>
          <a:xfrm>
            <a:off x="2948349" y="2952750"/>
            <a:ext cx="2524125" cy="476250"/>
          </a:xfrm>
          <a:prstGeom prst="rect">
            <a:avLst/>
          </a:prstGeom>
        </p:spPr>
      </p:pic>
      <p:pic>
        <p:nvPicPr>
          <p:cNvPr id="7" name="Picture 6">
            <a:extLst>
              <a:ext uri="{FF2B5EF4-FFF2-40B4-BE49-F238E27FC236}">
                <a16:creationId xmlns:a16="http://schemas.microsoft.com/office/drawing/2014/main" id="{1F3066CC-A196-2175-077F-9EAA98F9286F}"/>
              </a:ext>
            </a:extLst>
          </p:cNvPr>
          <p:cNvPicPr>
            <a:picLocks noChangeAspect="1"/>
          </p:cNvPicPr>
          <p:nvPr/>
        </p:nvPicPr>
        <p:blipFill>
          <a:blip r:embed="rId3"/>
          <a:stretch>
            <a:fillRect/>
          </a:stretch>
        </p:blipFill>
        <p:spPr>
          <a:xfrm>
            <a:off x="1189207" y="2445164"/>
            <a:ext cx="228600" cy="276225"/>
          </a:xfrm>
          <a:prstGeom prst="rect">
            <a:avLst/>
          </a:prstGeom>
        </p:spPr>
      </p:pic>
      <p:pic>
        <p:nvPicPr>
          <p:cNvPr id="11" name="Picture 10">
            <a:extLst>
              <a:ext uri="{FF2B5EF4-FFF2-40B4-BE49-F238E27FC236}">
                <a16:creationId xmlns:a16="http://schemas.microsoft.com/office/drawing/2014/main" id="{902F226F-3669-D818-4B0A-613392AB9EE0}"/>
              </a:ext>
            </a:extLst>
          </p:cNvPr>
          <p:cNvPicPr>
            <a:picLocks noChangeAspect="1"/>
          </p:cNvPicPr>
          <p:nvPr/>
        </p:nvPicPr>
        <p:blipFill>
          <a:blip r:embed="rId4"/>
          <a:stretch>
            <a:fillRect/>
          </a:stretch>
        </p:blipFill>
        <p:spPr>
          <a:xfrm>
            <a:off x="1170157" y="2197514"/>
            <a:ext cx="247650" cy="247650"/>
          </a:xfrm>
          <a:prstGeom prst="rect">
            <a:avLst/>
          </a:prstGeom>
        </p:spPr>
      </p:pic>
      <p:pic>
        <p:nvPicPr>
          <p:cNvPr id="12" name="Picture 11">
            <a:extLst>
              <a:ext uri="{FF2B5EF4-FFF2-40B4-BE49-F238E27FC236}">
                <a16:creationId xmlns:a16="http://schemas.microsoft.com/office/drawing/2014/main" id="{97E622FC-9B2E-C6D3-6581-7946C0CD6EEA}"/>
              </a:ext>
            </a:extLst>
          </p:cNvPr>
          <p:cNvPicPr>
            <a:picLocks noChangeAspect="1"/>
          </p:cNvPicPr>
          <p:nvPr/>
        </p:nvPicPr>
        <p:blipFill>
          <a:blip r:embed="rId3"/>
          <a:stretch>
            <a:fillRect/>
          </a:stretch>
        </p:blipFill>
        <p:spPr>
          <a:xfrm>
            <a:off x="1350013" y="2707161"/>
            <a:ext cx="228600" cy="276225"/>
          </a:xfrm>
          <a:prstGeom prst="rect">
            <a:avLst/>
          </a:prstGeom>
        </p:spPr>
      </p:pic>
      <p:pic>
        <p:nvPicPr>
          <p:cNvPr id="14" name="Picture 13">
            <a:extLst>
              <a:ext uri="{FF2B5EF4-FFF2-40B4-BE49-F238E27FC236}">
                <a16:creationId xmlns:a16="http://schemas.microsoft.com/office/drawing/2014/main" id="{9DA71AFA-E500-BABD-6619-58564C447C21}"/>
              </a:ext>
            </a:extLst>
          </p:cNvPr>
          <p:cNvPicPr>
            <a:picLocks noChangeAspect="1"/>
          </p:cNvPicPr>
          <p:nvPr/>
        </p:nvPicPr>
        <p:blipFill>
          <a:blip r:embed="rId5"/>
          <a:stretch>
            <a:fillRect/>
          </a:stretch>
        </p:blipFill>
        <p:spPr>
          <a:xfrm>
            <a:off x="1981445" y="2707161"/>
            <a:ext cx="149995" cy="227992"/>
          </a:xfrm>
          <a:prstGeom prst="rect">
            <a:avLst/>
          </a:prstGeom>
        </p:spPr>
      </p:pic>
      <p:pic>
        <p:nvPicPr>
          <p:cNvPr id="16" name="Picture 15">
            <a:extLst>
              <a:ext uri="{FF2B5EF4-FFF2-40B4-BE49-F238E27FC236}">
                <a16:creationId xmlns:a16="http://schemas.microsoft.com/office/drawing/2014/main" id="{5112434F-2436-D9E8-23B1-7646BE1E322F}"/>
              </a:ext>
            </a:extLst>
          </p:cNvPr>
          <p:cNvPicPr>
            <a:picLocks noChangeAspect="1"/>
          </p:cNvPicPr>
          <p:nvPr/>
        </p:nvPicPr>
        <p:blipFill>
          <a:blip r:embed="rId6"/>
          <a:stretch>
            <a:fillRect/>
          </a:stretch>
        </p:blipFill>
        <p:spPr>
          <a:xfrm>
            <a:off x="1354264" y="3429000"/>
            <a:ext cx="1254361" cy="306229"/>
          </a:xfrm>
          <a:prstGeom prst="rect">
            <a:avLst/>
          </a:prstGeom>
        </p:spPr>
      </p:pic>
      <p:sp>
        <p:nvSpPr>
          <p:cNvPr id="17" name="TextBox 16">
            <a:extLst>
              <a:ext uri="{FF2B5EF4-FFF2-40B4-BE49-F238E27FC236}">
                <a16:creationId xmlns:a16="http://schemas.microsoft.com/office/drawing/2014/main" id="{76720204-C9EC-D49C-B46D-7E170187E748}"/>
              </a:ext>
            </a:extLst>
          </p:cNvPr>
          <p:cNvSpPr txBox="1"/>
          <p:nvPr/>
        </p:nvSpPr>
        <p:spPr>
          <a:xfrm>
            <a:off x="2098943" y="4001142"/>
            <a:ext cx="4946114" cy="400110"/>
          </a:xfrm>
          <a:prstGeom prst="rect">
            <a:avLst/>
          </a:prstGeom>
          <a:noFill/>
        </p:spPr>
        <p:txBody>
          <a:bodyPr wrap="square" rtlCol="0">
            <a:spAutoFit/>
          </a:bodyPr>
          <a:lstStyle/>
          <a:p>
            <a:pPr algn="ctr"/>
            <a:r>
              <a:rPr lang="en-US" dirty="0"/>
              <a:t>Spherical CNN implementation</a:t>
            </a:r>
            <a:endParaRPr lang="en-150" dirty="0"/>
          </a:p>
        </p:txBody>
      </p:sp>
      <p:sp>
        <p:nvSpPr>
          <p:cNvPr id="6" name="Slide Number Placeholder 5">
            <a:extLst>
              <a:ext uri="{FF2B5EF4-FFF2-40B4-BE49-F238E27FC236}">
                <a16:creationId xmlns:a16="http://schemas.microsoft.com/office/drawing/2014/main" id="{C6F96F18-DD75-A44A-C04E-B4A1E9019B11}"/>
              </a:ext>
            </a:extLst>
          </p:cNvPr>
          <p:cNvSpPr>
            <a:spLocks noGrp="1"/>
          </p:cNvSpPr>
          <p:nvPr>
            <p:ph type="sldNum" sz="quarter" idx="12"/>
          </p:nvPr>
        </p:nvSpPr>
        <p:spPr/>
        <p:txBody>
          <a:bodyPr/>
          <a:lstStyle/>
          <a:p>
            <a:fld id="{17CC94CD-1FE7-0C44-80F4-2964C2C99554}" type="slidenum">
              <a:rPr lang="en-US" noProof="0" smtClean="0"/>
              <a:pPr/>
              <a:t>45</a:t>
            </a:fld>
            <a:endParaRPr lang="en-US" noProof="0"/>
          </a:p>
        </p:txBody>
      </p:sp>
    </p:spTree>
    <p:extLst>
      <p:ext uri="{BB962C8B-B14F-4D97-AF65-F5344CB8AC3E}">
        <p14:creationId xmlns:p14="http://schemas.microsoft.com/office/powerpoint/2010/main" val="841233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8385-7487-A6A3-4861-A059FEAA3105}"/>
              </a:ext>
            </a:extLst>
          </p:cNvPr>
          <p:cNvSpPr>
            <a:spLocks noGrp="1"/>
          </p:cNvSpPr>
          <p:nvPr>
            <p:ph type="title"/>
          </p:nvPr>
        </p:nvSpPr>
        <p:spPr/>
        <p:txBody>
          <a:bodyPr/>
          <a:lstStyle/>
          <a:p>
            <a:r>
              <a:rPr lang="en-US" dirty="0"/>
              <a:t>Variation Results/Conclusions cont.</a:t>
            </a:r>
            <a:endParaRPr lang="en-150" dirty="0"/>
          </a:p>
        </p:txBody>
      </p:sp>
      <p:sp>
        <p:nvSpPr>
          <p:cNvPr id="3" name="Content Placeholder 2">
            <a:extLst>
              <a:ext uri="{FF2B5EF4-FFF2-40B4-BE49-F238E27FC236}">
                <a16:creationId xmlns:a16="http://schemas.microsoft.com/office/drawing/2014/main" id="{2014A522-459E-359C-33A4-B3078A7D7737}"/>
              </a:ext>
            </a:extLst>
          </p:cNvPr>
          <p:cNvSpPr>
            <a:spLocks noGrp="1"/>
          </p:cNvSpPr>
          <p:nvPr>
            <p:ph idx="1"/>
          </p:nvPr>
        </p:nvSpPr>
        <p:spPr/>
        <p:txBody>
          <a:bodyPr/>
          <a:lstStyle/>
          <a:p>
            <a:r>
              <a:rPr lang="en-US" sz="1800" dirty="0"/>
              <a:t>Multi-resolution Branch Architecture:</a:t>
            </a:r>
            <a:endParaRPr lang="en-US" sz="1400" dirty="0"/>
          </a:p>
          <a:p>
            <a:pPr marL="266700" lvl="1" indent="0">
              <a:buNone/>
            </a:pPr>
            <a:endParaRPr lang="en-US" sz="1400" dirty="0"/>
          </a:p>
          <a:p>
            <a:pPr marL="266700" lvl="1" indent="0">
              <a:buNone/>
            </a:pPr>
            <a:r>
              <a:rPr lang="en-US" sz="1600" dirty="0"/>
              <a:t>       Input Image		         Grasp Labels	 	         Predicted HM</a:t>
            </a:r>
          </a:p>
          <a:p>
            <a:pPr marL="266700" lvl="1" indent="0">
              <a:buNone/>
            </a:pPr>
            <a:endParaRPr lang="en-US" sz="1400" dirty="0"/>
          </a:p>
          <a:p>
            <a:pPr marL="266700" lvl="1" indent="0">
              <a:buNone/>
            </a:pPr>
            <a:endParaRPr lang="en-US" sz="1400" dirty="0"/>
          </a:p>
          <a:p>
            <a:pPr marL="266700" lvl="1" indent="0">
              <a:buNone/>
            </a:pPr>
            <a:endParaRPr lang="en-US" sz="1400" dirty="0"/>
          </a:p>
          <a:p>
            <a:pPr marL="266700" lvl="1" indent="0">
              <a:buNone/>
            </a:pPr>
            <a:endParaRPr lang="en-US" sz="1400" dirty="0"/>
          </a:p>
          <a:p>
            <a:pPr marL="266700" lvl="1" indent="0">
              <a:buNone/>
            </a:pPr>
            <a:endParaRPr lang="en-US" sz="1400" dirty="0"/>
          </a:p>
          <a:p>
            <a:pPr marL="266700" lvl="1" indent="0">
              <a:buNone/>
            </a:pPr>
            <a:endParaRPr lang="en-US" sz="1400" dirty="0"/>
          </a:p>
          <a:p>
            <a:pPr marL="266700" lvl="1" indent="0">
              <a:buNone/>
            </a:pPr>
            <a:r>
              <a:rPr lang="en-US" sz="1400" dirty="0"/>
              <a:t>         Input Image                                       Label Data                                   Predicted Heatmap </a:t>
            </a:r>
            <a:endParaRPr lang="en-150" sz="1400" dirty="0"/>
          </a:p>
        </p:txBody>
      </p:sp>
      <p:pic>
        <p:nvPicPr>
          <p:cNvPr id="5" name="Picture 4" descr="A picture containing chart&#10;&#10;Description automatically generated">
            <a:extLst>
              <a:ext uri="{FF2B5EF4-FFF2-40B4-BE49-F238E27FC236}">
                <a16:creationId xmlns:a16="http://schemas.microsoft.com/office/drawing/2014/main" id="{96FBCFF6-0874-67BB-F77E-7955ED7AB3E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000" y="2637683"/>
            <a:ext cx="2649167" cy="2649167"/>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DAAD4176-B5EF-3A80-59A8-0AB1CFFAAD8A}"/>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23098" y="2637682"/>
            <a:ext cx="2649167" cy="2649167"/>
          </a:xfrm>
          <a:prstGeom prst="rect">
            <a:avLst/>
          </a:prstGeom>
        </p:spPr>
      </p:pic>
      <p:pic>
        <p:nvPicPr>
          <p:cNvPr id="9" name="Picture 8" descr="Background pattern&#10;&#10;Description automatically generated">
            <a:extLst>
              <a:ext uri="{FF2B5EF4-FFF2-40B4-BE49-F238E27FC236}">
                <a16:creationId xmlns:a16="http://schemas.microsoft.com/office/drawing/2014/main" id="{7351D6F6-8062-285C-9F83-6B927A23C93C}"/>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938196" y="2637682"/>
            <a:ext cx="2649167" cy="2649167"/>
          </a:xfrm>
          <a:prstGeom prst="rect">
            <a:avLst/>
          </a:prstGeom>
        </p:spPr>
      </p:pic>
      <p:sp>
        <p:nvSpPr>
          <p:cNvPr id="4" name="Slide Number Placeholder 3">
            <a:extLst>
              <a:ext uri="{FF2B5EF4-FFF2-40B4-BE49-F238E27FC236}">
                <a16:creationId xmlns:a16="http://schemas.microsoft.com/office/drawing/2014/main" id="{BC1B1E46-CA88-CC6E-06C8-32C67B5EE40F}"/>
              </a:ext>
            </a:extLst>
          </p:cNvPr>
          <p:cNvSpPr>
            <a:spLocks noGrp="1"/>
          </p:cNvSpPr>
          <p:nvPr>
            <p:ph type="sldNum" sz="quarter" idx="12"/>
          </p:nvPr>
        </p:nvSpPr>
        <p:spPr/>
        <p:txBody>
          <a:bodyPr/>
          <a:lstStyle/>
          <a:p>
            <a:fld id="{17CC94CD-1FE7-0C44-80F4-2964C2C99554}" type="slidenum">
              <a:rPr lang="en-US" noProof="0" smtClean="0"/>
              <a:pPr/>
              <a:t>46</a:t>
            </a:fld>
            <a:endParaRPr lang="en-US" noProof="0"/>
          </a:p>
        </p:txBody>
      </p:sp>
    </p:spTree>
    <p:extLst>
      <p:ext uri="{BB962C8B-B14F-4D97-AF65-F5344CB8AC3E}">
        <p14:creationId xmlns:p14="http://schemas.microsoft.com/office/powerpoint/2010/main" val="637082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4FC2-8B4D-32CA-36DC-F7FA0D87B079}"/>
              </a:ext>
            </a:extLst>
          </p:cNvPr>
          <p:cNvSpPr>
            <a:spLocks noGrp="1"/>
          </p:cNvSpPr>
          <p:nvPr>
            <p:ph type="title"/>
          </p:nvPr>
        </p:nvSpPr>
        <p:spPr/>
        <p:txBody>
          <a:bodyPr/>
          <a:lstStyle/>
          <a:p>
            <a:r>
              <a:rPr lang="en-US" dirty="0"/>
              <a:t>Variation Results/Conclusions cont.</a:t>
            </a:r>
            <a:endParaRPr lang="en-150" dirty="0"/>
          </a:p>
        </p:txBody>
      </p:sp>
      <p:sp>
        <p:nvSpPr>
          <p:cNvPr id="3" name="Content Placeholder 2">
            <a:extLst>
              <a:ext uri="{FF2B5EF4-FFF2-40B4-BE49-F238E27FC236}">
                <a16:creationId xmlns:a16="http://schemas.microsoft.com/office/drawing/2014/main" id="{39EEAD3B-35FB-4113-1D55-00FA1E557574}"/>
              </a:ext>
            </a:extLst>
          </p:cNvPr>
          <p:cNvSpPr>
            <a:spLocks noGrp="1"/>
          </p:cNvSpPr>
          <p:nvPr>
            <p:ph idx="1"/>
          </p:nvPr>
        </p:nvSpPr>
        <p:spPr>
          <a:xfrm>
            <a:off x="337209" y="1537810"/>
            <a:ext cx="3143115" cy="4470400"/>
          </a:xfrm>
        </p:spPr>
        <p:txBody>
          <a:bodyPr/>
          <a:lstStyle/>
          <a:p>
            <a:r>
              <a:rPr lang="en-US" sz="1600" b="1" dirty="0" err="1"/>
              <a:t>Highpass-Lowpass</a:t>
            </a:r>
            <a:r>
              <a:rPr lang="en-US" sz="1600" b="1" dirty="0"/>
              <a:t> Branch Architecture:</a:t>
            </a:r>
          </a:p>
          <a:p>
            <a:pPr lvl="1"/>
            <a:r>
              <a:rPr lang="en-US" sz="1600" dirty="0"/>
              <a:t>Stronger focus on edges than before.</a:t>
            </a:r>
          </a:p>
          <a:p>
            <a:pPr lvl="1"/>
            <a:r>
              <a:rPr lang="en-US" sz="1600" dirty="0"/>
              <a:t>Low pass branch appears to add in mainly noise.</a:t>
            </a:r>
          </a:p>
          <a:p>
            <a:pPr lvl="1"/>
            <a:endParaRPr lang="en-US" sz="1600" dirty="0"/>
          </a:p>
          <a:p>
            <a:pPr lvl="1"/>
            <a:endParaRPr lang="en-US" sz="1600" dirty="0"/>
          </a:p>
          <a:p>
            <a:r>
              <a:rPr lang="en-US" sz="1400" b="1" dirty="0"/>
              <a:t>Spherical CNN implementation:</a:t>
            </a:r>
          </a:p>
          <a:p>
            <a:pPr lvl="1"/>
            <a:r>
              <a:rPr lang="en-US" sz="1400" dirty="0"/>
              <a:t>Unfortunately, due to performance issues, not suitable for spatial regression.</a:t>
            </a:r>
          </a:p>
          <a:p>
            <a:pPr marL="0" indent="0">
              <a:buNone/>
            </a:pPr>
            <a:endParaRPr lang="en-US" sz="1600" dirty="0"/>
          </a:p>
        </p:txBody>
      </p:sp>
      <p:pic>
        <p:nvPicPr>
          <p:cNvPr id="7" name="Picture 6">
            <a:extLst>
              <a:ext uri="{FF2B5EF4-FFF2-40B4-BE49-F238E27FC236}">
                <a16:creationId xmlns:a16="http://schemas.microsoft.com/office/drawing/2014/main" id="{34488E34-3DF6-BFEA-4D2E-AB6586289DF5}"/>
              </a:ext>
            </a:extLst>
          </p:cNvPr>
          <p:cNvPicPr>
            <a:picLocks noChangeAspect="1"/>
          </p:cNvPicPr>
          <p:nvPr/>
        </p:nvPicPr>
        <p:blipFill>
          <a:blip r:embed="rId3"/>
          <a:stretch>
            <a:fillRect/>
          </a:stretch>
        </p:blipFill>
        <p:spPr>
          <a:xfrm>
            <a:off x="3542789" y="1439325"/>
            <a:ext cx="4976254" cy="2015698"/>
          </a:xfrm>
          <a:prstGeom prst="rect">
            <a:avLst/>
          </a:prstGeom>
        </p:spPr>
      </p:pic>
      <p:pic>
        <p:nvPicPr>
          <p:cNvPr id="9" name="Picture 8">
            <a:extLst>
              <a:ext uri="{FF2B5EF4-FFF2-40B4-BE49-F238E27FC236}">
                <a16:creationId xmlns:a16="http://schemas.microsoft.com/office/drawing/2014/main" id="{CAD5F2A8-4DC0-079A-5075-61BB8FB506A9}"/>
              </a:ext>
            </a:extLst>
          </p:cNvPr>
          <p:cNvPicPr>
            <a:picLocks noChangeAspect="1"/>
          </p:cNvPicPr>
          <p:nvPr/>
        </p:nvPicPr>
        <p:blipFill>
          <a:blip r:embed="rId4"/>
          <a:stretch>
            <a:fillRect/>
          </a:stretch>
        </p:blipFill>
        <p:spPr>
          <a:xfrm>
            <a:off x="3573293" y="3937000"/>
            <a:ext cx="5028135" cy="2015699"/>
          </a:xfrm>
          <a:prstGeom prst="rect">
            <a:avLst/>
          </a:prstGeom>
        </p:spPr>
      </p:pic>
      <p:sp>
        <p:nvSpPr>
          <p:cNvPr id="10" name="TextBox 9">
            <a:extLst>
              <a:ext uri="{FF2B5EF4-FFF2-40B4-BE49-F238E27FC236}">
                <a16:creationId xmlns:a16="http://schemas.microsoft.com/office/drawing/2014/main" id="{DED81A23-6E7D-2290-1E68-8A09D27A50DE}"/>
              </a:ext>
            </a:extLst>
          </p:cNvPr>
          <p:cNvSpPr txBox="1"/>
          <p:nvPr/>
        </p:nvSpPr>
        <p:spPr>
          <a:xfrm>
            <a:off x="4069497" y="3467026"/>
            <a:ext cx="4387081" cy="276999"/>
          </a:xfrm>
          <a:prstGeom prst="rect">
            <a:avLst/>
          </a:prstGeom>
          <a:noFill/>
        </p:spPr>
        <p:txBody>
          <a:bodyPr wrap="square" rtlCol="0">
            <a:spAutoFit/>
          </a:bodyPr>
          <a:lstStyle/>
          <a:p>
            <a:pPr algn="l"/>
            <a:r>
              <a:rPr lang="en-US" sz="1200" dirty="0"/>
              <a:t>Lowpass Input                                        High Pass Input</a:t>
            </a:r>
            <a:endParaRPr lang="en-150" sz="1200" dirty="0"/>
          </a:p>
        </p:txBody>
      </p:sp>
      <p:sp>
        <p:nvSpPr>
          <p:cNvPr id="11" name="TextBox 10">
            <a:extLst>
              <a:ext uri="{FF2B5EF4-FFF2-40B4-BE49-F238E27FC236}">
                <a16:creationId xmlns:a16="http://schemas.microsoft.com/office/drawing/2014/main" id="{75580139-D39E-7723-2EDE-89B1BDBCC1DC}"/>
              </a:ext>
            </a:extLst>
          </p:cNvPr>
          <p:cNvSpPr txBox="1"/>
          <p:nvPr/>
        </p:nvSpPr>
        <p:spPr>
          <a:xfrm>
            <a:off x="4069497" y="5929759"/>
            <a:ext cx="4387081" cy="276999"/>
          </a:xfrm>
          <a:prstGeom prst="rect">
            <a:avLst/>
          </a:prstGeom>
          <a:noFill/>
        </p:spPr>
        <p:txBody>
          <a:bodyPr wrap="square" rtlCol="0">
            <a:spAutoFit/>
          </a:bodyPr>
          <a:lstStyle/>
          <a:p>
            <a:pPr algn="l"/>
            <a:r>
              <a:rPr lang="en-US" sz="1200" dirty="0"/>
              <a:t>Predicted Heatmap                               Grasp-labels</a:t>
            </a:r>
            <a:endParaRPr lang="en-150" sz="1200" dirty="0"/>
          </a:p>
        </p:txBody>
      </p:sp>
      <p:sp>
        <p:nvSpPr>
          <p:cNvPr id="4" name="Slide Number Placeholder 3">
            <a:extLst>
              <a:ext uri="{FF2B5EF4-FFF2-40B4-BE49-F238E27FC236}">
                <a16:creationId xmlns:a16="http://schemas.microsoft.com/office/drawing/2014/main" id="{73F66AC9-E005-D632-65C7-F2D7F6E61E16}"/>
              </a:ext>
            </a:extLst>
          </p:cNvPr>
          <p:cNvSpPr>
            <a:spLocks noGrp="1"/>
          </p:cNvSpPr>
          <p:nvPr>
            <p:ph type="sldNum" sz="quarter" idx="12"/>
          </p:nvPr>
        </p:nvSpPr>
        <p:spPr/>
        <p:txBody>
          <a:bodyPr/>
          <a:lstStyle/>
          <a:p>
            <a:fld id="{17CC94CD-1FE7-0C44-80F4-2964C2C99554}" type="slidenum">
              <a:rPr lang="en-US" noProof="0" smtClean="0"/>
              <a:pPr/>
              <a:t>47</a:t>
            </a:fld>
            <a:endParaRPr lang="en-US" noProof="0"/>
          </a:p>
        </p:txBody>
      </p:sp>
      <p:sp>
        <p:nvSpPr>
          <p:cNvPr id="12" name="Rectangle 11">
            <a:extLst>
              <a:ext uri="{FF2B5EF4-FFF2-40B4-BE49-F238E27FC236}">
                <a16:creationId xmlns:a16="http://schemas.microsoft.com/office/drawing/2014/main" id="{E7AA502E-1397-64A1-21F0-0E4CE385EBDA}"/>
              </a:ext>
            </a:extLst>
          </p:cNvPr>
          <p:cNvSpPr/>
          <p:nvPr/>
        </p:nvSpPr>
        <p:spPr bwMode="auto">
          <a:xfrm>
            <a:off x="7388352" y="5430703"/>
            <a:ext cx="566928"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3" name="Rectangle 12">
            <a:extLst>
              <a:ext uri="{FF2B5EF4-FFF2-40B4-BE49-F238E27FC236}">
                <a16:creationId xmlns:a16="http://schemas.microsoft.com/office/drawing/2014/main" id="{634ED47D-B667-22F0-7710-C6E7F14FFC8D}"/>
              </a:ext>
            </a:extLst>
          </p:cNvPr>
          <p:cNvSpPr/>
          <p:nvPr/>
        </p:nvSpPr>
        <p:spPr bwMode="auto">
          <a:xfrm>
            <a:off x="7955280" y="4944849"/>
            <a:ext cx="621074" cy="460821"/>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4" name="Rectangle 13">
            <a:extLst>
              <a:ext uri="{FF2B5EF4-FFF2-40B4-BE49-F238E27FC236}">
                <a16:creationId xmlns:a16="http://schemas.microsoft.com/office/drawing/2014/main" id="{F9C57E26-F3FE-0A71-D77F-989581818666}"/>
              </a:ext>
            </a:extLst>
          </p:cNvPr>
          <p:cNvSpPr/>
          <p:nvPr/>
        </p:nvSpPr>
        <p:spPr bwMode="auto">
          <a:xfrm>
            <a:off x="6175966" y="4454856"/>
            <a:ext cx="578402" cy="460821"/>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5" name="Rectangle 14">
            <a:extLst>
              <a:ext uri="{FF2B5EF4-FFF2-40B4-BE49-F238E27FC236}">
                <a16:creationId xmlns:a16="http://schemas.microsoft.com/office/drawing/2014/main" id="{C18BC6C8-C432-7ABC-67DE-0BA65474EBE8}"/>
              </a:ext>
            </a:extLst>
          </p:cNvPr>
          <p:cNvSpPr/>
          <p:nvPr/>
        </p:nvSpPr>
        <p:spPr bwMode="auto">
          <a:xfrm>
            <a:off x="3581465" y="4441927"/>
            <a:ext cx="612901"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6" name="Rectangle 15">
            <a:extLst>
              <a:ext uri="{FF2B5EF4-FFF2-40B4-BE49-F238E27FC236}">
                <a16:creationId xmlns:a16="http://schemas.microsoft.com/office/drawing/2014/main" id="{996AF99D-DC2B-7737-8D93-C49AEAAD8DD4}"/>
              </a:ext>
            </a:extLst>
          </p:cNvPr>
          <p:cNvSpPr/>
          <p:nvPr/>
        </p:nvSpPr>
        <p:spPr bwMode="auto">
          <a:xfrm>
            <a:off x="4832676" y="5430703"/>
            <a:ext cx="621074"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7" name="Rectangle 16">
            <a:extLst>
              <a:ext uri="{FF2B5EF4-FFF2-40B4-BE49-F238E27FC236}">
                <a16:creationId xmlns:a16="http://schemas.microsoft.com/office/drawing/2014/main" id="{3FE7A380-E046-EB27-E7EA-A6027AB97B25}"/>
              </a:ext>
            </a:extLst>
          </p:cNvPr>
          <p:cNvSpPr/>
          <p:nvPr/>
        </p:nvSpPr>
        <p:spPr bwMode="auto">
          <a:xfrm>
            <a:off x="5453750" y="4915677"/>
            <a:ext cx="621074"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8" name="Rectangle 17">
            <a:extLst>
              <a:ext uri="{FF2B5EF4-FFF2-40B4-BE49-F238E27FC236}">
                <a16:creationId xmlns:a16="http://schemas.microsoft.com/office/drawing/2014/main" id="{399EC62F-E75A-2774-E404-F499E545E480}"/>
              </a:ext>
            </a:extLst>
          </p:cNvPr>
          <p:cNvSpPr/>
          <p:nvPr/>
        </p:nvSpPr>
        <p:spPr bwMode="auto">
          <a:xfrm>
            <a:off x="3594809" y="1980653"/>
            <a:ext cx="599557"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9" name="Rectangle 18">
            <a:extLst>
              <a:ext uri="{FF2B5EF4-FFF2-40B4-BE49-F238E27FC236}">
                <a16:creationId xmlns:a16="http://schemas.microsoft.com/office/drawing/2014/main" id="{B196039F-74D8-CA40-5AA9-ED7909836C46}"/>
              </a:ext>
            </a:extLst>
          </p:cNvPr>
          <p:cNvSpPr/>
          <p:nvPr/>
        </p:nvSpPr>
        <p:spPr bwMode="auto">
          <a:xfrm>
            <a:off x="4832676" y="2942937"/>
            <a:ext cx="572743"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20" name="Rectangle 19">
            <a:extLst>
              <a:ext uri="{FF2B5EF4-FFF2-40B4-BE49-F238E27FC236}">
                <a16:creationId xmlns:a16="http://schemas.microsoft.com/office/drawing/2014/main" id="{16084B8A-58BE-6240-D917-F2BA9EDFAC12}"/>
              </a:ext>
            </a:extLst>
          </p:cNvPr>
          <p:cNvSpPr/>
          <p:nvPr/>
        </p:nvSpPr>
        <p:spPr bwMode="auto">
          <a:xfrm>
            <a:off x="7897969" y="2497050"/>
            <a:ext cx="621074" cy="447981"/>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22" name="Rectangle 21">
            <a:extLst>
              <a:ext uri="{FF2B5EF4-FFF2-40B4-BE49-F238E27FC236}">
                <a16:creationId xmlns:a16="http://schemas.microsoft.com/office/drawing/2014/main" id="{6439A59B-CEFB-37DC-CC6F-2DC4BF7CD878}"/>
              </a:ext>
            </a:extLst>
          </p:cNvPr>
          <p:cNvSpPr/>
          <p:nvPr/>
        </p:nvSpPr>
        <p:spPr bwMode="auto">
          <a:xfrm>
            <a:off x="5400130" y="2435896"/>
            <a:ext cx="572744" cy="489993"/>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23" name="Rectangle 22">
            <a:extLst>
              <a:ext uri="{FF2B5EF4-FFF2-40B4-BE49-F238E27FC236}">
                <a16:creationId xmlns:a16="http://schemas.microsoft.com/office/drawing/2014/main" id="{E24D7FF3-83AC-0ED6-63F7-AF55E23AD25E}"/>
              </a:ext>
            </a:extLst>
          </p:cNvPr>
          <p:cNvSpPr/>
          <p:nvPr/>
        </p:nvSpPr>
        <p:spPr bwMode="auto">
          <a:xfrm>
            <a:off x="7325225" y="2974965"/>
            <a:ext cx="572743" cy="454036"/>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24" name="Rectangle 23">
            <a:extLst>
              <a:ext uri="{FF2B5EF4-FFF2-40B4-BE49-F238E27FC236}">
                <a16:creationId xmlns:a16="http://schemas.microsoft.com/office/drawing/2014/main" id="{879906FD-2903-C7EA-0D52-F7867B981EE7}"/>
              </a:ext>
            </a:extLst>
          </p:cNvPr>
          <p:cNvSpPr/>
          <p:nvPr/>
        </p:nvSpPr>
        <p:spPr bwMode="auto">
          <a:xfrm>
            <a:off x="6087360" y="2010131"/>
            <a:ext cx="621074" cy="437577"/>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531777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3D06-11BC-C198-D2DD-57903A49D2E0}"/>
              </a:ext>
            </a:extLst>
          </p:cNvPr>
          <p:cNvSpPr>
            <a:spLocks noGrp="1"/>
          </p:cNvSpPr>
          <p:nvPr>
            <p:ph type="title"/>
          </p:nvPr>
        </p:nvSpPr>
        <p:spPr/>
        <p:txBody>
          <a:bodyPr/>
          <a:lstStyle/>
          <a:p>
            <a:r>
              <a:rPr lang="en-US" dirty="0"/>
              <a:t>Mode </a:t>
            </a:r>
            <a:r>
              <a:rPr lang="en-US" dirty="0" err="1"/>
              <a:t>Collaspe</a:t>
            </a:r>
            <a:endParaRPr lang="en-150" dirty="0"/>
          </a:p>
        </p:txBody>
      </p:sp>
      <p:sp>
        <p:nvSpPr>
          <p:cNvPr id="4" name="Slide Number Placeholder 3">
            <a:extLst>
              <a:ext uri="{FF2B5EF4-FFF2-40B4-BE49-F238E27FC236}">
                <a16:creationId xmlns:a16="http://schemas.microsoft.com/office/drawing/2014/main" id="{C8A8CEE7-52E8-0A0A-D0B6-24CC8574B012}"/>
              </a:ext>
            </a:extLst>
          </p:cNvPr>
          <p:cNvSpPr>
            <a:spLocks noGrp="1"/>
          </p:cNvSpPr>
          <p:nvPr>
            <p:ph type="sldNum" sz="quarter" idx="12"/>
          </p:nvPr>
        </p:nvSpPr>
        <p:spPr/>
        <p:txBody>
          <a:bodyPr/>
          <a:lstStyle/>
          <a:p>
            <a:fld id="{17CC94CD-1FE7-0C44-80F4-2964C2C99554}" type="slidenum">
              <a:rPr lang="en-US" noProof="0" smtClean="0"/>
              <a:pPr/>
              <a:t>48</a:t>
            </a:fld>
            <a:endParaRPr lang="en-US" noProof="0"/>
          </a:p>
        </p:txBody>
      </p:sp>
      <p:pic>
        <p:nvPicPr>
          <p:cNvPr id="6" name="Picture 5" descr="Chart&#10;&#10;Description automatically generated with medium confidence">
            <a:extLst>
              <a:ext uri="{FF2B5EF4-FFF2-40B4-BE49-F238E27FC236}">
                <a16:creationId xmlns:a16="http://schemas.microsoft.com/office/drawing/2014/main" id="{5E773915-0875-8A00-3FA1-10125B3C9D1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893671" y="1914996"/>
            <a:ext cx="3651244" cy="4267813"/>
          </a:xfrm>
          <a:prstGeom prst="rect">
            <a:avLst/>
          </a:prstGeom>
        </p:spPr>
      </p:pic>
    </p:spTree>
    <p:extLst>
      <p:ext uri="{BB962C8B-B14F-4D97-AF65-F5344CB8AC3E}">
        <p14:creationId xmlns:p14="http://schemas.microsoft.com/office/powerpoint/2010/main" val="331967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F73D-DABA-599B-C8B7-AD7E7F1761EB}"/>
              </a:ext>
            </a:extLst>
          </p:cNvPr>
          <p:cNvSpPr>
            <a:spLocks noGrp="1"/>
          </p:cNvSpPr>
          <p:nvPr>
            <p:ph type="title"/>
          </p:nvPr>
        </p:nvSpPr>
        <p:spPr/>
        <p:txBody>
          <a:bodyPr/>
          <a:lstStyle/>
          <a:p>
            <a:r>
              <a:rPr lang="en-US" dirty="0"/>
              <a:t>Introduction</a:t>
            </a:r>
            <a:endParaRPr lang="en-150" dirty="0"/>
          </a:p>
        </p:txBody>
      </p:sp>
      <p:sp>
        <p:nvSpPr>
          <p:cNvPr id="4" name="Rectangle 3">
            <a:extLst>
              <a:ext uri="{FF2B5EF4-FFF2-40B4-BE49-F238E27FC236}">
                <a16:creationId xmlns:a16="http://schemas.microsoft.com/office/drawing/2014/main" id="{7561537D-E419-E3D1-8205-1517A0E44C3A}"/>
              </a:ext>
            </a:extLst>
          </p:cNvPr>
          <p:cNvSpPr/>
          <p:nvPr/>
        </p:nvSpPr>
        <p:spPr bwMode="auto">
          <a:xfrm>
            <a:off x="365761" y="4109385"/>
            <a:ext cx="8128000" cy="1306083"/>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sp>
        <p:nvSpPr>
          <p:cNvPr id="5" name="Rectangle 4">
            <a:extLst>
              <a:ext uri="{FF2B5EF4-FFF2-40B4-BE49-F238E27FC236}">
                <a16:creationId xmlns:a16="http://schemas.microsoft.com/office/drawing/2014/main" id="{424CB5C4-F283-17DB-BB8D-72933A88D78B}"/>
              </a:ext>
            </a:extLst>
          </p:cNvPr>
          <p:cNvSpPr/>
          <p:nvPr/>
        </p:nvSpPr>
        <p:spPr bwMode="auto">
          <a:xfrm>
            <a:off x="365761" y="2267243"/>
            <a:ext cx="8128000" cy="126125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6" name="Rectangle: Rounded Corners 5">
            <a:extLst>
              <a:ext uri="{FF2B5EF4-FFF2-40B4-BE49-F238E27FC236}">
                <a16:creationId xmlns:a16="http://schemas.microsoft.com/office/drawing/2014/main" id="{6696CA06-CB94-CDF2-7260-7869180BB652}"/>
              </a:ext>
            </a:extLst>
          </p:cNvPr>
          <p:cNvSpPr/>
          <p:nvPr/>
        </p:nvSpPr>
        <p:spPr bwMode="auto">
          <a:xfrm>
            <a:off x="4193305" y="2416801"/>
            <a:ext cx="2281287" cy="9332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Model Part I</a:t>
            </a:r>
            <a:r>
              <a:rPr kumimoji="0" lang="en-US" sz="1400" b="0" i="0" u="none" strike="noStrike" cap="none" normalizeH="0" baseline="0" dirty="0">
                <a:ln>
                  <a:noFill/>
                </a:ln>
                <a:solidFill>
                  <a:schemeClr val="tx1"/>
                </a:solidFill>
                <a:effectLst/>
                <a:latin typeface="Arial" pitchFamily="34"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Positional Heatmap</a:t>
            </a:r>
          </a:p>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Predictor</a:t>
            </a:r>
            <a:endParaRPr kumimoji="0" lang="en-150" sz="1400" b="0" i="0" u="none" strike="noStrike" cap="none" normalizeH="0" baseline="0" dirty="0">
              <a:ln>
                <a:noFill/>
              </a:ln>
              <a:solidFill>
                <a:schemeClr val="tx1"/>
              </a:solidFill>
              <a:effectLst/>
              <a:latin typeface="Arial" pitchFamily="34" charset="0"/>
            </a:endParaRPr>
          </a:p>
        </p:txBody>
      </p:sp>
      <p:sp>
        <p:nvSpPr>
          <p:cNvPr id="7" name="Rectangle: Rounded Corners 6">
            <a:extLst>
              <a:ext uri="{FF2B5EF4-FFF2-40B4-BE49-F238E27FC236}">
                <a16:creationId xmlns:a16="http://schemas.microsoft.com/office/drawing/2014/main" id="{26F99D98-920D-AB4C-99EF-E31A0CDE2626}"/>
              </a:ext>
            </a:extLst>
          </p:cNvPr>
          <p:cNvSpPr/>
          <p:nvPr/>
        </p:nvSpPr>
        <p:spPr bwMode="auto">
          <a:xfrm>
            <a:off x="4229845" y="4322777"/>
            <a:ext cx="2281287" cy="93325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rPr>
              <a:t>Model Part II</a:t>
            </a:r>
            <a:r>
              <a:rPr kumimoji="0" lang="en-US" sz="1400" b="0" i="0" u="none" strike="noStrike" cap="none" normalizeH="0" baseline="0" dirty="0">
                <a:ln>
                  <a:noFill/>
                </a:ln>
                <a:solidFill>
                  <a:schemeClr val="tx1"/>
                </a:solidFill>
                <a:effectLst/>
                <a:latin typeface="Arial" pitchFamily="34" charset="0"/>
              </a:rPr>
              <a:t>:</a:t>
            </a:r>
          </a:p>
          <a:p>
            <a:pPr marL="0" marR="0" indent="0" algn="l" defTabSz="914400" rtl="0" eaLnBrk="0" fontAlgn="base" latinLnBrk="0" hangingPunct="0">
              <a:lnSpc>
                <a:spcPct val="100000"/>
              </a:lnSpc>
              <a:spcBef>
                <a:spcPct val="0"/>
              </a:spcBef>
              <a:spcAft>
                <a:spcPct val="0"/>
              </a:spcAft>
              <a:buClrTx/>
              <a:buSzTx/>
              <a:buFontTx/>
              <a:buNone/>
              <a:tabLst/>
            </a:pPr>
            <a:r>
              <a:rPr lang="en-US" sz="1400" b="1" dirty="0">
                <a:latin typeface="Arial" pitchFamily="34" charset="0"/>
              </a:rPr>
              <a:t>Few-Shot, Meta Learned, </a:t>
            </a:r>
            <a:r>
              <a:rPr lang="en-US" sz="1400" dirty="0">
                <a:latin typeface="Arial" pitchFamily="34" charset="0"/>
              </a:rPr>
              <a:t>Orientation Predictor </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150" sz="1400" b="0" i="0" u="none" strike="noStrike" cap="none" normalizeH="0" baseline="0" dirty="0">
              <a:ln>
                <a:noFill/>
              </a:ln>
              <a:solidFill>
                <a:schemeClr val="tx1"/>
              </a:solidFill>
              <a:effectLst/>
              <a:latin typeface="Arial" pitchFamily="34" charset="0"/>
            </a:endParaRPr>
          </a:p>
        </p:txBody>
      </p:sp>
      <p:cxnSp>
        <p:nvCxnSpPr>
          <p:cNvPr id="8" name="Straight Arrow Connector 7">
            <a:extLst>
              <a:ext uri="{FF2B5EF4-FFF2-40B4-BE49-F238E27FC236}">
                <a16:creationId xmlns:a16="http://schemas.microsoft.com/office/drawing/2014/main" id="{1B17B6E1-6332-0A07-23A3-B87D87081835}"/>
              </a:ext>
            </a:extLst>
          </p:cNvPr>
          <p:cNvCxnSpPr>
            <a:cxnSpLocks/>
            <a:stCxn id="12" idx="3"/>
            <a:endCxn id="6" idx="1"/>
          </p:cNvCxnSpPr>
          <p:nvPr/>
        </p:nvCxnSpPr>
        <p:spPr bwMode="auto">
          <a:xfrm>
            <a:off x="3107128" y="2883428"/>
            <a:ext cx="1086177"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Oval 8">
            <a:extLst>
              <a:ext uri="{FF2B5EF4-FFF2-40B4-BE49-F238E27FC236}">
                <a16:creationId xmlns:a16="http://schemas.microsoft.com/office/drawing/2014/main" id="{44E0AEAE-17DD-96C1-AF07-966302BE72E8}"/>
              </a:ext>
            </a:extLst>
          </p:cNvPr>
          <p:cNvSpPr/>
          <p:nvPr/>
        </p:nvSpPr>
        <p:spPr bwMode="auto">
          <a:xfrm>
            <a:off x="3555973" y="4598476"/>
            <a:ext cx="433632" cy="40064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0" name="Plus Sign 9">
            <a:extLst>
              <a:ext uri="{FF2B5EF4-FFF2-40B4-BE49-F238E27FC236}">
                <a16:creationId xmlns:a16="http://schemas.microsoft.com/office/drawing/2014/main" id="{8419B369-A8B6-3C44-83AB-B0313B68B775}"/>
              </a:ext>
            </a:extLst>
          </p:cNvPr>
          <p:cNvSpPr/>
          <p:nvPr/>
        </p:nvSpPr>
        <p:spPr bwMode="auto">
          <a:xfrm>
            <a:off x="3602321" y="4637162"/>
            <a:ext cx="348791" cy="323267"/>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dirty="0">
              <a:ln>
                <a:noFill/>
              </a:ln>
              <a:solidFill>
                <a:schemeClr val="tx1"/>
              </a:solidFill>
              <a:effectLst/>
              <a:latin typeface="Arial" pitchFamily="34" charset="0"/>
            </a:endParaRPr>
          </a:p>
        </p:txBody>
      </p:sp>
      <p:cxnSp>
        <p:nvCxnSpPr>
          <p:cNvPr id="11" name="Straight Arrow Connector 10">
            <a:extLst>
              <a:ext uri="{FF2B5EF4-FFF2-40B4-BE49-F238E27FC236}">
                <a16:creationId xmlns:a16="http://schemas.microsoft.com/office/drawing/2014/main" id="{75AE4796-4AE3-9B58-B437-61E2F7654E12}"/>
              </a:ext>
            </a:extLst>
          </p:cNvPr>
          <p:cNvCxnSpPr>
            <a:stCxn id="7" idx="3"/>
          </p:cNvCxnSpPr>
          <p:nvPr/>
        </p:nvCxnSpPr>
        <p:spPr bwMode="auto">
          <a:xfrm>
            <a:off x="6511132" y="4789404"/>
            <a:ext cx="557751" cy="80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ectangle: Rounded Corners 11">
            <a:extLst>
              <a:ext uri="{FF2B5EF4-FFF2-40B4-BE49-F238E27FC236}">
                <a16:creationId xmlns:a16="http://schemas.microsoft.com/office/drawing/2014/main" id="{50A3F241-B70F-A01D-CB77-463D9B046785}"/>
              </a:ext>
            </a:extLst>
          </p:cNvPr>
          <p:cNvSpPr/>
          <p:nvPr/>
        </p:nvSpPr>
        <p:spPr bwMode="auto">
          <a:xfrm>
            <a:off x="1606433" y="2517242"/>
            <a:ext cx="1500695" cy="73237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latin typeface="Arial" pitchFamily="34" charset="0"/>
              </a:rPr>
              <a:t>Data Preprocessing</a:t>
            </a:r>
          </a:p>
        </p:txBody>
      </p:sp>
      <p:cxnSp>
        <p:nvCxnSpPr>
          <p:cNvPr id="13" name="Straight Arrow Connector 12">
            <a:extLst>
              <a:ext uri="{FF2B5EF4-FFF2-40B4-BE49-F238E27FC236}">
                <a16:creationId xmlns:a16="http://schemas.microsoft.com/office/drawing/2014/main" id="{B3D1C3D6-66C7-8F2D-0CD8-26BBDFC03205}"/>
              </a:ext>
            </a:extLst>
          </p:cNvPr>
          <p:cNvCxnSpPr>
            <a:cxnSpLocks/>
            <a:stCxn id="14" idx="1"/>
            <a:endCxn id="12" idx="1"/>
          </p:cNvCxnSpPr>
          <p:nvPr/>
        </p:nvCxnSpPr>
        <p:spPr bwMode="auto">
          <a:xfrm flipV="1">
            <a:off x="372277" y="2883428"/>
            <a:ext cx="1234156" cy="92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33055BB7-C821-D142-C8EB-09282A092443}"/>
              </a:ext>
            </a:extLst>
          </p:cNvPr>
          <p:cNvSpPr txBox="1"/>
          <p:nvPr/>
        </p:nvSpPr>
        <p:spPr>
          <a:xfrm>
            <a:off x="372277" y="2631112"/>
            <a:ext cx="1290744" cy="523220"/>
          </a:xfrm>
          <a:prstGeom prst="rect">
            <a:avLst/>
          </a:prstGeom>
          <a:noFill/>
        </p:spPr>
        <p:txBody>
          <a:bodyPr wrap="square" rtlCol="0">
            <a:spAutoFit/>
          </a:bodyPr>
          <a:lstStyle/>
          <a:p>
            <a:pPr algn="l"/>
            <a:r>
              <a:rPr lang="en-US" sz="1400" dirty="0"/>
              <a:t>RGB-D </a:t>
            </a:r>
          </a:p>
          <a:p>
            <a:pPr algn="l"/>
            <a:r>
              <a:rPr lang="en-US" sz="1400" dirty="0"/>
              <a:t>Input Image</a:t>
            </a:r>
            <a:endParaRPr lang="en-150" sz="1400" dirty="0"/>
          </a:p>
        </p:txBody>
      </p:sp>
      <p:sp>
        <p:nvSpPr>
          <p:cNvPr id="15" name="TextBox 14">
            <a:extLst>
              <a:ext uri="{FF2B5EF4-FFF2-40B4-BE49-F238E27FC236}">
                <a16:creationId xmlns:a16="http://schemas.microsoft.com/office/drawing/2014/main" id="{C1C9D68F-4A4C-60C3-B281-496517CD9E91}"/>
              </a:ext>
            </a:extLst>
          </p:cNvPr>
          <p:cNvSpPr txBox="1"/>
          <p:nvPr/>
        </p:nvSpPr>
        <p:spPr>
          <a:xfrm>
            <a:off x="3135062" y="2627589"/>
            <a:ext cx="1065229" cy="523220"/>
          </a:xfrm>
          <a:prstGeom prst="rect">
            <a:avLst/>
          </a:prstGeom>
          <a:noFill/>
        </p:spPr>
        <p:txBody>
          <a:bodyPr wrap="square" rtlCol="0">
            <a:spAutoFit/>
          </a:bodyPr>
          <a:lstStyle/>
          <a:p>
            <a:pPr algn="l"/>
            <a:r>
              <a:rPr lang="en-US" sz="1400" dirty="0"/>
              <a:t>Spherical Image</a:t>
            </a:r>
            <a:endParaRPr lang="en-150" sz="1400" dirty="0"/>
          </a:p>
        </p:txBody>
      </p:sp>
      <p:cxnSp>
        <p:nvCxnSpPr>
          <p:cNvPr id="16" name="Connector: Elbow 15">
            <a:extLst>
              <a:ext uri="{FF2B5EF4-FFF2-40B4-BE49-F238E27FC236}">
                <a16:creationId xmlns:a16="http://schemas.microsoft.com/office/drawing/2014/main" id="{4126C243-AE45-BBCD-2C56-8FE3DA3B3B33}"/>
              </a:ext>
            </a:extLst>
          </p:cNvPr>
          <p:cNvCxnSpPr>
            <a:stCxn id="6" idx="3"/>
            <a:endCxn id="9" idx="0"/>
          </p:cNvCxnSpPr>
          <p:nvPr/>
        </p:nvCxnSpPr>
        <p:spPr bwMode="auto">
          <a:xfrm flipH="1">
            <a:off x="3772789" y="2883428"/>
            <a:ext cx="2701803" cy="1715048"/>
          </a:xfrm>
          <a:prstGeom prst="bentConnector4">
            <a:avLst>
              <a:gd name="adj1" fmla="val -8461"/>
              <a:gd name="adj2" fmla="val 63604"/>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D8989BF2-B458-2674-2FF9-42D2434C258E}"/>
              </a:ext>
            </a:extLst>
          </p:cNvPr>
          <p:cNvCxnSpPr>
            <a:cxnSpLocks/>
            <a:stCxn id="9" idx="6"/>
            <a:endCxn id="7" idx="1"/>
          </p:cNvCxnSpPr>
          <p:nvPr/>
        </p:nvCxnSpPr>
        <p:spPr bwMode="auto">
          <a:xfrm flipV="1">
            <a:off x="3989605" y="4789404"/>
            <a:ext cx="240240" cy="939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54EE4112-1628-C3E1-B99D-60E209BCBB65}"/>
              </a:ext>
            </a:extLst>
          </p:cNvPr>
          <p:cNvSpPr txBox="1"/>
          <p:nvPr/>
        </p:nvSpPr>
        <p:spPr>
          <a:xfrm>
            <a:off x="7063229" y="4428117"/>
            <a:ext cx="1393897" cy="738664"/>
          </a:xfrm>
          <a:prstGeom prst="rect">
            <a:avLst/>
          </a:prstGeom>
          <a:noFill/>
        </p:spPr>
        <p:txBody>
          <a:bodyPr wrap="square" rtlCol="0">
            <a:spAutoFit/>
          </a:bodyPr>
          <a:lstStyle/>
          <a:p>
            <a:pPr algn="ctr"/>
            <a:r>
              <a:rPr lang="en-US" sz="1400" dirty="0"/>
              <a:t>Orientations</a:t>
            </a:r>
          </a:p>
          <a:p>
            <a:pPr algn="ctr"/>
            <a:r>
              <a:rPr lang="en-US" sz="1400" dirty="0"/>
              <a:t>+</a:t>
            </a:r>
          </a:p>
          <a:p>
            <a:pPr algn="ctr"/>
            <a:r>
              <a:rPr lang="en-US" sz="1400" dirty="0"/>
              <a:t>Heatmap</a:t>
            </a:r>
            <a:endParaRPr lang="en-150" sz="1400" dirty="0"/>
          </a:p>
        </p:txBody>
      </p:sp>
      <p:sp>
        <p:nvSpPr>
          <p:cNvPr id="21" name="TextBox 20">
            <a:extLst>
              <a:ext uri="{FF2B5EF4-FFF2-40B4-BE49-F238E27FC236}">
                <a16:creationId xmlns:a16="http://schemas.microsoft.com/office/drawing/2014/main" id="{3041AB45-3FC4-60C9-AB63-6A18624E2539}"/>
              </a:ext>
            </a:extLst>
          </p:cNvPr>
          <p:cNvSpPr txBox="1"/>
          <p:nvPr/>
        </p:nvSpPr>
        <p:spPr>
          <a:xfrm>
            <a:off x="6685522" y="2606246"/>
            <a:ext cx="1074655" cy="523220"/>
          </a:xfrm>
          <a:prstGeom prst="rect">
            <a:avLst/>
          </a:prstGeom>
          <a:noFill/>
        </p:spPr>
        <p:txBody>
          <a:bodyPr wrap="square" rtlCol="0">
            <a:spAutoFit/>
          </a:bodyPr>
          <a:lstStyle/>
          <a:p>
            <a:pPr algn="ctr"/>
            <a:r>
              <a:rPr lang="en-US" sz="1400" dirty="0"/>
              <a:t>Positional</a:t>
            </a:r>
          </a:p>
          <a:p>
            <a:pPr algn="ctr"/>
            <a:r>
              <a:rPr lang="en-US" sz="1400" dirty="0"/>
              <a:t> Heatmap</a:t>
            </a:r>
            <a:endParaRPr lang="en-150" sz="1400" dirty="0"/>
          </a:p>
        </p:txBody>
      </p:sp>
      <p:cxnSp>
        <p:nvCxnSpPr>
          <p:cNvPr id="22" name="Connector: Elbow 21">
            <a:extLst>
              <a:ext uri="{FF2B5EF4-FFF2-40B4-BE49-F238E27FC236}">
                <a16:creationId xmlns:a16="http://schemas.microsoft.com/office/drawing/2014/main" id="{4401D1E1-102F-F419-628D-1A5BCDF29A7D}"/>
              </a:ext>
            </a:extLst>
          </p:cNvPr>
          <p:cNvCxnSpPr>
            <a:stCxn id="15" idx="1"/>
            <a:endCxn id="9" idx="2"/>
          </p:cNvCxnSpPr>
          <p:nvPr/>
        </p:nvCxnSpPr>
        <p:spPr bwMode="auto">
          <a:xfrm rot="10800000" flipH="1" flipV="1">
            <a:off x="3135061" y="2889198"/>
            <a:ext cx="420911" cy="1909597"/>
          </a:xfrm>
          <a:prstGeom prst="bentConnector3">
            <a:avLst>
              <a:gd name="adj1" fmla="val 6034"/>
            </a:avLst>
          </a:prstGeom>
          <a:solidFill>
            <a:schemeClr val="accent1"/>
          </a:solidFill>
          <a:ln w="9525" cap="flat" cmpd="sng" algn="ctr">
            <a:solidFill>
              <a:schemeClr val="tx1"/>
            </a:solidFill>
            <a:prstDash val="solid"/>
            <a:round/>
            <a:headEnd type="none" w="med" len="med"/>
            <a:tailEnd type="triangle"/>
          </a:ln>
          <a:effectLst/>
        </p:spPr>
      </p:cxnSp>
      <p:sp>
        <p:nvSpPr>
          <p:cNvPr id="23" name="Slide Number Placeholder 22">
            <a:extLst>
              <a:ext uri="{FF2B5EF4-FFF2-40B4-BE49-F238E27FC236}">
                <a16:creationId xmlns:a16="http://schemas.microsoft.com/office/drawing/2014/main" id="{40D7BBAE-EA60-132C-D85A-77D122B836E9}"/>
              </a:ext>
            </a:extLst>
          </p:cNvPr>
          <p:cNvSpPr>
            <a:spLocks noGrp="1"/>
          </p:cNvSpPr>
          <p:nvPr>
            <p:ph type="sldNum" sz="quarter" idx="12"/>
          </p:nvPr>
        </p:nvSpPr>
        <p:spPr/>
        <p:txBody>
          <a:bodyPr/>
          <a:lstStyle/>
          <a:p>
            <a:fld id="{17CC94CD-1FE7-0C44-80F4-2964C2C99554}" type="slidenum">
              <a:rPr lang="en-US" noProof="0" smtClean="0"/>
              <a:pPr/>
              <a:t>5</a:t>
            </a:fld>
            <a:endParaRPr lang="en-US" noProof="0"/>
          </a:p>
        </p:txBody>
      </p:sp>
    </p:spTree>
    <p:extLst>
      <p:ext uri="{BB962C8B-B14F-4D97-AF65-F5344CB8AC3E}">
        <p14:creationId xmlns:p14="http://schemas.microsoft.com/office/powerpoint/2010/main" val="203453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b="1" dirty="0">
                <a:latin typeface="Arial" charset="0"/>
                <a:ea typeface="ＭＳ Ｐゴシック" charset="0"/>
                <a:cs typeface="ＭＳ Ｐゴシック" charset="0"/>
              </a:rPr>
              <a:t>Dataset Selection</a:t>
            </a:r>
            <a:r>
              <a:rPr lang="en-US" dirty="0">
                <a:latin typeface="Arial" charset="0"/>
                <a:ea typeface="ＭＳ Ｐゴシック" charset="0"/>
                <a:cs typeface="ＭＳ Ｐゴシック" charset="0"/>
              </a:rPr>
              <a:t>, Creation and Preprocessing</a:t>
            </a:r>
            <a:br>
              <a:rPr lang="en-US" dirty="0">
                <a:latin typeface="Arial" charset="0"/>
                <a:ea typeface="ＭＳ Ｐゴシック" charset="0"/>
                <a:cs typeface="ＭＳ Ｐゴシック" charset="0"/>
              </a:rPr>
            </a:br>
            <a:endParaRPr lang="en-150" dirty="0"/>
          </a:p>
        </p:txBody>
      </p:sp>
      <p:sp>
        <p:nvSpPr>
          <p:cNvPr id="3" name="Content Placeholder 2">
            <a:extLst>
              <a:ext uri="{FF2B5EF4-FFF2-40B4-BE49-F238E27FC236}">
                <a16:creationId xmlns:a16="http://schemas.microsoft.com/office/drawing/2014/main" id="{154929A1-281D-27CB-BD6F-9E0124ED513A}"/>
              </a:ext>
            </a:extLst>
          </p:cNvPr>
          <p:cNvSpPr>
            <a:spLocks noGrp="1"/>
          </p:cNvSpPr>
          <p:nvPr>
            <p:ph idx="1"/>
          </p:nvPr>
        </p:nvSpPr>
        <p:spPr>
          <a:xfrm>
            <a:off x="508000" y="2139884"/>
            <a:ext cx="8128000" cy="4032315"/>
          </a:xfrm>
        </p:spPr>
        <p:txBody>
          <a:bodyPr/>
          <a:lstStyle/>
          <a:p>
            <a:r>
              <a:rPr lang="en-US" sz="2400" b="1" dirty="0"/>
              <a:t>Dataset Criteria:</a:t>
            </a:r>
          </a:p>
          <a:p>
            <a:pPr marL="723900" lvl="1" indent="-457200">
              <a:buFont typeface="+mj-lt"/>
              <a:buAutoNum type="arabicPeriod"/>
            </a:pPr>
            <a:r>
              <a:rPr lang="en-US" dirty="0"/>
              <a:t>Point Cloud or mesh object representations</a:t>
            </a:r>
          </a:p>
          <a:p>
            <a:pPr marL="723900" lvl="1" indent="-457200">
              <a:buFont typeface="+mj-lt"/>
              <a:buAutoNum type="arabicPeriod"/>
            </a:pPr>
            <a:r>
              <a:rPr lang="en-US" dirty="0"/>
              <a:t>Large and diverse range of objects</a:t>
            </a:r>
          </a:p>
          <a:p>
            <a:pPr marL="723900" lvl="1" indent="-457200">
              <a:buFont typeface="+mj-lt"/>
              <a:buAutoNum type="arabicPeriod"/>
            </a:pPr>
            <a:r>
              <a:rPr lang="en-US" dirty="0"/>
              <a:t>Many recorded grasps</a:t>
            </a:r>
          </a:p>
          <a:p>
            <a:pPr marL="723900" lvl="1" indent="-457200">
              <a:buFont typeface="+mj-lt"/>
              <a:buAutoNum type="arabicPeriod"/>
            </a:pPr>
            <a:r>
              <a:rPr lang="en-US" dirty="0"/>
              <a:t>Easily accessible</a:t>
            </a:r>
          </a:p>
          <a:p>
            <a:pPr marL="723900" lvl="1" indent="-457200">
              <a:buFont typeface="+mj-lt"/>
              <a:buAutoNum type="arabicPeriod"/>
            </a:pPr>
            <a:r>
              <a:rPr lang="en-US" dirty="0"/>
              <a:t>Grasps are diverse</a:t>
            </a:r>
          </a:p>
          <a:p>
            <a:pPr marL="723900" lvl="1" indent="-457200">
              <a:buFont typeface="+mj-lt"/>
              <a:buAutoNum type="arabicPeriod"/>
            </a:pPr>
            <a:r>
              <a:rPr lang="en-US" dirty="0"/>
              <a:t>Ease of Use</a:t>
            </a:r>
          </a:p>
          <a:p>
            <a:pPr marL="723900" lvl="1" indent="-457200">
              <a:buFont typeface="+mj-lt"/>
              <a:buAutoNum type="arabicPeriod"/>
            </a:pPr>
            <a:endParaRPr lang="en-US" dirty="0"/>
          </a:p>
          <a:p>
            <a:pPr marL="266700" lvl="1" indent="0">
              <a:buNone/>
            </a:pPr>
            <a:r>
              <a:rPr lang="en-US" dirty="0">
                <a:sym typeface="Wingdings" panose="05000000000000000000" pitchFamily="2" charset="2"/>
              </a:rPr>
              <a:t> ACRONYM + </a:t>
            </a:r>
            <a:r>
              <a:rPr lang="en-US" dirty="0" err="1">
                <a:sym typeface="Wingdings" panose="05000000000000000000" pitchFamily="2" charset="2"/>
              </a:rPr>
              <a:t>ShapeNet</a:t>
            </a:r>
            <a:r>
              <a:rPr lang="en-US" dirty="0">
                <a:sym typeface="Wingdings" panose="05000000000000000000" pitchFamily="2" charset="2"/>
              </a:rPr>
              <a:t> Dataset</a:t>
            </a:r>
            <a:endParaRPr lang="en-US" dirty="0"/>
          </a:p>
          <a:p>
            <a:pPr lvl="1"/>
            <a:endParaRPr lang="en-150" dirty="0"/>
          </a:p>
        </p:txBody>
      </p:sp>
      <p:sp>
        <p:nvSpPr>
          <p:cNvPr id="4" name="Slide Number Placeholder 3">
            <a:extLst>
              <a:ext uri="{FF2B5EF4-FFF2-40B4-BE49-F238E27FC236}">
                <a16:creationId xmlns:a16="http://schemas.microsoft.com/office/drawing/2014/main" id="{CDF728EA-2264-8ED0-03F4-A6F2FC6BBE5B}"/>
              </a:ext>
            </a:extLst>
          </p:cNvPr>
          <p:cNvSpPr>
            <a:spLocks noGrp="1"/>
          </p:cNvSpPr>
          <p:nvPr>
            <p:ph type="sldNum" sz="quarter" idx="12"/>
          </p:nvPr>
        </p:nvSpPr>
        <p:spPr/>
        <p:txBody>
          <a:bodyPr/>
          <a:lstStyle/>
          <a:p>
            <a:fld id="{17CC94CD-1FE7-0C44-80F4-2964C2C99554}" type="slidenum">
              <a:rPr lang="en-US" noProof="0" smtClean="0"/>
              <a:pPr/>
              <a:t>6</a:t>
            </a:fld>
            <a:endParaRPr lang="en-US" noProof="0"/>
          </a:p>
        </p:txBody>
      </p:sp>
    </p:spTree>
    <p:extLst>
      <p:ext uri="{BB962C8B-B14F-4D97-AF65-F5344CB8AC3E}">
        <p14:creationId xmlns:p14="http://schemas.microsoft.com/office/powerpoint/2010/main" val="294852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b="1" dirty="0">
                <a:latin typeface="Arial" charset="0"/>
                <a:ea typeface="ＭＳ Ｐゴシック" charset="0"/>
                <a:cs typeface="ＭＳ Ｐゴシック" charset="0"/>
              </a:rPr>
              <a:t>Dataset Selection</a:t>
            </a:r>
            <a:r>
              <a:rPr lang="en-US" dirty="0">
                <a:latin typeface="Arial" charset="0"/>
                <a:ea typeface="ＭＳ Ｐゴシック" charset="0"/>
                <a:cs typeface="ＭＳ Ｐゴシック" charset="0"/>
              </a:rPr>
              <a:t>, Creation and Preprocessing</a:t>
            </a:r>
            <a:br>
              <a:rPr lang="en-US" dirty="0">
                <a:latin typeface="Arial" charset="0"/>
                <a:ea typeface="ＭＳ Ｐゴシック" charset="0"/>
                <a:cs typeface="ＭＳ Ｐゴシック" charset="0"/>
              </a:rPr>
            </a:br>
            <a:endParaRPr lang="en-150" dirty="0"/>
          </a:p>
        </p:txBody>
      </p:sp>
      <p:sp>
        <p:nvSpPr>
          <p:cNvPr id="3" name="Content Placeholder 2">
            <a:extLst>
              <a:ext uri="{FF2B5EF4-FFF2-40B4-BE49-F238E27FC236}">
                <a16:creationId xmlns:a16="http://schemas.microsoft.com/office/drawing/2014/main" id="{154929A1-281D-27CB-BD6F-9E0124ED513A}"/>
              </a:ext>
            </a:extLst>
          </p:cNvPr>
          <p:cNvSpPr>
            <a:spLocks noGrp="1"/>
          </p:cNvSpPr>
          <p:nvPr>
            <p:ph idx="1"/>
          </p:nvPr>
        </p:nvSpPr>
        <p:spPr>
          <a:xfrm>
            <a:off x="507999" y="2139884"/>
            <a:ext cx="7947843" cy="4032315"/>
          </a:xfrm>
        </p:spPr>
        <p:txBody>
          <a:bodyPr/>
          <a:lstStyle/>
          <a:p>
            <a:r>
              <a:rPr lang="en-US" b="1" dirty="0"/>
              <a:t>Chosen Datasets:</a:t>
            </a:r>
          </a:p>
          <a:p>
            <a:pPr lvl="1"/>
            <a:r>
              <a:rPr lang="en-US" dirty="0" err="1"/>
              <a:t>ShapeNetCore</a:t>
            </a:r>
            <a:r>
              <a:rPr lang="en-US" dirty="0"/>
              <a:t>:</a:t>
            </a:r>
          </a:p>
          <a:p>
            <a:pPr lvl="2"/>
            <a:r>
              <a:rPr lang="en-US" dirty="0"/>
              <a:t>Collection of 51,300 unique object meshes</a:t>
            </a:r>
          </a:p>
          <a:p>
            <a:pPr lvl="2"/>
            <a:endParaRPr lang="en-US" dirty="0"/>
          </a:p>
          <a:p>
            <a:pPr lvl="1"/>
            <a:r>
              <a:rPr lang="en-US" dirty="0"/>
              <a:t>ACRONYM:</a:t>
            </a:r>
          </a:p>
          <a:p>
            <a:pPr lvl="2"/>
            <a:r>
              <a:rPr lang="en-US" dirty="0"/>
              <a:t>Extension of </a:t>
            </a:r>
            <a:r>
              <a:rPr lang="en-US" dirty="0" err="1"/>
              <a:t>ShapeNetCore</a:t>
            </a:r>
            <a:endParaRPr lang="en-US" dirty="0"/>
          </a:p>
          <a:p>
            <a:pPr lvl="2"/>
            <a:r>
              <a:rPr lang="en-US" dirty="0"/>
              <a:t>200 parallel-jaw grasps for 8872 objects from 262 unique categories.</a:t>
            </a:r>
          </a:p>
          <a:p>
            <a:pPr lvl="2"/>
            <a:r>
              <a:rPr lang="en-US" b="1" dirty="0"/>
              <a:t>Generalizes better to unseen objects </a:t>
            </a:r>
            <a:r>
              <a:rPr lang="en-US" dirty="0"/>
              <a:t>when compared to </a:t>
            </a:r>
            <a:r>
              <a:rPr lang="en-US" dirty="0" err="1"/>
              <a:t>GraspNet</a:t>
            </a:r>
            <a:r>
              <a:rPr lang="en-US" dirty="0"/>
              <a:t> (</a:t>
            </a:r>
            <a:r>
              <a:rPr lang="en-US" dirty="0" err="1"/>
              <a:t>Eppner</a:t>
            </a:r>
            <a:r>
              <a:rPr lang="en-US" dirty="0"/>
              <a:t> et al. 2015)</a:t>
            </a:r>
          </a:p>
          <a:p>
            <a:pPr lvl="2"/>
            <a:endParaRPr lang="en-US" dirty="0"/>
          </a:p>
          <a:p>
            <a:pPr lvl="2"/>
            <a:endParaRPr lang="en-US" dirty="0"/>
          </a:p>
          <a:p>
            <a:pPr lvl="1"/>
            <a:endParaRPr lang="en-US" dirty="0"/>
          </a:p>
          <a:p>
            <a:endParaRPr lang="en-150" dirty="0"/>
          </a:p>
        </p:txBody>
      </p:sp>
      <p:sp>
        <p:nvSpPr>
          <p:cNvPr id="6" name="Slide Number Placeholder 5">
            <a:extLst>
              <a:ext uri="{FF2B5EF4-FFF2-40B4-BE49-F238E27FC236}">
                <a16:creationId xmlns:a16="http://schemas.microsoft.com/office/drawing/2014/main" id="{45A8E274-2FF8-C069-7C41-DC51BCC428AB}"/>
              </a:ext>
            </a:extLst>
          </p:cNvPr>
          <p:cNvSpPr>
            <a:spLocks noGrp="1"/>
          </p:cNvSpPr>
          <p:nvPr>
            <p:ph type="sldNum" sz="quarter" idx="12"/>
          </p:nvPr>
        </p:nvSpPr>
        <p:spPr/>
        <p:txBody>
          <a:bodyPr/>
          <a:lstStyle/>
          <a:p>
            <a:fld id="{17CC94CD-1FE7-0C44-80F4-2964C2C99554}" type="slidenum">
              <a:rPr lang="en-US" noProof="0" smtClean="0"/>
              <a:pPr/>
              <a:t>7</a:t>
            </a:fld>
            <a:endParaRPr lang="en-US" noProof="0"/>
          </a:p>
        </p:txBody>
      </p:sp>
    </p:spTree>
    <p:extLst>
      <p:ext uri="{BB962C8B-B14F-4D97-AF65-F5344CB8AC3E}">
        <p14:creationId xmlns:p14="http://schemas.microsoft.com/office/powerpoint/2010/main" val="119205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b="1" dirty="0">
                <a:latin typeface="Arial" charset="0"/>
                <a:ea typeface="ＭＳ Ｐゴシック" charset="0"/>
                <a:cs typeface="ＭＳ Ｐゴシック" charset="0"/>
              </a:rPr>
              <a:t>Dataset Selection</a:t>
            </a:r>
            <a:r>
              <a:rPr lang="en-US" dirty="0">
                <a:latin typeface="Arial" charset="0"/>
                <a:ea typeface="ＭＳ Ｐゴシック" charset="0"/>
                <a:cs typeface="ＭＳ Ｐゴシック" charset="0"/>
              </a:rPr>
              <a:t>, Creation and Preprocessing</a:t>
            </a:r>
            <a:br>
              <a:rPr lang="en-US" dirty="0">
                <a:latin typeface="Arial" charset="0"/>
                <a:ea typeface="ＭＳ Ｐゴシック" charset="0"/>
                <a:cs typeface="ＭＳ Ｐゴシック" charset="0"/>
              </a:rPr>
            </a:br>
            <a:endParaRPr lang="en-150" dirty="0"/>
          </a:p>
        </p:txBody>
      </p:sp>
      <p:sp>
        <p:nvSpPr>
          <p:cNvPr id="3" name="Content Placeholder 2">
            <a:extLst>
              <a:ext uri="{FF2B5EF4-FFF2-40B4-BE49-F238E27FC236}">
                <a16:creationId xmlns:a16="http://schemas.microsoft.com/office/drawing/2014/main" id="{154929A1-281D-27CB-BD6F-9E0124ED513A}"/>
              </a:ext>
            </a:extLst>
          </p:cNvPr>
          <p:cNvSpPr>
            <a:spLocks noGrp="1"/>
          </p:cNvSpPr>
          <p:nvPr>
            <p:ph idx="1"/>
          </p:nvPr>
        </p:nvSpPr>
        <p:spPr>
          <a:xfrm>
            <a:off x="508000" y="2139884"/>
            <a:ext cx="3705780" cy="4032315"/>
          </a:xfrm>
        </p:spPr>
        <p:txBody>
          <a:bodyPr/>
          <a:lstStyle/>
          <a:p>
            <a:r>
              <a:rPr lang="en-US" dirty="0"/>
              <a:t>Categorical Object Skew</a:t>
            </a:r>
          </a:p>
          <a:p>
            <a:pPr lvl="1"/>
            <a:r>
              <a:rPr lang="en-US" dirty="0"/>
              <a:t>Trained on 15 objects per category</a:t>
            </a:r>
          </a:p>
          <a:p>
            <a:pPr marL="266700" lvl="1" indent="0">
              <a:buNone/>
            </a:pPr>
            <a:endParaRPr lang="en-US" dirty="0"/>
          </a:p>
          <a:p>
            <a:pPr lvl="1"/>
            <a:r>
              <a:rPr lang="en-US" dirty="0"/>
              <a:t>Categories with less than 15 objects reserved for testing</a:t>
            </a:r>
          </a:p>
        </p:txBody>
      </p:sp>
      <p:pic>
        <p:nvPicPr>
          <p:cNvPr id="5" name="Picture 4" descr="Chart, bar chart, histogram&#10;&#10;Description automatically generated">
            <a:extLst>
              <a:ext uri="{FF2B5EF4-FFF2-40B4-BE49-F238E27FC236}">
                <a16:creationId xmlns:a16="http://schemas.microsoft.com/office/drawing/2014/main" id="{41FB0F6A-F498-4419-A124-567F256A6F1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13780" y="1697587"/>
            <a:ext cx="4286515" cy="4310624"/>
          </a:xfrm>
          <a:prstGeom prst="rect">
            <a:avLst/>
          </a:prstGeom>
        </p:spPr>
      </p:pic>
      <p:sp>
        <p:nvSpPr>
          <p:cNvPr id="6" name="Slide Number Placeholder 5">
            <a:extLst>
              <a:ext uri="{FF2B5EF4-FFF2-40B4-BE49-F238E27FC236}">
                <a16:creationId xmlns:a16="http://schemas.microsoft.com/office/drawing/2014/main" id="{4F057FDB-A274-A9D1-3248-3881FC2A165B}"/>
              </a:ext>
            </a:extLst>
          </p:cNvPr>
          <p:cNvSpPr>
            <a:spLocks noGrp="1"/>
          </p:cNvSpPr>
          <p:nvPr>
            <p:ph type="sldNum" sz="quarter" idx="12"/>
          </p:nvPr>
        </p:nvSpPr>
        <p:spPr/>
        <p:txBody>
          <a:bodyPr/>
          <a:lstStyle/>
          <a:p>
            <a:fld id="{17CC94CD-1FE7-0C44-80F4-2964C2C99554}" type="slidenum">
              <a:rPr lang="en-US" noProof="0" smtClean="0"/>
              <a:pPr/>
              <a:t>8</a:t>
            </a:fld>
            <a:endParaRPr lang="en-US" noProof="0"/>
          </a:p>
        </p:txBody>
      </p:sp>
    </p:spTree>
    <p:extLst>
      <p:ext uri="{BB962C8B-B14F-4D97-AF65-F5344CB8AC3E}">
        <p14:creationId xmlns:p14="http://schemas.microsoft.com/office/powerpoint/2010/main" val="313369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5437-28BD-B838-9D75-47CF00D8CAC9}"/>
              </a:ext>
            </a:extLst>
          </p:cNvPr>
          <p:cNvSpPr>
            <a:spLocks noGrp="1"/>
          </p:cNvSpPr>
          <p:nvPr>
            <p:ph type="title"/>
          </p:nvPr>
        </p:nvSpPr>
        <p:spPr>
          <a:xfrm>
            <a:off x="508000" y="849789"/>
            <a:ext cx="8128000" cy="1110985"/>
          </a:xfrm>
        </p:spPr>
        <p:txBody>
          <a:bodyPr/>
          <a:lstStyle/>
          <a:p>
            <a:r>
              <a:rPr lang="en-US" dirty="0">
                <a:latin typeface="Arial" charset="0"/>
                <a:ea typeface="ＭＳ Ｐゴシック" charset="0"/>
                <a:cs typeface="ＭＳ Ｐゴシック" charset="0"/>
              </a:rPr>
              <a:t>Dataset Selection, </a:t>
            </a:r>
            <a:r>
              <a:rPr lang="en-US" b="1" dirty="0">
                <a:latin typeface="Arial" charset="0"/>
                <a:ea typeface="ＭＳ Ｐゴシック" charset="0"/>
                <a:cs typeface="ＭＳ Ｐゴシック" charset="0"/>
              </a:rPr>
              <a:t>Creation and Preprocessing</a:t>
            </a:r>
            <a:br>
              <a:rPr lang="en-US" b="1" dirty="0">
                <a:latin typeface="Arial" charset="0"/>
                <a:ea typeface="ＭＳ Ｐゴシック" charset="0"/>
                <a:cs typeface="ＭＳ Ｐゴシック" charset="0"/>
              </a:rPr>
            </a:br>
            <a:endParaRPr lang="en-150" b="1" dirty="0"/>
          </a:p>
        </p:txBody>
      </p:sp>
      <p:sp>
        <p:nvSpPr>
          <p:cNvPr id="4" name="Rectangle 3">
            <a:extLst>
              <a:ext uri="{FF2B5EF4-FFF2-40B4-BE49-F238E27FC236}">
                <a16:creationId xmlns:a16="http://schemas.microsoft.com/office/drawing/2014/main" id="{1239EC58-E8EC-8AB6-1938-FB079A311B8A}"/>
              </a:ext>
            </a:extLst>
          </p:cNvPr>
          <p:cNvSpPr/>
          <p:nvPr/>
        </p:nvSpPr>
        <p:spPr bwMode="auto">
          <a:xfrm>
            <a:off x="729781" y="5098627"/>
            <a:ext cx="2561920" cy="34001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6" name="Rectangle 5">
            <a:extLst>
              <a:ext uri="{FF2B5EF4-FFF2-40B4-BE49-F238E27FC236}">
                <a16:creationId xmlns:a16="http://schemas.microsoft.com/office/drawing/2014/main" id="{88CF125F-22C7-B257-0DF5-849866A5FCB5}"/>
              </a:ext>
            </a:extLst>
          </p:cNvPr>
          <p:cNvSpPr/>
          <p:nvPr/>
        </p:nvSpPr>
        <p:spPr bwMode="auto">
          <a:xfrm>
            <a:off x="1033556" y="3368897"/>
            <a:ext cx="1939715" cy="5232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7" name="Rectangle 6">
            <a:extLst>
              <a:ext uri="{FF2B5EF4-FFF2-40B4-BE49-F238E27FC236}">
                <a16:creationId xmlns:a16="http://schemas.microsoft.com/office/drawing/2014/main" id="{4683AEF7-B74C-E101-5764-5FA7CE59E4C9}"/>
              </a:ext>
            </a:extLst>
          </p:cNvPr>
          <p:cNvSpPr/>
          <p:nvPr/>
        </p:nvSpPr>
        <p:spPr bwMode="auto">
          <a:xfrm>
            <a:off x="1097908" y="2515945"/>
            <a:ext cx="1859925" cy="5232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8" name="TextBox 7">
            <a:extLst>
              <a:ext uri="{FF2B5EF4-FFF2-40B4-BE49-F238E27FC236}">
                <a16:creationId xmlns:a16="http://schemas.microsoft.com/office/drawing/2014/main" id="{321F15A3-D910-ABFD-57D1-391F16FC139B}"/>
              </a:ext>
            </a:extLst>
          </p:cNvPr>
          <p:cNvSpPr txBox="1"/>
          <p:nvPr/>
        </p:nvSpPr>
        <p:spPr>
          <a:xfrm>
            <a:off x="1032304" y="2493663"/>
            <a:ext cx="2034530" cy="523220"/>
          </a:xfrm>
          <a:prstGeom prst="rect">
            <a:avLst/>
          </a:prstGeom>
          <a:noFill/>
        </p:spPr>
        <p:txBody>
          <a:bodyPr wrap="square" rtlCol="0">
            <a:spAutoFit/>
          </a:bodyPr>
          <a:lstStyle/>
          <a:p>
            <a:pPr algn="ctr"/>
            <a:r>
              <a:rPr lang="en-US" sz="1400" dirty="0"/>
              <a:t>Enclose </a:t>
            </a:r>
            <a:r>
              <a:rPr lang="en-US" sz="1400" dirty="0" err="1"/>
              <a:t>ShapeNet</a:t>
            </a:r>
            <a:r>
              <a:rPr lang="en-US" sz="1400" dirty="0"/>
              <a:t> </a:t>
            </a:r>
          </a:p>
          <a:p>
            <a:pPr algn="ctr"/>
            <a:r>
              <a:rPr lang="en-US" sz="1400" dirty="0"/>
              <a:t>Mesh in sphere</a:t>
            </a:r>
            <a:endParaRPr lang="en-150" sz="1400" dirty="0"/>
          </a:p>
        </p:txBody>
      </p:sp>
      <p:sp>
        <p:nvSpPr>
          <p:cNvPr id="9" name="TextBox 8">
            <a:extLst>
              <a:ext uri="{FF2B5EF4-FFF2-40B4-BE49-F238E27FC236}">
                <a16:creationId xmlns:a16="http://schemas.microsoft.com/office/drawing/2014/main" id="{B3C2ABAC-22E2-20E6-8A22-4B7CFE22D7F9}"/>
              </a:ext>
            </a:extLst>
          </p:cNvPr>
          <p:cNvSpPr txBox="1"/>
          <p:nvPr/>
        </p:nvSpPr>
        <p:spPr>
          <a:xfrm>
            <a:off x="1033556" y="3368897"/>
            <a:ext cx="2034531" cy="523220"/>
          </a:xfrm>
          <a:prstGeom prst="rect">
            <a:avLst/>
          </a:prstGeom>
          <a:noFill/>
        </p:spPr>
        <p:txBody>
          <a:bodyPr wrap="none" rtlCol="0">
            <a:spAutoFit/>
          </a:bodyPr>
          <a:lstStyle/>
          <a:p>
            <a:pPr algn="l"/>
            <a:r>
              <a:rPr lang="en-US" sz="1400" dirty="0"/>
              <a:t>From Sphere, cast ray</a:t>
            </a:r>
          </a:p>
          <a:p>
            <a:pPr algn="l"/>
            <a:r>
              <a:rPr lang="en-US" sz="1400" dirty="0"/>
              <a:t>vectors towards center</a:t>
            </a:r>
            <a:endParaRPr lang="en-150" sz="1400" dirty="0"/>
          </a:p>
        </p:txBody>
      </p:sp>
      <p:sp>
        <p:nvSpPr>
          <p:cNvPr id="10" name="Rectangle 9">
            <a:extLst>
              <a:ext uri="{FF2B5EF4-FFF2-40B4-BE49-F238E27FC236}">
                <a16:creationId xmlns:a16="http://schemas.microsoft.com/office/drawing/2014/main" id="{93AC84C0-CBDB-CF8D-DF07-24F71870731B}"/>
              </a:ext>
            </a:extLst>
          </p:cNvPr>
          <p:cNvSpPr/>
          <p:nvPr/>
        </p:nvSpPr>
        <p:spPr bwMode="auto">
          <a:xfrm>
            <a:off x="845884" y="4264529"/>
            <a:ext cx="2315057" cy="52322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150" sz="2000" b="0" i="0" u="none" strike="noStrike" cap="none" normalizeH="0" baseline="0">
              <a:ln>
                <a:noFill/>
              </a:ln>
              <a:solidFill>
                <a:schemeClr val="tx1"/>
              </a:solidFill>
              <a:effectLst/>
              <a:latin typeface="Arial" pitchFamily="34" charset="0"/>
            </a:endParaRPr>
          </a:p>
        </p:txBody>
      </p:sp>
      <p:sp>
        <p:nvSpPr>
          <p:cNvPr id="11" name="TextBox 10">
            <a:extLst>
              <a:ext uri="{FF2B5EF4-FFF2-40B4-BE49-F238E27FC236}">
                <a16:creationId xmlns:a16="http://schemas.microsoft.com/office/drawing/2014/main" id="{30A85C2D-EB12-7886-58FB-977882DD8A18}"/>
              </a:ext>
            </a:extLst>
          </p:cNvPr>
          <p:cNvSpPr txBox="1"/>
          <p:nvPr/>
        </p:nvSpPr>
        <p:spPr>
          <a:xfrm>
            <a:off x="933367" y="4264529"/>
            <a:ext cx="2234907" cy="523220"/>
          </a:xfrm>
          <a:prstGeom prst="rect">
            <a:avLst/>
          </a:prstGeom>
          <a:noFill/>
        </p:spPr>
        <p:txBody>
          <a:bodyPr wrap="none" rtlCol="0">
            <a:spAutoFit/>
          </a:bodyPr>
          <a:lstStyle/>
          <a:p>
            <a:pPr algn="l"/>
            <a:r>
              <a:rPr lang="en-US" sz="1400" dirty="0"/>
              <a:t>Record Hit Distance from </a:t>
            </a:r>
          </a:p>
          <a:p>
            <a:pPr algn="l"/>
            <a:r>
              <a:rPr lang="en-US" sz="1400" dirty="0"/>
              <a:t>Sphere to mesh </a:t>
            </a:r>
          </a:p>
        </p:txBody>
      </p:sp>
      <p:cxnSp>
        <p:nvCxnSpPr>
          <p:cNvPr id="12" name="Straight Arrow Connector 11">
            <a:extLst>
              <a:ext uri="{FF2B5EF4-FFF2-40B4-BE49-F238E27FC236}">
                <a16:creationId xmlns:a16="http://schemas.microsoft.com/office/drawing/2014/main" id="{73EF1217-B085-B571-9FA6-5209B37615CD}"/>
              </a:ext>
            </a:extLst>
          </p:cNvPr>
          <p:cNvCxnSpPr>
            <a:cxnSpLocks/>
            <a:stCxn id="8" idx="2"/>
            <a:endCxn id="9" idx="0"/>
          </p:cNvCxnSpPr>
          <p:nvPr/>
        </p:nvCxnSpPr>
        <p:spPr bwMode="auto">
          <a:xfrm>
            <a:off x="2049569" y="3016883"/>
            <a:ext cx="1253" cy="3520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4256CEBF-9C28-70DF-15D1-C436B4D4AC88}"/>
              </a:ext>
            </a:extLst>
          </p:cNvPr>
          <p:cNvCxnSpPr>
            <a:cxnSpLocks/>
            <a:stCxn id="9" idx="2"/>
            <a:endCxn id="11" idx="0"/>
          </p:cNvCxnSpPr>
          <p:nvPr/>
        </p:nvCxnSpPr>
        <p:spPr bwMode="auto">
          <a:xfrm flipH="1">
            <a:off x="2050821" y="3892117"/>
            <a:ext cx="1" cy="3724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TextBox 13">
            <a:extLst>
              <a:ext uri="{FF2B5EF4-FFF2-40B4-BE49-F238E27FC236}">
                <a16:creationId xmlns:a16="http://schemas.microsoft.com/office/drawing/2014/main" id="{4FADE269-4000-BF45-5FE8-3507FF99DFAA}"/>
              </a:ext>
            </a:extLst>
          </p:cNvPr>
          <p:cNvSpPr txBox="1"/>
          <p:nvPr/>
        </p:nvSpPr>
        <p:spPr>
          <a:xfrm>
            <a:off x="527873" y="1960774"/>
            <a:ext cx="3045891" cy="400110"/>
          </a:xfrm>
          <a:prstGeom prst="rect">
            <a:avLst/>
          </a:prstGeom>
          <a:noFill/>
        </p:spPr>
        <p:txBody>
          <a:bodyPr wrap="square" rtlCol="0">
            <a:spAutoFit/>
          </a:bodyPr>
          <a:lstStyle/>
          <a:p>
            <a:pPr algn="ctr"/>
            <a:r>
              <a:rPr lang="en-US" dirty="0"/>
              <a:t>Hemispherical Projection</a:t>
            </a:r>
            <a:endParaRPr lang="en-150" dirty="0"/>
          </a:p>
        </p:txBody>
      </p:sp>
      <p:cxnSp>
        <p:nvCxnSpPr>
          <p:cNvPr id="15" name="Straight Arrow Connector 14">
            <a:extLst>
              <a:ext uri="{FF2B5EF4-FFF2-40B4-BE49-F238E27FC236}">
                <a16:creationId xmlns:a16="http://schemas.microsoft.com/office/drawing/2014/main" id="{2FC0929A-BDD3-546A-EE70-79FC4EF054F9}"/>
              </a:ext>
            </a:extLst>
          </p:cNvPr>
          <p:cNvCxnSpPr>
            <a:stCxn id="11" idx="2"/>
          </p:cNvCxnSpPr>
          <p:nvPr/>
        </p:nvCxnSpPr>
        <p:spPr bwMode="auto">
          <a:xfrm flipH="1">
            <a:off x="2050819" y="4787749"/>
            <a:ext cx="2" cy="3210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6A5B6965-E17D-975E-852D-E28D110FE5C5}"/>
              </a:ext>
            </a:extLst>
          </p:cNvPr>
          <p:cNvSpPr txBox="1"/>
          <p:nvPr/>
        </p:nvSpPr>
        <p:spPr>
          <a:xfrm>
            <a:off x="722452" y="5114747"/>
            <a:ext cx="2561920" cy="307777"/>
          </a:xfrm>
          <a:prstGeom prst="rect">
            <a:avLst/>
          </a:prstGeom>
          <a:noFill/>
        </p:spPr>
        <p:txBody>
          <a:bodyPr wrap="square" rtlCol="0">
            <a:spAutoFit/>
          </a:bodyPr>
          <a:lstStyle/>
          <a:p>
            <a:r>
              <a:rPr lang="en-US" sz="1400" dirty="0"/>
              <a:t>Extract a hemisphere as data</a:t>
            </a:r>
            <a:endParaRPr lang="en-150" sz="1400" dirty="0"/>
          </a:p>
        </p:txBody>
      </p:sp>
      <p:sp>
        <p:nvSpPr>
          <p:cNvPr id="17" name="TextBox 16">
            <a:extLst>
              <a:ext uri="{FF2B5EF4-FFF2-40B4-BE49-F238E27FC236}">
                <a16:creationId xmlns:a16="http://schemas.microsoft.com/office/drawing/2014/main" id="{942D7686-7AB5-26EA-A485-F581A8081FB2}"/>
              </a:ext>
            </a:extLst>
          </p:cNvPr>
          <p:cNvSpPr txBox="1"/>
          <p:nvPr/>
        </p:nvSpPr>
        <p:spPr>
          <a:xfrm>
            <a:off x="1286828" y="5758513"/>
            <a:ext cx="1527982" cy="523220"/>
          </a:xfrm>
          <a:prstGeom prst="rect">
            <a:avLst/>
          </a:prstGeom>
          <a:noFill/>
        </p:spPr>
        <p:txBody>
          <a:bodyPr wrap="none" rtlCol="0">
            <a:spAutoFit/>
          </a:bodyPr>
          <a:lstStyle/>
          <a:p>
            <a:pPr algn="ctr"/>
            <a:r>
              <a:rPr lang="en-US" sz="1400" dirty="0"/>
              <a:t>Hemispherical </a:t>
            </a:r>
          </a:p>
          <a:p>
            <a:pPr algn="ctr"/>
            <a:r>
              <a:rPr lang="en-US" sz="1400" dirty="0"/>
              <a:t>Image Projection</a:t>
            </a:r>
            <a:endParaRPr lang="en-150" sz="1400" dirty="0"/>
          </a:p>
        </p:txBody>
      </p:sp>
      <p:cxnSp>
        <p:nvCxnSpPr>
          <p:cNvPr id="18" name="Straight Arrow Connector 17">
            <a:extLst>
              <a:ext uri="{FF2B5EF4-FFF2-40B4-BE49-F238E27FC236}">
                <a16:creationId xmlns:a16="http://schemas.microsoft.com/office/drawing/2014/main" id="{519D78B4-1D85-5D48-2924-F91B52431E65}"/>
              </a:ext>
            </a:extLst>
          </p:cNvPr>
          <p:cNvCxnSpPr>
            <a:cxnSpLocks/>
            <a:endCxn id="17" idx="0"/>
          </p:cNvCxnSpPr>
          <p:nvPr/>
        </p:nvCxnSpPr>
        <p:spPr bwMode="auto">
          <a:xfrm>
            <a:off x="2050819" y="5463283"/>
            <a:ext cx="0" cy="2952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19" name="Picture 18">
            <a:extLst>
              <a:ext uri="{FF2B5EF4-FFF2-40B4-BE49-F238E27FC236}">
                <a16:creationId xmlns:a16="http://schemas.microsoft.com/office/drawing/2014/main" id="{5D453F2F-1CD5-A9C4-FD3B-1A07E96C3BB2}"/>
              </a:ext>
            </a:extLst>
          </p:cNvPr>
          <p:cNvPicPr>
            <a:picLocks noChangeAspect="1"/>
          </p:cNvPicPr>
          <p:nvPr/>
        </p:nvPicPr>
        <p:blipFill>
          <a:blip r:embed="rId3"/>
          <a:stretch>
            <a:fillRect/>
          </a:stretch>
        </p:blipFill>
        <p:spPr>
          <a:xfrm>
            <a:off x="3447437" y="2756525"/>
            <a:ext cx="2277093" cy="2064032"/>
          </a:xfrm>
          <a:prstGeom prst="rect">
            <a:avLst/>
          </a:prstGeom>
        </p:spPr>
      </p:pic>
      <p:pic>
        <p:nvPicPr>
          <p:cNvPr id="20" name="Picture 19">
            <a:extLst>
              <a:ext uri="{FF2B5EF4-FFF2-40B4-BE49-F238E27FC236}">
                <a16:creationId xmlns:a16="http://schemas.microsoft.com/office/drawing/2014/main" id="{9DA135C9-DA98-AFBF-D946-7BC923304EC0}"/>
              </a:ext>
            </a:extLst>
          </p:cNvPr>
          <p:cNvPicPr>
            <a:picLocks noChangeAspect="1"/>
          </p:cNvPicPr>
          <p:nvPr/>
        </p:nvPicPr>
        <p:blipFill>
          <a:blip r:embed="rId4"/>
          <a:stretch>
            <a:fillRect/>
          </a:stretch>
        </p:blipFill>
        <p:spPr>
          <a:xfrm>
            <a:off x="6379518" y="2734875"/>
            <a:ext cx="2256482" cy="2107333"/>
          </a:xfrm>
          <a:prstGeom prst="rect">
            <a:avLst/>
          </a:prstGeom>
        </p:spPr>
      </p:pic>
      <p:cxnSp>
        <p:nvCxnSpPr>
          <p:cNvPr id="21" name="Straight Arrow Connector 20">
            <a:extLst>
              <a:ext uri="{FF2B5EF4-FFF2-40B4-BE49-F238E27FC236}">
                <a16:creationId xmlns:a16="http://schemas.microsoft.com/office/drawing/2014/main" id="{3760E0D1-D80A-6154-DDBD-908FD11D3C00}"/>
              </a:ext>
            </a:extLst>
          </p:cNvPr>
          <p:cNvCxnSpPr>
            <a:cxnSpLocks/>
            <a:stCxn id="19" idx="3"/>
            <a:endCxn id="20" idx="1"/>
          </p:cNvCxnSpPr>
          <p:nvPr/>
        </p:nvCxnSpPr>
        <p:spPr bwMode="auto">
          <a:xfrm>
            <a:off x="5724530" y="3788541"/>
            <a:ext cx="654988"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7340F9D-2E14-3EDE-87F0-47FECE32A85E}"/>
              </a:ext>
            </a:extLst>
          </p:cNvPr>
          <p:cNvSpPr txBox="1"/>
          <p:nvPr/>
        </p:nvSpPr>
        <p:spPr>
          <a:xfrm>
            <a:off x="5463796" y="2404816"/>
            <a:ext cx="3144669" cy="307777"/>
          </a:xfrm>
          <a:prstGeom prst="rect">
            <a:avLst/>
          </a:prstGeom>
          <a:noFill/>
        </p:spPr>
        <p:txBody>
          <a:bodyPr wrap="square" rtlCol="0">
            <a:spAutoFit/>
          </a:bodyPr>
          <a:lstStyle/>
          <a:p>
            <a:r>
              <a:rPr lang="en-US" sz="1400" dirty="0"/>
              <a:t>Hemispherical Projection</a:t>
            </a:r>
            <a:endParaRPr lang="en-150" sz="1400" dirty="0"/>
          </a:p>
        </p:txBody>
      </p:sp>
      <p:cxnSp>
        <p:nvCxnSpPr>
          <p:cNvPr id="23" name="Straight Arrow Connector 22">
            <a:extLst>
              <a:ext uri="{FF2B5EF4-FFF2-40B4-BE49-F238E27FC236}">
                <a16:creationId xmlns:a16="http://schemas.microsoft.com/office/drawing/2014/main" id="{69C40B55-7AD4-B27A-07F9-E96AEDE5EEC4}"/>
              </a:ext>
            </a:extLst>
          </p:cNvPr>
          <p:cNvCxnSpPr>
            <a:cxnSpLocks/>
          </p:cNvCxnSpPr>
          <p:nvPr/>
        </p:nvCxnSpPr>
        <p:spPr bwMode="auto">
          <a:xfrm>
            <a:off x="4544466" y="2922933"/>
            <a:ext cx="71120" cy="8077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60899AF8-05F8-97C0-6D52-6D00926FEE37}"/>
              </a:ext>
            </a:extLst>
          </p:cNvPr>
          <p:cNvCxnSpPr/>
          <p:nvPr/>
        </p:nvCxnSpPr>
        <p:spPr bwMode="auto">
          <a:xfrm flipH="1">
            <a:off x="4615586" y="3187093"/>
            <a:ext cx="254000" cy="5435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0D49D91-DC20-4F72-9223-E1A9322E13B7}"/>
              </a:ext>
            </a:extLst>
          </p:cNvPr>
          <p:cNvCxnSpPr/>
          <p:nvPr/>
        </p:nvCxnSpPr>
        <p:spPr bwMode="auto">
          <a:xfrm flipH="1">
            <a:off x="4615586" y="3730653"/>
            <a:ext cx="61976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DF89809B-343E-722D-E316-440F920DF152}"/>
              </a:ext>
            </a:extLst>
          </p:cNvPr>
          <p:cNvCxnSpPr/>
          <p:nvPr/>
        </p:nvCxnSpPr>
        <p:spPr bwMode="auto">
          <a:xfrm flipH="1">
            <a:off x="4615586" y="3512213"/>
            <a:ext cx="335280" cy="2184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2645CB82-AC10-0FCE-0905-8B98D8A923EC}"/>
              </a:ext>
            </a:extLst>
          </p:cNvPr>
          <p:cNvCxnSpPr/>
          <p:nvPr/>
        </p:nvCxnSpPr>
        <p:spPr bwMode="auto">
          <a:xfrm flipH="1" flipV="1">
            <a:off x="4615586" y="3730653"/>
            <a:ext cx="436880" cy="5338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Slide Number Placeholder 27">
            <a:extLst>
              <a:ext uri="{FF2B5EF4-FFF2-40B4-BE49-F238E27FC236}">
                <a16:creationId xmlns:a16="http://schemas.microsoft.com/office/drawing/2014/main" id="{BFF24CA1-2CE6-EA07-4038-1DAFEF8E2586}"/>
              </a:ext>
            </a:extLst>
          </p:cNvPr>
          <p:cNvSpPr>
            <a:spLocks noGrp="1"/>
          </p:cNvSpPr>
          <p:nvPr>
            <p:ph type="sldNum" sz="quarter" idx="12"/>
          </p:nvPr>
        </p:nvSpPr>
        <p:spPr/>
        <p:txBody>
          <a:bodyPr/>
          <a:lstStyle/>
          <a:p>
            <a:fld id="{17CC94CD-1FE7-0C44-80F4-2964C2C99554}" type="slidenum">
              <a:rPr lang="en-US" noProof="0" smtClean="0"/>
              <a:pPr/>
              <a:t>9</a:t>
            </a:fld>
            <a:endParaRPr lang="en-US" noProof="0"/>
          </a:p>
        </p:txBody>
      </p:sp>
    </p:spTree>
    <p:extLst>
      <p:ext uri="{BB962C8B-B14F-4D97-AF65-F5344CB8AC3E}">
        <p14:creationId xmlns:p14="http://schemas.microsoft.com/office/powerpoint/2010/main" val="2040395463"/>
      </p:ext>
    </p:extLst>
  </p:cSld>
  <p:clrMapOvr>
    <a:masterClrMapping/>
  </p:clrMapOvr>
</p:sld>
</file>

<file path=ppt/theme/theme1.xml><?xml version="1.0" encoding="utf-8"?>
<a:theme xmlns:a="http://schemas.openxmlformats.org/drawingml/2006/main" name="TUM_Vorlage_hellblau">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4829</TotalTime>
  <Words>5792</Words>
  <Application>Microsoft Office PowerPoint</Application>
  <PresentationFormat>On-screen Show (4:3)</PresentationFormat>
  <Paragraphs>747</Paragraphs>
  <Slides>48</Slides>
  <Notes>42</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Cambria Math</vt:lpstr>
      <vt:lpstr>Lucida Grande</vt:lpstr>
      <vt:lpstr>Wingdings</vt:lpstr>
      <vt:lpstr>TUM_Vorlage_hellblau</vt:lpstr>
      <vt:lpstr>Robotic Task Learning From Human Demonstrations Using Spherical Representations Masters Thesis</vt:lpstr>
      <vt:lpstr>Outline</vt:lpstr>
      <vt:lpstr>Motivation</vt:lpstr>
      <vt:lpstr>Related Works</vt:lpstr>
      <vt:lpstr>Introduction</vt:lpstr>
      <vt:lpstr>Dataset Selection, Creation and Preprocessing </vt:lpstr>
      <vt:lpstr>Dataset Selection, Creation and Preprocessing </vt:lpstr>
      <vt:lpstr>Dataset Selection, Creation and Preprocessing </vt:lpstr>
      <vt:lpstr>Dataset Selection, Creation and Preprocessing </vt:lpstr>
      <vt:lpstr>Dataset Selection, Creation and Preprocessing </vt:lpstr>
      <vt:lpstr>Dataset Selection, Creation and Preprocessing </vt:lpstr>
      <vt:lpstr>Model Part I: </vt:lpstr>
      <vt:lpstr>Model Part I: Baseline Creation </vt:lpstr>
      <vt:lpstr>Model Part I: Visual Results Baseline </vt:lpstr>
      <vt:lpstr>Model Part I: Fixing Persistent Prediction Issue </vt:lpstr>
      <vt:lpstr>Model Part I: Previous Data Labels vs Newly Created Data Labels </vt:lpstr>
      <vt:lpstr>Baseline revisited + Final model for part I</vt:lpstr>
      <vt:lpstr>The final model for Part I:</vt:lpstr>
      <vt:lpstr>Training Curves</vt:lpstr>
      <vt:lpstr>Model Part II: Meta-learned Model</vt:lpstr>
      <vt:lpstr>Model Part II: Outline</vt:lpstr>
      <vt:lpstr>Model Part II:</vt:lpstr>
      <vt:lpstr>Model Part II: Model Selection </vt:lpstr>
      <vt:lpstr>Model Part II: Update To RBDN</vt:lpstr>
      <vt:lpstr>Model Part II: Custom Loss</vt:lpstr>
      <vt:lpstr>Model Part II: MAML</vt:lpstr>
      <vt:lpstr>Model Part II: MAML Complexity</vt:lpstr>
      <vt:lpstr>Model Part II: FOMAML </vt:lpstr>
      <vt:lpstr>Model Part II: Meta Learning Overfitting</vt:lpstr>
      <vt:lpstr>Model Part II: Task Augmentation</vt:lpstr>
      <vt:lpstr>Model Part II: Implemented Task Augmentations</vt:lpstr>
      <vt:lpstr>Model Part II: Results</vt:lpstr>
      <vt:lpstr>Model Part II: Results, No Task Augmentation </vt:lpstr>
      <vt:lpstr>Model Part II: Results, Discrete Noise Augmentation </vt:lpstr>
      <vt:lpstr>Model Part II: Zero-Masking Augmentation </vt:lpstr>
      <vt:lpstr>Model Part II: Point Augmentation</vt:lpstr>
      <vt:lpstr>Model Part II: Results Post Augmentations</vt:lpstr>
      <vt:lpstr>Model Part II: Remedy Attempts</vt:lpstr>
      <vt:lpstr>Conclusion: Results Reiterated</vt:lpstr>
      <vt:lpstr>Conclusion: Outlook / Future Work</vt:lpstr>
      <vt:lpstr>Thank you for listening  </vt:lpstr>
      <vt:lpstr>Model Part I: Resolving Prediction Error</vt:lpstr>
      <vt:lpstr>Ground Truth Heatmaps</vt:lpstr>
      <vt:lpstr>Implemented variations</vt:lpstr>
      <vt:lpstr>Implemented variations cont.</vt:lpstr>
      <vt:lpstr>Variation Results/Conclusions cont.</vt:lpstr>
      <vt:lpstr>Variation Results/Conclusions cont.</vt:lpstr>
      <vt:lpstr>Mode Collaspe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support</dc:creator>
  <cp:lastModifiedBy>Caraballo Rivera, Daniel</cp:lastModifiedBy>
  <cp:revision>35</cp:revision>
  <dcterms:created xsi:type="dcterms:W3CDTF">2009-06-05T15:14:26Z</dcterms:created>
  <dcterms:modified xsi:type="dcterms:W3CDTF">2022-11-08T12:54:44Z</dcterms:modified>
</cp:coreProperties>
</file>