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9"/>
  </p:notesMasterIdLst>
  <p:sldIdLst>
    <p:sldId id="256" r:id="rId2"/>
    <p:sldId id="272" r:id="rId3"/>
    <p:sldId id="274" r:id="rId4"/>
    <p:sldId id="275" r:id="rId5"/>
    <p:sldId id="276" r:id="rId6"/>
    <p:sldId id="273" r:id="rId7"/>
    <p:sldId id="277" r:id="rId8"/>
    <p:sldId id="278" r:id="rId9"/>
    <p:sldId id="279" r:id="rId10"/>
    <p:sldId id="290" r:id="rId11"/>
    <p:sldId id="280" r:id="rId12"/>
    <p:sldId id="281" r:id="rId13"/>
    <p:sldId id="286" r:id="rId14"/>
    <p:sldId id="282" r:id="rId15"/>
    <p:sldId id="283" r:id="rId16"/>
    <p:sldId id="284" r:id="rId17"/>
    <p:sldId id="289" r:id="rId18"/>
    <p:sldId id="291" r:id="rId19"/>
    <p:sldId id="292" r:id="rId20"/>
    <p:sldId id="293" r:id="rId21"/>
    <p:sldId id="295" r:id="rId22"/>
    <p:sldId id="317" r:id="rId23"/>
    <p:sldId id="298" r:id="rId24"/>
    <p:sldId id="299" r:id="rId25"/>
    <p:sldId id="300" r:id="rId26"/>
    <p:sldId id="302" r:id="rId27"/>
    <p:sldId id="303" r:id="rId28"/>
    <p:sldId id="304" r:id="rId29"/>
    <p:sldId id="306" r:id="rId30"/>
    <p:sldId id="305" r:id="rId31"/>
    <p:sldId id="319" r:id="rId32"/>
    <p:sldId id="307" r:id="rId33"/>
    <p:sldId id="308" r:id="rId34"/>
    <p:sldId id="309" r:id="rId35"/>
    <p:sldId id="310" r:id="rId36"/>
    <p:sldId id="311" r:id="rId37"/>
    <p:sldId id="301" r:id="rId38"/>
    <p:sldId id="318" r:id="rId39"/>
    <p:sldId id="287" r:id="rId40"/>
    <p:sldId id="296" r:id="rId41"/>
    <p:sldId id="297" r:id="rId42"/>
    <p:sldId id="312" r:id="rId43"/>
    <p:sldId id="313" r:id="rId44"/>
    <p:sldId id="314" r:id="rId45"/>
    <p:sldId id="315" r:id="rId46"/>
    <p:sldId id="316" r:id="rId47"/>
    <p:sldId id="271" r:id="rId48"/>
  </p:sldIdLst>
  <p:sldSz cx="9144000" cy="6858000" type="screen4x3"/>
  <p:notesSz cx="6858000" cy="9144000"/>
  <p:defaultTextStyle>
    <a:defPPr>
      <a:defRPr lang="ko-KR"/>
    </a:defPPr>
    <a:lvl1pPr marL="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80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968864-55D3-43D6-A02D-26B8DCD8D1E7}" type="doc">
      <dgm:prSet loTypeId="urn:microsoft.com/office/officeart/2005/8/layout/hierarchy2" loCatId="hierarchy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pPr latinLnBrk="1"/>
          <a:endParaRPr lang="ko-KR" altLang="en-US"/>
        </a:p>
      </dgm:t>
    </dgm:pt>
    <dgm:pt modelId="{0E014D4B-5992-473C-8FE3-84AC189FD3A1}">
      <dgm:prSet phldrT="[텍스트]"/>
      <dgm:spPr/>
      <dgm:t>
        <a:bodyPr/>
        <a:lstStyle/>
        <a:p>
          <a:pPr latinLnBrk="1"/>
          <a:r>
            <a:rPr lang="ko-KR" altLang="en-US" dirty="0"/>
            <a:t>인공지능</a:t>
          </a:r>
        </a:p>
      </dgm:t>
    </dgm:pt>
    <dgm:pt modelId="{623FE69F-63C8-4BC7-8C16-72CA540DAC6F}" type="parTrans" cxnId="{C2AFDB0E-8153-4850-86FA-B7B17FC84D76}">
      <dgm:prSet/>
      <dgm:spPr/>
      <dgm:t>
        <a:bodyPr/>
        <a:lstStyle/>
        <a:p>
          <a:pPr latinLnBrk="1"/>
          <a:endParaRPr lang="ko-KR" altLang="en-US"/>
        </a:p>
      </dgm:t>
    </dgm:pt>
    <dgm:pt modelId="{4EBE4E72-689F-42E1-B72A-8D5841E0401B}" type="sibTrans" cxnId="{C2AFDB0E-8153-4850-86FA-B7B17FC84D76}">
      <dgm:prSet/>
      <dgm:spPr/>
      <dgm:t>
        <a:bodyPr/>
        <a:lstStyle/>
        <a:p>
          <a:pPr latinLnBrk="1"/>
          <a:endParaRPr lang="ko-KR" altLang="en-US"/>
        </a:p>
      </dgm:t>
    </dgm:pt>
    <dgm:pt modelId="{4AE830EA-B64C-44D7-9EE1-141B7ECAF2B6}">
      <dgm:prSet phldrT="[텍스트]" custT="1"/>
      <dgm:spPr>
        <a:solidFill>
          <a:srgbClr val="FF0000">
            <a:alpha val="5000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9525" tIns="9525" rIns="9525" bIns="9525" numCol="1" spcCol="1270" anchor="ctr" anchorCtr="0"/>
        <a:lstStyle/>
        <a:p>
          <a:pPr latinLnBrk="1"/>
          <a:r>
            <a:rPr lang="en-US" altLang="ko-KR" sz="1500" kern="1200" dirty="0">
              <a:solidFill>
                <a:srgbClr val="FFFFFF"/>
              </a:solidFill>
              <a:latin typeface="나눔고딕"/>
              <a:ea typeface="나눔고딕"/>
              <a:cs typeface="+mn-cs"/>
            </a:rPr>
            <a:t>Learning-based</a:t>
          </a:r>
        </a:p>
        <a:p>
          <a:pPr latinLnBrk="1"/>
          <a:r>
            <a:rPr lang="en-US" altLang="ko-KR" sz="1500" kern="1200" dirty="0"/>
            <a:t>(machine learning)</a:t>
          </a:r>
          <a:endParaRPr lang="ko-KR" altLang="en-US" sz="1500" kern="1200" dirty="0"/>
        </a:p>
      </dgm:t>
    </dgm:pt>
    <dgm:pt modelId="{C1071015-BCA5-4EA4-92DD-1CD6DD4A7B75}" type="parTrans" cxnId="{3AC412BA-76B0-4F41-B877-88680320770E}">
      <dgm:prSet/>
      <dgm:spPr/>
      <dgm:t>
        <a:bodyPr/>
        <a:lstStyle/>
        <a:p>
          <a:pPr latinLnBrk="1"/>
          <a:endParaRPr lang="ko-KR" altLang="en-US"/>
        </a:p>
      </dgm:t>
    </dgm:pt>
    <dgm:pt modelId="{244579FE-B9AC-4D4F-B4C6-2F593DF3C270}" type="sibTrans" cxnId="{3AC412BA-76B0-4F41-B877-88680320770E}">
      <dgm:prSet/>
      <dgm:spPr/>
      <dgm:t>
        <a:bodyPr/>
        <a:lstStyle/>
        <a:p>
          <a:pPr latinLnBrk="1"/>
          <a:endParaRPr lang="ko-KR" altLang="en-US"/>
        </a:p>
      </dgm:t>
    </dgm:pt>
    <dgm:pt modelId="{334193D0-1193-494E-9925-7025BCE17F16}">
      <dgm:prSet phldrT="[텍스트]"/>
      <dgm:spPr>
        <a:solidFill>
          <a:srgbClr val="FF0000">
            <a:alpha val="50000"/>
          </a:srgbClr>
        </a:solidFill>
      </dgm:spPr>
      <dgm:t>
        <a:bodyPr/>
        <a:lstStyle/>
        <a:p>
          <a:pPr latinLnBrk="1"/>
          <a:r>
            <a:rPr lang="en-US" altLang="ko-KR" dirty="0"/>
            <a:t>Supervised</a:t>
          </a:r>
          <a:endParaRPr lang="ko-KR" altLang="en-US" dirty="0"/>
        </a:p>
      </dgm:t>
    </dgm:pt>
    <dgm:pt modelId="{49D2899B-AB48-42AE-A8A2-28C699744085}" type="parTrans" cxnId="{00B19051-92F1-4B66-93A8-AD823C680E43}">
      <dgm:prSet/>
      <dgm:spPr/>
      <dgm:t>
        <a:bodyPr/>
        <a:lstStyle/>
        <a:p>
          <a:pPr latinLnBrk="1"/>
          <a:endParaRPr lang="ko-KR" altLang="en-US"/>
        </a:p>
      </dgm:t>
    </dgm:pt>
    <dgm:pt modelId="{C06EB622-289F-4AC2-879B-A9CFBD304F74}" type="sibTrans" cxnId="{00B19051-92F1-4B66-93A8-AD823C680E43}">
      <dgm:prSet/>
      <dgm:spPr/>
      <dgm:t>
        <a:bodyPr/>
        <a:lstStyle/>
        <a:p>
          <a:pPr latinLnBrk="1"/>
          <a:endParaRPr lang="ko-KR" altLang="en-US"/>
        </a:p>
      </dgm:t>
    </dgm:pt>
    <dgm:pt modelId="{08D3C2E4-DF44-4D9D-8038-428B06905B9D}">
      <dgm:prSet phldrT="[텍스트]"/>
      <dgm:spPr>
        <a:solidFill>
          <a:srgbClr val="FF0000">
            <a:alpha val="50000"/>
          </a:srgbClr>
        </a:solidFill>
      </dgm:spPr>
      <dgm:t>
        <a:bodyPr/>
        <a:lstStyle/>
        <a:p>
          <a:pPr latinLnBrk="1"/>
          <a:r>
            <a:rPr lang="en-US" altLang="ko-KR" dirty="0"/>
            <a:t>Unsupervised</a:t>
          </a:r>
          <a:endParaRPr lang="ko-KR" altLang="en-US" dirty="0"/>
        </a:p>
      </dgm:t>
    </dgm:pt>
    <dgm:pt modelId="{9C932774-8AA4-443D-BF6C-A8546B531A86}" type="parTrans" cxnId="{9EC43B3A-0070-4BBB-988C-9E73D62CEB8B}">
      <dgm:prSet/>
      <dgm:spPr/>
      <dgm:t>
        <a:bodyPr/>
        <a:lstStyle/>
        <a:p>
          <a:pPr latinLnBrk="1"/>
          <a:endParaRPr lang="ko-KR" altLang="en-US"/>
        </a:p>
      </dgm:t>
    </dgm:pt>
    <dgm:pt modelId="{8BC2373C-7C9D-4A23-82C6-AC5383BC86A7}" type="sibTrans" cxnId="{9EC43B3A-0070-4BBB-988C-9E73D62CEB8B}">
      <dgm:prSet/>
      <dgm:spPr/>
      <dgm:t>
        <a:bodyPr/>
        <a:lstStyle/>
        <a:p>
          <a:pPr latinLnBrk="1"/>
          <a:endParaRPr lang="ko-KR" altLang="en-US"/>
        </a:p>
      </dgm:t>
    </dgm:pt>
    <dgm:pt modelId="{3CEC8DD0-10C8-485F-98C1-5F984B7289FC}">
      <dgm:prSet phldrT="[텍스트]" custT="1"/>
      <dgm:spPr>
        <a:solidFill>
          <a:srgbClr val="4BACC6">
            <a:alpha val="8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9525" tIns="9525" rIns="9525" bIns="9525" numCol="1" spcCol="1270" anchor="ctr" anchorCtr="0"/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>
              <a:solidFill>
                <a:srgbClr val="FFFFFF"/>
              </a:solidFill>
              <a:latin typeface="나눔고딕"/>
              <a:ea typeface="나눔고딕"/>
              <a:cs typeface="+mn-cs"/>
            </a:rPr>
            <a:t>Reinforcement</a:t>
          </a:r>
          <a:endParaRPr lang="ko-KR" altLang="en-US" sz="1500" kern="1200" dirty="0">
            <a:solidFill>
              <a:srgbClr val="FFFFFF"/>
            </a:solidFill>
            <a:latin typeface="나눔고딕"/>
            <a:ea typeface="나눔고딕"/>
            <a:cs typeface="+mn-cs"/>
          </a:endParaRPr>
        </a:p>
      </dgm:t>
    </dgm:pt>
    <dgm:pt modelId="{5E35F2B4-1575-4201-A652-CA433C163102}" type="parTrans" cxnId="{C7B54BC6-E6E5-430E-9F15-B134A84FBBD9}">
      <dgm:prSet/>
      <dgm:spPr/>
      <dgm:t>
        <a:bodyPr/>
        <a:lstStyle/>
        <a:p>
          <a:pPr latinLnBrk="1"/>
          <a:endParaRPr lang="ko-KR" altLang="en-US"/>
        </a:p>
      </dgm:t>
    </dgm:pt>
    <dgm:pt modelId="{E0F51003-19DA-4517-96F5-4C7A15239CD6}" type="sibTrans" cxnId="{C7B54BC6-E6E5-430E-9F15-B134A84FBBD9}">
      <dgm:prSet/>
      <dgm:spPr/>
      <dgm:t>
        <a:bodyPr/>
        <a:lstStyle/>
        <a:p>
          <a:pPr latinLnBrk="1"/>
          <a:endParaRPr lang="ko-KR" altLang="en-US"/>
        </a:p>
      </dgm:t>
    </dgm:pt>
    <dgm:pt modelId="{C9BC4758-297C-4F39-8CDD-B49DBB9FAAF1}" type="pres">
      <dgm:prSet presAssocID="{55968864-55D3-43D6-A02D-26B8DCD8D1E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D894C87-23E3-49AE-85E5-219CB1508B42}" type="pres">
      <dgm:prSet presAssocID="{0E014D4B-5992-473C-8FE3-84AC189FD3A1}" presName="root1" presStyleCnt="0"/>
      <dgm:spPr/>
    </dgm:pt>
    <dgm:pt modelId="{53A5D25F-F9D1-47C0-B1F3-7FDB604194C0}" type="pres">
      <dgm:prSet presAssocID="{0E014D4B-5992-473C-8FE3-84AC189FD3A1}" presName="LevelOneTextNode" presStyleLbl="node0" presStyleIdx="0" presStyleCnt="1">
        <dgm:presLayoutVars>
          <dgm:chPref val="3"/>
        </dgm:presLayoutVars>
      </dgm:prSet>
      <dgm:spPr/>
    </dgm:pt>
    <dgm:pt modelId="{0CF3C944-7469-4333-BA0C-BC8FF022BECE}" type="pres">
      <dgm:prSet presAssocID="{0E014D4B-5992-473C-8FE3-84AC189FD3A1}" presName="level2hierChild" presStyleCnt="0"/>
      <dgm:spPr/>
    </dgm:pt>
    <dgm:pt modelId="{831E5FED-8569-4B3D-82CD-88639BDF7C05}" type="pres">
      <dgm:prSet presAssocID="{C1071015-BCA5-4EA4-92DD-1CD6DD4A7B75}" presName="conn2-1" presStyleLbl="parChTrans1D2" presStyleIdx="0" presStyleCnt="1"/>
      <dgm:spPr/>
    </dgm:pt>
    <dgm:pt modelId="{AEC3F6C2-E7B7-4756-B62F-700C67ACF290}" type="pres">
      <dgm:prSet presAssocID="{C1071015-BCA5-4EA4-92DD-1CD6DD4A7B75}" presName="connTx" presStyleLbl="parChTrans1D2" presStyleIdx="0" presStyleCnt="1"/>
      <dgm:spPr/>
    </dgm:pt>
    <dgm:pt modelId="{F1D15A49-83F9-4802-883F-10F39F9319A7}" type="pres">
      <dgm:prSet presAssocID="{4AE830EA-B64C-44D7-9EE1-141B7ECAF2B6}" presName="root2" presStyleCnt="0"/>
      <dgm:spPr/>
    </dgm:pt>
    <dgm:pt modelId="{5326276B-8AFA-4AB0-9B50-7F66679F3ED0}" type="pres">
      <dgm:prSet presAssocID="{4AE830EA-B64C-44D7-9EE1-141B7ECAF2B6}" presName="LevelTwoTextNode" presStyleLbl="node2" presStyleIdx="0" presStyleCnt="1" custLinFactY="3892" custLinFactNeighborX="599" custLinFactNeighborY="100000">
        <dgm:presLayoutVars>
          <dgm:chPref val="3"/>
        </dgm:presLayoutVars>
      </dgm:prSet>
      <dgm:spPr>
        <a:xfrm>
          <a:off x="2255685" y="2924335"/>
          <a:ext cx="1603843" cy="801921"/>
        </a:xfrm>
        <a:prstGeom prst="roundRect">
          <a:avLst>
            <a:gd name="adj" fmla="val 10000"/>
          </a:avLst>
        </a:prstGeom>
      </dgm:spPr>
    </dgm:pt>
    <dgm:pt modelId="{AF413178-0769-4A66-8C7D-DC4A11EC94AB}" type="pres">
      <dgm:prSet presAssocID="{4AE830EA-B64C-44D7-9EE1-141B7ECAF2B6}" presName="level3hierChild" presStyleCnt="0"/>
      <dgm:spPr/>
    </dgm:pt>
    <dgm:pt modelId="{8F4A7590-7600-4603-AC6C-F26AA632A6D9}" type="pres">
      <dgm:prSet presAssocID="{49D2899B-AB48-42AE-A8A2-28C699744085}" presName="conn2-1" presStyleLbl="parChTrans1D3" presStyleIdx="0" presStyleCnt="3"/>
      <dgm:spPr/>
    </dgm:pt>
    <dgm:pt modelId="{BDC8BFBB-8DD9-4974-A530-FD0B18DB1C10}" type="pres">
      <dgm:prSet presAssocID="{49D2899B-AB48-42AE-A8A2-28C699744085}" presName="connTx" presStyleLbl="parChTrans1D3" presStyleIdx="0" presStyleCnt="3"/>
      <dgm:spPr/>
    </dgm:pt>
    <dgm:pt modelId="{A6FDEC48-C827-40C0-9318-E2F90D86DF7E}" type="pres">
      <dgm:prSet presAssocID="{334193D0-1193-494E-9925-7025BCE17F16}" presName="root2" presStyleCnt="0"/>
      <dgm:spPr/>
    </dgm:pt>
    <dgm:pt modelId="{40BFA864-FC6A-4545-B66D-552DA2A982D4}" type="pres">
      <dgm:prSet presAssocID="{334193D0-1193-494E-9925-7025BCE17F16}" presName="LevelTwoTextNode" presStyleLbl="node3" presStyleIdx="0" presStyleCnt="3" custLinFactY="21654" custLinFactNeighborX="-4213" custLinFactNeighborY="100000">
        <dgm:presLayoutVars>
          <dgm:chPref val="3"/>
        </dgm:presLayoutVars>
      </dgm:prSet>
      <dgm:spPr/>
    </dgm:pt>
    <dgm:pt modelId="{BFE24C4A-4138-47F3-97C2-860FF96E3B73}" type="pres">
      <dgm:prSet presAssocID="{334193D0-1193-494E-9925-7025BCE17F16}" presName="level3hierChild" presStyleCnt="0"/>
      <dgm:spPr/>
    </dgm:pt>
    <dgm:pt modelId="{2DCB1D4E-0CA2-4AD2-87F6-BA51AA64C157}" type="pres">
      <dgm:prSet presAssocID="{9C932774-8AA4-443D-BF6C-A8546B531A86}" presName="conn2-1" presStyleLbl="parChTrans1D3" presStyleIdx="1" presStyleCnt="3"/>
      <dgm:spPr/>
    </dgm:pt>
    <dgm:pt modelId="{434C0B87-2F21-4626-8777-5682618EEC99}" type="pres">
      <dgm:prSet presAssocID="{9C932774-8AA4-443D-BF6C-A8546B531A86}" presName="connTx" presStyleLbl="parChTrans1D3" presStyleIdx="1" presStyleCnt="3"/>
      <dgm:spPr/>
    </dgm:pt>
    <dgm:pt modelId="{095FB970-5692-4DFA-AC0D-C76C0ABA918B}" type="pres">
      <dgm:prSet presAssocID="{08D3C2E4-DF44-4D9D-8038-428B06905B9D}" presName="root2" presStyleCnt="0"/>
      <dgm:spPr/>
    </dgm:pt>
    <dgm:pt modelId="{EA5BCFCC-AC5B-466A-B4B2-AB68793CEF0F}" type="pres">
      <dgm:prSet presAssocID="{08D3C2E4-DF44-4D9D-8038-428B06905B9D}" presName="LevelTwoTextNode" presStyleLbl="node3" presStyleIdx="1" presStyleCnt="3" custLinFactY="36288" custLinFactNeighborX="-4695" custLinFactNeighborY="100000">
        <dgm:presLayoutVars>
          <dgm:chPref val="3"/>
        </dgm:presLayoutVars>
      </dgm:prSet>
      <dgm:spPr/>
    </dgm:pt>
    <dgm:pt modelId="{CE31EAFB-AF9C-4FE8-9FB7-029101CB6E78}" type="pres">
      <dgm:prSet presAssocID="{08D3C2E4-DF44-4D9D-8038-428B06905B9D}" presName="level3hierChild" presStyleCnt="0"/>
      <dgm:spPr/>
    </dgm:pt>
    <dgm:pt modelId="{9DC3AE53-9AD7-464C-A9EE-E7612D343FC7}" type="pres">
      <dgm:prSet presAssocID="{5E35F2B4-1575-4201-A652-CA433C163102}" presName="conn2-1" presStyleLbl="parChTrans1D3" presStyleIdx="2" presStyleCnt="3"/>
      <dgm:spPr/>
    </dgm:pt>
    <dgm:pt modelId="{25823436-0E21-4967-9A10-3A530210A897}" type="pres">
      <dgm:prSet presAssocID="{5E35F2B4-1575-4201-A652-CA433C163102}" presName="connTx" presStyleLbl="parChTrans1D3" presStyleIdx="2" presStyleCnt="3"/>
      <dgm:spPr/>
    </dgm:pt>
    <dgm:pt modelId="{F7EE9799-EEF6-4F72-91DD-C2CBC791745E}" type="pres">
      <dgm:prSet presAssocID="{3CEC8DD0-10C8-485F-98C1-5F984B7289FC}" presName="root2" presStyleCnt="0"/>
      <dgm:spPr/>
    </dgm:pt>
    <dgm:pt modelId="{69E30208-081A-435F-B135-A5060B2C36DA}" type="pres">
      <dgm:prSet presAssocID="{3CEC8DD0-10C8-485F-98C1-5F984B7289FC}" presName="LevelTwoTextNode" presStyleLbl="node3" presStyleIdx="2" presStyleCnt="3" custLinFactY="46591" custLinFactNeighborX="-4695" custLinFactNeighborY="100000">
        <dgm:presLayoutVars>
          <dgm:chPref val="3"/>
        </dgm:presLayoutVars>
      </dgm:prSet>
      <dgm:spPr>
        <a:xfrm>
          <a:off x="4416158" y="4182406"/>
          <a:ext cx="1603843" cy="801921"/>
        </a:xfrm>
        <a:prstGeom prst="roundRect">
          <a:avLst>
            <a:gd name="adj" fmla="val 10000"/>
          </a:avLst>
        </a:prstGeom>
      </dgm:spPr>
    </dgm:pt>
    <dgm:pt modelId="{E18C2056-C585-44C1-945A-99742647193C}" type="pres">
      <dgm:prSet presAssocID="{3CEC8DD0-10C8-485F-98C1-5F984B7289FC}" presName="level3hierChild" presStyleCnt="0"/>
      <dgm:spPr/>
    </dgm:pt>
  </dgm:ptLst>
  <dgm:cxnLst>
    <dgm:cxn modelId="{C2AFDB0E-8153-4850-86FA-B7B17FC84D76}" srcId="{55968864-55D3-43D6-A02D-26B8DCD8D1E7}" destId="{0E014D4B-5992-473C-8FE3-84AC189FD3A1}" srcOrd="0" destOrd="0" parTransId="{623FE69F-63C8-4BC7-8C16-72CA540DAC6F}" sibTransId="{4EBE4E72-689F-42E1-B72A-8D5841E0401B}"/>
    <dgm:cxn modelId="{04772518-CB69-4E3D-8758-0DD0AED6D2EA}" type="presOf" srcId="{9C932774-8AA4-443D-BF6C-A8546B531A86}" destId="{434C0B87-2F21-4626-8777-5682618EEC99}" srcOrd="1" destOrd="0" presId="urn:microsoft.com/office/officeart/2005/8/layout/hierarchy2"/>
    <dgm:cxn modelId="{BC23521B-C2A0-446B-8054-FDBFD7D66A85}" type="presOf" srcId="{0E014D4B-5992-473C-8FE3-84AC189FD3A1}" destId="{53A5D25F-F9D1-47C0-B1F3-7FDB604194C0}" srcOrd="0" destOrd="0" presId="urn:microsoft.com/office/officeart/2005/8/layout/hierarchy2"/>
    <dgm:cxn modelId="{0002862E-E9FB-4D30-8CA3-31CB4D962EA9}" type="presOf" srcId="{5E35F2B4-1575-4201-A652-CA433C163102}" destId="{25823436-0E21-4967-9A10-3A530210A897}" srcOrd="1" destOrd="0" presId="urn:microsoft.com/office/officeart/2005/8/layout/hierarchy2"/>
    <dgm:cxn modelId="{9EC43B3A-0070-4BBB-988C-9E73D62CEB8B}" srcId="{4AE830EA-B64C-44D7-9EE1-141B7ECAF2B6}" destId="{08D3C2E4-DF44-4D9D-8038-428B06905B9D}" srcOrd="1" destOrd="0" parTransId="{9C932774-8AA4-443D-BF6C-A8546B531A86}" sibTransId="{8BC2373C-7C9D-4A23-82C6-AC5383BC86A7}"/>
    <dgm:cxn modelId="{82AC4450-3307-41B8-806B-4C0467DA4BD5}" type="presOf" srcId="{9C932774-8AA4-443D-BF6C-A8546B531A86}" destId="{2DCB1D4E-0CA2-4AD2-87F6-BA51AA64C157}" srcOrd="0" destOrd="0" presId="urn:microsoft.com/office/officeart/2005/8/layout/hierarchy2"/>
    <dgm:cxn modelId="{00B19051-92F1-4B66-93A8-AD823C680E43}" srcId="{4AE830EA-B64C-44D7-9EE1-141B7ECAF2B6}" destId="{334193D0-1193-494E-9925-7025BCE17F16}" srcOrd="0" destOrd="0" parTransId="{49D2899B-AB48-42AE-A8A2-28C699744085}" sibTransId="{C06EB622-289F-4AC2-879B-A9CFBD304F74}"/>
    <dgm:cxn modelId="{EEBA1055-60BB-42FF-8B3C-859506AC43DA}" type="presOf" srcId="{5E35F2B4-1575-4201-A652-CA433C163102}" destId="{9DC3AE53-9AD7-464C-A9EE-E7612D343FC7}" srcOrd="0" destOrd="0" presId="urn:microsoft.com/office/officeart/2005/8/layout/hierarchy2"/>
    <dgm:cxn modelId="{0AF17356-27F9-4108-8427-9D1E8F2A2B1E}" type="presOf" srcId="{C1071015-BCA5-4EA4-92DD-1CD6DD4A7B75}" destId="{831E5FED-8569-4B3D-82CD-88639BDF7C05}" srcOrd="0" destOrd="0" presId="urn:microsoft.com/office/officeart/2005/8/layout/hierarchy2"/>
    <dgm:cxn modelId="{26E02A81-414C-442E-936F-0942910B21AD}" type="presOf" srcId="{08D3C2E4-DF44-4D9D-8038-428B06905B9D}" destId="{EA5BCFCC-AC5B-466A-B4B2-AB68793CEF0F}" srcOrd="0" destOrd="0" presId="urn:microsoft.com/office/officeart/2005/8/layout/hierarchy2"/>
    <dgm:cxn modelId="{B75EEB82-3F7D-4639-A8C9-6FEB2517EE77}" type="presOf" srcId="{55968864-55D3-43D6-A02D-26B8DCD8D1E7}" destId="{C9BC4758-297C-4F39-8CDD-B49DBB9FAAF1}" srcOrd="0" destOrd="0" presId="urn:microsoft.com/office/officeart/2005/8/layout/hierarchy2"/>
    <dgm:cxn modelId="{F3A44F96-98E8-4AAE-8DC4-BEA5508B3FA2}" type="presOf" srcId="{4AE830EA-B64C-44D7-9EE1-141B7ECAF2B6}" destId="{5326276B-8AFA-4AB0-9B50-7F66679F3ED0}" srcOrd="0" destOrd="0" presId="urn:microsoft.com/office/officeart/2005/8/layout/hierarchy2"/>
    <dgm:cxn modelId="{3AC412BA-76B0-4F41-B877-88680320770E}" srcId="{0E014D4B-5992-473C-8FE3-84AC189FD3A1}" destId="{4AE830EA-B64C-44D7-9EE1-141B7ECAF2B6}" srcOrd="0" destOrd="0" parTransId="{C1071015-BCA5-4EA4-92DD-1CD6DD4A7B75}" sibTransId="{244579FE-B9AC-4D4F-B4C6-2F593DF3C270}"/>
    <dgm:cxn modelId="{71FBAABE-0118-4C3C-9963-A1D30871FF4A}" type="presOf" srcId="{C1071015-BCA5-4EA4-92DD-1CD6DD4A7B75}" destId="{AEC3F6C2-E7B7-4756-B62F-700C67ACF290}" srcOrd="1" destOrd="0" presId="urn:microsoft.com/office/officeart/2005/8/layout/hierarchy2"/>
    <dgm:cxn modelId="{B12625C5-18DB-47E9-B374-817A3BC14689}" type="presOf" srcId="{334193D0-1193-494E-9925-7025BCE17F16}" destId="{40BFA864-FC6A-4545-B66D-552DA2A982D4}" srcOrd="0" destOrd="0" presId="urn:microsoft.com/office/officeart/2005/8/layout/hierarchy2"/>
    <dgm:cxn modelId="{C7B54BC6-E6E5-430E-9F15-B134A84FBBD9}" srcId="{4AE830EA-B64C-44D7-9EE1-141B7ECAF2B6}" destId="{3CEC8DD0-10C8-485F-98C1-5F984B7289FC}" srcOrd="2" destOrd="0" parTransId="{5E35F2B4-1575-4201-A652-CA433C163102}" sibTransId="{E0F51003-19DA-4517-96F5-4C7A15239CD6}"/>
    <dgm:cxn modelId="{F7AA8DD5-87A3-460D-90C2-6989D31EC8A1}" type="presOf" srcId="{3CEC8DD0-10C8-485F-98C1-5F984B7289FC}" destId="{69E30208-081A-435F-B135-A5060B2C36DA}" srcOrd="0" destOrd="0" presId="urn:microsoft.com/office/officeart/2005/8/layout/hierarchy2"/>
    <dgm:cxn modelId="{6F41E0DA-09F5-40A2-A804-846C47B87A7C}" type="presOf" srcId="{49D2899B-AB48-42AE-A8A2-28C699744085}" destId="{BDC8BFBB-8DD9-4974-A530-FD0B18DB1C10}" srcOrd="1" destOrd="0" presId="urn:microsoft.com/office/officeart/2005/8/layout/hierarchy2"/>
    <dgm:cxn modelId="{E50705F6-17EE-4F5B-8916-79E90205257C}" type="presOf" srcId="{49D2899B-AB48-42AE-A8A2-28C699744085}" destId="{8F4A7590-7600-4603-AC6C-F26AA632A6D9}" srcOrd="0" destOrd="0" presId="urn:microsoft.com/office/officeart/2005/8/layout/hierarchy2"/>
    <dgm:cxn modelId="{8A6C8B6D-8217-483E-AA1E-1E30537EF0FC}" type="presParOf" srcId="{C9BC4758-297C-4F39-8CDD-B49DBB9FAAF1}" destId="{5D894C87-23E3-49AE-85E5-219CB1508B42}" srcOrd="0" destOrd="0" presId="urn:microsoft.com/office/officeart/2005/8/layout/hierarchy2"/>
    <dgm:cxn modelId="{F55F24AF-5832-4258-807C-3ACC682BCF36}" type="presParOf" srcId="{5D894C87-23E3-49AE-85E5-219CB1508B42}" destId="{53A5D25F-F9D1-47C0-B1F3-7FDB604194C0}" srcOrd="0" destOrd="0" presId="urn:microsoft.com/office/officeart/2005/8/layout/hierarchy2"/>
    <dgm:cxn modelId="{F0F82F3D-D443-4E69-BDDF-AAD3B2C6509C}" type="presParOf" srcId="{5D894C87-23E3-49AE-85E5-219CB1508B42}" destId="{0CF3C944-7469-4333-BA0C-BC8FF022BECE}" srcOrd="1" destOrd="0" presId="urn:microsoft.com/office/officeart/2005/8/layout/hierarchy2"/>
    <dgm:cxn modelId="{982ACB9C-3B2C-4080-BA5D-8E3500050A39}" type="presParOf" srcId="{0CF3C944-7469-4333-BA0C-BC8FF022BECE}" destId="{831E5FED-8569-4B3D-82CD-88639BDF7C05}" srcOrd="0" destOrd="0" presId="urn:microsoft.com/office/officeart/2005/8/layout/hierarchy2"/>
    <dgm:cxn modelId="{91A2815B-97B4-491A-B997-C98BFD8CC29B}" type="presParOf" srcId="{831E5FED-8569-4B3D-82CD-88639BDF7C05}" destId="{AEC3F6C2-E7B7-4756-B62F-700C67ACF290}" srcOrd="0" destOrd="0" presId="urn:microsoft.com/office/officeart/2005/8/layout/hierarchy2"/>
    <dgm:cxn modelId="{CAF01CF3-6F45-4172-9890-656E2DD944AB}" type="presParOf" srcId="{0CF3C944-7469-4333-BA0C-BC8FF022BECE}" destId="{F1D15A49-83F9-4802-883F-10F39F9319A7}" srcOrd="1" destOrd="0" presId="urn:microsoft.com/office/officeart/2005/8/layout/hierarchy2"/>
    <dgm:cxn modelId="{762DC01B-5459-4F57-AFAD-9684B5B776D0}" type="presParOf" srcId="{F1D15A49-83F9-4802-883F-10F39F9319A7}" destId="{5326276B-8AFA-4AB0-9B50-7F66679F3ED0}" srcOrd="0" destOrd="0" presId="urn:microsoft.com/office/officeart/2005/8/layout/hierarchy2"/>
    <dgm:cxn modelId="{BD219676-27B8-4CD9-8AAD-78E674288D16}" type="presParOf" srcId="{F1D15A49-83F9-4802-883F-10F39F9319A7}" destId="{AF413178-0769-4A66-8C7D-DC4A11EC94AB}" srcOrd="1" destOrd="0" presId="urn:microsoft.com/office/officeart/2005/8/layout/hierarchy2"/>
    <dgm:cxn modelId="{C1723D06-5516-4666-A80B-AC6DA60DADD5}" type="presParOf" srcId="{AF413178-0769-4A66-8C7D-DC4A11EC94AB}" destId="{8F4A7590-7600-4603-AC6C-F26AA632A6D9}" srcOrd="0" destOrd="0" presId="urn:microsoft.com/office/officeart/2005/8/layout/hierarchy2"/>
    <dgm:cxn modelId="{FA4525BC-7CBA-4D4B-B65D-6BB5A881BA1A}" type="presParOf" srcId="{8F4A7590-7600-4603-AC6C-F26AA632A6D9}" destId="{BDC8BFBB-8DD9-4974-A530-FD0B18DB1C10}" srcOrd="0" destOrd="0" presId="urn:microsoft.com/office/officeart/2005/8/layout/hierarchy2"/>
    <dgm:cxn modelId="{858E2B83-F2EE-456A-86F0-F0664ECE24B8}" type="presParOf" srcId="{AF413178-0769-4A66-8C7D-DC4A11EC94AB}" destId="{A6FDEC48-C827-40C0-9318-E2F90D86DF7E}" srcOrd="1" destOrd="0" presId="urn:microsoft.com/office/officeart/2005/8/layout/hierarchy2"/>
    <dgm:cxn modelId="{463C2631-CAAC-49FC-8744-5278D0C34A1F}" type="presParOf" srcId="{A6FDEC48-C827-40C0-9318-E2F90D86DF7E}" destId="{40BFA864-FC6A-4545-B66D-552DA2A982D4}" srcOrd="0" destOrd="0" presId="urn:microsoft.com/office/officeart/2005/8/layout/hierarchy2"/>
    <dgm:cxn modelId="{F948175F-7FE1-4520-80C4-7D07BBB38DFF}" type="presParOf" srcId="{A6FDEC48-C827-40C0-9318-E2F90D86DF7E}" destId="{BFE24C4A-4138-47F3-97C2-860FF96E3B73}" srcOrd="1" destOrd="0" presId="urn:microsoft.com/office/officeart/2005/8/layout/hierarchy2"/>
    <dgm:cxn modelId="{3A40117F-7282-4DE7-9D34-4C39DA049320}" type="presParOf" srcId="{AF413178-0769-4A66-8C7D-DC4A11EC94AB}" destId="{2DCB1D4E-0CA2-4AD2-87F6-BA51AA64C157}" srcOrd="2" destOrd="0" presId="urn:microsoft.com/office/officeart/2005/8/layout/hierarchy2"/>
    <dgm:cxn modelId="{11DCAF41-5E0E-4D8A-A3E2-6C0D6161BE4B}" type="presParOf" srcId="{2DCB1D4E-0CA2-4AD2-87F6-BA51AA64C157}" destId="{434C0B87-2F21-4626-8777-5682618EEC99}" srcOrd="0" destOrd="0" presId="urn:microsoft.com/office/officeart/2005/8/layout/hierarchy2"/>
    <dgm:cxn modelId="{BAA6C485-5164-40FE-89A9-9EDEA04D5463}" type="presParOf" srcId="{AF413178-0769-4A66-8C7D-DC4A11EC94AB}" destId="{095FB970-5692-4DFA-AC0D-C76C0ABA918B}" srcOrd="3" destOrd="0" presId="urn:microsoft.com/office/officeart/2005/8/layout/hierarchy2"/>
    <dgm:cxn modelId="{B33F7EC8-29AC-4CB0-ABFD-423271146478}" type="presParOf" srcId="{095FB970-5692-4DFA-AC0D-C76C0ABA918B}" destId="{EA5BCFCC-AC5B-466A-B4B2-AB68793CEF0F}" srcOrd="0" destOrd="0" presId="urn:microsoft.com/office/officeart/2005/8/layout/hierarchy2"/>
    <dgm:cxn modelId="{B4CB5A53-6479-427C-ACFA-4ABFC9443886}" type="presParOf" srcId="{095FB970-5692-4DFA-AC0D-C76C0ABA918B}" destId="{CE31EAFB-AF9C-4FE8-9FB7-029101CB6E78}" srcOrd="1" destOrd="0" presId="urn:microsoft.com/office/officeart/2005/8/layout/hierarchy2"/>
    <dgm:cxn modelId="{5DD08C95-4F07-41F8-BF58-E8206B864AAC}" type="presParOf" srcId="{AF413178-0769-4A66-8C7D-DC4A11EC94AB}" destId="{9DC3AE53-9AD7-464C-A9EE-E7612D343FC7}" srcOrd="4" destOrd="0" presId="urn:microsoft.com/office/officeart/2005/8/layout/hierarchy2"/>
    <dgm:cxn modelId="{D18C4DCC-594B-44DB-8A98-B58676CAC0F2}" type="presParOf" srcId="{9DC3AE53-9AD7-464C-A9EE-E7612D343FC7}" destId="{25823436-0E21-4967-9A10-3A530210A897}" srcOrd="0" destOrd="0" presId="urn:microsoft.com/office/officeart/2005/8/layout/hierarchy2"/>
    <dgm:cxn modelId="{09FEC7DE-8297-4197-A154-7BE01D640651}" type="presParOf" srcId="{AF413178-0769-4A66-8C7D-DC4A11EC94AB}" destId="{F7EE9799-EEF6-4F72-91DD-C2CBC791745E}" srcOrd="5" destOrd="0" presId="urn:microsoft.com/office/officeart/2005/8/layout/hierarchy2"/>
    <dgm:cxn modelId="{1803F5E9-EB1F-4338-9917-7EC492CC68D9}" type="presParOf" srcId="{F7EE9799-EEF6-4F72-91DD-C2CBC791745E}" destId="{69E30208-081A-435F-B135-A5060B2C36DA}" srcOrd="0" destOrd="0" presId="urn:microsoft.com/office/officeart/2005/8/layout/hierarchy2"/>
    <dgm:cxn modelId="{5FB624F6-E352-4B04-B6A7-DF089D43FEC5}" type="presParOf" srcId="{F7EE9799-EEF6-4F72-91DD-C2CBC791745E}" destId="{E18C2056-C585-44C1-945A-99742647193C}" srcOrd="1" destOrd="0" presId="urn:microsoft.com/office/officeart/2005/8/layout/hierarchy2"/>
  </dgm:cxnLst>
  <dgm:bg>
    <a:effectLst>
      <a:outerShdw blurRad="50800" dist="228600" dir="2700000" algn="t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FCBCA3-9502-43AE-8E3F-AACEF017DF8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80B7295-93F0-4F05-A168-672FC6AB2CF6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altLang="ko-KR" b="1" dirty="0"/>
            <a:t>1.Graph</a:t>
          </a:r>
          <a:r>
            <a:rPr lang="ko-KR" altLang="en-US" b="1" dirty="0"/>
            <a:t>를 그린다</a:t>
          </a:r>
          <a:endParaRPr lang="en-US" altLang="ko-KR" b="1" dirty="0"/>
        </a:p>
      </dgm:t>
    </dgm:pt>
    <dgm:pt modelId="{24AA0DBF-0DB5-47FA-88DA-05EC953EFDB6}" type="parTrans" cxnId="{A8B7D2EC-231F-4358-8DD3-D17DD941D336}">
      <dgm:prSet/>
      <dgm:spPr/>
      <dgm:t>
        <a:bodyPr/>
        <a:lstStyle/>
        <a:p>
          <a:endParaRPr lang="en-US" altLang="ko-KR"/>
        </a:p>
      </dgm:t>
    </dgm:pt>
    <dgm:pt modelId="{D4AD60E4-38B2-4268-8574-77894E3F6EFF}" type="sibTrans" cxnId="{A8B7D2EC-231F-4358-8DD3-D17DD941D336}">
      <dgm:prSet/>
      <dgm:spPr/>
      <dgm:t>
        <a:bodyPr/>
        <a:lstStyle/>
        <a:p>
          <a:endParaRPr lang="en-US" altLang="ko-KR"/>
        </a:p>
      </dgm:t>
    </dgm:pt>
    <dgm:pt modelId="{3B2D3B5D-A10C-457D-9BF9-AA336B1B67F3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altLang="ko-KR" b="1" dirty="0"/>
            <a:t>2.</a:t>
          </a:r>
          <a:r>
            <a:rPr lang="ko-KR" altLang="en-US" b="1" dirty="0"/>
            <a:t>데이터</a:t>
          </a:r>
          <a:r>
            <a:rPr lang="en-US" altLang="ko-KR" b="1" dirty="0"/>
            <a:t>(Tensor)</a:t>
          </a:r>
          <a:r>
            <a:rPr lang="ko-KR" altLang="en-US" b="1" dirty="0"/>
            <a:t>를 넣는다</a:t>
          </a:r>
          <a:endParaRPr lang="en-US" altLang="ko-KR" b="1" dirty="0"/>
        </a:p>
      </dgm:t>
    </dgm:pt>
    <dgm:pt modelId="{0F8E9B6F-E3A2-4064-AE15-FCF86B0A1069}" type="parTrans" cxnId="{F5F0F2BB-C798-4C74-97BB-BA33CE565409}">
      <dgm:prSet/>
      <dgm:spPr/>
      <dgm:t>
        <a:bodyPr/>
        <a:lstStyle/>
        <a:p>
          <a:endParaRPr lang="en-US" altLang="ko-KR"/>
        </a:p>
      </dgm:t>
    </dgm:pt>
    <dgm:pt modelId="{63AFC5BD-D097-4006-BD44-9FDA2320CE5F}" type="sibTrans" cxnId="{F5F0F2BB-C798-4C74-97BB-BA33CE565409}">
      <dgm:prSet/>
      <dgm:spPr/>
      <dgm:t>
        <a:bodyPr/>
        <a:lstStyle/>
        <a:p>
          <a:endParaRPr lang="en-US" altLang="ko-KR"/>
        </a:p>
      </dgm:t>
    </dgm:pt>
    <dgm:pt modelId="{DAFEC930-2E73-476E-B090-2460D1248219}">
      <dgm:prSet phldrT="[Text]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US" altLang="ko-KR" b="1" dirty="0"/>
            <a:t>3.Loss</a:t>
          </a:r>
          <a:r>
            <a:rPr lang="ko-KR" altLang="en-US" b="1" dirty="0"/>
            <a:t>를 이용하여 학습</a:t>
          </a:r>
          <a:endParaRPr lang="en-US" altLang="ko-KR" b="1" dirty="0"/>
        </a:p>
      </dgm:t>
    </dgm:pt>
    <dgm:pt modelId="{49E6DD33-8552-49F6-B4BE-E9FED599EFB0}" type="parTrans" cxnId="{7498DC68-5DF4-4B9D-9178-65498EF8501E}">
      <dgm:prSet/>
      <dgm:spPr/>
      <dgm:t>
        <a:bodyPr/>
        <a:lstStyle/>
        <a:p>
          <a:endParaRPr lang="en-US" altLang="ko-KR"/>
        </a:p>
      </dgm:t>
    </dgm:pt>
    <dgm:pt modelId="{E0B42176-7C70-4F96-898E-BDEBD58BB224}" type="sibTrans" cxnId="{7498DC68-5DF4-4B9D-9178-65498EF8501E}">
      <dgm:prSet/>
      <dgm:spPr/>
      <dgm:t>
        <a:bodyPr/>
        <a:lstStyle/>
        <a:p>
          <a:endParaRPr lang="en-US" altLang="ko-KR"/>
        </a:p>
      </dgm:t>
    </dgm:pt>
    <dgm:pt modelId="{187706CC-F981-42B8-8B71-ECA1CB79C6A2}" type="pres">
      <dgm:prSet presAssocID="{3CFCBCA3-9502-43AE-8E3F-AACEF017DF8D}" presName="Name0" presStyleCnt="0">
        <dgm:presLayoutVars>
          <dgm:dir/>
          <dgm:resizeHandles val="exact"/>
        </dgm:presLayoutVars>
      </dgm:prSet>
      <dgm:spPr/>
    </dgm:pt>
    <dgm:pt modelId="{80B39A7B-5171-4316-AA3E-BDCFC3004294}" type="pres">
      <dgm:prSet presAssocID="{280B7295-93F0-4F05-A168-672FC6AB2CF6}" presName="node" presStyleLbl="node1" presStyleIdx="0" presStyleCnt="3">
        <dgm:presLayoutVars>
          <dgm:bulletEnabled val="1"/>
        </dgm:presLayoutVars>
      </dgm:prSet>
      <dgm:spPr/>
    </dgm:pt>
    <dgm:pt modelId="{15682954-C1AD-4DAE-B4B0-3759749E68F1}" type="pres">
      <dgm:prSet presAssocID="{D4AD60E4-38B2-4268-8574-77894E3F6EFF}" presName="sibTrans" presStyleLbl="sibTrans2D1" presStyleIdx="0" presStyleCnt="2"/>
      <dgm:spPr/>
    </dgm:pt>
    <dgm:pt modelId="{A4FEC9D1-4356-4AAA-B267-83EBBF6F1B28}" type="pres">
      <dgm:prSet presAssocID="{D4AD60E4-38B2-4268-8574-77894E3F6EFF}" presName="connectorText" presStyleLbl="sibTrans2D1" presStyleIdx="0" presStyleCnt="2"/>
      <dgm:spPr/>
    </dgm:pt>
    <dgm:pt modelId="{537F6F3F-1B2A-4AF8-B9CD-50249F554DD0}" type="pres">
      <dgm:prSet presAssocID="{3B2D3B5D-A10C-457D-9BF9-AA336B1B67F3}" presName="node" presStyleLbl="node1" presStyleIdx="1" presStyleCnt="3">
        <dgm:presLayoutVars>
          <dgm:bulletEnabled val="1"/>
        </dgm:presLayoutVars>
      </dgm:prSet>
      <dgm:spPr/>
    </dgm:pt>
    <dgm:pt modelId="{8406F059-A0AA-45BB-838C-A45410A34E8B}" type="pres">
      <dgm:prSet presAssocID="{63AFC5BD-D097-4006-BD44-9FDA2320CE5F}" presName="sibTrans" presStyleLbl="sibTrans2D1" presStyleIdx="1" presStyleCnt="2"/>
      <dgm:spPr/>
    </dgm:pt>
    <dgm:pt modelId="{E5CDFF2C-9CDF-4DD8-B260-6C4D71F1DD98}" type="pres">
      <dgm:prSet presAssocID="{63AFC5BD-D097-4006-BD44-9FDA2320CE5F}" presName="connectorText" presStyleLbl="sibTrans2D1" presStyleIdx="1" presStyleCnt="2"/>
      <dgm:spPr/>
    </dgm:pt>
    <dgm:pt modelId="{217A6E5A-A297-48C6-B86A-7DB5FB2E88AE}" type="pres">
      <dgm:prSet presAssocID="{DAFEC930-2E73-476E-B090-2460D1248219}" presName="node" presStyleLbl="node1" presStyleIdx="2" presStyleCnt="3">
        <dgm:presLayoutVars>
          <dgm:bulletEnabled val="1"/>
        </dgm:presLayoutVars>
      </dgm:prSet>
      <dgm:spPr/>
    </dgm:pt>
  </dgm:ptLst>
  <dgm:cxnLst>
    <dgm:cxn modelId="{42663A05-36C2-49D5-BF81-DED5DDECE772}" type="presOf" srcId="{3B2D3B5D-A10C-457D-9BF9-AA336B1B67F3}" destId="{537F6F3F-1B2A-4AF8-B9CD-50249F554DD0}" srcOrd="0" destOrd="0" presId="urn:microsoft.com/office/officeart/2005/8/layout/process1"/>
    <dgm:cxn modelId="{9E315E07-61D0-4936-9DEC-400805EBF5D3}" type="presOf" srcId="{280B7295-93F0-4F05-A168-672FC6AB2CF6}" destId="{80B39A7B-5171-4316-AA3E-BDCFC3004294}" srcOrd="0" destOrd="0" presId="urn:microsoft.com/office/officeart/2005/8/layout/process1"/>
    <dgm:cxn modelId="{7498DC68-5DF4-4B9D-9178-65498EF8501E}" srcId="{3CFCBCA3-9502-43AE-8E3F-AACEF017DF8D}" destId="{DAFEC930-2E73-476E-B090-2460D1248219}" srcOrd="2" destOrd="0" parTransId="{49E6DD33-8552-49F6-B4BE-E9FED599EFB0}" sibTransId="{E0B42176-7C70-4F96-898E-BDEBD58BB224}"/>
    <dgm:cxn modelId="{91F93470-9745-4DBC-9FEB-7E61B5BFC621}" type="presOf" srcId="{D4AD60E4-38B2-4268-8574-77894E3F6EFF}" destId="{15682954-C1AD-4DAE-B4B0-3759749E68F1}" srcOrd="0" destOrd="0" presId="urn:microsoft.com/office/officeart/2005/8/layout/process1"/>
    <dgm:cxn modelId="{67B45856-3790-40EA-A9EE-0C1F95D11A39}" type="presOf" srcId="{3CFCBCA3-9502-43AE-8E3F-AACEF017DF8D}" destId="{187706CC-F981-42B8-8B71-ECA1CB79C6A2}" srcOrd="0" destOrd="0" presId="urn:microsoft.com/office/officeart/2005/8/layout/process1"/>
    <dgm:cxn modelId="{96DF5759-0B6E-4D35-9DF6-C8364F8A51E0}" type="presOf" srcId="{D4AD60E4-38B2-4268-8574-77894E3F6EFF}" destId="{A4FEC9D1-4356-4AAA-B267-83EBBF6F1B28}" srcOrd="1" destOrd="0" presId="urn:microsoft.com/office/officeart/2005/8/layout/process1"/>
    <dgm:cxn modelId="{F5F0F2BB-C798-4C74-97BB-BA33CE565409}" srcId="{3CFCBCA3-9502-43AE-8E3F-AACEF017DF8D}" destId="{3B2D3B5D-A10C-457D-9BF9-AA336B1B67F3}" srcOrd="1" destOrd="0" parTransId="{0F8E9B6F-E3A2-4064-AE15-FCF86B0A1069}" sibTransId="{63AFC5BD-D097-4006-BD44-9FDA2320CE5F}"/>
    <dgm:cxn modelId="{FD27DCC4-FE4A-4B84-A58D-45BA0E8DBF69}" type="presOf" srcId="{63AFC5BD-D097-4006-BD44-9FDA2320CE5F}" destId="{8406F059-A0AA-45BB-838C-A45410A34E8B}" srcOrd="0" destOrd="0" presId="urn:microsoft.com/office/officeart/2005/8/layout/process1"/>
    <dgm:cxn modelId="{1D73FCDA-E220-4FA6-B603-3D3017E0EBB0}" type="presOf" srcId="{DAFEC930-2E73-476E-B090-2460D1248219}" destId="{217A6E5A-A297-48C6-B86A-7DB5FB2E88AE}" srcOrd="0" destOrd="0" presId="urn:microsoft.com/office/officeart/2005/8/layout/process1"/>
    <dgm:cxn modelId="{A8B7D2EC-231F-4358-8DD3-D17DD941D336}" srcId="{3CFCBCA3-9502-43AE-8E3F-AACEF017DF8D}" destId="{280B7295-93F0-4F05-A168-672FC6AB2CF6}" srcOrd="0" destOrd="0" parTransId="{24AA0DBF-0DB5-47FA-88DA-05EC953EFDB6}" sibTransId="{D4AD60E4-38B2-4268-8574-77894E3F6EFF}"/>
    <dgm:cxn modelId="{7490F3F3-E983-4E79-A6EF-B9ED0A3A5A0F}" type="presOf" srcId="{63AFC5BD-D097-4006-BD44-9FDA2320CE5F}" destId="{E5CDFF2C-9CDF-4DD8-B260-6C4D71F1DD98}" srcOrd="1" destOrd="0" presId="urn:microsoft.com/office/officeart/2005/8/layout/process1"/>
    <dgm:cxn modelId="{F4E72E01-71E6-4DCF-B92C-C6800C0928FD}" type="presParOf" srcId="{187706CC-F981-42B8-8B71-ECA1CB79C6A2}" destId="{80B39A7B-5171-4316-AA3E-BDCFC3004294}" srcOrd="0" destOrd="0" presId="urn:microsoft.com/office/officeart/2005/8/layout/process1"/>
    <dgm:cxn modelId="{A8A118D4-5BE8-4664-91AB-BE1564FCA550}" type="presParOf" srcId="{187706CC-F981-42B8-8B71-ECA1CB79C6A2}" destId="{15682954-C1AD-4DAE-B4B0-3759749E68F1}" srcOrd="1" destOrd="0" presId="urn:microsoft.com/office/officeart/2005/8/layout/process1"/>
    <dgm:cxn modelId="{96F44289-46A8-4DC4-9D08-42F013F941E9}" type="presParOf" srcId="{15682954-C1AD-4DAE-B4B0-3759749E68F1}" destId="{A4FEC9D1-4356-4AAA-B267-83EBBF6F1B28}" srcOrd="0" destOrd="0" presId="urn:microsoft.com/office/officeart/2005/8/layout/process1"/>
    <dgm:cxn modelId="{64D961E3-CE75-459A-B972-DAFB4520F3FD}" type="presParOf" srcId="{187706CC-F981-42B8-8B71-ECA1CB79C6A2}" destId="{537F6F3F-1B2A-4AF8-B9CD-50249F554DD0}" srcOrd="2" destOrd="0" presId="urn:microsoft.com/office/officeart/2005/8/layout/process1"/>
    <dgm:cxn modelId="{020DE422-D27B-491A-B347-8534101DF36D}" type="presParOf" srcId="{187706CC-F981-42B8-8B71-ECA1CB79C6A2}" destId="{8406F059-A0AA-45BB-838C-A45410A34E8B}" srcOrd="3" destOrd="0" presId="urn:microsoft.com/office/officeart/2005/8/layout/process1"/>
    <dgm:cxn modelId="{7DB5FB61-F460-4B8C-8D3D-5EBF0895A58E}" type="presParOf" srcId="{8406F059-A0AA-45BB-838C-A45410A34E8B}" destId="{E5CDFF2C-9CDF-4DD8-B260-6C4D71F1DD98}" srcOrd="0" destOrd="0" presId="urn:microsoft.com/office/officeart/2005/8/layout/process1"/>
    <dgm:cxn modelId="{BD09D3B0-D5F5-4F8E-BE27-5AD209094F81}" type="presParOf" srcId="{187706CC-F981-42B8-8B71-ECA1CB79C6A2}" destId="{217A6E5A-A297-48C6-B86A-7DB5FB2E88AE}" srcOrd="4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A5D25F-F9D1-47C0-B1F3-7FDB604194C0}">
      <dsp:nvSpPr>
        <dsp:cNvPr id="0" name=""/>
        <dsp:cNvSpPr/>
      </dsp:nvSpPr>
      <dsp:spPr>
        <a:xfrm>
          <a:off x="696" y="2091203"/>
          <a:ext cx="1603843" cy="801921"/>
        </a:xfrm>
        <a:prstGeom prst="roundRect">
          <a:avLst>
            <a:gd name="adj" fmla="val 10000"/>
          </a:avLst>
        </a:prstGeom>
        <a:solidFill>
          <a:schemeClr val="accent5">
            <a:alpha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인공지능</a:t>
          </a:r>
        </a:p>
      </dsp:txBody>
      <dsp:txXfrm>
        <a:off x="24183" y="2114690"/>
        <a:ext cx="1556869" cy="754947"/>
      </dsp:txXfrm>
    </dsp:sp>
    <dsp:sp modelId="{831E5FED-8569-4B3D-82CD-88639BDF7C05}">
      <dsp:nvSpPr>
        <dsp:cNvPr id="0" name=""/>
        <dsp:cNvSpPr/>
      </dsp:nvSpPr>
      <dsp:spPr>
        <a:xfrm rot="3119411">
          <a:off x="1401411" y="2894250"/>
          <a:ext cx="1057402" cy="28959"/>
        </a:xfrm>
        <a:custGeom>
          <a:avLst/>
          <a:gdLst/>
          <a:ahLst/>
          <a:cxnLst/>
          <a:rect l="0" t="0" r="0" b="0"/>
          <a:pathLst>
            <a:path>
              <a:moveTo>
                <a:pt x="0" y="14479"/>
              </a:moveTo>
              <a:lnTo>
                <a:pt x="1057402" y="14479"/>
              </a:lnTo>
            </a:path>
          </a:pathLst>
        </a:custGeom>
        <a:noFill/>
        <a:ln w="254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1903677" y="2882295"/>
        <a:ext cx="52870" cy="52870"/>
      </dsp:txXfrm>
    </dsp:sp>
    <dsp:sp modelId="{5326276B-8AFA-4AB0-9B50-7F66679F3ED0}">
      <dsp:nvSpPr>
        <dsp:cNvPr id="0" name=""/>
        <dsp:cNvSpPr/>
      </dsp:nvSpPr>
      <dsp:spPr>
        <a:xfrm>
          <a:off x="2255685" y="2924335"/>
          <a:ext cx="1603843" cy="801921"/>
        </a:xfrm>
        <a:prstGeom prst="roundRect">
          <a:avLst>
            <a:gd name="adj" fmla="val 10000"/>
          </a:avLst>
        </a:prstGeom>
        <a:solidFill>
          <a:srgbClr val="FF0000">
            <a:alpha val="5000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>
              <a:solidFill>
                <a:srgbClr val="FFFFFF"/>
              </a:solidFill>
              <a:latin typeface="나눔고딕"/>
              <a:ea typeface="나눔고딕"/>
              <a:cs typeface="+mn-cs"/>
            </a:rPr>
            <a:t>Learning-based</a:t>
          </a:r>
        </a:p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(machine learning)</a:t>
          </a:r>
          <a:endParaRPr lang="ko-KR" altLang="en-US" sz="1500" kern="1200" dirty="0"/>
        </a:p>
      </dsp:txBody>
      <dsp:txXfrm>
        <a:off x="2279172" y="2947822"/>
        <a:ext cx="1556869" cy="754947"/>
      </dsp:txXfrm>
    </dsp:sp>
    <dsp:sp modelId="{8F4A7590-7600-4603-AC6C-F26AA632A6D9}">
      <dsp:nvSpPr>
        <dsp:cNvPr id="0" name=""/>
        <dsp:cNvSpPr/>
      </dsp:nvSpPr>
      <dsp:spPr>
        <a:xfrm rot="18353708">
          <a:off x="3660422" y="2920930"/>
          <a:ext cx="962573" cy="28959"/>
        </a:xfrm>
        <a:custGeom>
          <a:avLst/>
          <a:gdLst/>
          <a:ahLst/>
          <a:cxnLst/>
          <a:rect l="0" t="0" r="0" b="0"/>
          <a:pathLst>
            <a:path>
              <a:moveTo>
                <a:pt x="0" y="14479"/>
              </a:moveTo>
              <a:lnTo>
                <a:pt x="962573" y="14479"/>
              </a:lnTo>
            </a:path>
          </a:pathLst>
        </a:custGeom>
        <a:noFill/>
        <a:ln w="254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117644" y="2911345"/>
        <a:ext cx="48128" cy="48128"/>
      </dsp:txXfrm>
    </dsp:sp>
    <dsp:sp modelId="{40BFA864-FC6A-4545-B66D-552DA2A982D4}">
      <dsp:nvSpPr>
        <dsp:cNvPr id="0" name=""/>
        <dsp:cNvSpPr/>
      </dsp:nvSpPr>
      <dsp:spPr>
        <a:xfrm>
          <a:off x="4423889" y="2144562"/>
          <a:ext cx="1603843" cy="801921"/>
        </a:xfrm>
        <a:prstGeom prst="roundRect">
          <a:avLst>
            <a:gd name="adj" fmla="val 10000"/>
          </a:avLst>
        </a:prstGeom>
        <a:solidFill>
          <a:srgbClr val="FF000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Supervised</a:t>
          </a:r>
          <a:endParaRPr lang="ko-KR" altLang="en-US" sz="2000" kern="1200" dirty="0"/>
        </a:p>
      </dsp:txBody>
      <dsp:txXfrm>
        <a:off x="4447376" y="2168049"/>
        <a:ext cx="1556869" cy="754947"/>
      </dsp:txXfrm>
    </dsp:sp>
    <dsp:sp modelId="{2DCB1D4E-0CA2-4AD2-87F6-BA51AA64C157}">
      <dsp:nvSpPr>
        <dsp:cNvPr id="0" name=""/>
        <dsp:cNvSpPr/>
      </dsp:nvSpPr>
      <dsp:spPr>
        <a:xfrm rot="1501165">
          <a:off x="3830708" y="3440712"/>
          <a:ext cx="614270" cy="28959"/>
        </a:xfrm>
        <a:custGeom>
          <a:avLst/>
          <a:gdLst/>
          <a:ahLst/>
          <a:cxnLst/>
          <a:rect l="0" t="0" r="0" b="0"/>
          <a:pathLst>
            <a:path>
              <a:moveTo>
                <a:pt x="0" y="14479"/>
              </a:moveTo>
              <a:lnTo>
                <a:pt x="614270" y="14479"/>
              </a:lnTo>
            </a:path>
          </a:pathLst>
        </a:custGeom>
        <a:noFill/>
        <a:ln w="254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122487" y="3439835"/>
        <a:ext cx="30713" cy="30713"/>
      </dsp:txXfrm>
    </dsp:sp>
    <dsp:sp modelId="{EA5BCFCC-AC5B-466A-B4B2-AB68793CEF0F}">
      <dsp:nvSpPr>
        <dsp:cNvPr id="0" name=""/>
        <dsp:cNvSpPr/>
      </dsp:nvSpPr>
      <dsp:spPr>
        <a:xfrm>
          <a:off x="4416158" y="3184126"/>
          <a:ext cx="1603843" cy="801921"/>
        </a:xfrm>
        <a:prstGeom prst="roundRect">
          <a:avLst>
            <a:gd name="adj" fmla="val 10000"/>
          </a:avLst>
        </a:prstGeom>
        <a:solidFill>
          <a:srgbClr val="FF000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Unsupervised</a:t>
          </a:r>
          <a:endParaRPr lang="ko-KR" altLang="en-US" sz="2000" kern="1200" dirty="0"/>
        </a:p>
      </dsp:txBody>
      <dsp:txXfrm>
        <a:off x="4439645" y="3207613"/>
        <a:ext cx="1556869" cy="754947"/>
      </dsp:txXfrm>
    </dsp:sp>
    <dsp:sp modelId="{9DC3AE53-9AD7-464C-A9EE-E7612D343FC7}">
      <dsp:nvSpPr>
        <dsp:cNvPr id="0" name=""/>
        <dsp:cNvSpPr/>
      </dsp:nvSpPr>
      <dsp:spPr>
        <a:xfrm rot="3967988">
          <a:off x="3449988" y="3939851"/>
          <a:ext cx="1375709" cy="28959"/>
        </a:xfrm>
        <a:custGeom>
          <a:avLst/>
          <a:gdLst/>
          <a:ahLst/>
          <a:cxnLst/>
          <a:rect l="0" t="0" r="0" b="0"/>
          <a:pathLst>
            <a:path>
              <a:moveTo>
                <a:pt x="0" y="14479"/>
              </a:moveTo>
              <a:lnTo>
                <a:pt x="1375709" y="14479"/>
              </a:lnTo>
            </a:path>
          </a:pathLst>
        </a:custGeom>
        <a:noFill/>
        <a:ln w="254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103451" y="3919939"/>
        <a:ext cx="68785" cy="68785"/>
      </dsp:txXfrm>
    </dsp:sp>
    <dsp:sp modelId="{69E30208-081A-435F-B135-A5060B2C36DA}">
      <dsp:nvSpPr>
        <dsp:cNvPr id="0" name=""/>
        <dsp:cNvSpPr/>
      </dsp:nvSpPr>
      <dsp:spPr>
        <a:xfrm>
          <a:off x="4416158" y="4182406"/>
          <a:ext cx="1603843" cy="801921"/>
        </a:xfrm>
        <a:prstGeom prst="roundRect">
          <a:avLst>
            <a:gd name="adj" fmla="val 10000"/>
          </a:avLst>
        </a:prstGeom>
        <a:solidFill>
          <a:srgbClr val="4BACC6">
            <a:alpha val="8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>
              <a:solidFill>
                <a:srgbClr val="FFFFFF"/>
              </a:solidFill>
              <a:latin typeface="나눔고딕"/>
              <a:ea typeface="나눔고딕"/>
              <a:cs typeface="+mn-cs"/>
            </a:rPr>
            <a:t>Reinforcement</a:t>
          </a:r>
          <a:endParaRPr lang="ko-KR" altLang="en-US" sz="1500" kern="1200" dirty="0">
            <a:solidFill>
              <a:srgbClr val="FFFFFF"/>
            </a:solidFill>
            <a:latin typeface="나눔고딕"/>
            <a:ea typeface="나눔고딕"/>
            <a:cs typeface="+mn-cs"/>
          </a:endParaRPr>
        </a:p>
      </dsp:txBody>
      <dsp:txXfrm>
        <a:off x="4439645" y="4205893"/>
        <a:ext cx="1556869" cy="7549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B39A7B-5171-4316-AA3E-BDCFC3004294}">
      <dsp:nvSpPr>
        <dsp:cNvPr id="0" name=""/>
        <dsp:cNvSpPr/>
      </dsp:nvSpPr>
      <dsp:spPr>
        <a:xfrm>
          <a:off x="5357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b="1" kern="1200" dirty="0"/>
            <a:t>1.Graph</a:t>
          </a:r>
          <a:r>
            <a:rPr lang="ko-KR" altLang="en-US" sz="1300" b="1" kern="1200" dirty="0"/>
            <a:t>를 그린다</a:t>
          </a:r>
          <a:endParaRPr lang="en-US" altLang="ko-KR" sz="1300" b="1" kern="1200" dirty="0"/>
        </a:p>
      </dsp:txBody>
      <dsp:txXfrm>
        <a:off x="33499" y="1579724"/>
        <a:ext cx="1545106" cy="904550"/>
      </dsp:txXfrm>
    </dsp:sp>
    <dsp:sp modelId="{15682954-C1AD-4DAE-B4B0-3759749E68F1}">
      <dsp:nvSpPr>
        <dsp:cNvPr id="0" name=""/>
        <dsp:cNvSpPr/>
      </dsp:nvSpPr>
      <dsp:spPr>
        <a:xfrm>
          <a:off x="1766887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100" kern="1200"/>
        </a:p>
      </dsp:txBody>
      <dsp:txXfrm>
        <a:off x="1766887" y="1912856"/>
        <a:ext cx="237646" cy="238286"/>
      </dsp:txXfrm>
    </dsp:sp>
    <dsp:sp modelId="{537F6F3F-1B2A-4AF8-B9CD-50249F554DD0}">
      <dsp:nvSpPr>
        <dsp:cNvPr id="0" name=""/>
        <dsp:cNvSpPr/>
      </dsp:nvSpPr>
      <dsp:spPr>
        <a:xfrm>
          <a:off x="2247304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b="1" kern="1200" dirty="0"/>
            <a:t>2.</a:t>
          </a:r>
          <a:r>
            <a:rPr lang="ko-KR" altLang="en-US" sz="1300" b="1" kern="1200" dirty="0"/>
            <a:t>데이터</a:t>
          </a:r>
          <a:r>
            <a:rPr lang="en-US" altLang="ko-KR" sz="1300" b="1" kern="1200" dirty="0"/>
            <a:t>(Tensor)</a:t>
          </a:r>
          <a:r>
            <a:rPr lang="ko-KR" altLang="en-US" sz="1300" b="1" kern="1200" dirty="0"/>
            <a:t>를 넣는다</a:t>
          </a:r>
          <a:endParaRPr lang="en-US" altLang="ko-KR" sz="1300" b="1" kern="1200" dirty="0"/>
        </a:p>
      </dsp:txBody>
      <dsp:txXfrm>
        <a:off x="2275446" y="1579724"/>
        <a:ext cx="1545106" cy="904550"/>
      </dsp:txXfrm>
    </dsp:sp>
    <dsp:sp modelId="{8406F059-A0AA-45BB-838C-A45410A34E8B}">
      <dsp:nvSpPr>
        <dsp:cNvPr id="0" name=""/>
        <dsp:cNvSpPr/>
      </dsp:nvSpPr>
      <dsp:spPr>
        <a:xfrm>
          <a:off x="4008834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100" kern="1200"/>
        </a:p>
      </dsp:txBody>
      <dsp:txXfrm>
        <a:off x="4008834" y="1912856"/>
        <a:ext cx="237646" cy="238286"/>
      </dsp:txXfrm>
    </dsp:sp>
    <dsp:sp modelId="{217A6E5A-A297-48C6-B86A-7DB5FB2E88AE}">
      <dsp:nvSpPr>
        <dsp:cNvPr id="0" name=""/>
        <dsp:cNvSpPr/>
      </dsp:nvSpPr>
      <dsp:spPr>
        <a:xfrm>
          <a:off x="4489251" y="1551582"/>
          <a:ext cx="1601390" cy="960834"/>
        </a:xfrm>
        <a:prstGeom prst="roundRect">
          <a:avLst>
            <a:gd name="adj" fmla="val 10000"/>
          </a:avLst>
        </a:prstGeom>
        <a:solidFill>
          <a:schemeClr val="bg2">
            <a:lumMod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b="1" kern="1200" dirty="0"/>
            <a:t>3.Loss</a:t>
          </a:r>
          <a:r>
            <a:rPr lang="ko-KR" altLang="en-US" sz="1300" b="1" kern="1200" dirty="0"/>
            <a:t>를 이용하여 학습</a:t>
          </a:r>
          <a:endParaRPr lang="en-US" altLang="ko-KR" sz="1300" b="1" kern="1200" dirty="0"/>
        </a:p>
      </dsp:txBody>
      <dsp:txXfrm>
        <a:off x="4517393" y="1579724"/>
        <a:ext cx="1545106" cy="904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7DE94-DCE7-45F4-85C6-6AA176189644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B392BD-D7C0-4518-9236-77FA64892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231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392BD-D7C0-4518-9236-77FA6489298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409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1_shape1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layout1_shape2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10_picture1"/>
          <p:cNvPicPr>
            <a:picLocks noChangeAspect="1"/>
          </p:cNvPicPr>
          <p:nvPr/>
        </p:nvPicPr>
        <p:blipFill>
          <a:blip r:embed="rId2" cstate="print">
            <a:lum bright="-37000" contrast="-73000"/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4" name="layout10_shape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ayout10_shape2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11_picture1"/>
          <p:cNvPicPr>
            <a:picLocks noChangeAspect="1"/>
          </p:cNvPicPr>
          <p:nvPr/>
        </p:nvPicPr>
        <p:blipFill>
          <a:blip r:embed="rId2" cstate="print">
            <a:lum bright="-37000" contrast="-73000"/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4" name="layout11_shape1"/>
          <p:cNvCxnSpPr/>
          <p:nvPr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ayout11_shape2"/>
          <p:cNvCxnSpPr/>
          <p:nvPr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ayout11_shape3"/>
          <p:cNvSpPr>
            <a:spLocks noGrp="1"/>
          </p:cNvSpPr>
          <p:nvPr>
            <p:ph type="title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4200" b="1" spc="-150" baseline="0"/>
            </a:lvl1pPr>
          </a:lstStyle>
          <a:p>
            <a:r>
              <a:rPr lang="ko-KR" altLang="en-US"/>
              <a:t>제목을</a:t>
            </a:r>
            <a:br>
              <a:rPr lang="en-US" altLang="ko-KR"/>
            </a:br>
            <a:r>
              <a:rPr lang="ko-KR" altLang="en-US"/>
              <a:t>입력하세요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12_picture1"/>
          <p:cNvPicPr>
            <a:picLocks noChangeAspect="1"/>
          </p:cNvPicPr>
          <p:nvPr/>
        </p:nvPicPr>
        <p:blipFill>
          <a:blip r:embed="rId2" cstate="print">
            <a:lum bright="-37000" contrast="-73000"/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4" name="layout12_shape1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ayout12_shape2"/>
          <p:cNvSpPr>
            <a:spLocks noGrp="1"/>
          </p:cNvSpPr>
          <p:nvPr>
            <p:ph type="title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4200" b="0" spc="-80" baseline="0"/>
            </a:lvl1pPr>
          </a:lstStyle>
          <a:p>
            <a:r>
              <a:rPr lang="ko-KR" altLang="en-US"/>
              <a:t>제목을</a:t>
            </a:r>
            <a:br>
              <a:rPr lang="en-US" altLang="ko-KR"/>
            </a:br>
            <a:r>
              <a:rPr lang="ko-KR" altLang="en-US"/>
              <a:t>입력하세요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13_picture1"/>
          <p:cNvPicPr>
            <a:picLocks noChangeAspect="1"/>
          </p:cNvPicPr>
          <p:nvPr/>
        </p:nvPicPr>
        <p:blipFill>
          <a:blip r:embed="rId2" cstate="print">
            <a:lum bright="-37000" contrast="-73000"/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4" name="layout13_shape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ayout13_shape2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ayout13_shape3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2400" b="0" spc="-100" baseline="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14_picture1"/>
          <p:cNvPicPr>
            <a:picLocks noChangeAspect="1"/>
          </p:cNvPicPr>
          <p:nvPr/>
        </p:nvPicPr>
        <p:blipFill>
          <a:blip r:embed="rId2" cstate="print">
            <a:lum bright="-37000" contrast="-73000"/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2_shape1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3_shape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layout3_shape2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4_shape1"/>
          <p:cNvCxnSpPr/>
          <p:nvPr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layout4_shape2"/>
          <p:cNvCxnSpPr/>
          <p:nvPr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ayout4_shape3"/>
          <p:cNvSpPr>
            <a:spLocks noGrp="1"/>
          </p:cNvSpPr>
          <p:nvPr>
            <p:ph type="title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4200" b="1" spc="-150" baseline="0"/>
            </a:lvl1pPr>
          </a:lstStyle>
          <a:p>
            <a:r>
              <a:rPr lang="ko-KR" altLang="en-US"/>
              <a:t>제목을</a:t>
            </a:r>
            <a:br>
              <a:rPr lang="en-US" altLang="ko-KR"/>
            </a:br>
            <a:r>
              <a:rPr lang="ko-KR" altLang="en-US"/>
              <a:t>입력하세요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5_shape1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layout5_shape2"/>
          <p:cNvSpPr>
            <a:spLocks noGrp="1"/>
          </p:cNvSpPr>
          <p:nvPr>
            <p:ph type="title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4200" b="0" spc="-80" baseline="0"/>
            </a:lvl1pPr>
          </a:lstStyle>
          <a:p>
            <a:r>
              <a:rPr lang="ko-KR" altLang="en-US"/>
              <a:t>제목을</a:t>
            </a:r>
            <a:br>
              <a:rPr lang="en-US" altLang="ko-KR"/>
            </a:br>
            <a:r>
              <a:rPr lang="ko-KR" altLang="en-US"/>
              <a:t>입력하세요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6_shape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layout6_shape2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ayout6_shape3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2400" b="0" spc="-100" baseline="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8_picture1"/>
          <p:cNvPicPr>
            <a:picLocks noChangeAspect="1"/>
          </p:cNvPicPr>
          <p:nvPr/>
        </p:nvPicPr>
        <p:blipFill>
          <a:blip r:embed="rId2" cstate="print">
            <a:lum bright="-37000" contrast="-73000"/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4" name="layout8_shape1"/>
          <p:cNvCxnSpPr/>
          <p:nvPr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ayout8_shape2"/>
          <p:cNvCxnSpPr/>
          <p:nvPr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9_picture1"/>
          <p:cNvPicPr>
            <a:picLocks noChangeAspect="1"/>
          </p:cNvPicPr>
          <p:nvPr/>
        </p:nvPicPr>
        <p:blipFill>
          <a:blip r:embed="rId2" cstate="print">
            <a:lum bright="-37000" contrast="-73000"/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4" name="layout9_shape1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6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bg1"/>
                </a:solidFill>
              </a:rPr>
              <a:t>10/31/2017</a:t>
            </a:fld>
            <a:endParaRPr sz="1200">
              <a:solidFill>
                <a:schemeClr val="bg1"/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algn="ctr"/>
            <a:endParaRPr sz="1200">
              <a:solidFill>
                <a:schemeClr val="bg1"/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bg1"/>
                </a:solidFill>
              </a:rPr>
              <a:t>‹#›</a:t>
            </a:fld>
            <a:endParaRPr sz="120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6C37539-E28D-4AD0-8BCA-E818CD5BA521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6260319"/>
            <a:ext cx="1403648" cy="55718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xStyles>
    <p:titleStyle>
      <a:lvl1pPr algn="ctr" defTabSz="914400" latinLnBrk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chuckgu/nabi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jpeg"/><Relationship Id="rId4" Type="http://schemas.openxmlformats.org/officeDocument/2006/relationships/hyperlink" Target="https://www.codecademy.com/ko/tracks/python-ko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11" Type="http://schemas.openxmlformats.org/officeDocument/2006/relationships/image" Target="../media/image21.png"/><Relationship Id="rId5" Type="http://schemas.openxmlformats.org/officeDocument/2006/relationships/diagramLayout" Target="../diagrams/layout2.xml"/><Relationship Id="rId10" Type="http://schemas.openxmlformats.org/officeDocument/2006/relationships/image" Target="../media/image20.png"/><Relationship Id="rId4" Type="http://schemas.openxmlformats.org/officeDocument/2006/relationships/diagramData" Target="../diagrams/data2.xml"/><Relationship Id="rId9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jpeg"/><Relationship Id="rId4" Type="http://schemas.openxmlformats.org/officeDocument/2006/relationships/image" Target="../media/image44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neuralnetworksanddeeplearning.com/chap4.html" TargetMode="External"/><Relationship Id="rId4" Type="http://schemas.openxmlformats.org/officeDocument/2006/relationships/image" Target="../media/image4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_shape1"/>
          <p:cNvSpPr/>
          <p:nvPr/>
        </p:nvSpPr>
        <p:spPr>
          <a:xfrm>
            <a:off x="325604" y="3145801"/>
            <a:ext cx="20649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ko-KR" altLang="en-US" sz="1200" b="1" kern="12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  <a:cs typeface="+mn-cs"/>
              </a:rPr>
              <a:t>서울대학교 </a:t>
            </a:r>
            <a:r>
              <a:rPr lang="en-US" altLang="ko-KR" sz="1200" b="1" kern="12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  <a:cs typeface="+mn-cs"/>
              </a:rPr>
              <a:t>&amp; V.DO</a:t>
            </a:r>
            <a:r>
              <a:rPr lang="en-US" altLang="en-US" sz="1200" b="1" kern="12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  <a:cs typeface="+mn-cs"/>
              </a:rPr>
              <a:t> </a:t>
            </a:r>
            <a:r>
              <a:rPr lang="en-US" altLang="ko-KR" sz="1200" b="1" kern="12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  <a:cs typeface="+mn-cs"/>
              </a:rPr>
              <a:t>/ </a:t>
            </a:r>
            <a:r>
              <a:rPr lang="ko-KR" altLang="en-US" sz="12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rPr>
              <a:t>김대식</a:t>
            </a:r>
            <a:endParaRPr sz="1200" b="1" kern="12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4" name="slide1_shape2"/>
          <p:cNvCxnSpPr/>
          <p:nvPr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 cap="flat">
            <a:solidFill>
              <a:schemeClr val="tx2">
                <a:lumMod val="40000"/>
                <a:lumOff val="6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lide1_shape3"/>
          <p:cNvCxnSpPr/>
          <p:nvPr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 cap="flat">
            <a:solidFill>
              <a:schemeClr val="tx2">
                <a:lumMod val="40000"/>
                <a:lumOff val="6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1_shape5"/>
          <p:cNvSpPr/>
          <p:nvPr/>
        </p:nvSpPr>
        <p:spPr>
          <a:xfrm>
            <a:off x="323528" y="980728"/>
            <a:ext cx="8229600" cy="1728192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4200" b="1" spc="-150" dirty="0">
                <a:latin typeface="+mj-ea"/>
              </a:rPr>
              <a:t>텐서플로를  활용한</a:t>
            </a:r>
            <a:endParaRPr lang="en-US" altLang="ko-KR" sz="4200" b="1" spc="-150" dirty="0">
              <a:latin typeface="+mj-ea"/>
            </a:endParaRPr>
          </a:p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4200" b="1" spc="-150" dirty="0">
                <a:latin typeface="+mj-ea"/>
              </a:rPr>
              <a:t>딥러닝 </a:t>
            </a:r>
            <a:r>
              <a:rPr lang="en-US" altLang="ko-KR" sz="4200" b="1" spc="-150" dirty="0">
                <a:latin typeface="+mj-ea"/>
              </a:rPr>
              <a:t>#2</a:t>
            </a:r>
            <a:endParaRPr sz="4200" b="1" kern="1200" spc="-150" dirty="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18B963B-8E9E-42AB-95EE-3FA018DFF0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430" y="6146565"/>
            <a:ext cx="1259632" cy="500018"/>
          </a:xfrm>
          <a:prstGeom prst="rect">
            <a:avLst/>
          </a:prstGeom>
        </p:spPr>
      </p:pic>
      <p:pic>
        <p:nvPicPr>
          <p:cNvPr id="1032" name="Picture 8" descr="관련 이미지">
            <a:extLst>
              <a:ext uri="{FF2B5EF4-FFF2-40B4-BE49-F238E27FC236}">
                <a16:creationId xmlns:a16="http://schemas.microsoft.com/office/drawing/2014/main" id="{A98ADD3C-1E34-4C15-8972-7004F5DDEB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467544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1_shape5">
            <a:extLst>
              <a:ext uri="{FF2B5EF4-FFF2-40B4-BE49-F238E27FC236}">
                <a16:creationId xmlns:a16="http://schemas.microsoft.com/office/drawing/2014/main" id="{6C8825F1-1588-4F55-91F1-2469FD93F95E}"/>
              </a:ext>
            </a:extLst>
          </p:cNvPr>
          <p:cNvSpPr/>
          <p:nvPr/>
        </p:nvSpPr>
        <p:spPr>
          <a:xfrm>
            <a:off x="323528" y="589135"/>
            <a:ext cx="8229600" cy="500097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1600" b="1" spc="-150" dirty="0">
                <a:latin typeface="+mj-ea"/>
              </a:rPr>
              <a:t>아티스트를 위한 머신러닝 </a:t>
            </a:r>
            <a:r>
              <a:rPr lang="en-US" altLang="ko-KR" sz="1600" b="1" spc="-150" dirty="0">
                <a:latin typeface="+mj-ea"/>
              </a:rPr>
              <a:t>&amp; </a:t>
            </a:r>
            <a:r>
              <a:rPr lang="ko-KR" altLang="en-US" sz="1600" b="1" spc="-150" dirty="0">
                <a:latin typeface="+mj-ea"/>
              </a:rPr>
              <a:t>딥러닝</a:t>
            </a:r>
            <a:endParaRPr sz="1600" b="1" kern="1200" spc="-150" dirty="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>
            <a:extLst>
              <a:ext uri="{FF2B5EF4-FFF2-40B4-BE49-F238E27FC236}">
                <a16:creationId xmlns:a16="http://schemas.microsoft.com/office/drawing/2014/main" id="{696C7B19-5FCE-492C-88B5-76487ED9E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lide3_shape3">
                <a:extLst>
                  <a:ext uri="{FF2B5EF4-FFF2-40B4-BE49-F238E27FC236}">
                    <a16:creationId xmlns:a16="http://schemas.microsoft.com/office/drawing/2014/main" id="{B78886B5-F509-4047-8953-EEEF392C3AB0}"/>
                  </a:ext>
                </a:extLst>
              </p:cNvPr>
              <p:cNvSpPr/>
              <p:nvPr/>
            </p:nvSpPr>
            <p:spPr>
              <a:xfrm>
                <a:off x="2178651" y="1340768"/>
                <a:ext cx="5833969" cy="3226370"/>
              </a:xfrm>
              <a:prstGeom prst="rect">
                <a:avLst/>
              </a:prstGeom>
            </p:spPr>
            <p:txBody>
              <a:bodyPr lIns="91440" tIns="45720" rIns="91440" bIns="45720" anchor="ctr"/>
              <a:lstStyle>
                <a:lvl1pPr algn="ctr" defTabSz="914400" latinLnBrk="1">
                  <a:spcBef>
                    <a:spcPct val="0"/>
                  </a:spcBef>
                  <a:buNone/>
                  <a:defRPr sz="4400" kern="120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defTabSz="914400" latinLnBrk="1">
                  <a:spcBef>
                    <a:spcPct val="0"/>
                  </a:spcBef>
                  <a:buNone/>
                </a:pPr>
                <a:r>
                  <a:rPr lang="ko-KR" altLang="en-US" sz="4000" kern="1200" spc="-8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+mj-lt"/>
                    <a:ea typeface="+mj-ea"/>
                    <a:cs typeface="+mj-cs"/>
                  </a:rPr>
                  <a:t>선형 회귀 ≑ 신경망</a:t>
                </a:r>
                <a:endParaRPr lang="en-US" altLang="ko-KR" sz="4000" kern="1200" spc="-8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endParaRPr>
              </a:p>
              <a:p>
                <a:pPr marL="0" defTabSz="914400" latinLnBrk="1">
                  <a:spcBef>
                    <a:spcPct val="0"/>
                  </a:spcBef>
                  <a:buNone/>
                </a:pPr>
                <a:endParaRPr lang="en-US" altLang="ko-KR" sz="4000" spc="-80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  <a:p>
                <a:pPr marL="0" defTabSz="914400" latinLnBrk="1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kern="1200" spc="-80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𝑦</m:t>
                      </m:r>
                      <m:r>
                        <a:rPr lang="en-US" sz="4000" i="1" kern="1200" spc="-80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=</m:t>
                      </m:r>
                      <m:r>
                        <a:rPr lang="en-US" sz="4000" b="0" i="1" kern="1200" spc="-80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𝑏</m:t>
                      </m:r>
                      <m:r>
                        <a:rPr lang="en-US" sz="4000" b="0" i="1" kern="1200" spc="-80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+</m:t>
                      </m:r>
                      <m:r>
                        <a:rPr lang="en-US" sz="4000" b="0" i="1" kern="1200" spc="-80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𝑤𝑥</m:t>
                      </m:r>
                      <m:r>
                        <a:rPr lang="en-US" sz="4000" b="0" i="1" kern="1200" spc="-80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=</m:t>
                      </m:r>
                      <m:r>
                        <a:rPr lang="en-US" sz="4000" b="0" i="1" kern="1200" spc="-80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𝑤𝑥</m:t>
                      </m:r>
                    </m:oMath>
                  </m:oMathPara>
                </a14:m>
                <a:endParaRPr sz="4000" kern="1200" spc="-8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12" name="slide3_shape3">
                <a:extLst>
                  <a:ext uri="{FF2B5EF4-FFF2-40B4-BE49-F238E27FC236}">
                    <a16:creationId xmlns:a16="http://schemas.microsoft.com/office/drawing/2014/main" id="{B78886B5-F509-4047-8953-EEEF392C3A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651" y="1340768"/>
                <a:ext cx="5833969" cy="32263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3_shape3">
            <a:extLst>
              <a:ext uri="{FF2B5EF4-FFF2-40B4-BE49-F238E27FC236}">
                <a16:creationId xmlns:a16="http://schemas.microsoft.com/office/drawing/2014/main" id="{BEA544EA-FB5B-4412-9CCD-5E205AD875D9}"/>
              </a:ext>
            </a:extLst>
          </p:cNvPr>
          <p:cNvSpPr/>
          <p:nvPr/>
        </p:nvSpPr>
        <p:spPr>
          <a:xfrm>
            <a:off x="2051720" y="242"/>
            <a:ext cx="5794509" cy="2074242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4200" kern="1200" spc="-8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왜 배우는가</a:t>
            </a:r>
            <a:r>
              <a:rPr lang="en-US" altLang="ko-KR" sz="4200" kern="1200" spc="-8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?</a:t>
            </a:r>
            <a:endParaRPr sz="4200" kern="1200" spc="-8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7407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>
            <a:extLst>
              <a:ext uri="{FF2B5EF4-FFF2-40B4-BE49-F238E27FC236}">
                <a16:creationId xmlns:a16="http://schemas.microsoft.com/office/drawing/2014/main" id="{696C7B19-5FCE-492C-88B5-76487ED9E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linear regression example에 대한 이미지 검색결과">
            <a:extLst>
              <a:ext uri="{FF2B5EF4-FFF2-40B4-BE49-F238E27FC236}">
                <a16:creationId xmlns:a16="http://schemas.microsoft.com/office/drawing/2014/main" id="{4BA72DE5-FCEF-4DDC-A342-B8B567470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60648"/>
            <a:ext cx="3168352" cy="2333722"/>
          </a:xfrm>
          <a:prstGeom prst="rect">
            <a:avLst/>
          </a:prstGeom>
          <a:effectLst>
            <a:outerShdw blurRad="50800" dist="3429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linear regression statistics에 대한 이미지 검색결과">
            <a:extLst>
              <a:ext uri="{FF2B5EF4-FFF2-40B4-BE49-F238E27FC236}">
                <a16:creationId xmlns:a16="http://schemas.microsoft.com/office/drawing/2014/main" id="{EAE04230-1E69-49EE-A97B-90AB6EB13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924944"/>
            <a:ext cx="4835252" cy="3626439"/>
          </a:xfrm>
          <a:prstGeom prst="rect">
            <a:avLst/>
          </a:prstGeom>
          <a:effectLst>
            <a:outerShdw blurRad="50800" dist="3429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37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>
            <a:extLst>
              <a:ext uri="{FF2B5EF4-FFF2-40B4-BE49-F238E27FC236}">
                <a16:creationId xmlns:a16="http://schemas.microsoft.com/office/drawing/2014/main" id="{696C7B19-5FCE-492C-88B5-76487ED9E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3_shape3">
            <a:extLst>
              <a:ext uri="{FF2B5EF4-FFF2-40B4-BE49-F238E27FC236}">
                <a16:creationId xmlns:a16="http://schemas.microsoft.com/office/drawing/2014/main" id="{B78886B5-F509-4047-8953-EEEF392C3AB0}"/>
              </a:ext>
            </a:extLst>
          </p:cNvPr>
          <p:cNvSpPr/>
          <p:nvPr/>
        </p:nvSpPr>
        <p:spPr>
          <a:xfrm>
            <a:off x="2161866" y="1988840"/>
            <a:ext cx="5794509" cy="2074242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defTabSz="914400" latinLnBrk="1">
              <a:spcBef>
                <a:spcPct val="0"/>
              </a:spcBef>
              <a:buNone/>
            </a:pPr>
            <a:r>
              <a:rPr lang="ko-KR" altLang="en-US" sz="4200" spc="-8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통계학 </a:t>
            </a:r>
            <a:r>
              <a:rPr lang="en-US" altLang="ko-KR" sz="4200" spc="-8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vs </a:t>
            </a:r>
            <a:r>
              <a:rPr lang="ko-KR" altLang="en-US" sz="4200" spc="-8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기계학습</a:t>
            </a:r>
            <a:endParaRPr sz="4200" kern="1200" spc="-8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slide3_shape3">
            <a:extLst>
              <a:ext uri="{FF2B5EF4-FFF2-40B4-BE49-F238E27FC236}">
                <a16:creationId xmlns:a16="http://schemas.microsoft.com/office/drawing/2014/main" id="{1789FC6C-CFDA-4250-8C37-D0832000DD45}"/>
              </a:ext>
            </a:extLst>
          </p:cNvPr>
          <p:cNvSpPr/>
          <p:nvPr/>
        </p:nvSpPr>
        <p:spPr>
          <a:xfrm>
            <a:off x="2051720" y="404664"/>
            <a:ext cx="5794509" cy="2074242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defTabSz="914400" latinLnBrk="1">
              <a:spcBef>
                <a:spcPct val="0"/>
              </a:spcBef>
              <a:buNone/>
            </a:pPr>
            <a:r>
              <a:rPr lang="ko-KR" altLang="en-US" sz="3200" kern="1200" spc="-8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선형회귀 문제의 다양한 접근법</a:t>
            </a:r>
            <a:endParaRPr sz="3200" kern="1200" spc="-8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8689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>
            <a:extLst>
              <a:ext uri="{FF2B5EF4-FFF2-40B4-BE49-F238E27FC236}">
                <a16:creationId xmlns:a16="http://schemas.microsoft.com/office/drawing/2014/main" id="{696C7B19-5FCE-492C-88B5-76487ED9EB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3_shape3">
            <a:extLst>
              <a:ext uri="{FF2B5EF4-FFF2-40B4-BE49-F238E27FC236}">
                <a16:creationId xmlns:a16="http://schemas.microsoft.com/office/drawing/2014/main" id="{B78886B5-F509-4047-8953-EEEF392C3AB0}"/>
              </a:ext>
            </a:extLst>
          </p:cNvPr>
          <p:cNvSpPr/>
          <p:nvPr/>
        </p:nvSpPr>
        <p:spPr>
          <a:xfrm>
            <a:off x="2161866" y="1988840"/>
            <a:ext cx="5794509" cy="2074242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defTabSz="914400" latinLnBrk="1">
              <a:spcBef>
                <a:spcPct val="0"/>
              </a:spcBef>
              <a:buNone/>
            </a:pPr>
            <a:r>
              <a:rPr lang="ko-KR" altLang="en-US" sz="4200" spc="-80" dirty="0"/>
              <a:t>같은 문제</a:t>
            </a:r>
            <a:endParaRPr lang="en-US" altLang="ko-KR" sz="4200" spc="-80" dirty="0"/>
          </a:p>
          <a:p>
            <a:pPr marL="0" defTabSz="914400" latinLnBrk="1">
              <a:spcBef>
                <a:spcPct val="0"/>
              </a:spcBef>
              <a:buNone/>
            </a:pPr>
            <a:endParaRPr lang="en-US" altLang="ko-KR" sz="4200" spc="-80" dirty="0"/>
          </a:p>
          <a:p>
            <a:pPr marL="0" defTabSz="914400" latinLnBrk="1">
              <a:spcBef>
                <a:spcPct val="0"/>
              </a:spcBef>
              <a:buNone/>
            </a:pPr>
            <a:r>
              <a:rPr lang="en-US" altLang="ko-KR" sz="4200" kern="1200" spc="-8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3</a:t>
            </a:r>
            <a:r>
              <a:rPr lang="ko-KR" altLang="en-US" sz="4200" kern="1200" spc="-8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가지 푸는 방법</a:t>
            </a:r>
            <a:endParaRPr sz="4200" kern="1200" spc="-8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 descr="관련 이미지">
            <a:extLst>
              <a:ext uri="{FF2B5EF4-FFF2-40B4-BE49-F238E27FC236}">
                <a16:creationId xmlns:a16="http://schemas.microsoft.com/office/drawing/2014/main" id="{60074F96-934C-4EFD-B9B8-6791DA4F5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97" y="921441"/>
            <a:ext cx="6076950" cy="34194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429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linear regression likelihood에 대한 이미지 검색결과">
            <a:extLst>
              <a:ext uri="{FF2B5EF4-FFF2-40B4-BE49-F238E27FC236}">
                <a16:creationId xmlns:a16="http://schemas.microsoft.com/office/drawing/2014/main" id="{95E6A344-17FC-4FF7-B3F0-753B8D714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230" y="1504421"/>
            <a:ext cx="4629944" cy="34724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429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linear regression gradient descent에 대한 이미지 검색결과">
            <a:extLst>
              <a:ext uri="{FF2B5EF4-FFF2-40B4-BE49-F238E27FC236}">
                <a16:creationId xmlns:a16="http://schemas.microsoft.com/office/drawing/2014/main" id="{8FE2E94C-E0BB-4986-A581-0EE2C8793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248" y="3240650"/>
            <a:ext cx="5222097" cy="288575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429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30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>
            <a:extLst>
              <a:ext uri="{FF2B5EF4-FFF2-40B4-BE49-F238E27FC236}">
                <a16:creationId xmlns:a16="http://schemas.microsoft.com/office/drawing/2014/main" id="{696C7B19-5FCE-492C-88B5-76487ED9E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linear regression statistics에 대한 이미지 검색결과">
            <a:extLst>
              <a:ext uri="{FF2B5EF4-FFF2-40B4-BE49-F238E27FC236}">
                <a16:creationId xmlns:a16="http://schemas.microsoft.com/office/drawing/2014/main" id="{0119D8B5-5036-46DF-991D-E744E6A34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991" y="3077288"/>
            <a:ext cx="6067425" cy="2628900"/>
          </a:xfrm>
          <a:prstGeom prst="rect">
            <a:avLst/>
          </a:prstGeom>
          <a:effectLst>
            <a:outerShdw blurRad="50800" dist="3429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linear regression statistics에 대한 이미지 검색결과">
            <a:extLst>
              <a:ext uri="{FF2B5EF4-FFF2-40B4-BE49-F238E27FC236}">
                <a16:creationId xmlns:a16="http://schemas.microsoft.com/office/drawing/2014/main" id="{1BC23182-D82D-4557-9D55-011034BAE9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70" b="14617"/>
          <a:stretch/>
        </p:blipFill>
        <p:spPr bwMode="auto">
          <a:xfrm>
            <a:off x="2667806" y="692696"/>
            <a:ext cx="4835252" cy="1944216"/>
          </a:xfrm>
          <a:prstGeom prst="rect">
            <a:avLst/>
          </a:prstGeom>
          <a:effectLst>
            <a:outerShdw blurRad="50800" dist="3429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98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>
            <a:extLst>
              <a:ext uri="{FF2B5EF4-FFF2-40B4-BE49-F238E27FC236}">
                <a16:creationId xmlns:a16="http://schemas.microsoft.com/office/drawing/2014/main" id="{696C7B19-5FCE-492C-88B5-76487ED9E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3_shape3">
            <a:extLst>
              <a:ext uri="{FF2B5EF4-FFF2-40B4-BE49-F238E27FC236}">
                <a16:creationId xmlns:a16="http://schemas.microsoft.com/office/drawing/2014/main" id="{B78886B5-F509-4047-8953-EEEF392C3AB0}"/>
              </a:ext>
            </a:extLst>
          </p:cNvPr>
          <p:cNvSpPr/>
          <p:nvPr/>
        </p:nvSpPr>
        <p:spPr>
          <a:xfrm>
            <a:off x="2267744" y="2420888"/>
            <a:ext cx="5833969" cy="3226370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3200" spc="-80" dirty="0"/>
              <a:t>통계학 </a:t>
            </a:r>
            <a:r>
              <a:rPr lang="en-US" altLang="ko-KR" sz="3200" spc="-80" dirty="0"/>
              <a:t>&gt;</a:t>
            </a:r>
          </a:p>
          <a:p>
            <a:pPr marL="0" algn="l" defTabSz="914400" latinLnBrk="1">
              <a:spcBef>
                <a:spcPct val="0"/>
              </a:spcBef>
              <a:buNone/>
            </a:pPr>
            <a:r>
              <a:rPr lang="en-US" altLang="ko-KR" sz="3200" spc="-80" dirty="0"/>
              <a:t>: </a:t>
            </a:r>
            <a:r>
              <a:rPr lang="ko-KR" altLang="en-US" sz="3200" spc="-80" dirty="0"/>
              <a:t>샘플을 통해 모수의 통계적 특성을 추출 및 분석</a:t>
            </a:r>
            <a:r>
              <a:rPr lang="en-US" altLang="ko-KR" sz="3200" spc="-80" dirty="0"/>
              <a:t>, </a:t>
            </a:r>
            <a:r>
              <a:rPr lang="ko-KR" altLang="en-US" sz="3200" spc="-80" dirty="0"/>
              <a:t>가설 검정 </a:t>
            </a:r>
            <a:endParaRPr lang="en-US" altLang="ko-KR" sz="3200" spc="-80" dirty="0"/>
          </a:p>
          <a:p>
            <a:pPr marL="0" algn="l" defTabSz="914400" latinLnBrk="1">
              <a:spcBef>
                <a:spcPct val="0"/>
              </a:spcBef>
              <a:buNone/>
            </a:pPr>
            <a:endParaRPr lang="en-US" altLang="ko-KR" sz="3200" spc="-80" dirty="0"/>
          </a:p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3200" spc="-8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기계학습 </a:t>
            </a:r>
            <a:r>
              <a:rPr lang="en-US" altLang="ko-KR" sz="3200" spc="-8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</a:t>
            </a:r>
          </a:p>
          <a:p>
            <a:pPr algn="l"/>
            <a:r>
              <a:rPr lang="en-US" altLang="ko-KR" sz="3200" kern="1200" spc="-8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: </a:t>
            </a:r>
            <a:r>
              <a:rPr lang="ko-KR" altLang="en-US" sz="3200" spc="-8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샘플의 </a:t>
            </a:r>
            <a:r>
              <a:rPr lang="ko-KR" altLang="en-US" sz="3200" kern="1200" spc="-8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특성</a:t>
            </a:r>
            <a:r>
              <a:rPr lang="en-US" altLang="ko-KR" sz="3200" kern="1200" spc="-8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altLang="ko-KR" sz="3200" spc="-8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train</a:t>
            </a:r>
            <a:r>
              <a:rPr lang="ko-KR" altLang="en-US" sz="3200" spc="-8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3200" spc="-8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set)</a:t>
            </a:r>
            <a:r>
              <a:rPr lang="ko-KR" altLang="en-US" sz="3200" kern="1200" spc="-8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을 학습하여 새로운 샘플</a:t>
            </a:r>
            <a:r>
              <a:rPr lang="en-US" altLang="ko-KR" sz="3200" kern="1200" spc="-8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altLang="ko-KR" sz="3200" spc="-8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test</a:t>
            </a:r>
            <a:r>
              <a:rPr lang="ko-KR" altLang="en-US" sz="3200" spc="-8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3200" spc="-8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set)</a:t>
            </a:r>
            <a:r>
              <a:rPr lang="ko-KR" altLang="en-US" sz="3200" kern="1200" spc="-8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의 값을 예측</a:t>
            </a:r>
            <a:endParaRPr sz="3200" kern="1200" spc="-80" dirty="0">
              <a:solidFill>
                <a:schemeClr val="accent6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slide3_shape3">
            <a:extLst>
              <a:ext uri="{FF2B5EF4-FFF2-40B4-BE49-F238E27FC236}">
                <a16:creationId xmlns:a16="http://schemas.microsoft.com/office/drawing/2014/main" id="{040410E0-09ED-4177-A243-BE78EC343D28}"/>
              </a:ext>
            </a:extLst>
          </p:cNvPr>
          <p:cNvSpPr/>
          <p:nvPr/>
        </p:nvSpPr>
        <p:spPr>
          <a:xfrm>
            <a:off x="2051720" y="242"/>
            <a:ext cx="5794509" cy="2074242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defTabSz="914400" latinLnBrk="1">
              <a:spcBef>
                <a:spcPct val="0"/>
              </a:spcBef>
              <a:buNone/>
            </a:pPr>
            <a:r>
              <a:rPr lang="ko-KR" altLang="en-US" sz="4200" spc="-80" dirty="0"/>
              <a:t>비슷하지만 다르다</a:t>
            </a:r>
            <a:endParaRPr sz="4200" kern="1200" spc="-8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8254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>
            <a:extLst>
              <a:ext uri="{FF2B5EF4-FFF2-40B4-BE49-F238E27FC236}">
                <a16:creationId xmlns:a16="http://schemas.microsoft.com/office/drawing/2014/main" id="{696C7B19-5FCE-492C-88B5-76487ED9E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3_shape3">
            <a:extLst>
              <a:ext uri="{FF2B5EF4-FFF2-40B4-BE49-F238E27FC236}">
                <a16:creationId xmlns:a16="http://schemas.microsoft.com/office/drawing/2014/main" id="{B78886B5-F509-4047-8953-EEEF392C3AB0}"/>
              </a:ext>
            </a:extLst>
          </p:cNvPr>
          <p:cNvSpPr/>
          <p:nvPr/>
        </p:nvSpPr>
        <p:spPr>
          <a:xfrm>
            <a:off x="2178651" y="1340768"/>
            <a:ext cx="5833969" cy="3226370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3200" spc="-80" dirty="0"/>
              <a:t>기계학습 </a:t>
            </a:r>
            <a:endParaRPr lang="en-US" altLang="ko-KR" sz="3200" spc="-80" dirty="0"/>
          </a:p>
          <a:p>
            <a:pPr marL="0" algn="l" defTabSz="914400" latinLnBrk="1">
              <a:spcBef>
                <a:spcPct val="0"/>
              </a:spcBef>
              <a:buNone/>
            </a:pPr>
            <a:endParaRPr lang="en-US" altLang="ko-KR" sz="3200" spc="-80" dirty="0"/>
          </a:p>
          <a:p>
            <a:pPr marL="0" algn="l" defTabSz="914400" latinLnBrk="1">
              <a:spcBef>
                <a:spcPct val="0"/>
              </a:spcBef>
              <a:buNone/>
            </a:pPr>
            <a:r>
              <a:rPr lang="en-US" altLang="ko-KR" sz="3200" spc="-80" dirty="0"/>
              <a:t>= </a:t>
            </a:r>
            <a:r>
              <a:rPr lang="ko-KR" altLang="en-US" sz="3200" spc="-80" dirty="0"/>
              <a:t>짬뽕 학문</a:t>
            </a:r>
            <a:endParaRPr lang="en-US" altLang="ko-KR" sz="3200" spc="-80" dirty="0"/>
          </a:p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3200" spc="-80" dirty="0"/>
              <a:t> </a:t>
            </a:r>
            <a:endParaRPr lang="en-US" altLang="ko-KR" sz="3200" spc="-80" dirty="0"/>
          </a:p>
          <a:p>
            <a:pPr marL="0" algn="l" defTabSz="914400" latinLnBrk="1">
              <a:spcBef>
                <a:spcPct val="0"/>
              </a:spcBef>
              <a:buNone/>
            </a:pPr>
            <a:r>
              <a:rPr lang="en-US" altLang="ko-KR" sz="3200" kern="1200" spc="-8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= </a:t>
            </a:r>
            <a:r>
              <a:rPr lang="ko-KR" altLang="en-US" sz="3200" kern="1200" spc="-8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통계학 </a:t>
            </a:r>
            <a:r>
              <a:rPr lang="en-US" altLang="ko-KR" sz="3200" kern="1200" spc="-8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+ </a:t>
            </a:r>
            <a:r>
              <a:rPr lang="ko-KR" altLang="en-US" sz="3200" kern="1200" spc="-8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대수학 </a:t>
            </a:r>
            <a:r>
              <a:rPr lang="en-US" altLang="ko-KR" sz="3200" kern="1200" spc="-8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+ </a:t>
            </a:r>
            <a:r>
              <a:rPr lang="ko-KR" altLang="en-US" sz="3200" kern="1200" spc="-8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최적화이론 </a:t>
            </a:r>
            <a:r>
              <a:rPr lang="en-US" altLang="ko-KR" sz="3200" kern="1200" spc="-8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+ </a:t>
            </a:r>
            <a:r>
              <a:rPr lang="ko-KR" altLang="en-US" sz="3200" kern="1200" spc="-8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프로그래밍학 </a:t>
            </a:r>
            <a:r>
              <a:rPr lang="en-US" altLang="ko-KR" sz="3200" spc="-8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+ …</a:t>
            </a:r>
            <a:endParaRPr sz="3200" kern="1200" spc="-80" dirty="0">
              <a:solidFill>
                <a:schemeClr val="accent6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063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>
            <a:extLst>
              <a:ext uri="{FF2B5EF4-FFF2-40B4-BE49-F238E27FC236}">
                <a16:creationId xmlns:a16="http://schemas.microsoft.com/office/drawing/2014/main" id="{696C7B19-5FCE-492C-88B5-76487ED9E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3_shape3">
            <a:extLst>
              <a:ext uri="{FF2B5EF4-FFF2-40B4-BE49-F238E27FC236}">
                <a16:creationId xmlns:a16="http://schemas.microsoft.com/office/drawing/2014/main" id="{B78886B5-F509-4047-8953-EEEF392C3AB0}"/>
              </a:ext>
            </a:extLst>
          </p:cNvPr>
          <p:cNvSpPr/>
          <p:nvPr/>
        </p:nvSpPr>
        <p:spPr>
          <a:xfrm>
            <a:off x="2222032" y="620688"/>
            <a:ext cx="5833969" cy="4464496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altLang="ko-KR" sz="3200" spc="-80" dirty="0"/>
              <a:t>- </a:t>
            </a:r>
            <a:r>
              <a:rPr lang="ko-KR" altLang="en-US" sz="3200" spc="-80" dirty="0"/>
              <a:t>통계적 접근도 충분히 가능</a:t>
            </a:r>
            <a:endParaRPr lang="en-US" altLang="ko-KR" sz="3200" spc="-80" dirty="0"/>
          </a:p>
          <a:p>
            <a:pPr marL="0" algn="l" defTabSz="914400" latinLnBrk="1">
              <a:spcBef>
                <a:spcPct val="0"/>
              </a:spcBef>
              <a:buNone/>
            </a:pPr>
            <a:endParaRPr lang="en-US" altLang="ko-KR" sz="3200" kern="1200" spc="-80" dirty="0">
              <a:latin typeface="+mj-lt"/>
              <a:ea typeface="+mj-ea"/>
              <a:cs typeface="+mj-cs"/>
            </a:endParaRPr>
          </a:p>
          <a:p>
            <a:pPr marL="0" algn="l" defTabSz="914400" latinLnBrk="1">
              <a:spcBef>
                <a:spcPct val="0"/>
              </a:spcBef>
              <a:buNone/>
            </a:pPr>
            <a:r>
              <a:rPr lang="en-US" altLang="ko-KR" sz="3200" spc="-80" dirty="0">
                <a:sym typeface="Wingdings" panose="05000000000000000000" pitchFamily="2" charset="2"/>
              </a:rPr>
              <a:t>  </a:t>
            </a:r>
            <a:r>
              <a:rPr lang="ko-KR" altLang="en-US" sz="3200" spc="-80" dirty="0"/>
              <a:t>하지만 많은 가정이 필요</a:t>
            </a:r>
            <a:endParaRPr lang="en-US" altLang="ko-KR" sz="3200" spc="-80" dirty="0"/>
          </a:p>
          <a:p>
            <a:pPr marL="0" algn="l" defTabSz="914400" latinLnBrk="1">
              <a:spcBef>
                <a:spcPct val="0"/>
              </a:spcBef>
              <a:buNone/>
            </a:pPr>
            <a:endParaRPr lang="en-US" altLang="ko-KR" sz="3200" kern="1200" spc="-80" dirty="0">
              <a:solidFill>
                <a:schemeClr val="accent6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  <a:p>
            <a:pPr marL="457200" indent="-457200" algn="l" defTabSz="914400" latinLnBrk="1">
              <a:spcBef>
                <a:spcPct val="0"/>
              </a:spcBef>
              <a:buFontTx/>
              <a:buChar char="-"/>
            </a:pPr>
            <a:r>
              <a:rPr lang="en-US" altLang="ko-KR" sz="3200" b="1" kern="1200" spc="-8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Gradient decent</a:t>
            </a:r>
          </a:p>
          <a:p>
            <a:pPr algn="l" defTabSz="914400" latinLnBrk="1">
              <a:spcBef>
                <a:spcPct val="0"/>
              </a:spcBef>
            </a:pPr>
            <a:endParaRPr lang="en-US" altLang="ko-KR" sz="3200" kern="1200" spc="-80" dirty="0">
              <a:solidFill>
                <a:schemeClr val="accent6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  <a:p>
            <a:pPr algn="l" defTabSz="914400" latinLnBrk="1">
              <a:spcBef>
                <a:spcPct val="0"/>
              </a:spcBef>
            </a:pPr>
            <a:r>
              <a:rPr lang="en-US" altLang="ko-KR" sz="3200" kern="1200" spc="-8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  </a:t>
            </a:r>
            <a:r>
              <a:rPr lang="ko-KR" altLang="en-US" sz="3200" kern="1200" spc="-8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실용적이면서 딥러닝과의 연계</a:t>
            </a:r>
            <a:endParaRPr lang="en-US" altLang="ko-KR" sz="3200" kern="1200" spc="-80" dirty="0">
              <a:solidFill>
                <a:schemeClr val="accent6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  <a:p>
            <a:pPr algn="l" defTabSz="914400" latinLnBrk="1">
              <a:spcBef>
                <a:spcPct val="0"/>
              </a:spcBef>
            </a:pPr>
            <a:endParaRPr lang="en-US" altLang="ko-KR" sz="3200" spc="-8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l" defTabSz="914400" latinLnBrk="1">
              <a:spcBef>
                <a:spcPct val="0"/>
              </a:spcBef>
            </a:pPr>
            <a:r>
              <a:rPr lang="en-US" altLang="ko-KR" sz="3200" kern="1200" spc="-8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   </a:t>
            </a:r>
            <a:r>
              <a:rPr lang="ko-KR" altLang="en-US" sz="3200" kern="1200" spc="-8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수업은 이것으로</a:t>
            </a:r>
            <a:r>
              <a:rPr lang="en-US" altLang="ko-KR" sz="3200" kern="1200" spc="-8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!</a:t>
            </a:r>
            <a:endParaRPr lang="ko-KR" altLang="en-US" sz="3200" kern="1200" spc="-80" dirty="0">
              <a:solidFill>
                <a:schemeClr val="accent6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5898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>
            <a:extLst>
              <a:ext uri="{FF2B5EF4-FFF2-40B4-BE49-F238E27FC236}">
                <a16:creationId xmlns:a16="http://schemas.microsoft.com/office/drawing/2014/main" id="{696C7B19-5FCE-492C-88B5-76487ED9E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3_shape3">
            <a:extLst>
              <a:ext uri="{FF2B5EF4-FFF2-40B4-BE49-F238E27FC236}">
                <a16:creationId xmlns:a16="http://schemas.microsoft.com/office/drawing/2014/main" id="{BEA544EA-FB5B-4412-9CCD-5E205AD875D9}"/>
              </a:ext>
            </a:extLst>
          </p:cNvPr>
          <p:cNvSpPr/>
          <p:nvPr/>
        </p:nvSpPr>
        <p:spPr>
          <a:xfrm>
            <a:off x="2051720" y="242"/>
            <a:ext cx="6768752" cy="2074242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defTabSz="914400" latinLnBrk="1">
              <a:spcBef>
                <a:spcPct val="0"/>
              </a:spcBef>
              <a:buNone/>
            </a:pPr>
            <a:r>
              <a:rPr lang="en-US" sz="3600" spc="-80" dirty="0"/>
              <a:t>Gradient</a:t>
            </a:r>
            <a:r>
              <a:rPr lang="ko-KR" altLang="en-US" sz="3600" spc="-80" dirty="0"/>
              <a:t> </a:t>
            </a:r>
            <a:r>
              <a:rPr lang="en-US" altLang="ko-KR" sz="3600" spc="-80" dirty="0"/>
              <a:t>decent (</a:t>
            </a:r>
            <a:r>
              <a:rPr lang="ko-KR" altLang="en-US" sz="3600" spc="-80" dirty="0"/>
              <a:t>경사 하강법</a:t>
            </a:r>
            <a:r>
              <a:rPr lang="en-US" altLang="ko-KR" sz="3600" spc="-80" dirty="0"/>
              <a:t>)</a:t>
            </a:r>
            <a:endParaRPr sz="3600" kern="1200" spc="-8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170" name="Picture 2" descr="gradient descent에 대한 이미지 검색결과">
            <a:extLst>
              <a:ext uri="{FF2B5EF4-FFF2-40B4-BE49-F238E27FC236}">
                <a16:creationId xmlns:a16="http://schemas.microsoft.com/office/drawing/2014/main" id="{23BE16B7-1C58-404B-B026-8398D935F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988840"/>
            <a:ext cx="6228184" cy="3374681"/>
          </a:xfrm>
          <a:prstGeom prst="rect">
            <a:avLst/>
          </a:prstGeom>
          <a:effectLst>
            <a:outerShdw blurRad="50800" dist="3429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762AF7-A4C8-4F8E-9AD5-B6E7913FFBE5}"/>
              </a:ext>
            </a:extLst>
          </p:cNvPr>
          <p:cNvSpPr txBox="1"/>
          <p:nvPr/>
        </p:nvSpPr>
        <p:spPr>
          <a:xfrm>
            <a:off x="6039812" y="438286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50E221-4A9D-4CCD-B49F-BB1243E3DDA7}"/>
              </a:ext>
            </a:extLst>
          </p:cNvPr>
          <p:cNvSpPr txBox="1"/>
          <p:nvPr/>
        </p:nvSpPr>
        <p:spPr>
          <a:xfrm>
            <a:off x="2012457" y="245203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958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>
            <a:extLst>
              <a:ext uri="{FF2B5EF4-FFF2-40B4-BE49-F238E27FC236}">
                <a16:creationId xmlns:a16="http://schemas.microsoft.com/office/drawing/2014/main" id="{696C7B19-5FCE-492C-88B5-76487ED9E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3_shape3">
            <a:extLst>
              <a:ext uri="{FF2B5EF4-FFF2-40B4-BE49-F238E27FC236}">
                <a16:creationId xmlns:a16="http://schemas.microsoft.com/office/drawing/2014/main" id="{BEA544EA-FB5B-4412-9CCD-5E205AD875D9}"/>
              </a:ext>
            </a:extLst>
          </p:cNvPr>
          <p:cNvSpPr/>
          <p:nvPr/>
        </p:nvSpPr>
        <p:spPr>
          <a:xfrm>
            <a:off x="2051720" y="242"/>
            <a:ext cx="6768752" cy="2074242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defTabSz="914400" latinLnBrk="1">
              <a:spcBef>
                <a:spcPct val="0"/>
              </a:spcBef>
              <a:buNone/>
            </a:pPr>
            <a:r>
              <a:rPr lang="en-US" sz="3600" spc="-80" dirty="0"/>
              <a:t>Gradient</a:t>
            </a:r>
            <a:r>
              <a:rPr lang="ko-KR" altLang="en-US" sz="3600" spc="-80" dirty="0"/>
              <a:t> </a:t>
            </a:r>
            <a:r>
              <a:rPr lang="en-US" altLang="ko-KR" sz="3600" spc="-80" dirty="0"/>
              <a:t>decent (</a:t>
            </a:r>
            <a:r>
              <a:rPr lang="ko-KR" altLang="en-US" sz="3600" spc="-80" dirty="0"/>
              <a:t>경사 하강법</a:t>
            </a:r>
            <a:r>
              <a:rPr lang="en-US" altLang="ko-KR" sz="3600" spc="-80" dirty="0"/>
              <a:t>)</a:t>
            </a:r>
            <a:endParaRPr sz="3600" kern="1200" spc="-8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218" name="Picture 2" descr="gradient descent linear regression에 대한 이미지 검색결과">
            <a:extLst>
              <a:ext uri="{FF2B5EF4-FFF2-40B4-BE49-F238E27FC236}">
                <a16:creationId xmlns:a16="http://schemas.microsoft.com/office/drawing/2014/main" id="{438081C2-188F-445B-9F89-7DF8F7454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988840"/>
            <a:ext cx="6574856" cy="3096344"/>
          </a:xfrm>
          <a:prstGeom prst="rect">
            <a:avLst/>
          </a:prstGeom>
          <a:effectLst>
            <a:outerShdw blurRad="50800" dist="3429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3_shape3">
            <a:extLst>
              <a:ext uri="{FF2B5EF4-FFF2-40B4-BE49-F238E27FC236}">
                <a16:creationId xmlns:a16="http://schemas.microsoft.com/office/drawing/2014/main" id="{D2FF0336-E2E2-4B3B-8C56-BF25C40AD6FB}"/>
              </a:ext>
            </a:extLst>
          </p:cNvPr>
          <p:cNvSpPr/>
          <p:nvPr/>
        </p:nvSpPr>
        <p:spPr>
          <a:xfrm>
            <a:off x="1882764" y="4653136"/>
            <a:ext cx="6768752" cy="2074242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defTabSz="914400" latinLnBrk="1">
              <a:spcBef>
                <a:spcPct val="0"/>
              </a:spcBef>
              <a:buNone/>
            </a:pPr>
            <a:r>
              <a:rPr lang="ko-KR" altLang="en-US" sz="3600" spc="-80" dirty="0"/>
              <a:t>반복적인 최적화 기법 </a:t>
            </a:r>
            <a:r>
              <a:rPr lang="en-US" altLang="ko-KR" sz="3600" spc="-80" dirty="0"/>
              <a:t>!</a:t>
            </a:r>
            <a:endParaRPr sz="3600" kern="1200" spc="-8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0244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>
            <a:extLst>
              <a:ext uri="{FF2B5EF4-FFF2-40B4-BE49-F238E27FC236}">
                <a16:creationId xmlns:a16="http://schemas.microsoft.com/office/drawing/2014/main" id="{696C7B19-5FCE-492C-88B5-76487ED9E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3_shape3">
            <a:extLst>
              <a:ext uri="{FF2B5EF4-FFF2-40B4-BE49-F238E27FC236}">
                <a16:creationId xmlns:a16="http://schemas.microsoft.com/office/drawing/2014/main" id="{B78886B5-F509-4047-8953-EEEF392C3AB0}"/>
              </a:ext>
            </a:extLst>
          </p:cNvPr>
          <p:cNvSpPr/>
          <p:nvPr/>
        </p:nvSpPr>
        <p:spPr>
          <a:xfrm>
            <a:off x="2087724" y="908720"/>
            <a:ext cx="5439972" cy="2074242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sz="4200" kern="1200" spc="-8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Recap</a:t>
            </a:r>
            <a:endParaRPr sz="4200" kern="1200" spc="-8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0632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>
            <a:extLst>
              <a:ext uri="{FF2B5EF4-FFF2-40B4-BE49-F238E27FC236}">
                <a16:creationId xmlns:a16="http://schemas.microsoft.com/office/drawing/2014/main" id="{696C7B19-5FCE-492C-88B5-76487ED9E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3_shape3">
            <a:extLst>
              <a:ext uri="{FF2B5EF4-FFF2-40B4-BE49-F238E27FC236}">
                <a16:creationId xmlns:a16="http://schemas.microsoft.com/office/drawing/2014/main" id="{BEA544EA-FB5B-4412-9CCD-5E205AD875D9}"/>
              </a:ext>
            </a:extLst>
          </p:cNvPr>
          <p:cNvSpPr/>
          <p:nvPr/>
        </p:nvSpPr>
        <p:spPr>
          <a:xfrm>
            <a:off x="2051720" y="242"/>
            <a:ext cx="6768752" cy="2074242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defTabSz="914400" latinLnBrk="1">
              <a:spcBef>
                <a:spcPct val="0"/>
              </a:spcBef>
              <a:buNone/>
            </a:pPr>
            <a:r>
              <a:rPr lang="en-US" sz="3600" spc="-80" dirty="0"/>
              <a:t>Gradient</a:t>
            </a:r>
            <a:r>
              <a:rPr lang="ko-KR" altLang="en-US" sz="3600" spc="-80" dirty="0"/>
              <a:t> </a:t>
            </a:r>
            <a:r>
              <a:rPr lang="en-US" altLang="ko-KR" sz="3600" spc="-80" dirty="0"/>
              <a:t>decent (</a:t>
            </a:r>
            <a:r>
              <a:rPr lang="ko-KR" altLang="en-US" sz="3600" spc="-80" dirty="0"/>
              <a:t>경사 하강법</a:t>
            </a:r>
            <a:r>
              <a:rPr lang="en-US" altLang="ko-KR" sz="3600" spc="-80" dirty="0"/>
              <a:t>)</a:t>
            </a:r>
            <a:endParaRPr sz="3600" kern="1200" spc="-8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2" descr="관련 이미지">
            <a:extLst>
              <a:ext uri="{FF2B5EF4-FFF2-40B4-BE49-F238E27FC236}">
                <a16:creationId xmlns:a16="http://schemas.microsoft.com/office/drawing/2014/main" id="{B934007E-CB88-43FF-8E86-CBED0C461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799001"/>
            <a:ext cx="4896544" cy="4006263"/>
          </a:xfrm>
          <a:prstGeom prst="rect">
            <a:avLst/>
          </a:prstGeom>
          <a:effectLst>
            <a:outerShdw blurRad="50800" dist="3429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37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>
            <a:extLst>
              <a:ext uri="{FF2B5EF4-FFF2-40B4-BE49-F238E27FC236}">
                <a16:creationId xmlns:a16="http://schemas.microsoft.com/office/drawing/2014/main" id="{696C7B19-5FCE-492C-88B5-76487ED9E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3_shape3">
            <a:extLst>
              <a:ext uri="{FF2B5EF4-FFF2-40B4-BE49-F238E27FC236}">
                <a16:creationId xmlns:a16="http://schemas.microsoft.com/office/drawing/2014/main" id="{B78886B5-F509-4047-8953-EEEF392C3AB0}"/>
              </a:ext>
            </a:extLst>
          </p:cNvPr>
          <p:cNvSpPr/>
          <p:nvPr/>
        </p:nvSpPr>
        <p:spPr>
          <a:xfrm>
            <a:off x="2161866" y="1988840"/>
            <a:ext cx="5794509" cy="2074242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defTabSz="914400" latinLnBrk="1">
              <a:spcBef>
                <a:spcPct val="0"/>
              </a:spcBef>
              <a:buNone/>
            </a:pPr>
            <a:r>
              <a:rPr lang="ko-KR" altLang="en-US" sz="4200" kern="1200" spc="-8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실습</a:t>
            </a:r>
            <a:endParaRPr lang="en-US" altLang="ko-KR" sz="4200" kern="1200" spc="-8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0" defTabSz="914400" latinLnBrk="1">
              <a:spcBef>
                <a:spcPct val="0"/>
              </a:spcBef>
              <a:buNone/>
            </a:pPr>
            <a:endParaRPr lang="en-US" altLang="ko-KR" sz="4200" spc="-80" dirty="0"/>
          </a:p>
          <a:p>
            <a:r>
              <a:rPr lang="en-US" sz="2800" spc="-80" dirty="0">
                <a:hlinkClick r:id="rId4"/>
              </a:rPr>
              <a:t>https://github.com/chuckgu/nabi</a:t>
            </a:r>
            <a:endParaRPr lang="en-US" sz="2800" spc="-80" dirty="0"/>
          </a:p>
          <a:p>
            <a:endParaRPr sz="4200" kern="1200" spc="-8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0530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>
            <a:extLst>
              <a:ext uri="{FF2B5EF4-FFF2-40B4-BE49-F238E27FC236}">
                <a16:creationId xmlns:a16="http://schemas.microsoft.com/office/drawing/2014/main" id="{696C7B19-5FCE-492C-88B5-76487ED9E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3_shape3">
            <a:extLst>
              <a:ext uri="{FF2B5EF4-FFF2-40B4-BE49-F238E27FC236}">
                <a16:creationId xmlns:a16="http://schemas.microsoft.com/office/drawing/2014/main" id="{B78886B5-F509-4047-8953-EEEF392C3AB0}"/>
              </a:ext>
            </a:extLst>
          </p:cNvPr>
          <p:cNvSpPr/>
          <p:nvPr/>
        </p:nvSpPr>
        <p:spPr>
          <a:xfrm>
            <a:off x="2161866" y="1988840"/>
            <a:ext cx="6298566" cy="2074242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defTabSz="914400" latinLnBrk="1">
              <a:spcBef>
                <a:spcPct val="0"/>
              </a:spcBef>
              <a:buNone/>
            </a:pPr>
            <a:r>
              <a:rPr lang="ko-KR" altLang="en-US" sz="4200" kern="1200" spc="-8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파이썬 기초 학습</a:t>
            </a:r>
            <a:endParaRPr lang="en-US" altLang="ko-KR" sz="4200" kern="1200" spc="-8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0" defTabSz="914400" latinLnBrk="1">
              <a:spcBef>
                <a:spcPct val="0"/>
              </a:spcBef>
              <a:buNone/>
            </a:pPr>
            <a:endParaRPr lang="en-US" altLang="ko-KR" sz="4200" kern="1200" spc="-8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r>
              <a:rPr lang="en-US" sz="2000" spc="-80" dirty="0">
                <a:hlinkClick r:id="rId4"/>
              </a:rPr>
              <a:t>https://www.codecademy.com/ko/tracks/python-ko</a:t>
            </a:r>
            <a:endParaRPr lang="en-US" sz="2000" spc="-80" dirty="0"/>
          </a:p>
          <a:p>
            <a:endParaRPr lang="en-US" altLang="ko-KR" sz="4200" kern="1200" spc="-8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0" defTabSz="914400" latinLnBrk="1">
              <a:spcBef>
                <a:spcPct val="0"/>
              </a:spcBef>
              <a:buNone/>
            </a:pPr>
            <a:endParaRPr sz="4200" kern="1200" spc="-8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194" name="Picture 2" descr="관련 이미지">
            <a:extLst>
              <a:ext uri="{FF2B5EF4-FFF2-40B4-BE49-F238E27FC236}">
                <a16:creationId xmlns:a16="http://schemas.microsoft.com/office/drawing/2014/main" id="{139E011E-A722-4085-A476-B125BF031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509342"/>
            <a:ext cx="4570427" cy="2305050"/>
          </a:xfrm>
          <a:prstGeom prst="rect">
            <a:avLst/>
          </a:prstGeom>
          <a:effectLst>
            <a:outerShdw blurRad="50800" dist="3429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00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>
            <a:extLst>
              <a:ext uri="{FF2B5EF4-FFF2-40B4-BE49-F238E27FC236}">
                <a16:creationId xmlns:a16="http://schemas.microsoft.com/office/drawing/2014/main" id="{696C7B19-5FCE-492C-88B5-76487ED9E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3_shape3">
            <a:extLst>
              <a:ext uri="{FF2B5EF4-FFF2-40B4-BE49-F238E27FC236}">
                <a16:creationId xmlns:a16="http://schemas.microsoft.com/office/drawing/2014/main" id="{B78886B5-F509-4047-8953-EEEF392C3AB0}"/>
              </a:ext>
            </a:extLst>
          </p:cNvPr>
          <p:cNvSpPr/>
          <p:nvPr/>
        </p:nvSpPr>
        <p:spPr>
          <a:xfrm>
            <a:off x="899592" y="-459432"/>
            <a:ext cx="5794509" cy="2074242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defTabSz="914400" latinLnBrk="1">
              <a:spcBef>
                <a:spcPct val="0"/>
              </a:spcBef>
              <a:buNone/>
            </a:pPr>
            <a:r>
              <a:rPr lang="en-US" sz="3200" kern="1200" spc="-8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Tensorflow</a:t>
            </a:r>
            <a:r>
              <a:rPr lang="en-US" sz="3200" kern="1200" spc="-8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3200" kern="1200" spc="-8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기본</a:t>
            </a:r>
            <a:endParaRPr sz="3200" kern="1200" spc="-8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slide3_shape3">
            <a:extLst>
              <a:ext uri="{FF2B5EF4-FFF2-40B4-BE49-F238E27FC236}">
                <a16:creationId xmlns:a16="http://schemas.microsoft.com/office/drawing/2014/main" id="{FF4D5627-793E-4C30-AA0F-F426E7D5F187}"/>
              </a:ext>
            </a:extLst>
          </p:cNvPr>
          <p:cNvSpPr/>
          <p:nvPr/>
        </p:nvSpPr>
        <p:spPr>
          <a:xfrm>
            <a:off x="2051720" y="2708920"/>
            <a:ext cx="6516724" cy="2232248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3600" spc="-80" dirty="0"/>
              <a:t>텐서플로를 한다는 것</a:t>
            </a:r>
            <a:r>
              <a:rPr lang="en-US" altLang="ko-KR" sz="3600" spc="-80" dirty="0"/>
              <a:t>:</a:t>
            </a:r>
          </a:p>
          <a:p>
            <a:pPr marL="0" algn="l" defTabSz="914400" latinLnBrk="1">
              <a:spcBef>
                <a:spcPct val="0"/>
              </a:spcBef>
              <a:buNone/>
            </a:pPr>
            <a:endParaRPr lang="en-US" altLang="ko-KR" sz="3600" kern="1200" spc="-80" dirty="0"/>
          </a:p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3600" spc="-8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주어진 </a:t>
            </a:r>
            <a:r>
              <a:rPr lang="en-US" altLang="ko-KR" sz="3600" kern="1200" spc="-8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DATA </a:t>
            </a:r>
            <a:r>
              <a:rPr lang="ko-KR" altLang="en-US" sz="3600" kern="1200" spc="-8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를</a:t>
            </a:r>
            <a:endParaRPr lang="en-US" altLang="ko-KR" sz="3600" kern="1200" spc="-80" dirty="0">
              <a:solidFill>
                <a:schemeClr val="accent6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3600" spc="-8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구현한 </a:t>
            </a:r>
            <a:r>
              <a:rPr lang="en-US" altLang="ko-KR" sz="3600" spc="-8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Algorithm </a:t>
            </a:r>
            <a:r>
              <a:rPr lang="ko-KR" altLang="en-US" sz="3600" spc="-8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에 </a:t>
            </a:r>
            <a:endParaRPr lang="en-US" altLang="ko-KR" sz="3600" spc="-8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3600" kern="1200" spc="-8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흘려 학습하는 과정</a:t>
            </a:r>
            <a:endParaRPr lang="en-US" altLang="ko-KR" sz="3600" kern="1200" spc="-8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19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>
            <a:extLst>
              <a:ext uri="{FF2B5EF4-FFF2-40B4-BE49-F238E27FC236}">
                <a16:creationId xmlns:a16="http://schemas.microsoft.com/office/drawing/2014/main" id="{696C7B19-5FCE-492C-88B5-76487ED9E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3_shape3">
            <a:extLst>
              <a:ext uri="{FF2B5EF4-FFF2-40B4-BE49-F238E27FC236}">
                <a16:creationId xmlns:a16="http://schemas.microsoft.com/office/drawing/2014/main" id="{B78886B5-F509-4047-8953-EEEF392C3AB0}"/>
              </a:ext>
            </a:extLst>
          </p:cNvPr>
          <p:cNvSpPr/>
          <p:nvPr/>
        </p:nvSpPr>
        <p:spPr>
          <a:xfrm>
            <a:off x="696508" y="-315416"/>
            <a:ext cx="5794509" cy="2074242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defTabSz="914400" latinLnBrk="1">
              <a:spcBef>
                <a:spcPct val="0"/>
              </a:spcBef>
              <a:buNone/>
            </a:pPr>
            <a:r>
              <a:rPr lang="en-US" sz="3200" kern="1200" spc="-8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Tensorflow</a:t>
            </a:r>
            <a:r>
              <a:rPr lang="en-US" sz="3200" kern="1200" spc="-8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3200" kern="1200" spc="-8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기본</a:t>
            </a:r>
            <a:endParaRPr sz="3200" kern="1200" spc="-8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0B12938-F009-41BC-B9EE-13AD5B6754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4590733"/>
              </p:ext>
            </p:extLst>
          </p:nvPr>
        </p:nvGraphicFramePr>
        <p:xfrm>
          <a:off x="2051720" y="57768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5B30D30F-7E6E-43D2-92B7-AB288FEF89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54696" y="3474677"/>
            <a:ext cx="1539067" cy="2330587"/>
          </a:xfrm>
          <a:prstGeom prst="rect">
            <a:avLst/>
          </a:prstGeom>
          <a:effectLst>
            <a:outerShdw blurRad="50800" dist="3429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그림 7">
            <a:extLst>
              <a:ext uri="{FF2B5EF4-FFF2-40B4-BE49-F238E27FC236}">
                <a16:creationId xmlns:a16="http://schemas.microsoft.com/office/drawing/2014/main" id="{9BBE2CCE-14DF-4888-8F5B-F0B8EDAA1FD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7267596">
            <a:off x="4491301" y="3842447"/>
            <a:ext cx="1417893" cy="1621018"/>
          </a:xfrm>
          <a:prstGeom prst="rect">
            <a:avLst/>
          </a:prstGeom>
          <a:effectLst>
            <a:outerShdw blurRad="50800" dist="3429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2" descr="gradient descent에 대한 이미지 검색결과">
            <a:extLst>
              <a:ext uri="{FF2B5EF4-FFF2-40B4-BE49-F238E27FC236}">
                <a16:creationId xmlns:a16="http://schemas.microsoft.com/office/drawing/2014/main" id="{CCA95B51-3552-40E4-BDE2-A9A8991A5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017" y="3882120"/>
            <a:ext cx="2358869" cy="1278130"/>
          </a:xfrm>
          <a:prstGeom prst="rect">
            <a:avLst/>
          </a:prstGeom>
          <a:effectLst>
            <a:outerShdw blurRad="50800" dist="3429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54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>
            <a:extLst>
              <a:ext uri="{FF2B5EF4-FFF2-40B4-BE49-F238E27FC236}">
                <a16:creationId xmlns:a16="http://schemas.microsoft.com/office/drawing/2014/main" id="{696C7B19-5FCE-492C-88B5-76487ED9E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3_shape3">
            <a:extLst>
              <a:ext uri="{FF2B5EF4-FFF2-40B4-BE49-F238E27FC236}">
                <a16:creationId xmlns:a16="http://schemas.microsoft.com/office/drawing/2014/main" id="{B78886B5-F509-4047-8953-EEEF392C3AB0}"/>
              </a:ext>
            </a:extLst>
          </p:cNvPr>
          <p:cNvSpPr/>
          <p:nvPr/>
        </p:nvSpPr>
        <p:spPr>
          <a:xfrm>
            <a:off x="899592" y="-459432"/>
            <a:ext cx="5794509" cy="2074242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defTabSz="914400" latinLnBrk="1">
              <a:spcBef>
                <a:spcPct val="0"/>
              </a:spcBef>
              <a:buNone/>
            </a:pPr>
            <a:r>
              <a:rPr lang="en-US" sz="3200" kern="1200" spc="-8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Tensorflow</a:t>
            </a:r>
            <a:r>
              <a:rPr lang="en-US" sz="3200" kern="1200" spc="-8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3200" kern="1200" spc="-8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기본</a:t>
            </a:r>
            <a:endParaRPr sz="3200" kern="1200" spc="-8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2C80B95-98B6-431D-83E3-FAFFFF55DE7C}"/>
              </a:ext>
            </a:extLst>
          </p:cNvPr>
          <p:cNvGrpSpPr/>
          <p:nvPr/>
        </p:nvGrpSpPr>
        <p:grpSpPr>
          <a:xfrm>
            <a:off x="6876256" y="260648"/>
            <a:ext cx="1601390" cy="960834"/>
            <a:chOff x="5357" y="1551582"/>
            <a:chExt cx="1601390" cy="96083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6FC588E-C260-4729-BD8A-40A50B303C6A}"/>
                </a:ext>
              </a:extLst>
            </p:cNvPr>
            <p:cNvSpPr/>
            <p:nvPr/>
          </p:nvSpPr>
          <p:spPr>
            <a:xfrm>
              <a:off x="5357" y="1551582"/>
              <a:ext cx="1601390" cy="96083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68945A89-B237-4016-AB31-A43D57A2A16A}"/>
                </a:ext>
              </a:extLst>
            </p:cNvPr>
            <p:cNvSpPr txBox="1"/>
            <p:nvPr/>
          </p:nvSpPr>
          <p:spPr>
            <a:xfrm>
              <a:off x="33499" y="1579724"/>
              <a:ext cx="1545106" cy="9045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300" b="1" kern="1200" dirty="0"/>
                <a:t>1.Graph</a:t>
              </a:r>
              <a:r>
                <a:rPr lang="ko-KR" altLang="en-US" sz="1300" b="1" kern="1200" dirty="0"/>
                <a:t>를 그린다</a:t>
              </a:r>
              <a:endParaRPr lang="en-US" altLang="ko-KR" sz="1300" b="1" kern="1200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CE5992B-46A5-4E10-8E56-821F8C008830}"/>
              </a:ext>
            </a:extLst>
          </p:cNvPr>
          <p:cNvSpPr/>
          <p:nvPr/>
        </p:nvSpPr>
        <p:spPr>
          <a:xfrm>
            <a:off x="2178651" y="2276872"/>
            <a:ext cx="2177325" cy="331236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Placeholder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Variable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Constant</a:t>
            </a:r>
            <a:endParaRPr lang="ko-KR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4F18C6-9FD2-4C3D-A642-39157240BCF2}"/>
              </a:ext>
            </a:extLst>
          </p:cNvPr>
          <p:cNvSpPr/>
          <p:nvPr/>
        </p:nvSpPr>
        <p:spPr>
          <a:xfrm>
            <a:off x="5605438" y="2276872"/>
            <a:ext cx="2177325" cy="3328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Operation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AF4A7A-BBB5-4080-8115-B10E96D173BC}"/>
              </a:ext>
            </a:extLst>
          </p:cNvPr>
          <p:cNvSpPr txBox="1"/>
          <p:nvPr/>
        </p:nvSpPr>
        <p:spPr>
          <a:xfrm>
            <a:off x="2394317" y="1755300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Subject, Object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D12513-0492-4941-8472-3221A50AEDD4}"/>
              </a:ext>
            </a:extLst>
          </p:cNvPr>
          <p:cNvSpPr txBox="1"/>
          <p:nvPr/>
        </p:nvSpPr>
        <p:spPr>
          <a:xfrm>
            <a:off x="6356219" y="1755300"/>
            <a:ext cx="675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Verb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F9B014-9386-4D9B-B1DB-752DD4FD4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4931" y="3162521"/>
            <a:ext cx="3171825" cy="1781175"/>
          </a:xfrm>
          <a:prstGeom prst="rect">
            <a:avLst/>
          </a:prstGeom>
          <a:effectLst>
            <a:outerShdw blurRad="50800" dist="3429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790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>
            <a:extLst>
              <a:ext uri="{FF2B5EF4-FFF2-40B4-BE49-F238E27FC236}">
                <a16:creationId xmlns:a16="http://schemas.microsoft.com/office/drawing/2014/main" id="{696C7B19-5FCE-492C-88B5-76487ED9E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3_shape3">
            <a:extLst>
              <a:ext uri="{FF2B5EF4-FFF2-40B4-BE49-F238E27FC236}">
                <a16:creationId xmlns:a16="http://schemas.microsoft.com/office/drawing/2014/main" id="{B78886B5-F509-4047-8953-EEEF392C3AB0}"/>
              </a:ext>
            </a:extLst>
          </p:cNvPr>
          <p:cNvSpPr/>
          <p:nvPr/>
        </p:nvSpPr>
        <p:spPr>
          <a:xfrm>
            <a:off x="899592" y="-459432"/>
            <a:ext cx="5794509" cy="2074242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defTabSz="914400" latinLnBrk="1">
              <a:spcBef>
                <a:spcPct val="0"/>
              </a:spcBef>
              <a:buNone/>
            </a:pPr>
            <a:r>
              <a:rPr lang="en-US" sz="3200" kern="1200" spc="-8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Tensorflow</a:t>
            </a:r>
            <a:r>
              <a:rPr lang="en-US" sz="3200" kern="1200" spc="-8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3200" kern="1200" spc="-8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기본</a:t>
            </a:r>
            <a:endParaRPr sz="3200" kern="1200" spc="-8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2C80B95-98B6-431D-83E3-FAFFFF55DE7C}"/>
              </a:ext>
            </a:extLst>
          </p:cNvPr>
          <p:cNvGrpSpPr/>
          <p:nvPr/>
        </p:nvGrpSpPr>
        <p:grpSpPr>
          <a:xfrm>
            <a:off x="6876256" y="260648"/>
            <a:ext cx="1601390" cy="960834"/>
            <a:chOff x="5357" y="1551582"/>
            <a:chExt cx="1601390" cy="96083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6FC588E-C260-4729-BD8A-40A50B303C6A}"/>
                </a:ext>
              </a:extLst>
            </p:cNvPr>
            <p:cNvSpPr/>
            <p:nvPr/>
          </p:nvSpPr>
          <p:spPr>
            <a:xfrm>
              <a:off x="5357" y="1551582"/>
              <a:ext cx="1601390" cy="96083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68945A89-B237-4016-AB31-A43D57A2A16A}"/>
                </a:ext>
              </a:extLst>
            </p:cNvPr>
            <p:cNvSpPr txBox="1"/>
            <p:nvPr/>
          </p:nvSpPr>
          <p:spPr>
            <a:xfrm>
              <a:off x="33499" y="1579724"/>
              <a:ext cx="1545106" cy="9045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300" b="1" kern="1200" dirty="0"/>
                <a:t>1.Graph</a:t>
              </a:r>
              <a:r>
                <a:rPr lang="ko-KR" altLang="en-US" sz="1300" b="1" kern="1200" dirty="0"/>
                <a:t>를 그린다</a:t>
              </a:r>
              <a:endParaRPr lang="en-US" altLang="ko-KR" sz="1300" b="1" kern="1200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CE5992B-46A5-4E10-8E56-821F8C008830}"/>
              </a:ext>
            </a:extLst>
          </p:cNvPr>
          <p:cNvSpPr/>
          <p:nvPr/>
        </p:nvSpPr>
        <p:spPr>
          <a:xfrm>
            <a:off x="2178651" y="2276872"/>
            <a:ext cx="2177325" cy="331236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Placeholder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Variable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Constant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AF4A7A-BBB5-4080-8115-B10E96D173BC}"/>
              </a:ext>
            </a:extLst>
          </p:cNvPr>
          <p:cNvSpPr txBox="1"/>
          <p:nvPr/>
        </p:nvSpPr>
        <p:spPr>
          <a:xfrm>
            <a:off x="2394317" y="1755300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Subject, Object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4" name="그림 4">
            <a:extLst>
              <a:ext uri="{FF2B5EF4-FFF2-40B4-BE49-F238E27FC236}">
                <a16:creationId xmlns:a16="http://schemas.microsoft.com/office/drawing/2014/main" id="{09C5213D-5D9B-4A09-A236-BA33F4A0BA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221" y="3284984"/>
            <a:ext cx="4205760" cy="2217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EA55A7-3B9D-47C3-BD9C-C305B98444F4}"/>
              </a:ext>
            </a:extLst>
          </p:cNvPr>
          <p:cNvSpPr txBox="1"/>
          <p:nvPr/>
        </p:nvSpPr>
        <p:spPr>
          <a:xfrm>
            <a:off x="4499992" y="4005064"/>
            <a:ext cx="29017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Data</a:t>
            </a:r>
            <a:r>
              <a:rPr lang="ko-KR" altLang="en-US" dirty="0">
                <a:solidFill>
                  <a:schemeClr val="bg1"/>
                </a:solidFill>
              </a:rPr>
              <a:t>를 받기 위한 바구니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err="1">
                <a:solidFill>
                  <a:schemeClr val="bg1"/>
                </a:solidFill>
              </a:rPr>
              <a:t>Dtype</a:t>
            </a:r>
            <a:r>
              <a:rPr lang="en-US" altLang="ko-KR" dirty="0">
                <a:solidFill>
                  <a:schemeClr val="bg1"/>
                </a:solidFill>
              </a:rPr>
              <a:t>: data</a:t>
            </a:r>
            <a:r>
              <a:rPr lang="ko-KR" altLang="en-US" dirty="0">
                <a:solidFill>
                  <a:schemeClr val="bg1"/>
                </a:solidFill>
              </a:rPr>
              <a:t>의</a:t>
            </a:r>
            <a:r>
              <a:rPr lang="en-US" altLang="ko-KR" dirty="0">
                <a:solidFill>
                  <a:schemeClr val="bg1"/>
                </a:solidFill>
              </a:rPr>
              <a:t> type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Shape: data</a:t>
            </a:r>
            <a:r>
              <a:rPr lang="ko-KR" altLang="en-US" dirty="0">
                <a:solidFill>
                  <a:schemeClr val="bg1"/>
                </a:solidFill>
              </a:rPr>
              <a:t>의 모양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Name: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placeholder</a:t>
            </a:r>
            <a:r>
              <a:rPr lang="ko-KR" altLang="en-US" dirty="0">
                <a:solidFill>
                  <a:schemeClr val="bg1"/>
                </a:solidFill>
              </a:rPr>
              <a:t>의 이름</a:t>
            </a:r>
          </a:p>
        </p:txBody>
      </p:sp>
    </p:spTree>
    <p:extLst>
      <p:ext uri="{BB962C8B-B14F-4D97-AF65-F5344CB8AC3E}">
        <p14:creationId xmlns:p14="http://schemas.microsoft.com/office/powerpoint/2010/main" val="75639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>
            <a:extLst>
              <a:ext uri="{FF2B5EF4-FFF2-40B4-BE49-F238E27FC236}">
                <a16:creationId xmlns:a16="http://schemas.microsoft.com/office/drawing/2014/main" id="{696C7B19-5FCE-492C-88B5-76487ED9E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3_shape3">
            <a:extLst>
              <a:ext uri="{FF2B5EF4-FFF2-40B4-BE49-F238E27FC236}">
                <a16:creationId xmlns:a16="http://schemas.microsoft.com/office/drawing/2014/main" id="{B78886B5-F509-4047-8953-EEEF392C3AB0}"/>
              </a:ext>
            </a:extLst>
          </p:cNvPr>
          <p:cNvSpPr/>
          <p:nvPr/>
        </p:nvSpPr>
        <p:spPr>
          <a:xfrm>
            <a:off x="899592" y="-459432"/>
            <a:ext cx="5794509" cy="2074242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defTabSz="914400" latinLnBrk="1">
              <a:spcBef>
                <a:spcPct val="0"/>
              </a:spcBef>
              <a:buNone/>
            </a:pPr>
            <a:r>
              <a:rPr lang="en-US" sz="3200" kern="1200" spc="-8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Tensorflow</a:t>
            </a:r>
            <a:r>
              <a:rPr lang="en-US" sz="3200" kern="1200" spc="-8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3200" kern="1200" spc="-8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기본</a:t>
            </a:r>
            <a:endParaRPr sz="3200" kern="1200" spc="-8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2C80B95-98B6-431D-83E3-FAFFFF55DE7C}"/>
              </a:ext>
            </a:extLst>
          </p:cNvPr>
          <p:cNvGrpSpPr/>
          <p:nvPr/>
        </p:nvGrpSpPr>
        <p:grpSpPr>
          <a:xfrm>
            <a:off x="6876256" y="260648"/>
            <a:ext cx="1601390" cy="960834"/>
            <a:chOff x="5357" y="1551582"/>
            <a:chExt cx="1601390" cy="96083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6FC588E-C260-4729-BD8A-40A50B303C6A}"/>
                </a:ext>
              </a:extLst>
            </p:cNvPr>
            <p:cNvSpPr/>
            <p:nvPr/>
          </p:nvSpPr>
          <p:spPr>
            <a:xfrm>
              <a:off x="5357" y="1551582"/>
              <a:ext cx="1601390" cy="96083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68945A89-B237-4016-AB31-A43D57A2A16A}"/>
                </a:ext>
              </a:extLst>
            </p:cNvPr>
            <p:cNvSpPr txBox="1"/>
            <p:nvPr/>
          </p:nvSpPr>
          <p:spPr>
            <a:xfrm>
              <a:off x="33499" y="1579724"/>
              <a:ext cx="1545106" cy="9045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300" b="1" kern="1200" dirty="0"/>
                <a:t>1.Graph</a:t>
              </a:r>
              <a:r>
                <a:rPr lang="ko-KR" altLang="en-US" sz="1300" b="1" kern="1200" dirty="0"/>
                <a:t>를 그린다</a:t>
              </a:r>
              <a:endParaRPr lang="en-US" altLang="ko-KR" sz="1300" b="1" kern="1200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CE5992B-46A5-4E10-8E56-821F8C008830}"/>
              </a:ext>
            </a:extLst>
          </p:cNvPr>
          <p:cNvSpPr/>
          <p:nvPr/>
        </p:nvSpPr>
        <p:spPr>
          <a:xfrm>
            <a:off x="2178651" y="2276872"/>
            <a:ext cx="2177325" cy="331236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Placeholder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Variable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Constant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AF4A7A-BBB5-4080-8115-B10E96D173BC}"/>
              </a:ext>
            </a:extLst>
          </p:cNvPr>
          <p:cNvSpPr txBox="1"/>
          <p:nvPr/>
        </p:nvSpPr>
        <p:spPr>
          <a:xfrm>
            <a:off x="2394317" y="1755300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Subject, Object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A55A7-3B9D-47C3-BD9C-C305B98444F4}"/>
              </a:ext>
            </a:extLst>
          </p:cNvPr>
          <p:cNvSpPr txBox="1"/>
          <p:nvPr/>
        </p:nvSpPr>
        <p:spPr>
          <a:xfrm>
            <a:off x="4434288" y="3583768"/>
            <a:ext cx="36631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초기화 이후에  계속 변할 수 있는 값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Initial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value: Tensor</a:t>
            </a:r>
            <a:r>
              <a:rPr lang="ko-KR" altLang="en-US" dirty="0">
                <a:solidFill>
                  <a:schemeClr val="bg1"/>
                </a:solidFill>
              </a:rPr>
              <a:t>형태의 초기값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Name: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variable</a:t>
            </a:r>
            <a:r>
              <a:rPr lang="ko-KR" altLang="en-US" dirty="0">
                <a:solidFill>
                  <a:schemeClr val="bg1"/>
                </a:solidFill>
              </a:rPr>
              <a:t>의 이름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꼭 초기화 해야함</a:t>
            </a:r>
            <a:r>
              <a:rPr lang="en-US" altLang="ko-KR" dirty="0">
                <a:solidFill>
                  <a:schemeClr val="bg1"/>
                </a:solidFill>
              </a:rPr>
              <a:t>!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3" name="그림 6">
            <a:extLst>
              <a:ext uri="{FF2B5EF4-FFF2-40B4-BE49-F238E27FC236}">
                <a16:creationId xmlns:a16="http://schemas.microsoft.com/office/drawing/2014/main" id="{11786777-0025-4CD8-9E86-42F64787DD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132" y="2924944"/>
            <a:ext cx="4691356" cy="4529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0115DC-C98C-4FA9-A47E-AB1D633DD1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4422" y="2246299"/>
            <a:ext cx="4676775" cy="514350"/>
          </a:xfrm>
          <a:prstGeom prst="rect">
            <a:avLst/>
          </a:prstGeom>
        </p:spPr>
      </p:pic>
      <p:pic>
        <p:nvPicPr>
          <p:cNvPr id="15" name="그림 7">
            <a:extLst>
              <a:ext uri="{FF2B5EF4-FFF2-40B4-BE49-F238E27FC236}">
                <a16:creationId xmlns:a16="http://schemas.microsoft.com/office/drawing/2014/main" id="{5BAE444F-BE78-443A-8267-B2C875229E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5373216"/>
            <a:ext cx="4448301" cy="107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19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>
            <a:extLst>
              <a:ext uri="{FF2B5EF4-FFF2-40B4-BE49-F238E27FC236}">
                <a16:creationId xmlns:a16="http://schemas.microsoft.com/office/drawing/2014/main" id="{696C7B19-5FCE-492C-88B5-76487ED9E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3_shape3">
            <a:extLst>
              <a:ext uri="{FF2B5EF4-FFF2-40B4-BE49-F238E27FC236}">
                <a16:creationId xmlns:a16="http://schemas.microsoft.com/office/drawing/2014/main" id="{B78886B5-F509-4047-8953-EEEF392C3AB0}"/>
              </a:ext>
            </a:extLst>
          </p:cNvPr>
          <p:cNvSpPr/>
          <p:nvPr/>
        </p:nvSpPr>
        <p:spPr>
          <a:xfrm>
            <a:off x="899592" y="-459432"/>
            <a:ext cx="5794509" cy="2074242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defTabSz="914400" latinLnBrk="1">
              <a:spcBef>
                <a:spcPct val="0"/>
              </a:spcBef>
              <a:buNone/>
            </a:pPr>
            <a:r>
              <a:rPr lang="en-US" sz="3200" kern="1200" spc="-8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Tensorflow</a:t>
            </a:r>
            <a:r>
              <a:rPr lang="en-US" sz="3200" kern="1200" spc="-8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3200" kern="1200" spc="-8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기본</a:t>
            </a:r>
            <a:endParaRPr sz="3200" kern="1200" spc="-8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2C80B95-98B6-431D-83E3-FAFFFF55DE7C}"/>
              </a:ext>
            </a:extLst>
          </p:cNvPr>
          <p:cNvGrpSpPr/>
          <p:nvPr/>
        </p:nvGrpSpPr>
        <p:grpSpPr>
          <a:xfrm>
            <a:off x="6876256" y="260648"/>
            <a:ext cx="1601390" cy="960834"/>
            <a:chOff x="5357" y="1551582"/>
            <a:chExt cx="1601390" cy="96083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6FC588E-C260-4729-BD8A-40A50B303C6A}"/>
                </a:ext>
              </a:extLst>
            </p:cNvPr>
            <p:cNvSpPr/>
            <p:nvPr/>
          </p:nvSpPr>
          <p:spPr>
            <a:xfrm>
              <a:off x="5357" y="1551582"/>
              <a:ext cx="1601390" cy="96083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68945A89-B237-4016-AB31-A43D57A2A16A}"/>
                </a:ext>
              </a:extLst>
            </p:cNvPr>
            <p:cNvSpPr txBox="1"/>
            <p:nvPr/>
          </p:nvSpPr>
          <p:spPr>
            <a:xfrm>
              <a:off x="33499" y="1579724"/>
              <a:ext cx="1545106" cy="9045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300" b="1" kern="1200" dirty="0"/>
                <a:t>1.Graph</a:t>
              </a:r>
              <a:r>
                <a:rPr lang="ko-KR" altLang="en-US" sz="1300" b="1" kern="1200" dirty="0"/>
                <a:t>를 그린다</a:t>
              </a:r>
              <a:endParaRPr lang="en-US" altLang="ko-KR" sz="1300" b="1" kern="1200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CE5992B-46A5-4E10-8E56-821F8C008830}"/>
              </a:ext>
            </a:extLst>
          </p:cNvPr>
          <p:cNvSpPr/>
          <p:nvPr/>
        </p:nvSpPr>
        <p:spPr>
          <a:xfrm>
            <a:off x="2178651" y="2276872"/>
            <a:ext cx="2177325" cy="331236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Placeholder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Variable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Constant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AF4A7A-BBB5-4080-8115-B10E96D173BC}"/>
              </a:ext>
            </a:extLst>
          </p:cNvPr>
          <p:cNvSpPr txBox="1"/>
          <p:nvPr/>
        </p:nvSpPr>
        <p:spPr>
          <a:xfrm>
            <a:off x="2394317" y="1755300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Subject, Object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A55A7-3B9D-47C3-BD9C-C305B98444F4}"/>
              </a:ext>
            </a:extLst>
          </p:cNvPr>
          <p:cNvSpPr txBox="1"/>
          <p:nvPr/>
        </p:nvSpPr>
        <p:spPr>
          <a:xfrm>
            <a:off x="4499992" y="4005064"/>
            <a:ext cx="35961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바뀌지 않는 값을 </a:t>
            </a:r>
            <a:r>
              <a:rPr lang="en-US" altLang="ko-KR" dirty="0" err="1">
                <a:solidFill>
                  <a:schemeClr val="bg1"/>
                </a:solidFill>
              </a:rPr>
              <a:t>tf.Tensor</a:t>
            </a:r>
            <a:r>
              <a:rPr lang="ko-KR" altLang="en-US" dirty="0">
                <a:solidFill>
                  <a:schemeClr val="bg1"/>
                </a:solidFill>
              </a:rPr>
              <a:t>로 저장 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Value: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tf.constant</a:t>
            </a:r>
            <a:r>
              <a:rPr lang="ko-KR" altLang="en-US" dirty="0">
                <a:solidFill>
                  <a:schemeClr val="bg1"/>
                </a:solidFill>
              </a:rPr>
              <a:t>가 가지는 값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err="1">
                <a:solidFill>
                  <a:schemeClr val="bg1"/>
                </a:solidFill>
              </a:rPr>
              <a:t>Dtype</a:t>
            </a:r>
            <a:r>
              <a:rPr lang="en-US" altLang="ko-KR" dirty="0">
                <a:solidFill>
                  <a:schemeClr val="bg1"/>
                </a:solidFill>
              </a:rPr>
              <a:t>: data</a:t>
            </a:r>
            <a:r>
              <a:rPr lang="ko-KR" altLang="en-US" dirty="0">
                <a:solidFill>
                  <a:schemeClr val="bg1"/>
                </a:solidFill>
              </a:rPr>
              <a:t>의</a:t>
            </a:r>
            <a:r>
              <a:rPr lang="en-US" altLang="ko-KR" dirty="0">
                <a:solidFill>
                  <a:schemeClr val="bg1"/>
                </a:solidFill>
              </a:rPr>
              <a:t> type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Shape: data</a:t>
            </a:r>
            <a:r>
              <a:rPr lang="ko-KR" altLang="en-US" dirty="0">
                <a:solidFill>
                  <a:schemeClr val="bg1"/>
                </a:solidFill>
              </a:rPr>
              <a:t>의 모양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Name: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placeholder</a:t>
            </a:r>
            <a:r>
              <a:rPr lang="ko-KR" altLang="en-US" dirty="0">
                <a:solidFill>
                  <a:schemeClr val="bg1"/>
                </a:solidFill>
              </a:rPr>
              <a:t>의 이름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538DE7-3F57-447A-8367-2894D9011D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773" y="2243187"/>
            <a:ext cx="28479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9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>
            <a:extLst>
              <a:ext uri="{FF2B5EF4-FFF2-40B4-BE49-F238E27FC236}">
                <a16:creationId xmlns:a16="http://schemas.microsoft.com/office/drawing/2014/main" id="{696C7B19-5FCE-492C-88B5-76487ED9E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3_shape3">
            <a:extLst>
              <a:ext uri="{FF2B5EF4-FFF2-40B4-BE49-F238E27FC236}">
                <a16:creationId xmlns:a16="http://schemas.microsoft.com/office/drawing/2014/main" id="{B78886B5-F509-4047-8953-EEEF392C3AB0}"/>
              </a:ext>
            </a:extLst>
          </p:cNvPr>
          <p:cNvSpPr/>
          <p:nvPr/>
        </p:nvSpPr>
        <p:spPr>
          <a:xfrm>
            <a:off x="899592" y="-459432"/>
            <a:ext cx="5794509" cy="2074242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defTabSz="914400" latinLnBrk="1">
              <a:spcBef>
                <a:spcPct val="0"/>
              </a:spcBef>
              <a:buNone/>
            </a:pPr>
            <a:r>
              <a:rPr lang="en-US" sz="3200" kern="1200" spc="-8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Tensorflow</a:t>
            </a:r>
            <a:r>
              <a:rPr lang="en-US" sz="3200" kern="1200" spc="-8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3200" kern="1200" spc="-8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기본</a:t>
            </a:r>
            <a:endParaRPr sz="3200" kern="1200" spc="-8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2C80B95-98B6-431D-83E3-FAFFFF55DE7C}"/>
              </a:ext>
            </a:extLst>
          </p:cNvPr>
          <p:cNvGrpSpPr/>
          <p:nvPr/>
        </p:nvGrpSpPr>
        <p:grpSpPr>
          <a:xfrm>
            <a:off x="6876256" y="260648"/>
            <a:ext cx="1601390" cy="960834"/>
            <a:chOff x="5357" y="1551582"/>
            <a:chExt cx="1601390" cy="96083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6FC588E-C260-4729-BD8A-40A50B303C6A}"/>
                </a:ext>
              </a:extLst>
            </p:cNvPr>
            <p:cNvSpPr/>
            <p:nvPr/>
          </p:nvSpPr>
          <p:spPr>
            <a:xfrm>
              <a:off x="5357" y="1551582"/>
              <a:ext cx="1601390" cy="96083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68945A89-B237-4016-AB31-A43D57A2A16A}"/>
                </a:ext>
              </a:extLst>
            </p:cNvPr>
            <p:cNvSpPr txBox="1"/>
            <p:nvPr/>
          </p:nvSpPr>
          <p:spPr>
            <a:xfrm>
              <a:off x="33499" y="1579724"/>
              <a:ext cx="1545106" cy="9045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300" b="1" kern="1200" dirty="0"/>
                <a:t>1.Graph</a:t>
              </a:r>
              <a:r>
                <a:rPr lang="ko-KR" altLang="en-US" sz="1300" b="1" kern="1200" dirty="0"/>
                <a:t>를 그린다</a:t>
              </a:r>
              <a:endParaRPr lang="en-US" altLang="ko-KR" sz="1300" b="1" kern="1200" dirty="0"/>
            </a:p>
          </p:txBody>
        </p:sp>
      </p:grpSp>
      <p:pic>
        <p:nvPicPr>
          <p:cNvPr id="13" name="그림 5">
            <a:extLst>
              <a:ext uri="{FF2B5EF4-FFF2-40B4-BE49-F238E27FC236}">
                <a16:creationId xmlns:a16="http://schemas.microsoft.com/office/drawing/2014/main" id="{9791A3C1-4017-45EF-89EB-6DD41BC9F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1433759"/>
            <a:ext cx="5511015" cy="4703188"/>
          </a:xfrm>
          <a:prstGeom prst="rect">
            <a:avLst/>
          </a:prstGeom>
          <a:effectLst>
            <a:outerShdw blurRad="50800" dist="3429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93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>
            <a:extLst>
              <a:ext uri="{FF2B5EF4-FFF2-40B4-BE49-F238E27FC236}">
                <a16:creationId xmlns:a16="http://schemas.microsoft.com/office/drawing/2014/main" id="{696C7B19-5FCE-492C-88B5-76487ED9E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3_shape3">
            <a:extLst>
              <a:ext uri="{FF2B5EF4-FFF2-40B4-BE49-F238E27FC236}">
                <a16:creationId xmlns:a16="http://schemas.microsoft.com/office/drawing/2014/main" id="{B78886B5-F509-4047-8953-EEEF392C3AB0}"/>
              </a:ext>
            </a:extLst>
          </p:cNvPr>
          <p:cNvSpPr/>
          <p:nvPr/>
        </p:nvSpPr>
        <p:spPr>
          <a:xfrm>
            <a:off x="2087724" y="908720"/>
            <a:ext cx="6516724" cy="2074242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defTabSz="914400" latinLnBrk="1">
              <a:spcBef>
                <a:spcPct val="0"/>
              </a:spcBef>
              <a:buNone/>
            </a:pPr>
            <a:r>
              <a:rPr lang="ko-KR" altLang="en-US" sz="4200" spc="-80" dirty="0"/>
              <a:t>우린 </a:t>
            </a:r>
            <a:r>
              <a:rPr lang="en-US" altLang="ko-KR" sz="4200" spc="-80" dirty="0"/>
              <a:t>Learning </a:t>
            </a:r>
            <a:r>
              <a:rPr lang="ko-KR" altLang="en-US" sz="4200" spc="-80" dirty="0"/>
              <a:t>배웁니다</a:t>
            </a:r>
            <a:endParaRPr sz="4200" kern="1200" spc="-8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0" name="다이어그램 9">
            <a:extLst>
              <a:ext uri="{FF2B5EF4-FFF2-40B4-BE49-F238E27FC236}">
                <a16:creationId xmlns:a16="http://schemas.microsoft.com/office/drawing/2014/main" id="{0C416126-8149-4B99-9969-6C6F2101C774}"/>
              </a:ext>
            </a:extLst>
          </p:cNvPr>
          <p:cNvGraphicFramePr/>
          <p:nvPr>
            <p:extLst/>
          </p:nvPr>
        </p:nvGraphicFramePr>
        <p:xfrm>
          <a:off x="1763688" y="1153075"/>
          <a:ext cx="6096000" cy="4984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2669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>
            <a:extLst>
              <a:ext uri="{FF2B5EF4-FFF2-40B4-BE49-F238E27FC236}">
                <a16:creationId xmlns:a16="http://schemas.microsoft.com/office/drawing/2014/main" id="{696C7B19-5FCE-492C-88B5-76487ED9E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3_shape3">
            <a:extLst>
              <a:ext uri="{FF2B5EF4-FFF2-40B4-BE49-F238E27FC236}">
                <a16:creationId xmlns:a16="http://schemas.microsoft.com/office/drawing/2014/main" id="{B78886B5-F509-4047-8953-EEEF392C3AB0}"/>
              </a:ext>
            </a:extLst>
          </p:cNvPr>
          <p:cNvSpPr/>
          <p:nvPr/>
        </p:nvSpPr>
        <p:spPr>
          <a:xfrm>
            <a:off x="899592" y="-459432"/>
            <a:ext cx="5794509" cy="2074242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defTabSz="914400" latinLnBrk="1">
              <a:spcBef>
                <a:spcPct val="0"/>
              </a:spcBef>
              <a:buNone/>
            </a:pPr>
            <a:r>
              <a:rPr lang="en-US" sz="3200" kern="1200" spc="-8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Tensorflow</a:t>
            </a:r>
            <a:r>
              <a:rPr lang="en-US" sz="3200" kern="1200" spc="-8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3200" kern="1200" spc="-8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기본</a:t>
            </a:r>
            <a:endParaRPr sz="3200" kern="1200" spc="-8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2C80B95-98B6-431D-83E3-FAFFFF55DE7C}"/>
              </a:ext>
            </a:extLst>
          </p:cNvPr>
          <p:cNvGrpSpPr/>
          <p:nvPr/>
        </p:nvGrpSpPr>
        <p:grpSpPr>
          <a:xfrm>
            <a:off x="6876256" y="260648"/>
            <a:ext cx="1601390" cy="960834"/>
            <a:chOff x="5357" y="1551582"/>
            <a:chExt cx="1601390" cy="96083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6FC588E-C260-4729-BD8A-40A50B303C6A}"/>
                </a:ext>
              </a:extLst>
            </p:cNvPr>
            <p:cNvSpPr/>
            <p:nvPr/>
          </p:nvSpPr>
          <p:spPr>
            <a:xfrm>
              <a:off x="5357" y="1551582"/>
              <a:ext cx="1601390" cy="96083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68945A89-B237-4016-AB31-A43D57A2A16A}"/>
                </a:ext>
              </a:extLst>
            </p:cNvPr>
            <p:cNvSpPr txBox="1"/>
            <p:nvPr/>
          </p:nvSpPr>
          <p:spPr>
            <a:xfrm>
              <a:off x="33499" y="1579724"/>
              <a:ext cx="1545106" cy="9045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300" b="1" kern="1200" dirty="0"/>
                <a:t>1.Graph</a:t>
              </a:r>
              <a:r>
                <a:rPr lang="ko-KR" altLang="en-US" sz="1300" b="1" kern="1200" dirty="0"/>
                <a:t>를 그린다</a:t>
              </a:r>
              <a:endParaRPr lang="en-US" altLang="ko-KR" sz="1300" b="1" kern="1200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974F18C6-9FD2-4C3D-A642-39157240BCF2}"/>
              </a:ext>
            </a:extLst>
          </p:cNvPr>
          <p:cNvSpPr/>
          <p:nvPr/>
        </p:nvSpPr>
        <p:spPr>
          <a:xfrm>
            <a:off x="6869360" y="2204864"/>
            <a:ext cx="2177325" cy="3328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Operation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D12513-0492-4941-8472-3221A50AEDD4}"/>
              </a:ext>
            </a:extLst>
          </p:cNvPr>
          <p:cNvSpPr txBox="1"/>
          <p:nvPr/>
        </p:nvSpPr>
        <p:spPr>
          <a:xfrm>
            <a:off x="7620141" y="1683292"/>
            <a:ext cx="675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Verb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4" name="그림 1">
            <a:extLst>
              <a:ext uri="{FF2B5EF4-FFF2-40B4-BE49-F238E27FC236}">
                <a16:creationId xmlns:a16="http://schemas.microsoft.com/office/drawing/2014/main" id="{A321BE61-5C98-4722-A71A-03F976599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626" y="2519623"/>
            <a:ext cx="5623587" cy="1632654"/>
          </a:xfrm>
          <a:prstGeom prst="rect">
            <a:avLst/>
          </a:prstGeom>
          <a:effectLst>
            <a:outerShdw blurRad="50800" dist="3429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그림 8">
            <a:extLst>
              <a:ext uri="{FF2B5EF4-FFF2-40B4-BE49-F238E27FC236}">
                <a16:creationId xmlns:a16="http://schemas.microsoft.com/office/drawing/2014/main" id="{EDBF0E4C-23CD-4B5A-BE4F-08FC9C3DA5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5856" y="4285673"/>
            <a:ext cx="1539067" cy="2330587"/>
          </a:xfrm>
          <a:prstGeom prst="rect">
            <a:avLst/>
          </a:prstGeom>
          <a:effectLst>
            <a:outerShdw blurRad="50800" dist="3429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0756F58-CEA6-4525-B5D4-1784A89598FB}"/>
              </a:ext>
            </a:extLst>
          </p:cNvPr>
          <p:cNvSpPr/>
          <p:nvPr/>
        </p:nvSpPr>
        <p:spPr>
          <a:xfrm>
            <a:off x="1175626" y="953090"/>
            <a:ext cx="55263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latin typeface="+mj-lt"/>
              </a:rPr>
              <a:t>operation</a:t>
            </a:r>
            <a:r>
              <a:rPr lang="ko-KR" altLang="en-US" sz="1600" dirty="0">
                <a:solidFill>
                  <a:schemeClr val="bg1"/>
                </a:solidFill>
                <a:latin typeface="+mj-lt"/>
              </a:rPr>
              <a:t>은 이름을 가지며 추상적인 연산을 의미함</a:t>
            </a:r>
            <a:endParaRPr lang="en-US" altLang="ko-KR" sz="1600" dirty="0">
              <a:solidFill>
                <a:schemeClr val="bg1"/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latin typeface="+mj-lt"/>
              </a:rPr>
              <a:t>Graph-construction time</a:t>
            </a:r>
            <a:r>
              <a:rPr lang="ko-KR" altLang="en-US" sz="1600" dirty="0">
                <a:solidFill>
                  <a:schemeClr val="bg1"/>
                </a:solidFill>
                <a:latin typeface="+mj-lt"/>
              </a:rPr>
              <a:t>에 </a:t>
            </a:r>
            <a:r>
              <a:rPr lang="en-US" altLang="ko-KR" sz="1600" dirty="0">
                <a:solidFill>
                  <a:schemeClr val="bg1"/>
                </a:solidFill>
                <a:latin typeface="+mj-lt"/>
              </a:rPr>
              <a:t>operation</a:t>
            </a:r>
            <a:r>
              <a:rPr lang="ko-KR" altLang="en-US" sz="1600" dirty="0">
                <a:solidFill>
                  <a:schemeClr val="bg1"/>
                </a:solidFill>
                <a:latin typeface="+mj-lt"/>
              </a:rPr>
              <a:t>이</a:t>
            </a:r>
            <a:r>
              <a:rPr lang="en-US" altLang="ko-KR" sz="1600" dirty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+mj-lt"/>
              </a:rPr>
              <a:t>생성</a:t>
            </a:r>
            <a:r>
              <a:rPr lang="en-US" altLang="ko-KR" sz="1600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+mj-lt"/>
              </a:rPr>
              <a:t>노드</a:t>
            </a:r>
            <a:r>
              <a:rPr lang="en-US" altLang="ko-KR" sz="1600" dirty="0">
                <a:solidFill>
                  <a:schemeClr val="bg1"/>
                </a:solidFill>
                <a:latin typeface="+mj-lt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  <a:latin typeface="+mj-lt"/>
              </a:rPr>
              <a:t>딥 러닝에 사용되는 대표적인 </a:t>
            </a:r>
            <a:r>
              <a:rPr lang="en-US" altLang="ko-KR" sz="1600" dirty="0">
                <a:solidFill>
                  <a:schemeClr val="bg1"/>
                </a:solidFill>
                <a:latin typeface="+mj-lt"/>
              </a:rPr>
              <a:t>operation </a:t>
            </a:r>
            <a:r>
              <a:rPr lang="ko-KR" altLang="en-US" sz="1600" dirty="0">
                <a:solidFill>
                  <a:schemeClr val="bg1"/>
                </a:solidFill>
                <a:latin typeface="+mj-lt"/>
              </a:rPr>
              <a:t>및 </a:t>
            </a:r>
            <a:r>
              <a:rPr lang="en-US" altLang="ko-KR" sz="1600" dirty="0">
                <a:solidFill>
                  <a:schemeClr val="bg1"/>
                </a:solidFill>
                <a:latin typeface="+mj-lt"/>
              </a:rPr>
              <a:t>class</a:t>
            </a:r>
            <a:r>
              <a:rPr lang="ko-KR" altLang="en-US" sz="1600" dirty="0">
                <a:solidFill>
                  <a:schemeClr val="bg1"/>
                </a:solidFill>
                <a:latin typeface="+mj-lt"/>
              </a:rPr>
              <a:t>로는 </a:t>
            </a:r>
            <a:r>
              <a:rPr lang="en-US" altLang="ko-KR" sz="1600" dirty="0">
                <a:solidFill>
                  <a:schemeClr val="bg1"/>
                </a:solidFill>
                <a:latin typeface="+mj-lt"/>
              </a:rPr>
              <a:t>constant, Variable, placeholder, Matrix operation, neural-net building block </a:t>
            </a:r>
            <a:r>
              <a:rPr lang="ko-KR" altLang="en-US" sz="1600" dirty="0">
                <a:solidFill>
                  <a:schemeClr val="bg1"/>
                </a:solidFill>
                <a:latin typeface="+mj-lt"/>
              </a:rPr>
              <a:t>등이 있음</a:t>
            </a:r>
            <a:endParaRPr lang="en-US" altLang="ko-KR" sz="1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6819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3_shape3">
            <a:extLst>
              <a:ext uri="{FF2B5EF4-FFF2-40B4-BE49-F238E27FC236}">
                <a16:creationId xmlns:a16="http://schemas.microsoft.com/office/drawing/2014/main" id="{B78886B5-F509-4047-8953-EEEF392C3AB0}"/>
              </a:ext>
            </a:extLst>
          </p:cNvPr>
          <p:cNvSpPr/>
          <p:nvPr/>
        </p:nvSpPr>
        <p:spPr>
          <a:xfrm>
            <a:off x="899592" y="-459432"/>
            <a:ext cx="5794509" cy="2074242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defTabSz="914400" latinLnBrk="1">
              <a:spcBef>
                <a:spcPct val="0"/>
              </a:spcBef>
              <a:buNone/>
            </a:pPr>
            <a:r>
              <a:rPr lang="en-US" sz="3200" kern="1200" spc="-8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Tensorflow</a:t>
            </a:r>
            <a:r>
              <a:rPr lang="en-US" sz="3200" kern="1200" spc="-8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3200" kern="1200" spc="-8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기본</a:t>
            </a:r>
            <a:endParaRPr sz="3200" kern="1200" spc="-8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90B5BD-4376-44DA-8233-C094811E6E01}"/>
              </a:ext>
            </a:extLst>
          </p:cNvPr>
          <p:cNvSpPr txBox="1"/>
          <p:nvPr/>
        </p:nvSpPr>
        <p:spPr>
          <a:xfrm>
            <a:off x="899592" y="1572363"/>
            <a:ext cx="84115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Session</a:t>
            </a:r>
            <a:r>
              <a:rPr lang="ko-KR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  <a:r>
              <a:rPr lang="ko-KR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</a:t>
            </a:r>
            <a:r>
              <a:rPr lang="ko-KR" alt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텐서플로</a:t>
            </a:r>
            <a:r>
              <a:rPr lang="ko-KR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내의 </a:t>
            </a:r>
            <a:r>
              <a:rPr lang="en-US" altLang="ko-KR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operation </a:t>
            </a:r>
            <a:r>
              <a:rPr lang="ko-KR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실행이 </a:t>
            </a:r>
            <a:endParaRPr lang="en-US" altLang="ko-KR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ko-KR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일어나는 가상 환경</a:t>
            </a:r>
            <a:endParaRPr lang="en-US" altLang="ko-KR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/>
                </a:solidFill>
              </a:rPr>
              <a:t>run </a:t>
            </a:r>
            <a:r>
              <a:rPr lang="ko-KR" altLang="en-US" sz="2400" dirty="0">
                <a:solidFill>
                  <a:schemeClr val="bg1"/>
                </a:solidFill>
              </a:rPr>
              <a:t>함수를 통해 그래프를 실행한다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 err="1">
                <a:solidFill>
                  <a:schemeClr val="bg1"/>
                </a:solidFill>
              </a:rPr>
              <a:t>Feed_dict</a:t>
            </a:r>
            <a:r>
              <a:rPr lang="en-US" altLang="ko-KR" sz="2400" dirty="0">
                <a:solidFill>
                  <a:schemeClr val="bg1"/>
                </a:solidFill>
              </a:rPr>
              <a:t> : dictionary </a:t>
            </a:r>
            <a:r>
              <a:rPr lang="ko-KR" altLang="en-US" sz="2400" dirty="0">
                <a:solidFill>
                  <a:schemeClr val="bg1"/>
                </a:solidFill>
              </a:rPr>
              <a:t>형태로 </a:t>
            </a:r>
            <a:r>
              <a:rPr lang="en-US" altLang="ko-KR" sz="2400" dirty="0">
                <a:solidFill>
                  <a:schemeClr val="bg1"/>
                </a:solidFill>
              </a:rPr>
              <a:t>input tensor</a:t>
            </a:r>
            <a:r>
              <a:rPr lang="ko-KR" altLang="en-US" sz="2400" dirty="0">
                <a:solidFill>
                  <a:schemeClr val="bg1"/>
                </a:solidFill>
              </a:rPr>
              <a:t>를 받는 인자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F560461-69B8-49AB-9590-5CDAAB01F368}"/>
              </a:ext>
            </a:extLst>
          </p:cNvPr>
          <p:cNvGrpSpPr/>
          <p:nvPr/>
        </p:nvGrpSpPr>
        <p:grpSpPr>
          <a:xfrm>
            <a:off x="6977052" y="404663"/>
            <a:ext cx="1601390" cy="960834"/>
            <a:chOff x="2247304" y="1551582"/>
            <a:chExt cx="1601390" cy="960834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7C69462-DE1B-4ABE-94C3-009F2E7BB924}"/>
                </a:ext>
              </a:extLst>
            </p:cNvPr>
            <p:cNvSpPr/>
            <p:nvPr/>
          </p:nvSpPr>
          <p:spPr>
            <a:xfrm>
              <a:off x="2247304" y="1551582"/>
              <a:ext cx="1601390" cy="960834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ectangle: Rounded Corners 4">
              <a:extLst>
                <a:ext uri="{FF2B5EF4-FFF2-40B4-BE49-F238E27FC236}">
                  <a16:creationId xmlns:a16="http://schemas.microsoft.com/office/drawing/2014/main" id="{F7A93AF4-1053-4659-B33B-2FD48DCC480D}"/>
                </a:ext>
              </a:extLst>
            </p:cNvPr>
            <p:cNvSpPr txBox="1"/>
            <p:nvPr/>
          </p:nvSpPr>
          <p:spPr>
            <a:xfrm>
              <a:off x="2275446" y="1579724"/>
              <a:ext cx="1545106" cy="9045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300" b="1" kern="1200" dirty="0"/>
                <a:t>2.</a:t>
              </a:r>
              <a:r>
                <a:rPr lang="ko-KR" altLang="en-US" sz="1300" b="1" kern="1200" dirty="0"/>
                <a:t>데이터</a:t>
              </a:r>
              <a:r>
                <a:rPr lang="en-US" altLang="ko-KR" sz="1300" b="1" kern="1200" dirty="0"/>
                <a:t>(Tensor)</a:t>
              </a:r>
              <a:r>
                <a:rPr lang="ko-KR" altLang="en-US" sz="1300" b="1" kern="1200" dirty="0"/>
                <a:t>를 넣는다</a:t>
              </a:r>
              <a:endParaRPr lang="en-US" altLang="ko-KR" sz="1300" b="1" kern="1200" dirty="0"/>
            </a:p>
          </p:txBody>
        </p:sp>
      </p:grpSp>
      <p:pic>
        <p:nvPicPr>
          <p:cNvPr id="23" name="그림 8">
            <a:extLst>
              <a:ext uri="{FF2B5EF4-FFF2-40B4-BE49-F238E27FC236}">
                <a16:creationId xmlns:a16="http://schemas.microsoft.com/office/drawing/2014/main" id="{0BFBE2A0-8204-4B97-8B2D-16202B41E3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  <p:pic>
        <p:nvPicPr>
          <p:cNvPr id="2050" name="Picture 2" descr="tensorflow session에 대한 이미지 검색결과">
            <a:extLst>
              <a:ext uri="{FF2B5EF4-FFF2-40B4-BE49-F238E27FC236}">
                <a16:creationId xmlns:a16="http://schemas.microsoft.com/office/drawing/2014/main" id="{6B52EF0A-009A-490F-A44E-3E0C9DBF0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230" y="1268760"/>
            <a:ext cx="3757786" cy="4668978"/>
          </a:xfrm>
          <a:prstGeom prst="rect">
            <a:avLst/>
          </a:prstGeom>
          <a:effectLst>
            <a:outerShdw blurRad="50800" dist="3429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17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3_shape3">
            <a:extLst>
              <a:ext uri="{FF2B5EF4-FFF2-40B4-BE49-F238E27FC236}">
                <a16:creationId xmlns:a16="http://schemas.microsoft.com/office/drawing/2014/main" id="{B78886B5-F509-4047-8953-EEEF392C3AB0}"/>
              </a:ext>
            </a:extLst>
          </p:cNvPr>
          <p:cNvSpPr/>
          <p:nvPr/>
        </p:nvSpPr>
        <p:spPr>
          <a:xfrm>
            <a:off x="899592" y="-459432"/>
            <a:ext cx="5794509" cy="2074242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defTabSz="914400" latinLnBrk="1">
              <a:spcBef>
                <a:spcPct val="0"/>
              </a:spcBef>
              <a:buNone/>
            </a:pPr>
            <a:r>
              <a:rPr lang="en-US" sz="3200" kern="1200" spc="-8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Tensorflow</a:t>
            </a:r>
            <a:r>
              <a:rPr lang="en-US" sz="3200" kern="1200" spc="-8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3200" kern="1200" spc="-8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기본</a:t>
            </a:r>
            <a:endParaRPr sz="3200" kern="1200" spc="-8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7" name="그림 7">
            <a:extLst>
              <a:ext uri="{FF2B5EF4-FFF2-40B4-BE49-F238E27FC236}">
                <a16:creationId xmlns:a16="http://schemas.microsoft.com/office/drawing/2014/main" id="{DFD1E474-6C37-4E79-B1E7-D3C17A88D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250" y="1916832"/>
            <a:ext cx="6740561" cy="377560"/>
          </a:xfrm>
          <a:prstGeom prst="rect">
            <a:avLst/>
          </a:prstGeom>
        </p:spPr>
      </p:pic>
      <p:pic>
        <p:nvPicPr>
          <p:cNvPr id="18" name="그림 4">
            <a:extLst>
              <a:ext uri="{FF2B5EF4-FFF2-40B4-BE49-F238E27FC236}">
                <a16:creationId xmlns:a16="http://schemas.microsoft.com/office/drawing/2014/main" id="{FD93E497-03E2-4EBB-98BD-A0F2A73D0E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776" y="2596414"/>
            <a:ext cx="6855469" cy="328799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D90B5BD-4376-44DA-8233-C094811E6E01}"/>
              </a:ext>
            </a:extLst>
          </p:cNvPr>
          <p:cNvSpPr txBox="1"/>
          <p:nvPr/>
        </p:nvSpPr>
        <p:spPr>
          <a:xfrm>
            <a:off x="1763688" y="1042332"/>
            <a:ext cx="4349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꼭 </a:t>
            </a:r>
            <a:r>
              <a:rPr lang="en-US" altLang="ko-KR" dirty="0">
                <a:solidFill>
                  <a:schemeClr val="bg1"/>
                </a:solidFill>
              </a:rPr>
              <a:t>placeholder</a:t>
            </a:r>
            <a:r>
              <a:rPr lang="ko-KR" altLang="en-US" dirty="0">
                <a:solidFill>
                  <a:schemeClr val="bg1"/>
                </a:solidFill>
              </a:rPr>
              <a:t>에서 정해놓은 </a:t>
            </a:r>
            <a:r>
              <a:rPr lang="en-US" altLang="ko-KR" dirty="0">
                <a:solidFill>
                  <a:schemeClr val="bg1"/>
                </a:solidFill>
              </a:rPr>
              <a:t>type, shape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지켜야함</a:t>
            </a:r>
            <a:r>
              <a:rPr lang="en-US" altLang="ko-KR" dirty="0">
                <a:solidFill>
                  <a:schemeClr val="bg1"/>
                </a:solidFill>
              </a:rPr>
              <a:t>!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F560461-69B8-49AB-9590-5CDAAB01F368}"/>
              </a:ext>
            </a:extLst>
          </p:cNvPr>
          <p:cNvGrpSpPr/>
          <p:nvPr/>
        </p:nvGrpSpPr>
        <p:grpSpPr>
          <a:xfrm>
            <a:off x="6977052" y="404663"/>
            <a:ext cx="1601390" cy="960834"/>
            <a:chOff x="2247304" y="1551582"/>
            <a:chExt cx="1601390" cy="960834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7C69462-DE1B-4ABE-94C3-009F2E7BB924}"/>
                </a:ext>
              </a:extLst>
            </p:cNvPr>
            <p:cNvSpPr/>
            <p:nvPr/>
          </p:nvSpPr>
          <p:spPr>
            <a:xfrm>
              <a:off x="2247304" y="1551582"/>
              <a:ext cx="1601390" cy="960834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ectangle: Rounded Corners 4">
              <a:extLst>
                <a:ext uri="{FF2B5EF4-FFF2-40B4-BE49-F238E27FC236}">
                  <a16:creationId xmlns:a16="http://schemas.microsoft.com/office/drawing/2014/main" id="{F7A93AF4-1053-4659-B33B-2FD48DCC480D}"/>
                </a:ext>
              </a:extLst>
            </p:cNvPr>
            <p:cNvSpPr txBox="1"/>
            <p:nvPr/>
          </p:nvSpPr>
          <p:spPr>
            <a:xfrm>
              <a:off x="2275446" y="1579724"/>
              <a:ext cx="1545106" cy="9045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300" b="1" kern="1200" dirty="0"/>
                <a:t>2.</a:t>
              </a:r>
              <a:r>
                <a:rPr lang="ko-KR" altLang="en-US" sz="1300" b="1" kern="1200" dirty="0"/>
                <a:t>데이터</a:t>
              </a:r>
              <a:r>
                <a:rPr lang="en-US" altLang="ko-KR" sz="1300" b="1" kern="1200" dirty="0"/>
                <a:t>(Tensor)</a:t>
              </a:r>
              <a:r>
                <a:rPr lang="ko-KR" altLang="en-US" sz="1300" b="1" kern="1200" dirty="0"/>
                <a:t>를 넣는다</a:t>
              </a:r>
              <a:endParaRPr lang="en-US" altLang="ko-KR" sz="1300" b="1" kern="1200" dirty="0"/>
            </a:p>
          </p:txBody>
        </p:sp>
      </p:grpSp>
      <p:pic>
        <p:nvPicPr>
          <p:cNvPr id="23" name="그림 8">
            <a:extLst>
              <a:ext uri="{FF2B5EF4-FFF2-40B4-BE49-F238E27FC236}">
                <a16:creationId xmlns:a16="http://schemas.microsoft.com/office/drawing/2014/main" id="{0BFBE2A0-8204-4B97-8B2D-16202B41E3A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11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3_shape3">
            <a:extLst>
              <a:ext uri="{FF2B5EF4-FFF2-40B4-BE49-F238E27FC236}">
                <a16:creationId xmlns:a16="http://schemas.microsoft.com/office/drawing/2014/main" id="{B78886B5-F509-4047-8953-EEEF392C3AB0}"/>
              </a:ext>
            </a:extLst>
          </p:cNvPr>
          <p:cNvSpPr/>
          <p:nvPr/>
        </p:nvSpPr>
        <p:spPr>
          <a:xfrm>
            <a:off x="899592" y="-459432"/>
            <a:ext cx="5794509" cy="2074242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defTabSz="914400" latinLnBrk="1">
              <a:spcBef>
                <a:spcPct val="0"/>
              </a:spcBef>
              <a:buNone/>
            </a:pPr>
            <a:r>
              <a:rPr lang="en-US" sz="3200" kern="1200" spc="-8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Tensorflow</a:t>
            </a:r>
            <a:r>
              <a:rPr lang="en-US" sz="3200" kern="1200" spc="-8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3200" kern="1200" spc="-8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기본</a:t>
            </a:r>
            <a:endParaRPr sz="3200" kern="1200" spc="-8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B4E7572-2886-442D-BA9F-EB990307892B}"/>
              </a:ext>
            </a:extLst>
          </p:cNvPr>
          <p:cNvGrpSpPr/>
          <p:nvPr/>
        </p:nvGrpSpPr>
        <p:grpSpPr>
          <a:xfrm>
            <a:off x="7009605" y="370155"/>
            <a:ext cx="1601390" cy="960834"/>
            <a:chOff x="4489251" y="1551582"/>
            <a:chExt cx="1601390" cy="96083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E1709A9-4D8C-4619-84E6-B8B163C48706}"/>
                </a:ext>
              </a:extLst>
            </p:cNvPr>
            <p:cNvSpPr/>
            <p:nvPr/>
          </p:nvSpPr>
          <p:spPr>
            <a:xfrm>
              <a:off x="4489251" y="1551582"/>
              <a:ext cx="1601390" cy="960834"/>
            </a:xfrm>
            <a:prstGeom prst="roundRect">
              <a:avLst>
                <a:gd name="adj" fmla="val 10000"/>
              </a:avLst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ctangle: Rounded Corners 4">
              <a:extLst>
                <a:ext uri="{FF2B5EF4-FFF2-40B4-BE49-F238E27FC236}">
                  <a16:creationId xmlns:a16="http://schemas.microsoft.com/office/drawing/2014/main" id="{E63D4301-4F96-4D95-8C98-D76FE25BB119}"/>
                </a:ext>
              </a:extLst>
            </p:cNvPr>
            <p:cNvSpPr txBox="1"/>
            <p:nvPr/>
          </p:nvSpPr>
          <p:spPr>
            <a:xfrm>
              <a:off x="4517393" y="1579724"/>
              <a:ext cx="1545106" cy="9045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300" b="1" kern="1200" dirty="0"/>
                <a:t>3.Loss</a:t>
              </a:r>
              <a:r>
                <a:rPr lang="ko-KR" altLang="en-US" sz="1300" b="1" kern="1200" dirty="0"/>
                <a:t>를 이용하여 학습</a:t>
              </a:r>
              <a:endParaRPr lang="en-US" altLang="ko-KR" sz="1300" b="1" kern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E989B5-3D89-4CC7-BEFB-4D4F38106C62}"/>
                  </a:ext>
                </a:extLst>
              </p:cNvPr>
              <p:cNvSpPr txBox="1"/>
              <p:nvPr/>
            </p:nvSpPr>
            <p:spPr>
              <a:xfrm>
                <a:off x="2212258" y="1383046"/>
                <a:ext cx="4859022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Loss</a:t>
                </a:r>
                <a:r>
                  <a:rPr lang="ko-KR" altLang="en-US" sz="24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란</a:t>
                </a:r>
                <a:r>
                  <a:rPr lang="en-US" altLang="ko-KR" sz="24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?</a:t>
                </a:r>
              </a:p>
              <a:p>
                <a:endParaRPr lang="en-US" altLang="ko-KR" sz="2400" dirty="0">
                  <a:solidFill>
                    <a:schemeClr val="bg1"/>
                  </a:solidFill>
                </a:endParaRPr>
              </a:p>
              <a:p>
                <a:r>
                  <a:rPr lang="en-US" altLang="ko-KR" sz="2400" dirty="0">
                    <a:solidFill>
                      <a:schemeClr val="bg1"/>
                    </a:solidFill>
                  </a:rPr>
                  <a:t>= </a:t>
                </a:r>
                <a:r>
                  <a:rPr lang="ko-KR" altLang="en-US" sz="2400" dirty="0">
                    <a:solidFill>
                      <a:schemeClr val="bg1"/>
                    </a:solidFill>
                  </a:rPr>
                  <a:t>내가 잘못해서 생긴 정답과의 차이</a:t>
                </a:r>
                <a:endParaRPr lang="en-US" altLang="ko-KR" sz="2400" dirty="0">
                  <a:solidFill>
                    <a:schemeClr val="bg1"/>
                  </a:solidFill>
                </a:endParaRPr>
              </a:p>
              <a:p>
                <a:r>
                  <a:rPr lang="en-US" altLang="ko-KR" sz="2400" dirty="0">
                    <a:solidFill>
                      <a:schemeClr val="bg1"/>
                    </a:solidFill>
                  </a:rPr>
                  <a:t>= </a:t>
                </a:r>
                <a:r>
                  <a:rPr lang="ko-KR" altLang="en-US" sz="2400" dirty="0">
                    <a:solidFill>
                      <a:schemeClr val="bg1"/>
                    </a:solidFill>
                  </a:rPr>
                  <a:t>내가 예측한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40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ko-KR" altLang="en-US" sz="2400" dirty="0">
                    <a:solidFill>
                      <a:schemeClr val="bg1"/>
                    </a:solidFill>
                  </a:rPr>
                  <a:t> 와 정답 </a:t>
                </a:r>
                <a:r>
                  <a:rPr lang="en-US" altLang="ko-KR" sz="2400" dirty="0">
                    <a:solidFill>
                      <a:schemeClr val="accent6">
                        <a:lumMod val="75000"/>
                      </a:schemeClr>
                    </a:solidFill>
                  </a:rPr>
                  <a:t>y</a:t>
                </a:r>
                <a:r>
                  <a:rPr lang="ko-KR" altLang="en-US" sz="2400" dirty="0">
                    <a:solidFill>
                      <a:schemeClr val="bg1"/>
                    </a:solidFill>
                  </a:rPr>
                  <a:t>와의 차이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E989B5-3D89-4CC7-BEFB-4D4F38106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258" y="1383046"/>
                <a:ext cx="4859022" cy="1569660"/>
              </a:xfrm>
              <a:prstGeom prst="rect">
                <a:avLst/>
              </a:prstGeom>
              <a:blipFill>
                <a:blip r:embed="rId3"/>
                <a:stretch>
                  <a:fillRect l="-2008" t="-3113" r="-1004" b="-81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32AE57F1-FE0D-4621-9414-F938F51CD97E}"/>
              </a:ext>
            </a:extLst>
          </p:cNvPr>
          <p:cNvSpPr txBox="1"/>
          <p:nvPr/>
        </p:nvSpPr>
        <p:spPr>
          <a:xfrm>
            <a:off x="2191469" y="3356992"/>
            <a:ext cx="49728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Loss</a:t>
            </a:r>
            <a:r>
              <a:rPr lang="ko-KR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함수의 결정</a:t>
            </a:r>
            <a:endParaRPr lang="en-US" altLang="ko-KR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n-US" altLang="ko-KR" sz="2400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altLang="ko-KR" sz="2400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sym typeface="Wingdings" panose="05000000000000000000" pitchFamily="2" charset="2"/>
              </a:rPr>
              <a:t>y</a:t>
            </a:r>
            <a:r>
              <a:rPr lang="ko-KR" alt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의 형태에 따라</a:t>
            </a:r>
            <a:endParaRPr lang="en-US" altLang="ko-KR" sz="24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chemeClr val="bg1"/>
                </a:solidFill>
              </a:rPr>
              <a:t>MSE(mean square error)</a:t>
            </a:r>
          </a:p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chemeClr val="bg1"/>
                </a:solidFill>
              </a:rPr>
              <a:t>Binary cross-entropy</a:t>
            </a:r>
          </a:p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chemeClr val="bg1"/>
                </a:solidFill>
              </a:rPr>
              <a:t>Cross-entropy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22" name="그림 8">
            <a:extLst>
              <a:ext uri="{FF2B5EF4-FFF2-40B4-BE49-F238E27FC236}">
                <a16:creationId xmlns:a16="http://schemas.microsoft.com/office/drawing/2014/main" id="{73E9EFF8-17B0-4130-BEAE-D83F2EFF56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04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3_shape3">
            <a:extLst>
              <a:ext uri="{FF2B5EF4-FFF2-40B4-BE49-F238E27FC236}">
                <a16:creationId xmlns:a16="http://schemas.microsoft.com/office/drawing/2014/main" id="{B78886B5-F509-4047-8953-EEEF392C3AB0}"/>
              </a:ext>
            </a:extLst>
          </p:cNvPr>
          <p:cNvSpPr/>
          <p:nvPr/>
        </p:nvSpPr>
        <p:spPr>
          <a:xfrm>
            <a:off x="899592" y="-459432"/>
            <a:ext cx="5794509" cy="2074242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defTabSz="914400" latinLnBrk="1">
              <a:spcBef>
                <a:spcPct val="0"/>
              </a:spcBef>
              <a:buNone/>
            </a:pPr>
            <a:r>
              <a:rPr lang="en-US" sz="3200" kern="1200" spc="-8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Tensorflow</a:t>
            </a:r>
            <a:r>
              <a:rPr lang="en-US" sz="3200" kern="1200" spc="-8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3200" kern="1200" spc="-8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기본</a:t>
            </a:r>
            <a:endParaRPr sz="3200" kern="1200" spc="-8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B4E7572-2886-442D-BA9F-EB990307892B}"/>
              </a:ext>
            </a:extLst>
          </p:cNvPr>
          <p:cNvGrpSpPr/>
          <p:nvPr/>
        </p:nvGrpSpPr>
        <p:grpSpPr>
          <a:xfrm>
            <a:off x="7009605" y="370155"/>
            <a:ext cx="1601390" cy="960834"/>
            <a:chOff x="4489251" y="1551582"/>
            <a:chExt cx="1601390" cy="96083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E1709A9-4D8C-4619-84E6-B8B163C48706}"/>
                </a:ext>
              </a:extLst>
            </p:cNvPr>
            <p:cNvSpPr/>
            <p:nvPr/>
          </p:nvSpPr>
          <p:spPr>
            <a:xfrm>
              <a:off x="4489251" y="1551582"/>
              <a:ext cx="1601390" cy="960834"/>
            </a:xfrm>
            <a:prstGeom prst="roundRect">
              <a:avLst>
                <a:gd name="adj" fmla="val 10000"/>
              </a:avLst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ctangle: Rounded Corners 4">
              <a:extLst>
                <a:ext uri="{FF2B5EF4-FFF2-40B4-BE49-F238E27FC236}">
                  <a16:creationId xmlns:a16="http://schemas.microsoft.com/office/drawing/2014/main" id="{E63D4301-4F96-4D95-8C98-D76FE25BB119}"/>
                </a:ext>
              </a:extLst>
            </p:cNvPr>
            <p:cNvSpPr txBox="1"/>
            <p:nvPr/>
          </p:nvSpPr>
          <p:spPr>
            <a:xfrm>
              <a:off x="4517393" y="1579724"/>
              <a:ext cx="1545106" cy="9045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300" b="1" kern="1200" dirty="0"/>
                <a:t>3.Loss</a:t>
              </a:r>
              <a:r>
                <a:rPr lang="ko-KR" altLang="en-US" sz="1300" b="1" kern="1200" dirty="0"/>
                <a:t>를 이용하여 학습</a:t>
              </a:r>
              <a:endParaRPr lang="en-US" altLang="ko-KR" sz="1300" b="1" kern="12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2AE57F1-FE0D-4621-9414-F938F51CD97E}"/>
              </a:ext>
            </a:extLst>
          </p:cNvPr>
          <p:cNvSpPr txBox="1"/>
          <p:nvPr/>
        </p:nvSpPr>
        <p:spPr>
          <a:xfrm>
            <a:off x="2183521" y="850572"/>
            <a:ext cx="497281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sym typeface="Wingdings" panose="05000000000000000000" pitchFamily="2" charset="2"/>
              </a:rPr>
              <a:t>y</a:t>
            </a:r>
            <a:r>
              <a:rPr lang="ko-KR" altLang="en-US" sz="2000" dirty="0">
                <a:solidFill>
                  <a:schemeClr val="bg1"/>
                </a:solidFill>
                <a:sym typeface="Wingdings" panose="05000000000000000000" pitchFamily="2" charset="2"/>
              </a:rPr>
              <a:t>의 형태에 따라</a:t>
            </a:r>
            <a:endParaRPr lang="en-US" altLang="ko-KR" sz="20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chemeClr val="bg1"/>
                </a:solidFill>
              </a:rPr>
              <a:t>MSE(mean square error)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    </a:t>
            </a:r>
            <a:r>
              <a:rPr lang="ko-KR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실제 숫자을 예측하는 경우</a:t>
            </a:r>
            <a:endParaRPr lang="en-US" altLang="ko-KR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n-US" altLang="ko-KR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chemeClr val="bg1"/>
                </a:solidFill>
              </a:rPr>
              <a:t>Binary cross-entropy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    </a:t>
            </a:r>
            <a:r>
              <a:rPr lang="ko-KR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정답이 </a:t>
            </a:r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 </a:t>
            </a:r>
            <a:r>
              <a:rPr lang="ko-KR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또는 </a:t>
            </a:r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 </a:t>
            </a:r>
            <a:r>
              <a:rPr lang="ko-KR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인 경우</a:t>
            </a:r>
            <a:endParaRPr lang="en-US" altLang="ko-KR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chemeClr val="bg1"/>
                </a:solidFill>
              </a:rPr>
              <a:t>Cross-entropy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    </a:t>
            </a:r>
            <a:r>
              <a:rPr lang="ko-KR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정답이 유한개의 클래스인 경우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965435-B138-4518-AF30-D4213A37B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500" y="2321905"/>
            <a:ext cx="5257800" cy="638175"/>
          </a:xfrm>
          <a:prstGeom prst="rect">
            <a:avLst/>
          </a:prstGeom>
        </p:spPr>
      </p:pic>
      <p:pic>
        <p:nvPicPr>
          <p:cNvPr id="13" name="그림 8">
            <a:extLst>
              <a:ext uri="{FF2B5EF4-FFF2-40B4-BE49-F238E27FC236}">
                <a16:creationId xmlns:a16="http://schemas.microsoft.com/office/drawing/2014/main" id="{119BE6D5-98E3-457B-A711-FB7A276592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689A419-2044-45BC-B1D6-B26E6392C9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2500" y="5593057"/>
            <a:ext cx="6524625" cy="4286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EC212F8-33AB-4F15-9EC3-A7D96D4ED2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2323" y="3985670"/>
            <a:ext cx="6048672" cy="72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00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3_shape3">
            <a:extLst>
              <a:ext uri="{FF2B5EF4-FFF2-40B4-BE49-F238E27FC236}">
                <a16:creationId xmlns:a16="http://schemas.microsoft.com/office/drawing/2014/main" id="{B78886B5-F509-4047-8953-EEEF392C3AB0}"/>
              </a:ext>
            </a:extLst>
          </p:cNvPr>
          <p:cNvSpPr/>
          <p:nvPr/>
        </p:nvSpPr>
        <p:spPr>
          <a:xfrm>
            <a:off x="899592" y="-459432"/>
            <a:ext cx="5794509" cy="2074242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defTabSz="914400" latinLnBrk="1">
              <a:spcBef>
                <a:spcPct val="0"/>
              </a:spcBef>
              <a:buNone/>
            </a:pPr>
            <a:r>
              <a:rPr lang="en-US" sz="3200" kern="1200" spc="-8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Tensorflow</a:t>
            </a:r>
            <a:r>
              <a:rPr lang="en-US" sz="3200" kern="1200" spc="-8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3200" kern="1200" spc="-8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기본</a:t>
            </a:r>
            <a:endParaRPr sz="3200" kern="1200" spc="-8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B4E7572-2886-442D-BA9F-EB990307892B}"/>
              </a:ext>
            </a:extLst>
          </p:cNvPr>
          <p:cNvGrpSpPr/>
          <p:nvPr/>
        </p:nvGrpSpPr>
        <p:grpSpPr>
          <a:xfrm>
            <a:off x="7009605" y="370155"/>
            <a:ext cx="1601390" cy="960834"/>
            <a:chOff x="4489251" y="1551582"/>
            <a:chExt cx="1601390" cy="96083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E1709A9-4D8C-4619-84E6-B8B163C48706}"/>
                </a:ext>
              </a:extLst>
            </p:cNvPr>
            <p:cNvSpPr/>
            <p:nvPr/>
          </p:nvSpPr>
          <p:spPr>
            <a:xfrm>
              <a:off x="4489251" y="1551582"/>
              <a:ext cx="1601390" cy="960834"/>
            </a:xfrm>
            <a:prstGeom prst="roundRect">
              <a:avLst>
                <a:gd name="adj" fmla="val 10000"/>
              </a:avLst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ctangle: Rounded Corners 4">
              <a:extLst>
                <a:ext uri="{FF2B5EF4-FFF2-40B4-BE49-F238E27FC236}">
                  <a16:creationId xmlns:a16="http://schemas.microsoft.com/office/drawing/2014/main" id="{E63D4301-4F96-4D95-8C98-D76FE25BB119}"/>
                </a:ext>
              </a:extLst>
            </p:cNvPr>
            <p:cNvSpPr txBox="1"/>
            <p:nvPr/>
          </p:nvSpPr>
          <p:spPr>
            <a:xfrm>
              <a:off x="4517393" y="1579724"/>
              <a:ext cx="1545106" cy="9045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300" b="1" kern="1200" dirty="0"/>
                <a:t>3.Loss</a:t>
              </a:r>
              <a:r>
                <a:rPr lang="ko-KR" altLang="en-US" sz="1300" b="1" kern="1200" dirty="0"/>
                <a:t>를 이용하여 학습</a:t>
              </a:r>
              <a:endParaRPr lang="en-US" altLang="ko-KR" sz="1300" b="1" kern="1200"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ED71EA1D-0313-4879-8150-6350A64F9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174" y="1669831"/>
            <a:ext cx="6568977" cy="4357798"/>
          </a:xfrm>
          <a:prstGeom prst="rect">
            <a:avLst/>
          </a:prstGeom>
          <a:effectLst>
            <a:outerShdw blurRad="50800" dist="3429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그림 8">
            <a:extLst>
              <a:ext uri="{FF2B5EF4-FFF2-40B4-BE49-F238E27FC236}">
                <a16:creationId xmlns:a16="http://schemas.microsoft.com/office/drawing/2014/main" id="{A7FB5C0C-9613-42F7-A063-1D58ACBFEC0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04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3_shape3">
            <a:extLst>
              <a:ext uri="{FF2B5EF4-FFF2-40B4-BE49-F238E27FC236}">
                <a16:creationId xmlns:a16="http://schemas.microsoft.com/office/drawing/2014/main" id="{B78886B5-F509-4047-8953-EEEF392C3AB0}"/>
              </a:ext>
            </a:extLst>
          </p:cNvPr>
          <p:cNvSpPr/>
          <p:nvPr/>
        </p:nvSpPr>
        <p:spPr>
          <a:xfrm>
            <a:off x="899592" y="-459432"/>
            <a:ext cx="5794509" cy="2074242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defTabSz="914400" latinLnBrk="1">
              <a:spcBef>
                <a:spcPct val="0"/>
              </a:spcBef>
              <a:buNone/>
            </a:pPr>
            <a:r>
              <a:rPr lang="en-US" sz="3200" kern="1200" spc="-8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Tensorflow</a:t>
            </a:r>
            <a:r>
              <a:rPr lang="en-US" sz="3200" kern="1200" spc="-8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3200" kern="1200" spc="-8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기본</a:t>
            </a:r>
            <a:endParaRPr sz="3200" kern="1200" spc="-8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B4E7572-2886-442D-BA9F-EB990307892B}"/>
              </a:ext>
            </a:extLst>
          </p:cNvPr>
          <p:cNvGrpSpPr/>
          <p:nvPr/>
        </p:nvGrpSpPr>
        <p:grpSpPr>
          <a:xfrm>
            <a:off x="7009605" y="370155"/>
            <a:ext cx="1601390" cy="960834"/>
            <a:chOff x="4489251" y="1551582"/>
            <a:chExt cx="1601390" cy="96083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E1709A9-4D8C-4619-84E6-B8B163C48706}"/>
                </a:ext>
              </a:extLst>
            </p:cNvPr>
            <p:cNvSpPr/>
            <p:nvPr/>
          </p:nvSpPr>
          <p:spPr>
            <a:xfrm>
              <a:off x="4489251" y="1551582"/>
              <a:ext cx="1601390" cy="960834"/>
            </a:xfrm>
            <a:prstGeom prst="roundRect">
              <a:avLst>
                <a:gd name="adj" fmla="val 10000"/>
              </a:avLst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ctangle: Rounded Corners 4">
              <a:extLst>
                <a:ext uri="{FF2B5EF4-FFF2-40B4-BE49-F238E27FC236}">
                  <a16:creationId xmlns:a16="http://schemas.microsoft.com/office/drawing/2014/main" id="{E63D4301-4F96-4D95-8C98-D76FE25BB119}"/>
                </a:ext>
              </a:extLst>
            </p:cNvPr>
            <p:cNvSpPr txBox="1"/>
            <p:nvPr/>
          </p:nvSpPr>
          <p:spPr>
            <a:xfrm>
              <a:off x="4517393" y="1579724"/>
              <a:ext cx="1545106" cy="9045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300" b="1" kern="1200" dirty="0"/>
                <a:t>3.Loss</a:t>
              </a:r>
              <a:r>
                <a:rPr lang="ko-KR" altLang="en-US" sz="1300" b="1" kern="1200" dirty="0"/>
                <a:t>를 이용하여 학습</a:t>
              </a:r>
              <a:endParaRPr lang="en-US" altLang="ko-KR" sz="1300" b="1" kern="1200" dirty="0"/>
            </a:p>
          </p:txBody>
        </p:sp>
      </p:grpSp>
      <p:pic>
        <p:nvPicPr>
          <p:cNvPr id="13" name="그림 8">
            <a:extLst>
              <a:ext uri="{FF2B5EF4-FFF2-40B4-BE49-F238E27FC236}">
                <a16:creationId xmlns:a16="http://schemas.microsoft.com/office/drawing/2014/main" id="{A7FB5C0C-9613-42F7-A063-1D58ACBFEC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98DFD30-0ADB-462C-9048-E6732EA26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5597" y="855164"/>
            <a:ext cx="5002421" cy="2591399"/>
          </a:xfrm>
          <a:prstGeom prst="rect">
            <a:avLst/>
          </a:prstGeom>
          <a:effectLst>
            <a:outerShdw blurRad="50800" dist="3429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E63E11B-A258-4C3E-8F5F-CC09FE8D4D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5597" y="3573016"/>
            <a:ext cx="4644008" cy="3149115"/>
          </a:xfrm>
          <a:prstGeom prst="rect">
            <a:avLst/>
          </a:prstGeom>
          <a:effectLst>
            <a:outerShdw blurRad="50800" dist="3429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268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>
            <a:extLst>
              <a:ext uri="{FF2B5EF4-FFF2-40B4-BE49-F238E27FC236}">
                <a16:creationId xmlns:a16="http://schemas.microsoft.com/office/drawing/2014/main" id="{696C7B19-5FCE-492C-88B5-76487ED9E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3_shape3">
            <a:extLst>
              <a:ext uri="{FF2B5EF4-FFF2-40B4-BE49-F238E27FC236}">
                <a16:creationId xmlns:a16="http://schemas.microsoft.com/office/drawing/2014/main" id="{B78886B5-F509-4047-8953-EEEF392C3AB0}"/>
              </a:ext>
            </a:extLst>
          </p:cNvPr>
          <p:cNvSpPr/>
          <p:nvPr/>
        </p:nvSpPr>
        <p:spPr>
          <a:xfrm>
            <a:off x="899592" y="-459432"/>
            <a:ext cx="5794509" cy="2074242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defTabSz="914400" latinLnBrk="1">
              <a:spcBef>
                <a:spcPct val="0"/>
              </a:spcBef>
              <a:buNone/>
            </a:pPr>
            <a:r>
              <a:rPr lang="en-US" sz="3200" kern="1200" spc="-8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Tensorflow</a:t>
            </a:r>
            <a:r>
              <a:rPr lang="en-US" sz="3200" kern="1200" spc="-8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3200" kern="1200" spc="-8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기본</a:t>
            </a:r>
            <a:endParaRPr sz="3200" kern="1200" spc="-8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slide3_shape3">
            <a:extLst>
              <a:ext uri="{FF2B5EF4-FFF2-40B4-BE49-F238E27FC236}">
                <a16:creationId xmlns:a16="http://schemas.microsoft.com/office/drawing/2014/main" id="{FF4D5627-793E-4C30-AA0F-F426E7D5F187}"/>
              </a:ext>
            </a:extLst>
          </p:cNvPr>
          <p:cNvSpPr/>
          <p:nvPr/>
        </p:nvSpPr>
        <p:spPr>
          <a:xfrm>
            <a:off x="2194414" y="1844824"/>
            <a:ext cx="6516724" cy="2232248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altLang="ko-KR" sz="3600" kern="1200" spc="-8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Linear</a:t>
            </a:r>
            <a:r>
              <a:rPr lang="ko-KR" altLang="en-US" sz="3600" kern="1200" spc="-8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3600" kern="1200" spc="-8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Regression</a:t>
            </a:r>
            <a:r>
              <a:rPr lang="ko-KR" altLang="en-US" sz="3600" kern="1200" spc="-8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실습</a:t>
            </a:r>
            <a:endParaRPr lang="en-US" altLang="ko-KR" sz="3600" kern="1200" spc="-8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02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>
            <a:extLst>
              <a:ext uri="{FF2B5EF4-FFF2-40B4-BE49-F238E27FC236}">
                <a16:creationId xmlns:a16="http://schemas.microsoft.com/office/drawing/2014/main" id="{696C7B19-5FCE-492C-88B5-76487ED9E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3_shape3">
            <a:extLst>
              <a:ext uri="{FF2B5EF4-FFF2-40B4-BE49-F238E27FC236}">
                <a16:creationId xmlns:a16="http://schemas.microsoft.com/office/drawing/2014/main" id="{B78886B5-F509-4047-8953-EEEF392C3AB0}"/>
              </a:ext>
            </a:extLst>
          </p:cNvPr>
          <p:cNvSpPr/>
          <p:nvPr/>
        </p:nvSpPr>
        <p:spPr>
          <a:xfrm>
            <a:off x="899592" y="-459432"/>
            <a:ext cx="5794509" cy="2074242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defTabSz="914400" latinLnBrk="1">
              <a:spcBef>
                <a:spcPct val="0"/>
              </a:spcBef>
              <a:buNone/>
            </a:pPr>
            <a:r>
              <a:rPr lang="en-US" sz="3200" kern="1200" spc="-8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Tensorflow</a:t>
            </a:r>
            <a:r>
              <a:rPr lang="en-US" sz="3200" kern="1200" spc="-8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3200" kern="1200" spc="-8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기본</a:t>
            </a:r>
            <a:endParaRPr sz="3200" kern="1200" spc="-8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2" descr="관련 이미지">
            <a:extLst>
              <a:ext uri="{FF2B5EF4-FFF2-40B4-BE49-F238E27FC236}">
                <a16:creationId xmlns:a16="http://schemas.microsoft.com/office/drawing/2014/main" id="{95E08471-46D6-4FD7-9F7C-8602AA7A8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340768"/>
            <a:ext cx="6071077" cy="4135165"/>
          </a:xfrm>
          <a:prstGeom prst="rect">
            <a:avLst/>
          </a:prstGeom>
          <a:effectLst>
            <a:outerShdw blurRad="50800" dist="3429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09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>
            <a:extLst>
              <a:ext uri="{FF2B5EF4-FFF2-40B4-BE49-F238E27FC236}">
                <a16:creationId xmlns:a16="http://schemas.microsoft.com/office/drawing/2014/main" id="{696C7B19-5FCE-492C-88B5-76487ED9E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3_shape3">
            <a:extLst>
              <a:ext uri="{FF2B5EF4-FFF2-40B4-BE49-F238E27FC236}">
                <a16:creationId xmlns:a16="http://schemas.microsoft.com/office/drawing/2014/main" id="{B78886B5-F509-4047-8953-EEEF392C3AB0}"/>
              </a:ext>
            </a:extLst>
          </p:cNvPr>
          <p:cNvSpPr/>
          <p:nvPr/>
        </p:nvSpPr>
        <p:spPr>
          <a:xfrm>
            <a:off x="2026072" y="189307"/>
            <a:ext cx="5794509" cy="2074242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defTabSz="914400" latinLnBrk="1">
              <a:spcBef>
                <a:spcPct val="0"/>
              </a:spcBef>
              <a:buNone/>
            </a:pPr>
            <a:r>
              <a:rPr lang="en-US" altLang="ko-KR" sz="4200" spc="-80" dirty="0"/>
              <a:t>Linear</a:t>
            </a:r>
            <a:r>
              <a:rPr lang="ko-KR" altLang="en-US" sz="4200" spc="-80" dirty="0"/>
              <a:t>의 한계</a:t>
            </a:r>
            <a:endParaRPr sz="4200" kern="1200" spc="-8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 descr="non linear regression에 대한 이미지 검색결과">
            <a:extLst>
              <a:ext uri="{FF2B5EF4-FFF2-40B4-BE49-F238E27FC236}">
                <a16:creationId xmlns:a16="http://schemas.microsoft.com/office/drawing/2014/main" id="{BD9E7EAB-443B-45A9-B240-BB8D93134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36678"/>
            <a:ext cx="6685462" cy="3600400"/>
          </a:xfrm>
          <a:prstGeom prst="rect">
            <a:avLst/>
          </a:prstGeom>
          <a:effectLst>
            <a:outerShdw blurRad="50800" dist="3429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1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>
            <a:extLst>
              <a:ext uri="{FF2B5EF4-FFF2-40B4-BE49-F238E27FC236}">
                <a16:creationId xmlns:a16="http://schemas.microsoft.com/office/drawing/2014/main" id="{696C7B19-5FCE-492C-88B5-76487ED9E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3_shape3">
            <a:extLst>
              <a:ext uri="{FF2B5EF4-FFF2-40B4-BE49-F238E27FC236}">
                <a16:creationId xmlns:a16="http://schemas.microsoft.com/office/drawing/2014/main" id="{B78886B5-F509-4047-8953-EEEF392C3AB0}"/>
              </a:ext>
            </a:extLst>
          </p:cNvPr>
          <p:cNvSpPr/>
          <p:nvPr/>
        </p:nvSpPr>
        <p:spPr>
          <a:xfrm>
            <a:off x="1979712" y="1412776"/>
            <a:ext cx="6516724" cy="1224136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defTabSz="914400" latinLnBrk="1">
              <a:spcBef>
                <a:spcPct val="0"/>
              </a:spcBef>
              <a:buNone/>
            </a:pPr>
            <a:r>
              <a:rPr lang="en-US" altLang="ko-KR" sz="4200" spc="-80" dirty="0"/>
              <a:t>Machine Learning</a:t>
            </a:r>
            <a:endParaRPr lang="en-US" altLang="ko-KR" sz="1600" spc="-80" dirty="0"/>
          </a:p>
          <a:p>
            <a:pPr algn="l"/>
            <a:endParaRPr lang="en-US" altLang="ko-KR" sz="1600" kern="1200" spc="-8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0" algn="l" defTabSz="914400" latinLnBrk="1">
              <a:spcBef>
                <a:spcPct val="0"/>
              </a:spcBef>
              <a:buNone/>
            </a:pPr>
            <a:endParaRPr sz="4200" kern="1200" spc="-8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B130804-6BA0-4FFC-B3AE-745B3F6A4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3081" y="3138340"/>
            <a:ext cx="6569985" cy="2841410"/>
          </a:xfrm>
          <a:prstGeom prst="rect">
            <a:avLst/>
          </a:prstGeom>
          <a:effectLst>
            <a:outerShdw blurRad="50800" dist="3429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709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>
            <a:extLst>
              <a:ext uri="{FF2B5EF4-FFF2-40B4-BE49-F238E27FC236}">
                <a16:creationId xmlns:a16="http://schemas.microsoft.com/office/drawing/2014/main" id="{696C7B19-5FCE-492C-88B5-76487ED9E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3_shape3">
            <a:extLst>
              <a:ext uri="{FF2B5EF4-FFF2-40B4-BE49-F238E27FC236}">
                <a16:creationId xmlns:a16="http://schemas.microsoft.com/office/drawing/2014/main" id="{B78886B5-F509-4047-8953-EEEF392C3AB0}"/>
              </a:ext>
            </a:extLst>
          </p:cNvPr>
          <p:cNvSpPr/>
          <p:nvPr/>
        </p:nvSpPr>
        <p:spPr>
          <a:xfrm>
            <a:off x="2162867" y="620688"/>
            <a:ext cx="5794509" cy="2074242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defTabSz="914400" latinLnBrk="1">
              <a:spcBef>
                <a:spcPct val="0"/>
              </a:spcBef>
              <a:buNone/>
            </a:pPr>
            <a:r>
              <a:rPr lang="en-US" altLang="ko-KR" sz="4200" kern="1200" spc="-8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Non-linear</a:t>
            </a:r>
            <a:r>
              <a:rPr lang="ko-KR" altLang="en-US" sz="4200" kern="1200" spc="-8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의 위력</a:t>
            </a:r>
            <a:endParaRPr lang="en-US" altLang="ko-KR" sz="4200" kern="1200" spc="-8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0" defTabSz="914400" latinLnBrk="1">
              <a:spcBef>
                <a:spcPct val="0"/>
              </a:spcBef>
              <a:buNone/>
            </a:pPr>
            <a:r>
              <a:rPr lang="en-US" altLang="ko-KR" sz="4200" spc="-80" dirty="0"/>
              <a:t>:</a:t>
            </a:r>
            <a:r>
              <a:rPr lang="ko-KR" altLang="en-US" sz="4200" spc="-80" dirty="0"/>
              <a:t>세상은 </a:t>
            </a:r>
            <a:r>
              <a:rPr lang="en-US" altLang="ko-KR" sz="4200" spc="-80" dirty="0"/>
              <a:t>non linear</a:t>
            </a:r>
            <a:r>
              <a:rPr lang="ko-KR" altLang="en-US" sz="4200" spc="-80" dirty="0"/>
              <a:t>하다</a:t>
            </a:r>
            <a:endParaRPr sz="4200" kern="1200" spc="-8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luck in life에 대한 이미지 검색결과">
            <a:extLst>
              <a:ext uri="{FF2B5EF4-FFF2-40B4-BE49-F238E27FC236}">
                <a16:creationId xmlns:a16="http://schemas.microsoft.com/office/drawing/2014/main" id="{F63EDC1A-EBEB-4757-8544-F5AB485F4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890924"/>
            <a:ext cx="4176886" cy="2782345"/>
          </a:xfrm>
          <a:prstGeom prst="rect">
            <a:avLst/>
          </a:prstGeom>
          <a:effectLst>
            <a:outerShdw blurRad="50800" dist="3429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29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>
            <a:extLst>
              <a:ext uri="{FF2B5EF4-FFF2-40B4-BE49-F238E27FC236}">
                <a16:creationId xmlns:a16="http://schemas.microsoft.com/office/drawing/2014/main" id="{696C7B19-5FCE-492C-88B5-76487ED9E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3_shape3">
            <a:extLst>
              <a:ext uri="{FF2B5EF4-FFF2-40B4-BE49-F238E27FC236}">
                <a16:creationId xmlns:a16="http://schemas.microsoft.com/office/drawing/2014/main" id="{B78886B5-F509-4047-8953-EEEF392C3AB0}"/>
              </a:ext>
            </a:extLst>
          </p:cNvPr>
          <p:cNvSpPr/>
          <p:nvPr/>
        </p:nvSpPr>
        <p:spPr>
          <a:xfrm>
            <a:off x="2267744" y="1340768"/>
            <a:ext cx="5794509" cy="2074242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defTabSz="914400" latinLnBrk="1">
              <a:spcBef>
                <a:spcPct val="0"/>
              </a:spcBef>
              <a:buNone/>
            </a:pPr>
            <a:r>
              <a:rPr lang="en-US" altLang="ko-KR" sz="4200" kern="1200" spc="-8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Non-linear</a:t>
            </a:r>
            <a:r>
              <a:rPr lang="ko-KR" altLang="en-US" sz="4200" kern="1200" spc="-8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를 풀기 위한 세상의 다양한 노력들</a:t>
            </a:r>
            <a:endParaRPr lang="en-US" altLang="ko-KR" sz="4200" kern="1200" spc="-8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0" defTabSz="914400" latinLnBrk="1">
              <a:spcBef>
                <a:spcPct val="0"/>
              </a:spcBef>
              <a:buNone/>
            </a:pPr>
            <a:endParaRPr lang="en-US" altLang="ko-KR" sz="4200" spc="-80" dirty="0"/>
          </a:p>
          <a:p>
            <a:pPr marL="0" defTabSz="914400" latinLnBrk="1">
              <a:spcBef>
                <a:spcPct val="0"/>
              </a:spcBef>
              <a:buNone/>
            </a:pPr>
            <a:r>
              <a:rPr lang="en-US" altLang="ko-KR" sz="4200" kern="1200" spc="-8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 </a:t>
            </a:r>
            <a:r>
              <a:rPr lang="ko-KR" altLang="en-US" sz="4200" kern="1200" spc="-8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그것을 가장 잘해내는 것이 현재 </a:t>
            </a:r>
            <a:r>
              <a:rPr lang="ko-KR" altLang="en-US" sz="4200" kern="1200" spc="-8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딥러닝</a:t>
            </a:r>
            <a:r>
              <a:rPr lang="ko-KR" altLang="en-US" sz="4200" kern="1200" spc="-8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뿐</a:t>
            </a:r>
            <a:endParaRPr sz="4200" kern="1200" spc="-8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93D8F4-5A1B-403E-A963-1AE8BC6FA9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010" y="4437112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>
            <a:extLst>
              <a:ext uri="{FF2B5EF4-FFF2-40B4-BE49-F238E27FC236}">
                <a16:creationId xmlns:a16="http://schemas.microsoft.com/office/drawing/2014/main" id="{696C7B19-5FCE-492C-88B5-76487ED9E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3_shape3">
            <a:extLst>
              <a:ext uri="{FF2B5EF4-FFF2-40B4-BE49-F238E27FC236}">
                <a16:creationId xmlns:a16="http://schemas.microsoft.com/office/drawing/2014/main" id="{B78886B5-F509-4047-8953-EEEF392C3AB0}"/>
              </a:ext>
            </a:extLst>
          </p:cNvPr>
          <p:cNvSpPr/>
          <p:nvPr/>
        </p:nvSpPr>
        <p:spPr>
          <a:xfrm>
            <a:off x="2194414" y="836712"/>
            <a:ext cx="5794509" cy="2074242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defTabSz="914400" latinLnBrk="1">
              <a:spcBef>
                <a:spcPct val="0"/>
              </a:spcBef>
              <a:buNone/>
            </a:pPr>
            <a:r>
              <a:rPr lang="en-US" sz="4200" kern="1200" spc="-8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Linear</a:t>
            </a:r>
            <a:r>
              <a:rPr lang="ko-KR" altLang="en-US" sz="4200" kern="1200" spc="-8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를 </a:t>
            </a:r>
            <a:r>
              <a:rPr lang="en-US" altLang="ko-KR" sz="4200" kern="1200" spc="-8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Non-linear</a:t>
            </a:r>
            <a:r>
              <a:rPr lang="ko-KR" altLang="en-US" sz="4200" kern="1200" spc="-8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로 바꾸려면</a:t>
            </a:r>
            <a:r>
              <a:rPr lang="en-US" altLang="ko-KR" sz="4200" kern="1200" spc="-8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?</a:t>
            </a:r>
            <a:endParaRPr sz="4200" kern="1200" spc="-8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slide3_shape3">
            <a:extLst>
              <a:ext uri="{FF2B5EF4-FFF2-40B4-BE49-F238E27FC236}">
                <a16:creationId xmlns:a16="http://schemas.microsoft.com/office/drawing/2014/main" id="{D96E1D4F-0884-48FF-AC4F-01B6B0B5B802}"/>
              </a:ext>
            </a:extLst>
          </p:cNvPr>
          <p:cNvSpPr/>
          <p:nvPr/>
        </p:nvSpPr>
        <p:spPr>
          <a:xfrm>
            <a:off x="2267744" y="2882594"/>
            <a:ext cx="5794509" cy="2074242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defTabSz="914400" latinLnBrk="1">
              <a:spcBef>
                <a:spcPct val="0"/>
              </a:spcBef>
              <a:buNone/>
            </a:pPr>
            <a:r>
              <a:rPr lang="en-US" sz="4200" kern="1200" spc="-8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Activation </a:t>
            </a:r>
            <a:r>
              <a:rPr lang="ko-KR" altLang="en-US" sz="4200" kern="1200" spc="-8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함수 쓰자</a:t>
            </a:r>
            <a:r>
              <a:rPr lang="en-US" altLang="ko-KR" sz="4200" kern="1200" spc="-8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!</a:t>
            </a:r>
            <a:endParaRPr sz="4200" kern="1200" spc="-80" dirty="0">
              <a:solidFill>
                <a:schemeClr val="accent6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1237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>
            <a:extLst>
              <a:ext uri="{FF2B5EF4-FFF2-40B4-BE49-F238E27FC236}">
                <a16:creationId xmlns:a16="http://schemas.microsoft.com/office/drawing/2014/main" id="{696C7B19-5FCE-492C-88B5-76487ED9E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3_shape3">
            <a:extLst>
              <a:ext uri="{FF2B5EF4-FFF2-40B4-BE49-F238E27FC236}">
                <a16:creationId xmlns:a16="http://schemas.microsoft.com/office/drawing/2014/main" id="{D96E1D4F-0884-48FF-AC4F-01B6B0B5B802}"/>
              </a:ext>
            </a:extLst>
          </p:cNvPr>
          <p:cNvSpPr/>
          <p:nvPr/>
        </p:nvSpPr>
        <p:spPr>
          <a:xfrm>
            <a:off x="1547664" y="-315416"/>
            <a:ext cx="5794509" cy="2074242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defTabSz="914400" latinLnBrk="1">
              <a:spcBef>
                <a:spcPct val="0"/>
              </a:spcBef>
              <a:buNone/>
            </a:pPr>
            <a:r>
              <a:rPr lang="en-US" sz="4200" kern="1200" spc="-8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Activation </a:t>
            </a:r>
            <a:r>
              <a:rPr lang="ko-KR" altLang="en-US" sz="4200" kern="1200" spc="-8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함수란</a:t>
            </a:r>
            <a:r>
              <a:rPr lang="en-US" altLang="ko-KR" sz="4200" kern="1200" spc="-8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?</a:t>
            </a:r>
            <a:endParaRPr sz="4200" kern="1200" spc="-80" dirty="0">
              <a:solidFill>
                <a:schemeClr val="accent6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activation function relu에 대한 이미지 검색결과">
            <a:extLst>
              <a:ext uri="{FF2B5EF4-FFF2-40B4-BE49-F238E27FC236}">
                <a16:creationId xmlns:a16="http://schemas.microsoft.com/office/drawing/2014/main" id="{3F340F6E-1031-496B-93A1-ED3E8680B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132856"/>
            <a:ext cx="7668344" cy="2243256"/>
          </a:xfrm>
          <a:prstGeom prst="rect">
            <a:avLst/>
          </a:prstGeom>
          <a:effectLst>
            <a:outerShdw blurRad="50800" dist="3429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3_shape3">
            <a:extLst>
              <a:ext uri="{FF2B5EF4-FFF2-40B4-BE49-F238E27FC236}">
                <a16:creationId xmlns:a16="http://schemas.microsoft.com/office/drawing/2014/main" id="{9BCCBD9D-5129-46DC-81C0-48368BAE42CA}"/>
              </a:ext>
            </a:extLst>
          </p:cNvPr>
          <p:cNvSpPr/>
          <p:nvPr/>
        </p:nvSpPr>
        <p:spPr>
          <a:xfrm>
            <a:off x="2194414" y="4217551"/>
            <a:ext cx="5794509" cy="2074242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defTabSz="914400" latinLnBrk="1">
              <a:spcBef>
                <a:spcPct val="0"/>
              </a:spcBef>
              <a:buNone/>
            </a:pPr>
            <a:r>
              <a:rPr lang="ko-KR" altLang="en-US" sz="4200" spc="-80" dirty="0"/>
              <a:t>새로운 함수들이 쏟아짐</a:t>
            </a:r>
            <a:endParaRPr sz="4200" kern="1200" spc="-8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6548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>
            <a:extLst>
              <a:ext uri="{FF2B5EF4-FFF2-40B4-BE49-F238E27FC236}">
                <a16:creationId xmlns:a16="http://schemas.microsoft.com/office/drawing/2014/main" id="{696C7B19-5FCE-492C-88B5-76487ED9E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lide3_shape3">
                <a:extLst>
                  <a:ext uri="{FF2B5EF4-FFF2-40B4-BE49-F238E27FC236}">
                    <a16:creationId xmlns:a16="http://schemas.microsoft.com/office/drawing/2014/main" id="{B78886B5-F509-4047-8953-EEEF392C3AB0}"/>
                  </a:ext>
                </a:extLst>
              </p:cNvPr>
              <p:cNvSpPr/>
              <p:nvPr/>
            </p:nvSpPr>
            <p:spPr>
              <a:xfrm>
                <a:off x="2267744" y="2497339"/>
                <a:ext cx="5833969" cy="3226370"/>
              </a:xfrm>
              <a:prstGeom prst="rect">
                <a:avLst/>
              </a:prstGeom>
            </p:spPr>
            <p:txBody>
              <a:bodyPr lIns="91440" tIns="45720" rIns="91440" bIns="45720" anchor="ctr"/>
              <a:lstStyle>
                <a:lvl1pPr algn="ctr" defTabSz="914400" latinLnBrk="1">
                  <a:spcBef>
                    <a:spcPct val="0"/>
                  </a:spcBef>
                  <a:buNone/>
                  <a:defRPr sz="4400" kern="120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defTabSz="914400" latinLnBrk="1">
                  <a:spcBef>
                    <a:spcPct val="0"/>
                  </a:spcBef>
                  <a:buNone/>
                </a:pPr>
                <a:r>
                  <a:rPr lang="ko-KR" altLang="en-US" sz="3200" kern="1200" spc="-80" dirty="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rPr>
                  <a:t>선형 회귀 ≑ 신경망</a:t>
                </a:r>
                <a:endParaRPr lang="en-US" altLang="ko-KR" sz="3200" kern="1200" spc="-80" dirty="0">
                  <a:solidFill>
                    <a:schemeClr val="bg1"/>
                  </a:solidFill>
                  <a:latin typeface="+mj-lt"/>
                  <a:ea typeface="+mj-ea"/>
                  <a:cs typeface="+mj-cs"/>
                </a:endParaRPr>
              </a:p>
              <a:p>
                <a:pPr marL="0" defTabSz="914400" latinLnBrk="1">
                  <a:spcBef>
                    <a:spcPct val="0"/>
                  </a:spcBef>
                  <a:buNone/>
                </a:pPr>
                <a:endParaRPr lang="en-US" altLang="ko-KR" sz="3200" spc="-80" dirty="0">
                  <a:solidFill>
                    <a:schemeClr val="bg1"/>
                  </a:solidFill>
                </a:endParaRPr>
              </a:p>
              <a:p>
                <a:pPr marL="0" defTabSz="914400" latinLnBrk="1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kern="1200" spc="-8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𝑦</m:t>
                      </m:r>
                      <m:r>
                        <a:rPr lang="en-US" sz="3200" i="1" kern="1200" spc="-8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=</m:t>
                      </m:r>
                      <m:r>
                        <a:rPr lang="en-US" sz="3200" b="0" i="1" kern="1200" spc="-8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𝑏</m:t>
                      </m:r>
                      <m:r>
                        <a:rPr lang="en-US" sz="3200" b="0" i="1" kern="1200" spc="-8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+</m:t>
                      </m:r>
                      <m:r>
                        <a:rPr lang="en-US" sz="3200" b="0" i="1" kern="1200" spc="-8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𝑤𝑥</m:t>
                      </m:r>
                      <m:r>
                        <a:rPr lang="en-US" sz="3200" b="0" i="1" kern="1200" spc="-8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=</m:t>
                      </m:r>
                      <m:r>
                        <a:rPr lang="en-US" sz="3200" b="0" i="1" kern="1200" spc="-8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𝑤𝑥</m:t>
                      </m:r>
                    </m:oMath>
                  </m:oMathPara>
                </a14:m>
                <a:endParaRPr lang="en-US" sz="3200" kern="1200" spc="-80" dirty="0">
                  <a:solidFill>
                    <a:schemeClr val="bg1"/>
                  </a:solidFill>
                  <a:latin typeface="+mj-lt"/>
                  <a:ea typeface="+mj-ea"/>
                  <a:cs typeface="+mj-cs"/>
                </a:endParaRPr>
              </a:p>
              <a:p>
                <a:pPr marL="0" defTabSz="914400" latinLnBrk="1">
                  <a:spcBef>
                    <a:spcPct val="0"/>
                  </a:spcBef>
                  <a:buNone/>
                </a:pPr>
                <a:endParaRPr lang="en-US" sz="3200" kern="1200" spc="-80" dirty="0">
                  <a:solidFill>
                    <a:schemeClr val="bg1"/>
                  </a:solidFill>
                  <a:latin typeface="+mj-lt"/>
                  <a:ea typeface="+mj-ea"/>
                  <a:cs typeface="+mj-cs"/>
                </a:endParaRPr>
              </a:p>
              <a:p>
                <a:pPr marL="0" defTabSz="914400" latinLnBrk="1">
                  <a:spcBef>
                    <a:spcPct val="0"/>
                  </a:spcBef>
                  <a:buNone/>
                </a:pPr>
                <a:endParaRPr lang="en-US" altLang="ko-KR" sz="3200" spc="-80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  <a:p>
                <a:pPr marL="0" defTabSz="914400" latinLnBrk="1">
                  <a:spcBef>
                    <a:spcPct val="0"/>
                  </a:spcBef>
                  <a:buNone/>
                </a:pPr>
                <a:r>
                  <a:rPr lang="ko-KR" altLang="en-US" sz="3200" kern="1200" spc="-8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+mj-lt"/>
                    <a:ea typeface="+mj-ea"/>
                    <a:cs typeface="+mj-cs"/>
                  </a:rPr>
                  <a:t>선형 회귀 </a:t>
                </a:r>
                <a:r>
                  <a:rPr lang="en-US" altLang="ko-KR" sz="3200" kern="1200" spc="-8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+mj-lt"/>
                    <a:ea typeface="+mj-ea"/>
                    <a:cs typeface="+mj-cs"/>
                  </a:rPr>
                  <a:t>+ activation F</a:t>
                </a:r>
              </a:p>
              <a:p>
                <a:pPr marL="0" defTabSz="914400" latinLnBrk="1">
                  <a:spcBef>
                    <a:spcPct val="0"/>
                  </a:spcBef>
                  <a:buNone/>
                </a:pPr>
                <a:r>
                  <a:rPr lang="en-US" altLang="ko-KR" sz="3200" spc="-8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=</a:t>
                </a:r>
                <a:r>
                  <a:rPr lang="ko-KR" altLang="en-US" sz="3200" spc="-8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신경망</a:t>
                </a:r>
                <a:endParaRPr lang="en-US" altLang="ko-KR" sz="3200" spc="-80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  <a:p>
                <a:pPr marL="0" defTabSz="914400" latinLnBrk="1">
                  <a:spcBef>
                    <a:spcPct val="0"/>
                  </a:spcBef>
                  <a:buNone/>
                </a:pPr>
                <a:endParaRPr lang="en-US" altLang="ko-KR" sz="3200" spc="-80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i="1" spc="-8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3200" i="1" spc="-8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3200" i="1" spc="-80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3200" b="0" i="1" spc="-80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i="1" spc="-8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3200" i="1" spc="-8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3200" i="1" spc="-8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ko-KR" sz="3200" b="0" i="1" spc="-80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3200" spc="-80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  <a:p>
                <a:pPr marL="0" defTabSz="914400" latinLnBrk="1">
                  <a:spcBef>
                    <a:spcPct val="0"/>
                  </a:spcBef>
                  <a:buNone/>
                </a:pPr>
                <a:endParaRPr lang="en-US" altLang="ko-KR" sz="3200" spc="-80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  <a:p>
                <a:pPr marL="0" defTabSz="914400" latinLnBrk="1">
                  <a:spcBef>
                    <a:spcPct val="0"/>
                  </a:spcBef>
                  <a:buNone/>
                </a:pPr>
                <a:endParaRPr lang="en-US" altLang="ko-KR" sz="3200" kern="1200" spc="-8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endParaRPr>
              </a:p>
              <a:p>
                <a:pPr marL="0" defTabSz="914400" latinLnBrk="1">
                  <a:spcBef>
                    <a:spcPct val="0"/>
                  </a:spcBef>
                  <a:buNone/>
                </a:pPr>
                <a:endParaRPr sz="3200" kern="1200" spc="-8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12" name="slide3_shape3">
                <a:extLst>
                  <a:ext uri="{FF2B5EF4-FFF2-40B4-BE49-F238E27FC236}">
                    <a16:creationId xmlns:a16="http://schemas.microsoft.com/office/drawing/2014/main" id="{B78886B5-F509-4047-8953-EEEF392C3A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2497339"/>
                <a:ext cx="5833969" cy="3226370"/>
              </a:xfrm>
              <a:prstGeom prst="rect">
                <a:avLst/>
              </a:prstGeom>
              <a:blipFill>
                <a:blip r:embed="rId4"/>
                <a:stretch>
                  <a:fillRect t="-446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766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>
            <a:extLst>
              <a:ext uri="{FF2B5EF4-FFF2-40B4-BE49-F238E27FC236}">
                <a16:creationId xmlns:a16="http://schemas.microsoft.com/office/drawing/2014/main" id="{696C7B19-5FCE-492C-88B5-76487ED9E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neural network neuron에 대한 이미지 검색결과">
            <a:extLst>
              <a:ext uri="{FF2B5EF4-FFF2-40B4-BE49-F238E27FC236}">
                <a16:creationId xmlns:a16="http://schemas.microsoft.com/office/drawing/2014/main" id="{9FEFED51-0D6D-4D11-AB9D-EEE3E87D9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191697"/>
            <a:ext cx="2742001" cy="2569511"/>
          </a:xfrm>
          <a:prstGeom prst="rect">
            <a:avLst/>
          </a:prstGeom>
          <a:effectLst>
            <a:outerShdw blurRad="50800" dist="3429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neural network neuron에 대한 이미지 검색결과">
            <a:extLst>
              <a:ext uri="{FF2B5EF4-FFF2-40B4-BE49-F238E27FC236}">
                <a16:creationId xmlns:a16="http://schemas.microsoft.com/office/drawing/2014/main" id="{C471A31A-326B-4E3C-88BA-6BDA1EA44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20888"/>
            <a:ext cx="3700091" cy="2111130"/>
          </a:xfrm>
          <a:prstGeom prst="rect">
            <a:avLst/>
          </a:prstGeom>
          <a:effectLst>
            <a:outerShdw blurRad="50800" dist="3429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3_shape3">
            <a:extLst>
              <a:ext uri="{FF2B5EF4-FFF2-40B4-BE49-F238E27FC236}">
                <a16:creationId xmlns:a16="http://schemas.microsoft.com/office/drawing/2014/main" id="{43B74292-770B-4583-B2E5-DD8BBB2BF6D0}"/>
              </a:ext>
            </a:extLst>
          </p:cNvPr>
          <p:cNvSpPr/>
          <p:nvPr/>
        </p:nvSpPr>
        <p:spPr>
          <a:xfrm>
            <a:off x="2123728" y="-315416"/>
            <a:ext cx="6552728" cy="2074242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defTabSz="914400" latinLnBrk="1">
              <a:spcBef>
                <a:spcPct val="0"/>
              </a:spcBef>
              <a:buNone/>
            </a:pPr>
            <a:r>
              <a:rPr lang="ko-KR" altLang="en-US" sz="4200" kern="1200" spc="-8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인공 뉴런 </a:t>
            </a:r>
            <a:r>
              <a:rPr lang="en-US" altLang="ko-KR" sz="4200" kern="1200" spc="-8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vs </a:t>
            </a:r>
            <a:r>
              <a:rPr lang="ko-KR" altLang="en-US" sz="4200" kern="1200" spc="-8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생물학적 뉴런</a:t>
            </a:r>
            <a:endParaRPr sz="4200" kern="1200" spc="-80" dirty="0">
              <a:solidFill>
                <a:schemeClr val="accent6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6894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>
            <a:extLst>
              <a:ext uri="{FF2B5EF4-FFF2-40B4-BE49-F238E27FC236}">
                <a16:creationId xmlns:a16="http://schemas.microsoft.com/office/drawing/2014/main" id="{696C7B19-5FCE-492C-88B5-76487ED9E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3_shape3">
            <a:extLst>
              <a:ext uri="{FF2B5EF4-FFF2-40B4-BE49-F238E27FC236}">
                <a16:creationId xmlns:a16="http://schemas.microsoft.com/office/drawing/2014/main" id="{43B74292-770B-4583-B2E5-DD8BBB2BF6D0}"/>
              </a:ext>
            </a:extLst>
          </p:cNvPr>
          <p:cNvSpPr/>
          <p:nvPr/>
        </p:nvSpPr>
        <p:spPr>
          <a:xfrm>
            <a:off x="1965065" y="769776"/>
            <a:ext cx="6552728" cy="2074242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defTabSz="914400" latinLnBrk="1">
              <a:spcBef>
                <a:spcPct val="0"/>
              </a:spcBef>
              <a:buNone/>
            </a:pPr>
            <a:r>
              <a:rPr lang="ko-KR" altLang="en-US" sz="4200" kern="1200" spc="-8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뉴럴 네트워크은 세상에 </a:t>
            </a:r>
            <a:endParaRPr lang="en-US" altLang="ko-KR" sz="4200" kern="1200" spc="-80" dirty="0">
              <a:solidFill>
                <a:schemeClr val="accent6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  <a:p>
            <a:pPr marL="0" defTabSz="914400" latinLnBrk="1">
              <a:spcBef>
                <a:spcPct val="0"/>
              </a:spcBef>
              <a:buNone/>
            </a:pPr>
            <a:r>
              <a:rPr lang="ko-KR" altLang="en-US" sz="4200" kern="1200" spc="-80" dirty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모든 함수를 </a:t>
            </a:r>
            <a:r>
              <a:rPr lang="ko-KR" altLang="en-US" sz="4200" kern="1200" spc="-8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표현해 낸다</a:t>
            </a:r>
            <a:endParaRPr sz="4200" kern="1200" spc="-80" dirty="0">
              <a:solidFill>
                <a:schemeClr val="accent6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CF3FBD-EDF0-4098-ABF0-B4FE992B6E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864" y="2708920"/>
            <a:ext cx="3067050" cy="2524125"/>
          </a:xfrm>
          <a:prstGeom prst="rect">
            <a:avLst/>
          </a:prstGeom>
          <a:effectLst>
            <a:outerShdw blurRad="50800" dist="3429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FCA5551-8C07-4C18-9AE2-079C9409D7C2}"/>
              </a:ext>
            </a:extLst>
          </p:cNvPr>
          <p:cNvSpPr/>
          <p:nvPr/>
        </p:nvSpPr>
        <p:spPr>
          <a:xfrm>
            <a:off x="2194414" y="5500234"/>
            <a:ext cx="65001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5"/>
              </a:rPr>
              <a:t>http://neuralnetworksanddeeplearning.com/chap4.html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001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lide16_shape1"/>
          <p:cNvCxnSpPr/>
          <p:nvPr/>
        </p:nvCxnSpPr>
        <p:spPr>
          <a:xfrm rot="10800000">
            <a:off x="431800" y="1418395"/>
            <a:ext cx="1321115" cy="0"/>
          </a:xfrm>
          <a:prstGeom prst="line">
            <a:avLst/>
          </a:prstGeom>
          <a:ln w="12700" cap="flat">
            <a:solidFill>
              <a:schemeClr val="tx2">
                <a:lumMod val="40000"/>
                <a:lumOff val="6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16_shape2"/>
          <p:cNvSpPr/>
          <p:nvPr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defTabSz="914400" latinLnBrk="1"/>
            <a:r>
              <a:rPr lang="ko-KR" altLang="en-US" sz="800" kern="12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1"/>
                  <a:tileRect/>
                </a:gradFill>
                <a:latin typeface="나눔고딕"/>
                <a:ea typeface="나눔고딕"/>
                <a:cs typeface="+mn-cs"/>
              </a:rPr>
              <a:t>이</a:t>
            </a:r>
            <a:r>
              <a:rPr lang="en-US" altLang="en-US" sz="800" kern="12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1"/>
                  <a:tileRect/>
                </a:gra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800" kern="12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1"/>
                  <a:tileRect/>
                </a:gradFill>
                <a:latin typeface="나눔고딕"/>
                <a:ea typeface="나눔고딕"/>
                <a:cs typeface="+mn-cs"/>
              </a:rPr>
              <a:t>문서는</a:t>
            </a:r>
            <a:r>
              <a:rPr lang="en-US" altLang="en-US" sz="800" kern="12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1"/>
                  <a:tileRect/>
                </a:gra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800" kern="12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1"/>
                  <a:tileRect/>
                </a:gradFill>
                <a:latin typeface="나눔고딕"/>
                <a:ea typeface="나눔고딕"/>
                <a:cs typeface="+mn-cs"/>
              </a:rPr>
              <a:t>나눔글꼴로</a:t>
            </a:r>
            <a:r>
              <a:rPr lang="en-US" altLang="en-US" sz="800" kern="12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1"/>
                  <a:tileRect/>
                </a:gra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800" kern="12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1"/>
                  <a:tileRect/>
                </a:gradFill>
                <a:latin typeface="나눔고딕"/>
                <a:ea typeface="나눔고딕"/>
                <a:cs typeface="+mn-cs"/>
              </a:rPr>
              <a:t>작성되었습니다</a:t>
            </a:r>
            <a:r>
              <a:rPr lang="en-US" altLang="ko-KR" sz="800" kern="1200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cs typeface="+mn-cs"/>
              </a:rPr>
              <a:t>.  </a:t>
            </a:r>
            <a:r>
              <a:rPr lang="ko-KR" altLang="en-US" sz="800" u="sng" kern="1200">
                <a:solidFill>
                  <a:schemeClr val="bg1">
                    <a:lumMod val="95000"/>
                  </a:schemeClr>
                </a:solidFill>
                <a:latin typeface="나눔고딕"/>
                <a:ea typeface="나눔고딕"/>
                <a:cs typeface="+mn-cs"/>
                <a:hlinkClick r:id="rId2"/>
              </a:rPr>
              <a:t>설치하기</a:t>
            </a:r>
            <a:endParaRPr sz="800" u="sng" kern="1200">
              <a:solidFill>
                <a:schemeClr val="bg1">
                  <a:lumMod val="9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6" name="slide16_shape3"/>
          <p:cNvSpPr/>
          <p:nvPr/>
        </p:nvSpPr>
        <p:spPr>
          <a:xfrm>
            <a:off x="2087724" y="1268760"/>
            <a:ext cx="6653935" cy="114300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4200" b="1" kern="1200">
                <a:solidFill>
                  <a:schemeClr val="bg1"/>
                </a:solidFill>
                <a:latin typeface="+mn-lt"/>
                <a:ea typeface="+mj-ea"/>
                <a:cs typeface="+mj-cs"/>
              </a:rPr>
              <a:t>감사합니다</a:t>
            </a:r>
            <a:endParaRPr sz="4200" b="1" kern="1200">
              <a:solidFill>
                <a:schemeClr val="bg1"/>
              </a:solidFill>
              <a:latin typeface="+mn-lt"/>
              <a:ea typeface="+mj-ea"/>
              <a:cs typeface="+mj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99F73A6-AD5E-4D1A-ADC0-2B04426312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32" y="6165304"/>
            <a:ext cx="1259632" cy="5000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>
            <a:extLst>
              <a:ext uri="{FF2B5EF4-FFF2-40B4-BE49-F238E27FC236}">
                <a16:creationId xmlns:a16="http://schemas.microsoft.com/office/drawing/2014/main" id="{696C7B19-5FCE-492C-88B5-76487ED9E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3_shape3">
            <a:extLst>
              <a:ext uri="{FF2B5EF4-FFF2-40B4-BE49-F238E27FC236}">
                <a16:creationId xmlns:a16="http://schemas.microsoft.com/office/drawing/2014/main" id="{B78886B5-F509-4047-8953-EEEF392C3AB0}"/>
              </a:ext>
            </a:extLst>
          </p:cNvPr>
          <p:cNvSpPr/>
          <p:nvPr/>
        </p:nvSpPr>
        <p:spPr>
          <a:xfrm>
            <a:off x="1979712" y="980728"/>
            <a:ext cx="6516724" cy="1224136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defTabSz="914400" latinLnBrk="1">
              <a:spcBef>
                <a:spcPct val="0"/>
              </a:spcBef>
              <a:buNone/>
            </a:pPr>
            <a:r>
              <a:rPr lang="en-US" altLang="ko-KR" sz="4200" spc="-80" dirty="0"/>
              <a:t>Types of Machine Learning</a:t>
            </a:r>
            <a:endParaRPr lang="en-US" altLang="ko-KR" sz="1600" spc="-80" dirty="0"/>
          </a:p>
          <a:p>
            <a:pPr algn="l"/>
            <a:endParaRPr lang="en-US" altLang="ko-KR" sz="1600" kern="1200" spc="-8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0" algn="l" defTabSz="914400" latinLnBrk="1">
              <a:spcBef>
                <a:spcPct val="0"/>
              </a:spcBef>
              <a:buNone/>
            </a:pPr>
            <a:endParaRPr sz="4200" kern="1200" spc="-8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9D3731-A9C9-461D-9507-613B505704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776" y="2204864"/>
            <a:ext cx="5544616" cy="3694355"/>
          </a:xfrm>
          <a:prstGeom prst="rect">
            <a:avLst/>
          </a:prstGeom>
          <a:effectLst>
            <a:outerShdw blurRad="50800" dist="3429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933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>
            <a:extLst>
              <a:ext uri="{FF2B5EF4-FFF2-40B4-BE49-F238E27FC236}">
                <a16:creationId xmlns:a16="http://schemas.microsoft.com/office/drawing/2014/main" id="{696C7B19-5FCE-492C-88B5-76487ED9E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3_shape3">
            <a:extLst>
              <a:ext uri="{FF2B5EF4-FFF2-40B4-BE49-F238E27FC236}">
                <a16:creationId xmlns:a16="http://schemas.microsoft.com/office/drawing/2014/main" id="{B78886B5-F509-4047-8953-EEEF392C3AB0}"/>
              </a:ext>
            </a:extLst>
          </p:cNvPr>
          <p:cNvSpPr/>
          <p:nvPr/>
        </p:nvSpPr>
        <p:spPr>
          <a:xfrm>
            <a:off x="2194414" y="1988840"/>
            <a:ext cx="5439972" cy="2074242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sz="4200" kern="1200" spc="-8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Linear Regression</a:t>
            </a:r>
          </a:p>
          <a:p>
            <a:pPr marL="0" algn="l" defTabSz="914400" latinLnBrk="1">
              <a:spcBef>
                <a:spcPct val="0"/>
              </a:spcBef>
              <a:buNone/>
            </a:pPr>
            <a:endParaRPr lang="en-US" sz="4200" kern="1200" spc="-8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0" algn="l" defTabSz="914400" latinLnBrk="1">
              <a:spcBef>
                <a:spcPct val="0"/>
              </a:spcBef>
              <a:buNone/>
            </a:pPr>
            <a:r>
              <a:rPr lang="en-US" altLang="ko-KR" sz="4200" spc="-80" dirty="0"/>
              <a:t>(</a:t>
            </a:r>
            <a:r>
              <a:rPr lang="ko-KR" altLang="en-US" sz="4200" spc="-80" dirty="0"/>
              <a:t>선형 회귀</a:t>
            </a:r>
            <a:r>
              <a:rPr lang="en-US" altLang="ko-KR" sz="4200" spc="-80" dirty="0"/>
              <a:t>)</a:t>
            </a:r>
            <a:endParaRPr sz="4200" kern="1200" spc="-8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6823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>
            <a:extLst>
              <a:ext uri="{FF2B5EF4-FFF2-40B4-BE49-F238E27FC236}">
                <a16:creationId xmlns:a16="http://schemas.microsoft.com/office/drawing/2014/main" id="{696C7B19-5FCE-492C-88B5-76487ED9E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3_shape3">
            <a:extLst>
              <a:ext uri="{FF2B5EF4-FFF2-40B4-BE49-F238E27FC236}">
                <a16:creationId xmlns:a16="http://schemas.microsoft.com/office/drawing/2014/main" id="{B78886B5-F509-4047-8953-EEEF392C3AB0}"/>
              </a:ext>
            </a:extLst>
          </p:cNvPr>
          <p:cNvSpPr/>
          <p:nvPr/>
        </p:nvSpPr>
        <p:spPr>
          <a:xfrm>
            <a:off x="1979712" y="44624"/>
            <a:ext cx="6840760" cy="3600400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2800" spc="-8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선형 회귀 분석</a:t>
            </a:r>
            <a:r>
              <a:rPr lang="en-US" altLang="ko-KR" sz="2800" spc="-8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(Linear Regression Analysis)</a:t>
            </a:r>
            <a:endParaRPr lang="en-US" altLang="ko-KR" sz="2800" kern="1200" spc="-8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algn="l" defTabSz="914400" latinLnBrk="1">
              <a:spcBef>
                <a:spcPct val="0"/>
              </a:spcBef>
              <a:buNone/>
            </a:pPr>
            <a:endParaRPr lang="en-US" altLang="ko-KR" sz="2800" spc="-80" dirty="0"/>
          </a:p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2800" kern="1200" spc="-8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통계학에 가까운 개념</a:t>
            </a:r>
            <a:endParaRPr lang="en-US" altLang="ko-KR" sz="2800" kern="1200" spc="-8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0" algn="l" defTabSz="914400" latinLnBrk="1">
              <a:spcBef>
                <a:spcPct val="0"/>
              </a:spcBef>
              <a:buNone/>
            </a:pPr>
            <a:endParaRPr lang="en-US" altLang="ko-KR" sz="2800" kern="1200" spc="-8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0" algn="l" defTabSz="914400" latinLnBrk="1">
              <a:spcBef>
                <a:spcPct val="0"/>
              </a:spcBef>
              <a:buNone/>
            </a:pPr>
            <a:r>
              <a:rPr lang="en-US" sz="2800" kern="1200" spc="-8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 X</a:t>
            </a:r>
            <a:r>
              <a:rPr lang="ko-KR" altLang="en-US" sz="2800" kern="1200" spc="-8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와 </a:t>
            </a:r>
            <a:r>
              <a:rPr lang="en-US" altLang="ko-KR" sz="2800" kern="1200" spc="-8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Y</a:t>
            </a:r>
            <a:r>
              <a:rPr lang="ko-KR" altLang="en-US" sz="2800" kern="1200" spc="-8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의 관계 분석</a:t>
            </a:r>
            <a:r>
              <a:rPr lang="en-US" altLang="ko-KR" sz="2800" kern="1200" spc="-8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, </a:t>
            </a:r>
            <a:r>
              <a:rPr lang="ko-KR" altLang="en-US" sz="2800" kern="1200" spc="-8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관계에 대한 가설을 검정</a:t>
            </a:r>
            <a:endParaRPr lang="en-US" altLang="ko-KR" sz="2800" kern="1200" spc="-8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0" algn="l" defTabSz="914400" latinLnBrk="1">
              <a:spcBef>
                <a:spcPct val="0"/>
              </a:spcBef>
              <a:buNone/>
            </a:pPr>
            <a:endParaRPr lang="en-US" altLang="ko-KR" sz="2800" spc="-80" dirty="0"/>
          </a:p>
          <a:p>
            <a:pPr marL="0" algn="l" defTabSz="914400" latinLnBrk="1">
              <a:spcBef>
                <a:spcPct val="0"/>
              </a:spcBef>
              <a:buNone/>
            </a:pPr>
            <a:r>
              <a:rPr lang="en-US" altLang="ko-KR" sz="2800" kern="1200" spc="-8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 </a:t>
            </a:r>
            <a:r>
              <a:rPr lang="ko-KR" altLang="en-US" sz="2800" kern="1200" spc="-8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선형관계</a:t>
            </a:r>
            <a:r>
              <a:rPr lang="en-US" altLang="ko-KR" sz="2800" kern="1200" spc="-8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(Linear) </a:t>
            </a:r>
            <a:r>
              <a:rPr lang="ko-KR" altLang="en-US" sz="2800" kern="1200" spc="-8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가정</a:t>
            </a:r>
            <a:endParaRPr sz="2800" kern="1200" spc="-8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linear regression example에 대한 이미지 검색결과">
            <a:extLst>
              <a:ext uri="{FF2B5EF4-FFF2-40B4-BE49-F238E27FC236}">
                <a16:creationId xmlns:a16="http://schemas.microsoft.com/office/drawing/2014/main" id="{6BC85526-D882-4414-9C35-6CD3D6A6F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454" y="3794681"/>
            <a:ext cx="3333232" cy="2455168"/>
          </a:xfrm>
          <a:prstGeom prst="rect">
            <a:avLst/>
          </a:prstGeom>
          <a:effectLst>
            <a:outerShdw blurRad="50800" dist="3429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05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>
            <a:extLst>
              <a:ext uri="{FF2B5EF4-FFF2-40B4-BE49-F238E27FC236}">
                <a16:creationId xmlns:a16="http://schemas.microsoft.com/office/drawing/2014/main" id="{696C7B19-5FCE-492C-88B5-76487ED9E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3_shape3">
            <a:extLst>
              <a:ext uri="{FF2B5EF4-FFF2-40B4-BE49-F238E27FC236}">
                <a16:creationId xmlns:a16="http://schemas.microsoft.com/office/drawing/2014/main" id="{B78886B5-F509-4047-8953-EEEF392C3AB0}"/>
              </a:ext>
            </a:extLst>
          </p:cNvPr>
          <p:cNvSpPr/>
          <p:nvPr/>
        </p:nvSpPr>
        <p:spPr>
          <a:xfrm>
            <a:off x="2161866" y="1988840"/>
            <a:ext cx="5794509" cy="2074242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4200" kern="1200" spc="-8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안타깝지만 연구해야할</a:t>
            </a:r>
            <a:endParaRPr lang="en-US" altLang="ko-KR" sz="4200" kern="1200" spc="-8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4200" spc="-80" dirty="0"/>
              <a:t>세상일 중에 이런 관계는 별로 없다</a:t>
            </a:r>
            <a:r>
              <a:rPr lang="en-US" altLang="ko-KR" sz="4200" spc="-80" dirty="0"/>
              <a:t>.</a:t>
            </a:r>
            <a:endParaRPr sz="4200" kern="1200" spc="-8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slide3_shape3">
            <a:extLst>
              <a:ext uri="{FF2B5EF4-FFF2-40B4-BE49-F238E27FC236}">
                <a16:creationId xmlns:a16="http://schemas.microsoft.com/office/drawing/2014/main" id="{8348A72B-AB8A-41DC-8720-8CBD2CBC1632}"/>
              </a:ext>
            </a:extLst>
          </p:cNvPr>
          <p:cNvSpPr/>
          <p:nvPr/>
        </p:nvSpPr>
        <p:spPr>
          <a:xfrm>
            <a:off x="2051720" y="242"/>
            <a:ext cx="5794509" cy="2074242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4200" kern="1200" spc="-8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왜 배우는가</a:t>
            </a:r>
            <a:r>
              <a:rPr lang="en-US" altLang="ko-KR" sz="4200" kern="1200" spc="-8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?</a:t>
            </a:r>
            <a:endParaRPr sz="4200" kern="1200" spc="-8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 descr="스튜핏 짤에 대한 이미지 검색결과">
            <a:extLst>
              <a:ext uri="{FF2B5EF4-FFF2-40B4-BE49-F238E27FC236}">
                <a16:creationId xmlns:a16="http://schemas.microsoft.com/office/drawing/2014/main" id="{C51F966C-9DF8-48DC-B42B-E903DE53A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708614"/>
            <a:ext cx="2687960" cy="268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20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>
            <a:extLst>
              <a:ext uri="{FF2B5EF4-FFF2-40B4-BE49-F238E27FC236}">
                <a16:creationId xmlns:a16="http://schemas.microsoft.com/office/drawing/2014/main" id="{696C7B19-5FCE-492C-88B5-76487ED9E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3_shape3">
            <a:extLst>
              <a:ext uri="{FF2B5EF4-FFF2-40B4-BE49-F238E27FC236}">
                <a16:creationId xmlns:a16="http://schemas.microsoft.com/office/drawing/2014/main" id="{B78886B5-F509-4047-8953-EEEF392C3AB0}"/>
              </a:ext>
            </a:extLst>
          </p:cNvPr>
          <p:cNvSpPr/>
          <p:nvPr/>
        </p:nvSpPr>
        <p:spPr>
          <a:xfrm>
            <a:off x="2161866" y="1988840"/>
            <a:ext cx="5794509" cy="2074242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4200" spc="-80" dirty="0"/>
              <a:t>하지만 이것도 못하면</a:t>
            </a:r>
            <a:endParaRPr lang="en-US" altLang="ko-KR" sz="4200" spc="-80" dirty="0"/>
          </a:p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4200" kern="1200" spc="-8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더 복잡한 것을 </a:t>
            </a:r>
            <a:r>
              <a:rPr lang="ko-KR" altLang="en-US" sz="4200" kern="1200" spc="-8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못한다</a:t>
            </a:r>
            <a:r>
              <a:rPr lang="en-US" altLang="ko-KR" sz="4200" kern="1200" spc="-8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</a:t>
            </a:r>
            <a:endParaRPr sz="4200" kern="1200" spc="-8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slide3_shape3">
            <a:extLst>
              <a:ext uri="{FF2B5EF4-FFF2-40B4-BE49-F238E27FC236}">
                <a16:creationId xmlns:a16="http://schemas.microsoft.com/office/drawing/2014/main" id="{6DDD35EF-039D-44DC-A522-70EF86D997C4}"/>
              </a:ext>
            </a:extLst>
          </p:cNvPr>
          <p:cNvSpPr/>
          <p:nvPr/>
        </p:nvSpPr>
        <p:spPr>
          <a:xfrm>
            <a:off x="2051720" y="242"/>
            <a:ext cx="5794509" cy="2074242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4200" kern="1200" spc="-8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왜 배우는가</a:t>
            </a:r>
            <a:r>
              <a:rPr lang="en-US" altLang="ko-KR" sz="4200" kern="1200" spc="-8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?</a:t>
            </a:r>
            <a:endParaRPr sz="4200" kern="1200" spc="-8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9989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2F2F2"/>
      </a:hlink>
      <a:folHlink>
        <a:srgbClr val="A5A5A5"/>
      </a:folHlink>
    </a:clrScheme>
    <a:fontScheme name="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1776</TotalTime>
  <Words>719</Words>
  <Application>Microsoft Office PowerPoint</Application>
  <PresentationFormat>화면 슬라이드 쇼(4:3)</PresentationFormat>
  <Paragraphs>216</Paragraphs>
  <Slides>47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3" baseType="lpstr">
      <vt:lpstr>나눔고딕</vt:lpstr>
      <vt:lpstr>맑은 고딕</vt:lpstr>
      <vt:lpstr>Arial</vt:lpstr>
      <vt:lpstr>Cambria Math</vt:lpstr>
      <vt:lpstr>Wingdings</vt:lpstr>
      <vt:lpstr/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사이냅소프트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daesik kim</cp:lastModifiedBy>
  <cp:revision>105</cp:revision>
  <dcterms:modified xsi:type="dcterms:W3CDTF">2017-10-31T06:30:31Z</dcterms:modified>
</cp:coreProperties>
</file>