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72" r:id="rId3"/>
    <p:sldId id="321" r:id="rId4"/>
    <p:sldId id="322" r:id="rId5"/>
    <p:sldId id="320" r:id="rId6"/>
    <p:sldId id="324" r:id="rId7"/>
    <p:sldId id="323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33" r:id="rId16"/>
    <p:sldId id="338" r:id="rId17"/>
    <p:sldId id="337" r:id="rId18"/>
    <p:sldId id="339" r:id="rId19"/>
    <p:sldId id="340" r:id="rId20"/>
    <p:sldId id="341" r:id="rId21"/>
    <p:sldId id="342" r:id="rId22"/>
    <p:sldId id="329" r:id="rId23"/>
    <p:sldId id="271" r:id="rId24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CBCA3-9502-43AE-8E3F-AACEF017DF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80B7295-93F0-4F05-A168-672FC6AB2CF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ko-KR" b="1" dirty="0"/>
            <a:t>1.Graph</a:t>
          </a:r>
          <a:r>
            <a:rPr lang="ko-KR" altLang="en-US" b="1" dirty="0"/>
            <a:t>를 그린다</a:t>
          </a:r>
          <a:endParaRPr lang="en-US" altLang="ko-KR" b="1" dirty="0"/>
        </a:p>
      </dgm:t>
    </dgm:pt>
    <dgm:pt modelId="{24AA0DBF-0DB5-47FA-88DA-05EC953EFDB6}" type="parTrans" cxnId="{A8B7D2EC-231F-4358-8DD3-D17DD941D336}">
      <dgm:prSet/>
      <dgm:spPr/>
      <dgm:t>
        <a:bodyPr/>
        <a:lstStyle/>
        <a:p>
          <a:endParaRPr lang="en-US" altLang="ko-KR"/>
        </a:p>
      </dgm:t>
    </dgm:pt>
    <dgm:pt modelId="{D4AD60E4-38B2-4268-8574-77894E3F6EFF}" type="sibTrans" cxnId="{A8B7D2EC-231F-4358-8DD3-D17DD941D336}">
      <dgm:prSet/>
      <dgm:spPr/>
      <dgm:t>
        <a:bodyPr/>
        <a:lstStyle/>
        <a:p>
          <a:endParaRPr lang="en-US" altLang="ko-KR"/>
        </a:p>
      </dgm:t>
    </dgm:pt>
    <dgm:pt modelId="{3B2D3B5D-A10C-457D-9BF9-AA336B1B67F3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ko-KR" b="1" dirty="0"/>
            <a:t>2.</a:t>
          </a:r>
          <a:r>
            <a:rPr lang="ko-KR" altLang="en-US" b="1" dirty="0"/>
            <a:t>데이터</a:t>
          </a:r>
          <a:r>
            <a:rPr lang="en-US" altLang="ko-KR" b="1" dirty="0"/>
            <a:t>(Tensor)</a:t>
          </a:r>
          <a:r>
            <a:rPr lang="ko-KR" altLang="en-US" b="1" dirty="0"/>
            <a:t>를 넣는다</a:t>
          </a:r>
          <a:endParaRPr lang="en-US" altLang="ko-KR" b="1" dirty="0"/>
        </a:p>
      </dgm:t>
    </dgm:pt>
    <dgm:pt modelId="{0F8E9B6F-E3A2-4064-AE15-FCF86B0A1069}" type="parTrans" cxnId="{F5F0F2BB-C798-4C74-97BB-BA33CE565409}">
      <dgm:prSet/>
      <dgm:spPr/>
      <dgm:t>
        <a:bodyPr/>
        <a:lstStyle/>
        <a:p>
          <a:endParaRPr lang="en-US" altLang="ko-KR"/>
        </a:p>
      </dgm:t>
    </dgm:pt>
    <dgm:pt modelId="{63AFC5BD-D097-4006-BD44-9FDA2320CE5F}" type="sibTrans" cxnId="{F5F0F2BB-C798-4C74-97BB-BA33CE565409}">
      <dgm:prSet/>
      <dgm:spPr/>
      <dgm:t>
        <a:bodyPr/>
        <a:lstStyle/>
        <a:p>
          <a:endParaRPr lang="en-US" altLang="ko-KR"/>
        </a:p>
      </dgm:t>
    </dgm:pt>
    <dgm:pt modelId="{DAFEC930-2E73-476E-B090-2460D1248219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altLang="ko-KR" b="1" dirty="0"/>
            <a:t>3.Loss</a:t>
          </a:r>
          <a:r>
            <a:rPr lang="ko-KR" altLang="en-US" b="1" dirty="0"/>
            <a:t>를 이용하여 학습</a:t>
          </a:r>
          <a:endParaRPr lang="en-US" altLang="ko-KR" b="1" dirty="0"/>
        </a:p>
      </dgm:t>
    </dgm:pt>
    <dgm:pt modelId="{49E6DD33-8552-49F6-B4BE-E9FED599EFB0}" type="parTrans" cxnId="{7498DC68-5DF4-4B9D-9178-65498EF8501E}">
      <dgm:prSet/>
      <dgm:spPr/>
      <dgm:t>
        <a:bodyPr/>
        <a:lstStyle/>
        <a:p>
          <a:endParaRPr lang="en-US" altLang="ko-KR"/>
        </a:p>
      </dgm:t>
    </dgm:pt>
    <dgm:pt modelId="{E0B42176-7C70-4F96-898E-BDEBD58BB224}" type="sibTrans" cxnId="{7498DC68-5DF4-4B9D-9178-65498EF8501E}">
      <dgm:prSet/>
      <dgm:spPr/>
      <dgm:t>
        <a:bodyPr/>
        <a:lstStyle/>
        <a:p>
          <a:endParaRPr lang="en-US" altLang="ko-KR"/>
        </a:p>
      </dgm:t>
    </dgm:pt>
    <dgm:pt modelId="{187706CC-F981-42B8-8B71-ECA1CB79C6A2}" type="pres">
      <dgm:prSet presAssocID="{3CFCBCA3-9502-43AE-8E3F-AACEF017DF8D}" presName="Name0" presStyleCnt="0">
        <dgm:presLayoutVars>
          <dgm:dir/>
          <dgm:resizeHandles val="exact"/>
        </dgm:presLayoutVars>
      </dgm:prSet>
      <dgm:spPr/>
    </dgm:pt>
    <dgm:pt modelId="{80B39A7B-5171-4316-AA3E-BDCFC3004294}" type="pres">
      <dgm:prSet presAssocID="{280B7295-93F0-4F05-A168-672FC6AB2CF6}" presName="node" presStyleLbl="node1" presStyleIdx="0" presStyleCnt="3">
        <dgm:presLayoutVars>
          <dgm:bulletEnabled val="1"/>
        </dgm:presLayoutVars>
      </dgm:prSet>
      <dgm:spPr/>
    </dgm:pt>
    <dgm:pt modelId="{15682954-C1AD-4DAE-B4B0-3759749E68F1}" type="pres">
      <dgm:prSet presAssocID="{D4AD60E4-38B2-4268-8574-77894E3F6EFF}" presName="sibTrans" presStyleLbl="sibTrans2D1" presStyleIdx="0" presStyleCnt="2"/>
      <dgm:spPr/>
    </dgm:pt>
    <dgm:pt modelId="{A4FEC9D1-4356-4AAA-B267-83EBBF6F1B28}" type="pres">
      <dgm:prSet presAssocID="{D4AD60E4-38B2-4268-8574-77894E3F6EFF}" presName="connectorText" presStyleLbl="sibTrans2D1" presStyleIdx="0" presStyleCnt="2"/>
      <dgm:spPr/>
    </dgm:pt>
    <dgm:pt modelId="{537F6F3F-1B2A-4AF8-B9CD-50249F554DD0}" type="pres">
      <dgm:prSet presAssocID="{3B2D3B5D-A10C-457D-9BF9-AA336B1B67F3}" presName="node" presStyleLbl="node1" presStyleIdx="1" presStyleCnt="3">
        <dgm:presLayoutVars>
          <dgm:bulletEnabled val="1"/>
        </dgm:presLayoutVars>
      </dgm:prSet>
      <dgm:spPr/>
    </dgm:pt>
    <dgm:pt modelId="{8406F059-A0AA-45BB-838C-A45410A34E8B}" type="pres">
      <dgm:prSet presAssocID="{63AFC5BD-D097-4006-BD44-9FDA2320CE5F}" presName="sibTrans" presStyleLbl="sibTrans2D1" presStyleIdx="1" presStyleCnt="2"/>
      <dgm:spPr/>
    </dgm:pt>
    <dgm:pt modelId="{E5CDFF2C-9CDF-4DD8-B260-6C4D71F1DD98}" type="pres">
      <dgm:prSet presAssocID="{63AFC5BD-D097-4006-BD44-9FDA2320CE5F}" presName="connectorText" presStyleLbl="sibTrans2D1" presStyleIdx="1" presStyleCnt="2"/>
      <dgm:spPr/>
    </dgm:pt>
    <dgm:pt modelId="{217A6E5A-A297-48C6-B86A-7DB5FB2E88AE}" type="pres">
      <dgm:prSet presAssocID="{DAFEC930-2E73-476E-B090-2460D1248219}" presName="node" presStyleLbl="node1" presStyleIdx="2" presStyleCnt="3">
        <dgm:presLayoutVars>
          <dgm:bulletEnabled val="1"/>
        </dgm:presLayoutVars>
      </dgm:prSet>
      <dgm:spPr/>
    </dgm:pt>
  </dgm:ptLst>
  <dgm:cxnLst>
    <dgm:cxn modelId="{42663A05-36C2-49D5-BF81-DED5DDECE772}" type="presOf" srcId="{3B2D3B5D-A10C-457D-9BF9-AA336B1B67F3}" destId="{537F6F3F-1B2A-4AF8-B9CD-50249F554DD0}" srcOrd="0" destOrd="0" presId="urn:microsoft.com/office/officeart/2005/8/layout/process1"/>
    <dgm:cxn modelId="{9E315E07-61D0-4936-9DEC-400805EBF5D3}" type="presOf" srcId="{280B7295-93F0-4F05-A168-672FC6AB2CF6}" destId="{80B39A7B-5171-4316-AA3E-BDCFC3004294}" srcOrd="0" destOrd="0" presId="urn:microsoft.com/office/officeart/2005/8/layout/process1"/>
    <dgm:cxn modelId="{7498DC68-5DF4-4B9D-9178-65498EF8501E}" srcId="{3CFCBCA3-9502-43AE-8E3F-AACEF017DF8D}" destId="{DAFEC930-2E73-476E-B090-2460D1248219}" srcOrd="2" destOrd="0" parTransId="{49E6DD33-8552-49F6-B4BE-E9FED599EFB0}" sibTransId="{E0B42176-7C70-4F96-898E-BDEBD58BB224}"/>
    <dgm:cxn modelId="{91F93470-9745-4DBC-9FEB-7E61B5BFC621}" type="presOf" srcId="{D4AD60E4-38B2-4268-8574-77894E3F6EFF}" destId="{15682954-C1AD-4DAE-B4B0-3759749E68F1}" srcOrd="0" destOrd="0" presId="urn:microsoft.com/office/officeart/2005/8/layout/process1"/>
    <dgm:cxn modelId="{67B45856-3790-40EA-A9EE-0C1F95D11A39}" type="presOf" srcId="{3CFCBCA3-9502-43AE-8E3F-AACEF017DF8D}" destId="{187706CC-F981-42B8-8B71-ECA1CB79C6A2}" srcOrd="0" destOrd="0" presId="urn:microsoft.com/office/officeart/2005/8/layout/process1"/>
    <dgm:cxn modelId="{96DF5759-0B6E-4D35-9DF6-C8364F8A51E0}" type="presOf" srcId="{D4AD60E4-38B2-4268-8574-77894E3F6EFF}" destId="{A4FEC9D1-4356-4AAA-B267-83EBBF6F1B28}" srcOrd="1" destOrd="0" presId="urn:microsoft.com/office/officeart/2005/8/layout/process1"/>
    <dgm:cxn modelId="{F5F0F2BB-C798-4C74-97BB-BA33CE565409}" srcId="{3CFCBCA3-9502-43AE-8E3F-AACEF017DF8D}" destId="{3B2D3B5D-A10C-457D-9BF9-AA336B1B67F3}" srcOrd="1" destOrd="0" parTransId="{0F8E9B6F-E3A2-4064-AE15-FCF86B0A1069}" sibTransId="{63AFC5BD-D097-4006-BD44-9FDA2320CE5F}"/>
    <dgm:cxn modelId="{FD27DCC4-FE4A-4B84-A58D-45BA0E8DBF69}" type="presOf" srcId="{63AFC5BD-D097-4006-BD44-9FDA2320CE5F}" destId="{8406F059-A0AA-45BB-838C-A45410A34E8B}" srcOrd="0" destOrd="0" presId="urn:microsoft.com/office/officeart/2005/8/layout/process1"/>
    <dgm:cxn modelId="{1D73FCDA-E220-4FA6-B603-3D3017E0EBB0}" type="presOf" srcId="{DAFEC930-2E73-476E-B090-2460D1248219}" destId="{217A6E5A-A297-48C6-B86A-7DB5FB2E88AE}" srcOrd="0" destOrd="0" presId="urn:microsoft.com/office/officeart/2005/8/layout/process1"/>
    <dgm:cxn modelId="{A8B7D2EC-231F-4358-8DD3-D17DD941D336}" srcId="{3CFCBCA3-9502-43AE-8E3F-AACEF017DF8D}" destId="{280B7295-93F0-4F05-A168-672FC6AB2CF6}" srcOrd="0" destOrd="0" parTransId="{24AA0DBF-0DB5-47FA-88DA-05EC953EFDB6}" sibTransId="{D4AD60E4-38B2-4268-8574-77894E3F6EFF}"/>
    <dgm:cxn modelId="{7490F3F3-E983-4E79-A6EF-B9ED0A3A5A0F}" type="presOf" srcId="{63AFC5BD-D097-4006-BD44-9FDA2320CE5F}" destId="{E5CDFF2C-9CDF-4DD8-B260-6C4D71F1DD98}" srcOrd="1" destOrd="0" presId="urn:microsoft.com/office/officeart/2005/8/layout/process1"/>
    <dgm:cxn modelId="{F4E72E01-71E6-4DCF-B92C-C6800C0928FD}" type="presParOf" srcId="{187706CC-F981-42B8-8B71-ECA1CB79C6A2}" destId="{80B39A7B-5171-4316-AA3E-BDCFC3004294}" srcOrd="0" destOrd="0" presId="urn:microsoft.com/office/officeart/2005/8/layout/process1"/>
    <dgm:cxn modelId="{A8A118D4-5BE8-4664-91AB-BE1564FCA550}" type="presParOf" srcId="{187706CC-F981-42B8-8B71-ECA1CB79C6A2}" destId="{15682954-C1AD-4DAE-B4B0-3759749E68F1}" srcOrd="1" destOrd="0" presId="urn:microsoft.com/office/officeart/2005/8/layout/process1"/>
    <dgm:cxn modelId="{96F44289-46A8-4DC4-9D08-42F013F941E9}" type="presParOf" srcId="{15682954-C1AD-4DAE-B4B0-3759749E68F1}" destId="{A4FEC9D1-4356-4AAA-B267-83EBBF6F1B28}" srcOrd="0" destOrd="0" presId="urn:microsoft.com/office/officeart/2005/8/layout/process1"/>
    <dgm:cxn modelId="{64D961E3-CE75-459A-B972-DAFB4520F3FD}" type="presParOf" srcId="{187706CC-F981-42B8-8B71-ECA1CB79C6A2}" destId="{537F6F3F-1B2A-4AF8-B9CD-50249F554DD0}" srcOrd="2" destOrd="0" presId="urn:microsoft.com/office/officeart/2005/8/layout/process1"/>
    <dgm:cxn modelId="{020DE422-D27B-491A-B347-8534101DF36D}" type="presParOf" srcId="{187706CC-F981-42B8-8B71-ECA1CB79C6A2}" destId="{8406F059-A0AA-45BB-838C-A45410A34E8B}" srcOrd="3" destOrd="0" presId="urn:microsoft.com/office/officeart/2005/8/layout/process1"/>
    <dgm:cxn modelId="{7DB5FB61-F460-4B8C-8D3D-5EBF0895A58E}" type="presParOf" srcId="{8406F059-A0AA-45BB-838C-A45410A34E8B}" destId="{E5CDFF2C-9CDF-4DD8-B260-6C4D71F1DD98}" srcOrd="0" destOrd="0" presId="urn:microsoft.com/office/officeart/2005/8/layout/process1"/>
    <dgm:cxn modelId="{BD09D3B0-D5F5-4F8E-BE27-5AD209094F81}" type="presParOf" srcId="{187706CC-F981-42B8-8B71-ECA1CB79C6A2}" destId="{217A6E5A-A297-48C6-B86A-7DB5FB2E88AE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39A7B-5171-4316-AA3E-BDCFC3004294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1.Graph</a:t>
          </a:r>
          <a:r>
            <a:rPr lang="ko-KR" altLang="en-US" sz="1300" b="1" kern="1200" dirty="0"/>
            <a:t>를 그린다</a:t>
          </a:r>
          <a:endParaRPr lang="en-US" altLang="ko-KR" sz="1300" b="1" kern="1200" dirty="0"/>
        </a:p>
      </dsp:txBody>
      <dsp:txXfrm>
        <a:off x="33499" y="1579724"/>
        <a:ext cx="1545106" cy="904550"/>
      </dsp:txXfrm>
    </dsp:sp>
    <dsp:sp modelId="{15682954-C1AD-4DAE-B4B0-3759749E68F1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100" kern="1200"/>
        </a:p>
      </dsp:txBody>
      <dsp:txXfrm>
        <a:off x="1766887" y="1912856"/>
        <a:ext cx="237646" cy="238286"/>
      </dsp:txXfrm>
    </dsp:sp>
    <dsp:sp modelId="{537F6F3F-1B2A-4AF8-B9CD-50249F554DD0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2.</a:t>
          </a:r>
          <a:r>
            <a:rPr lang="ko-KR" altLang="en-US" sz="1300" b="1" kern="1200" dirty="0"/>
            <a:t>데이터</a:t>
          </a:r>
          <a:r>
            <a:rPr lang="en-US" altLang="ko-KR" sz="1300" b="1" kern="1200" dirty="0"/>
            <a:t>(Tensor)</a:t>
          </a:r>
          <a:r>
            <a:rPr lang="ko-KR" altLang="en-US" sz="1300" b="1" kern="1200" dirty="0"/>
            <a:t>를 넣는다</a:t>
          </a:r>
          <a:endParaRPr lang="en-US" altLang="ko-KR" sz="1300" b="1" kern="1200" dirty="0"/>
        </a:p>
      </dsp:txBody>
      <dsp:txXfrm>
        <a:off x="2275446" y="1579724"/>
        <a:ext cx="1545106" cy="904550"/>
      </dsp:txXfrm>
    </dsp:sp>
    <dsp:sp modelId="{8406F059-A0AA-45BB-838C-A45410A34E8B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100" kern="1200"/>
        </a:p>
      </dsp:txBody>
      <dsp:txXfrm>
        <a:off x="4008834" y="1912856"/>
        <a:ext cx="237646" cy="238286"/>
      </dsp:txXfrm>
    </dsp:sp>
    <dsp:sp modelId="{217A6E5A-A297-48C6-B86A-7DB5FB2E88AE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3.Loss</a:t>
          </a:r>
          <a:r>
            <a:rPr lang="ko-KR" altLang="en-US" sz="1300" b="1" kern="1200" dirty="0"/>
            <a:t>를 이용하여 학습</a:t>
          </a:r>
          <a:endParaRPr lang="en-US" altLang="ko-KR" sz="1300" b="1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DE94-DCE7-45F4-85C6-6AA17618964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392BD-D7C0-4518-9236-77FA6489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3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11/7/2017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C37539-E28D-4AD0-8BCA-E818CD5BA52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60319"/>
            <a:ext cx="1403648" cy="5571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uckgu/nab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6006)&#47196;" TargetMode="Externa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youtu.be/IHZwWFHWa-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uralnetworksanddeeplearning.com/chap4.html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youtu.be/aircAruvnK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2064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서울대학교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&amp; V.DO</a:t>
            </a:r>
            <a:r>
              <a:rPr lang="en-US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/ </a:t>
            </a:r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김대식</a:t>
            </a:r>
            <a:endParaRPr sz="1200"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980728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spc="-150" dirty="0">
                <a:latin typeface="+mj-ea"/>
              </a:rPr>
              <a:t>텐서플로를  활용한</a:t>
            </a:r>
            <a:endParaRPr lang="en-US" altLang="ko-KR" sz="4200" b="1" spc="-150" dirty="0">
              <a:latin typeface="+mj-ea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spc="-150" dirty="0">
                <a:latin typeface="+mj-ea"/>
              </a:rPr>
              <a:t>딥러닝 </a:t>
            </a:r>
            <a:r>
              <a:rPr lang="en-US" altLang="ko-KR" sz="4200" b="1" spc="-150" dirty="0">
                <a:latin typeface="+mj-ea"/>
              </a:rPr>
              <a:t>#3</a:t>
            </a:r>
            <a:endParaRPr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8B963B-8E9E-42AB-95EE-3FA018DFF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30" y="6146565"/>
            <a:ext cx="1259632" cy="500018"/>
          </a:xfrm>
          <a:prstGeom prst="rect">
            <a:avLst/>
          </a:prstGeom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id="{A98ADD3C-1E34-4C15-8972-7004F5DDE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467544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1_shape5">
            <a:extLst>
              <a:ext uri="{FF2B5EF4-FFF2-40B4-BE49-F238E27FC236}">
                <a16:creationId xmlns:a16="http://schemas.microsoft.com/office/drawing/2014/main" id="{6C8825F1-1588-4F55-91F1-2469FD93F95E}"/>
              </a:ext>
            </a:extLst>
          </p:cNvPr>
          <p:cNvSpPr/>
          <p:nvPr/>
        </p:nvSpPr>
        <p:spPr>
          <a:xfrm>
            <a:off x="323528" y="589135"/>
            <a:ext cx="8229600" cy="50009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600" b="1" spc="-150" dirty="0">
                <a:latin typeface="+mj-ea"/>
              </a:rPr>
              <a:t>아티스트를 위한 머신러닝 </a:t>
            </a:r>
            <a:r>
              <a:rPr lang="en-US" altLang="ko-KR" sz="1600" b="1" spc="-150" dirty="0">
                <a:latin typeface="+mj-ea"/>
              </a:rPr>
              <a:t>&amp; </a:t>
            </a:r>
            <a:r>
              <a:rPr lang="ko-KR" altLang="en-US" sz="1600" b="1" spc="-150" dirty="0">
                <a:latin typeface="+mj-ea"/>
              </a:rPr>
              <a:t>딥러닝</a:t>
            </a:r>
            <a:endParaRPr sz="16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23728" y="1268760"/>
            <a:ext cx="5833969" cy="322637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3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다층 뉴럴네트워크</a:t>
            </a:r>
            <a:endParaRPr lang="en-US" altLang="ko-KR" sz="3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실습</a:t>
            </a:r>
            <a:endParaRPr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43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7EB171C-EBB2-48C4-A325-50EB2AC68F6D}"/>
              </a:ext>
            </a:extLst>
          </p:cNvPr>
          <p:cNvGrpSpPr/>
          <p:nvPr/>
        </p:nvGrpSpPr>
        <p:grpSpPr>
          <a:xfrm>
            <a:off x="1763688" y="830778"/>
            <a:ext cx="6561271" cy="4986566"/>
            <a:chOff x="1154085" y="844948"/>
            <a:chExt cx="7200800" cy="54726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BB0BB5-0277-4D14-9671-87D6B492EF07}"/>
                </a:ext>
              </a:extLst>
            </p:cNvPr>
            <p:cNvSpPr/>
            <p:nvPr/>
          </p:nvSpPr>
          <p:spPr>
            <a:xfrm>
              <a:off x="1154085" y="844948"/>
              <a:ext cx="7200800" cy="547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mnist dataset에 대한 이미지 검색결과">
              <a:extLst>
                <a:ext uri="{FF2B5EF4-FFF2-40B4-BE49-F238E27FC236}">
                  <a16:creationId xmlns:a16="http://schemas.microsoft.com/office/drawing/2014/main" id="{E01398EB-B614-4899-8CB7-BA8CC039A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089" y="1124744"/>
              <a:ext cx="7006793" cy="519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123728" y="1268760"/>
            <a:ext cx="5833969" cy="322637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3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코드</a:t>
            </a:r>
            <a:endParaRPr lang="en-US" altLang="ko-KR"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endParaRPr lang="en-US" altLang="ko-KR" sz="3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200" spc="-8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/>
              </a:rPr>
              <a:t>https://github.com/chuckgu/nabi</a:t>
            </a:r>
            <a:endParaRPr lang="en-US" sz="3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sz="3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00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3_shape3">
            <a:extLst>
              <a:ext uri="{FF2B5EF4-FFF2-40B4-BE49-F238E27FC236}">
                <a16:creationId xmlns:a16="http://schemas.microsoft.com/office/drawing/2014/main" id="{CFDC264B-93A9-45C3-AB51-B94E5DE3EA73}"/>
              </a:ext>
            </a:extLst>
          </p:cNvPr>
          <p:cNvSpPr/>
          <p:nvPr/>
        </p:nvSpPr>
        <p:spPr>
          <a:xfrm>
            <a:off x="1763688" y="116632"/>
            <a:ext cx="6552728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텐서보드</a:t>
            </a:r>
            <a:endParaRPr lang="en-US" altLang="ko-KR" sz="28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 시각화 </a:t>
            </a:r>
            <a:r>
              <a:rPr lang="en-US" altLang="ko-KR"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 시각화</a:t>
            </a:r>
            <a:endParaRPr lang="en-US" altLang="ko-KR" sz="2800" spc="-80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sz="28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5">
            <a:extLst>
              <a:ext uri="{FF2B5EF4-FFF2-40B4-BE49-F238E27FC236}">
                <a16:creationId xmlns:a16="http://schemas.microsoft.com/office/drawing/2014/main" id="{7DD03A1B-928C-45AE-974D-D8E488B0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7" y="1916832"/>
            <a:ext cx="7184248" cy="39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DDE974-2C8F-4B82-8EF1-04D3251D55CF}"/>
              </a:ext>
            </a:extLst>
          </p:cNvPr>
          <p:cNvSpPr/>
          <p:nvPr/>
        </p:nvSpPr>
        <p:spPr>
          <a:xfrm>
            <a:off x="2051720" y="620688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텐서보드의 노드와 엣지의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24EABC-C0F9-4748-A297-0A72CCD84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244252"/>
            <a:ext cx="4261766" cy="4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8D182A1F-2ECB-4F19-8318-93C264CC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96752"/>
            <a:ext cx="7311957" cy="42272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C8E6F5A-EDCF-4C90-8C5C-C0ABDAA5951B}"/>
              </a:ext>
            </a:extLst>
          </p:cNvPr>
          <p:cNvSpPr/>
          <p:nvPr/>
        </p:nvSpPr>
        <p:spPr>
          <a:xfrm>
            <a:off x="2051720" y="620688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텐서보드의</a:t>
            </a:r>
            <a:r>
              <a:rPr lang="ko-KR" altLang="en-US" dirty="0">
                <a:solidFill>
                  <a:schemeClr val="bg1"/>
                </a:solidFill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24499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16_shape3">
            <a:extLst>
              <a:ext uri="{FF2B5EF4-FFF2-40B4-BE49-F238E27FC236}">
                <a16:creationId xmlns:a16="http://schemas.microsoft.com/office/drawing/2014/main" id="{33E25A0B-A237-4AD6-9E3C-9A7FDA2939BA}"/>
              </a:ext>
            </a:extLst>
          </p:cNvPr>
          <p:cNvSpPr/>
          <p:nvPr/>
        </p:nvSpPr>
        <p:spPr>
          <a:xfrm>
            <a:off x="1763688" y="404664"/>
            <a:ext cx="8202107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1. Summarize</a:t>
            </a:r>
            <a:r>
              <a:rPr lang="ko-KR" altLang="en-US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하기</a:t>
            </a:r>
            <a:endParaRPr sz="3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48E854-C122-460C-B8DA-D387C8A41F1D}"/>
              </a:ext>
            </a:extLst>
          </p:cNvPr>
          <p:cNvSpPr/>
          <p:nvPr/>
        </p:nvSpPr>
        <p:spPr>
          <a:xfrm>
            <a:off x="1907704" y="1340768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elvetica Neue"/>
              </a:rPr>
              <a:t>Summary Operations</a:t>
            </a:r>
            <a:r>
              <a:rPr lang="ko-KR" altLang="en-US" dirty="0">
                <a:solidFill>
                  <a:schemeClr val="bg1"/>
                </a:solidFill>
                <a:latin typeface="Helvetica Neue"/>
              </a:rPr>
              <a:t>에서 제공하는 오퍼레이션의 종류</a:t>
            </a:r>
            <a:endParaRPr lang="en-US" altLang="ko-KR" dirty="0">
              <a:solidFill>
                <a:schemeClr val="bg1"/>
              </a:solidFill>
              <a:latin typeface="Helvetica Neue"/>
            </a:endParaRPr>
          </a:p>
          <a:p>
            <a:endParaRPr lang="en-US" altLang="ko-KR" dirty="0">
              <a:solidFill>
                <a:schemeClr val="bg1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Helvetica Neue"/>
              </a:rPr>
              <a:t>tensor_summary</a:t>
            </a:r>
            <a:endParaRPr lang="en-US" altLang="ko-KR" dirty="0">
              <a:solidFill>
                <a:schemeClr val="bg1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Helvetica Neue"/>
              </a:rPr>
              <a:t>scalar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Helvetica Neue"/>
              </a:rPr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Helvetica Neue"/>
              </a:rPr>
              <a:t>image</a:t>
            </a:r>
            <a:endParaRPr lang="en-US" altLang="ko-KR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44DE92-1A46-41A9-B12B-85D669AF7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26" y="3259561"/>
            <a:ext cx="6948264" cy="884112"/>
          </a:xfrm>
          <a:prstGeom prst="rect">
            <a:avLst/>
          </a:prstGeom>
        </p:spPr>
      </p:pic>
      <p:pic>
        <p:nvPicPr>
          <p:cNvPr id="1026" name="Picture 2" descr="7_tensorboard_scalar_summary">
            <a:extLst>
              <a:ext uri="{FF2B5EF4-FFF2-40B4-BE49-F238E27FC236}">
                <a16:creationId xmlns:a16="http://schemas.microsoft.com/office/drawing/2014/main" id="{EE2F8140-B331-4B1D-9EA0-57C7AA5D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72292"/>
            <a:ext cx="6048672" cy="24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16_shape3">
            <a:extLst>
              <a:ext uri="{FF2B5EF4-FFF2-40B4-BE49-F238E27FC236}">
                <a16:creationId xmlns:a16="http://schemas.microsoft.com/office/drawing/2014/main" id="{33E25A0B-A237-4AD6-9E3C-9A7FDA2939BA}"/>
              </a:ext>
            </a:extLst>
          </p:cNvPr>
          <p:cNvSpPr/>
          <p:nvPr/>
        </p:nvSpPr>
        <p:spPr>
          <a:xfrm>
            <a:off x="1763688" y="404664"/>
            <a:ext cx="8202107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1. Summarize</a:t>
            </a:r>
            <a:r>
              <a:rPr lang="ko-KR" altLang="en-US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하기</a:t>
            </a:r>
            <a:endParaRPr sz="3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371D3-7826-49CC-93B6-0FD10506E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03"/>
          <a:stretch/>
        </p:blipFill>
        <p:spPr>
          <a:xfrm>
            <a:off x="2042925" y="1480319"/>
            <a:ext cx="5058149" cy="1386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E1007F-F70A-486B-897B-D748286F1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203" b="-19209"/>
          <a:stretch/>
        </p:blipFill>
        <p:spPr>
          <a:xfrm>
            <a:off x="2105940" y="3324092"/>
            <a:ext cx="4932120" cy="6451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A6CD1D-D81D-448C-BDAA-40CA0BC499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729"/>
          <a:stretch/>
        </p:blipFill>
        <p:spPr>
          <a:xfrm>
            <a:off x="2098428" y="4353135"/>
            <a:ext cx="4936695" cy="6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16_shape3">
            <a:extLst>
              <a:ext uri="{FF2B5EF4-FFF2-40B4-BE49-F238E27FC236}">
                <a16:creationId xmlns:a16="http://schemas.microsoft.com/office/drawing/2014/main" id="{33E25A0B-A237-4AD6-9E3C-9A7FDA2939BA}"/>
              </a:ext>
            </a:extLst>
          </p:cNvPr>
          <p:cNvSpPr/>
          <p:nvPr/>
        </p:nvSpPr>
        <p:spPr>
          <a:xfrm>
            <a:off x="1763688" y="404664"/>
            <a:ext cx="8202107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b="1" dirty="0">
                <a:latin typeface="+mn-lt"/>
              </a:rPr>
              <a:t>2</a:t>
            </a:r>
            <a:r>
              <a:rPr lang="en-US" altLang="ko-KR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병합하기</a:t>
            </a:r>
            <a:endParaRPr sz="3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5DD460-3AA8-45C2-880B-B73E6D325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316" b="1884"/>
          <a:stretch/>
        </p:blipFill>
        <p:spPr>
          <a:xfrm>
            <a:off x="1619672" y="1574487"/>
            <a:ext cx="6552722" cy="10081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768C92-2CB7-4440-BF0A-D7211A73FEB8}"/>
              </a:ext>
            </a:extLst>
          </p:cNvPr>
          <p:cNvSpPr/>
          <p:nvPr/>
        </p:nvSpPr>
        <p:spPr>
          <a:xfrm>
            <a:off x="1835696" y="306896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elvetica Neue"/>
              </a:rPr>
              <a:t>오퍼레이션을 개별로 평가할거 없이</a:t>
            </a:r>
            <a:endParaRPr lang="en-US" altLang="ko-KR" dirty="0">
              <a:solidFill>
                <a:schemeClr val="bg1"/>
              </a:solidFill>
              <a:latin typeface="Helvetica Neue"/>
            </a:endParaRP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Helvetica Neue"/>
              </a:rPr>
              <a:t>합쳐서 하나의 오퍼레이션으로 처리 가능</a:t>
            </a:r>
            <a:endParaRPr lang="en-US" altLang="ko-KR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0323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16_shape3">
            <a:extLst>
              <a:ext uri="{FF2B5EF4-FFF2-40B4-BE49-F238E27FC236}">
                <a16:creationId xmlns:a16="http://schemas.microsoft.com/office/drawing/2014/main" id="{33E25A0B-A237-4AD6-9E3C-9A7FDA2939BA}"/>
              </a:ext>
            </a:extLst>
          </p:cNvPr>
          <p:cNvSpPr/>
          <p:nvPr/>
        </p:nvSpPr>
        <p:spPr>
          <a:xfrm>
            <a:off x="1763688" y="404664"/>
            <a:ext cx="8202107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3. </a:t>
            </a:r>
            <a:r>
              <a:rPr lang="ko-KR" altLang="en-US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파일로 저장</a:t>
            </a:r>
            <a:endParaRPr sz="3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768C92-2CB7-4440-BF0A-D7211A73FEB8}"/>
              </a:ext>
            </a:extLst>
          </p:cNvPr>
          <p:cNvSpPr/>
          <p:nvPr/>
        </p:nvSpPr>
        <p:spPr>
          <a:xfrm>
            <a:off x="1403648" y="384262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Helvetica Neue"/>
              </a:rPr>
              <a:t>저장될 파일의 위치와 그래프를 표시하기 위해 세션의 그래프를 전달</a:t>
            </a:r>
            <a:endParaRPr lang="en-US" altLang="ko-KR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C1C0E8-85DA-4631-A4CC-EFB4E5E1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05164"/>
            <a:ext cx="8424936" cy="6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087724" y="908720"/>
            <a:ext cx="543997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Recap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3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16_shape3">
            <a:extLst>
              <a:ext uri="{FF2B5EF4-FFF2-40B4-BE49-F238E27FC236}">
                <a16:creationId xmlns:a16="http://schemas.microsoft.com/office/drawing/2014/main" id="{33E25A0B-A237-4AD6-9E3C-9A7FDA2939BA}"/>
              </a:ext>
            </a:extLst>
          </p:cNvPr>
          <p:cNvSpPr/>
          <p:nvPr/>
        </p:nvSpPr>
        <p:spPr>
          <a:xfrm>
            <a:off x="1763688" y="404664"/>
            <a:ext cx="8202107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b="1" dirty="0">
                <a:latin typeface="+mn-lt"/>
              </a:rPr>
              <a:t>4</a:t>
            </a:r>
            <a:r>
              <a:rPr lang="en-US" altLang="ko-KR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평가 및 실행</a:t>
            </a:r>
            <a:endParaRPr sz="3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B0209E-56D7-45C3-A72C-EAF0D4308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547664"/>
            <a:ext cx="7884368" cy="18028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DCF9B-67F0-46CD-9058-BCE22C7D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62" y="3703018"/>
            <a:ext cx="8010618" cy="13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16_shape3">
            <a:extLst>
              <a:ext uri="{FF2B5EF4-FFF2-40B4-BE49-F238E27FC236}">
                <a16:creationId xmlns:a16="http://schemas.microsoft.com/office/drawing/2014/main" id="{33E25A0B-A237-4AD6-9E3C-9A7FDA2939BA}"/>
              </a:ext>
            </a:extLst>
          </p:cNvPr>
          <p:cNvSpPr/>
          <p:nvPr/>
        </p:nvSpPr>
        <p:spPr>
          <a:xfrm>
            <a:off x="1763688" y="404664"/>
            <a:ext cx="8202107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200" b="1" dirty="0">
                <a:latin typeface="+mn-lt"/>
              </a:rPr>
              <a:t>4</a:t>
            </a:r>
            <a:r>
              <a:rPr lang="en-US" altLang="ko-KR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. </a:t>
            </a:r>
            <a:r>
              <a:rPr lang="ko-KR" altLang="en-US" sz="3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평가 및 실행</a:t>
            </a:r>
            <a:endParaRPr sz="3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 descr="8_tensorboard_connect">
            <a:extLst>
              <a:ext uri="{FF2B5EF4-FFF2-40B4-BE49-F238E27FC236}">
                <a16:creationId xmlns:a16="http://schemas.microsoft.com/office/drawing/2014/main" id="{5471D9D7-4FCE-445E-BCA9-365B2F28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64535" cy="33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9D2E33-3986-4587-B9AF-A2935E8CEAFD}"/>
              </a:ext>
            </a:extLst>
          </p:cNvPr>
          <p:cNvSpPr/>
          <p:nvPr/>
        </p:nvSpPr>
        <p:spPr>
          <a:xfrm>
            <a:off x="755576" y="1387770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elvetica Neue"/>
              </a:rPr>
              <a:t>기본주소</a:t>
            </a:r>
            <a:r>
              <a:rPr lang="en-US" altLang="ko-KR" dirty="0">
                <a:solidFill>
                  <a:schemeClr val="bg1"/>
                </a:solidFill>
                <a:latin typeface="Helvetica Neue"/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Helvetica Neue"/>
                <a:hlinkClick r:id="rId5"/>
              </a:rPr>
              <a:t>http://localhost:6006)</a:t>
            </a:r>
            <a:r>
              <a:rPr lang="ko-KR" altLang="en-US" dirty="0">
                <a:solidFill>
                  <a:schemeClr val="bg1"/>
                </a:solidFill>
                <a:latin typeface="Helvetica Neue"/>
                <a:hlinkClick r:id="rId5"/>
              </a:rPr>
              <a:t>로</a:t>
            </a:r>
            <a:r>
              <a:rPr lang="ko-KR" altLang="en-US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elvetica Neue"/>
              </a:rPr>
              <a:t>웹브라우저에</a:t>
            </a:r>
            <a:r>
              <a:rPr lang="ko-KR" altLang="en-US" dirty="0">
                <a:solidFill>
                  <a:schemeClr val="bg1"/>
                </a:solidFill>
                <a:latin typeface="Helvetica Neue"/>
              </a:rPr>
              <a:t> 접속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375381-05C5-4242-8E6A-C9363751642A}"/>
              </a:ext>
            </a:extLst>
          </p:cNvPr>
          <p:cNvSpPr/>
          <p:nvPr/>
        </p:nvSpPr>
        <p:spPr>
          <a:xfrm>
            <a:off x="3635896" y="4726885"/>
            <a:ext cx="3699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https://youtu.be/IHZwWFHWa-w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63D0E-C85D-455D-B06D-16ADF0207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1918573"/>
            <a:ext cx="6660232" cy="241052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3_shape3">
            <a:extLst>
              <a:ext uri="{FF2B5EF4-FFF2-40B4-BE49-F238E27FC236}">
                <a16:creationId xmlns:a16="http://schemas.microsoft.com/office/drawing/2014/main" id="{8BD9A6DD-A817-4567-A530-98B9B433ABD0}"/>
              </a:ext>
            </a:extLst>
          </p:cNvPr>
          <p:cNvSpPr/>
          <p:nvPr/>
        </p:nvSpPr>
        <p:spPr>
          <a:xfrm>
            <a:off x="1547664" y="-315416"/>
            <a:ext cx="712879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4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 descent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88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6_shape2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latinLnBrk="1"/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 kern="1200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sz="800" u="sng" kern="1200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endParaRPr sz="4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9F73A6-AD5E-4D1A-ADC0-2B0442631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2" y="6165304"/>
            <a:ext cx="1259632" cy="500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1979712" y="44624"/>
            <a:ext cx="6840760" cy="36004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선형 회귀 분석</a:t>
            </a:r>
            <a:r>
              <a:rPr lang="en-US" altLang="ko-KR" sz="28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(Linear Regression Analysis)</a:t>
            </a:r>
            <a:endParaRPr lang="en-US" altLang="ko-KR" sz="2800" kern="1200" spc="-8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8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통계학에 가까운 개념</a:t>
            </a:r>
            <a:endParaRPr lang="en-US" altLang="ko-KR"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X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의 관계 분석</a:t>
            </a: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관계에 대한 가설을 검정</a:t>
            </a:r>
            <a:endParaRPr lang="en-US" altLang="ko-KR"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800" spc="-80" dirty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선형관계</a:t>
            </a:r>
            <a:r>
              <a:rPr lang="en-US" altLang="ko-KR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(Linear) </a:t>
            </a:r>
            <a:r>
              <a:rPr lang="ko-KR" altLang="en-US" sz="28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가정</a:t>
            </a:r>
            <a:endParaRPr sz="28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linear regression example에 대한 이미지 검색결과">
            <a:extLst>
              <a:ext uri="{FF2B5EF4-FFF2-40B4-BE49-F238E27FC236}">
                <a16:creationId xmlns:a16="http://schemas.microsoft.com/office/drawing/2014/main" id="{6BC85526-D882-4414-9C35-6CD3D6A6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54" y="3794681"/>
            <a:ext cx="3333232" cy="2455168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3_shape3">
            <a:extLst>
              <a:ext uri="{FF2B5EF4-FFF2-40B4-BE49-F238E27FC236}">
                <a16:creationId xmlns:a16="http://schemas.microsoft.com/office/drawing/2014/main" id="{BEA544EA-FB5B-4412-9CCD-5E205AD875D9}"/>
              </a:ext>
            </a:extLst>
          </p:cNvPr>
          <p:cNvSpPr/>
          <p:nvPr/>
        </p:nvSpPr>
        <p:spPr>
          <a:xfrm>
            <a:off x="2051720" y="242"/>
            <a:ext cx="676875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600" spc="-80" dirty="0"/>
              <a:t>Gradient</a:t>
            </a:r>
            <a:r>
              <a:rPr lang="ko-KR" altLang="en-US" sz="3600" spc="-80" dirty="0"/>
              <a:t> </a:t>
            </a:r>
            <a:r>
              <a:rPr lang="en-US" altLang="ko-KR" sz="3600" spc="-80" dirty="0"/>
              <a:t>decent (</a:t>
            </a:r>
            <a:r>
              <a:rPr lang="ko-KR" altLang="en-US" sz="3600" spc="-80" dirty="0"/>
              <a:t>경사 하강법</a:t>
            </a:r>
            <a:r>
              <a:rPr lang="en-US" altLang="ko-KR" sz="3600" spc="-80" dirty="0"/>
              <a:t>)</a:t>
            </a:r>
            <a:endParaRPr sz="36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관련 이미지">
            <a:extLst>
              <a:ext uri="{FF2B5EF4-FFF2-40B4-BE49-F238E27FC236}">
                <a16:creationId xmlns:a16="http://schemas.microsoft.com/office/drawing/2014/main" id="{B934007E-CB88-43FF-8E86-CBED0C46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99001"/>
            <a:ext cx="4896544" cy="4006263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696508" y="-315416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3200" kern="1200" spc="-8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  <a:r>
              <a:rPr 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endParaRPr sz="3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B12938-F009-41BC-B9EE-13AD5B6754C3}"/>
              </a:ext>
            </a:extLst>
          </p:cNvPr>
          <p:cNvGraphicFramePr/>
          <p:nvPr>
            <p:extLst/>
          </p:nvPr>
        </p:nvGraphicFramePr>
        <p:xfrm>
          <a:off x="2051720" y="57768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B30D30F-7E6E-43D2-92B7-AB288FEF8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4696" y="3474677"/>
            <a:ext cx="1539067" cy="2330587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7">
            <a:extLst>
              <a:ext uri="{FF2B5EF4-FFF2-40B4-BE49-F238E27FC236}">
                <a16:creationId xmlns:a16="http://schemas.microsoft.com/office/drawing/2014/main" id="{9BBE2CCE-14DF-4888-8F5B-F0B8EDAA1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267596">
            <a:off x="4491301" y="3842447"/>
            <a:ext cx="1417893" cy="1621018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 descr="gradient descent에 대한 이미지 검색결과">
            <a:extLst>
              <a:ext uri="{FF2B5EF4-FFF2-40B4-BE49-F238E27FC236}">
                <a16:creationId xmlns:a16="http://schemas.microsoft.com/office/drawing/2014/main" id="{CCA95B51-3552-40E4-BDE2-A9A8991A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17" y="3882120"/>
            <a:ext cx="2358869" cy="1278130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lide3_shape3">
                <a:extLst>
                  <a:ext uri="{FF2B5EF4-FFF2-40B4-BE49-F238E27FC236}">
                    <a16:creationId xmlns:a16="http://schemas.microsoft.com/office/drawing/2014/main" id="{B78886B5-F509-4047-8953-EEEF392C3AB0}"/>
                  </a:ext>
                </a:extLst>
              </p:cNvPr>
              <p:cNvSpPr/>
              <p:nvPr/>
            </p:nvSpPr>
            <p:spPr>
              <a:xfrm>
                <a:off x="2267744" y="2497339"/>
                <a:ext cx="5833969" cy="3226370"/>
              </a:xfrm>
              <a:prstGeom prst="rect">
                <a:avLst/>
              </a:prstGeom>
            </p:spPr>
            <p:txBody>
              <a:bodyPr lIns="91440" tIns="45720" rIns="91440" bIns="45720" anchor="ctr"/>
              <a:lstStyle>
                <a:lvl1pPr algn="ctr" defTabSz="914400" latinLnBrk="1">
                  <a:spcBef>
                    <a:spcPct val="0"/>
                  </a:spcBef>
                  <a:buNone/>
                  <a:defRPr sz="4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defTabSz="914400" latinLnBrk="1">
                  <a:spcBef>
                    <a:spcPct val="0"/>
                  </a:spcBef>
                  <a:buNone/>
                </a:pPr>
                <a:r>
                  <a:rPr lang="ko-KR" altLang="en-US" sz="3200" kern="1200" spc="-8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선형 회귀 ≑ 신경망</a:t>
                </a:r>
                <a:endParaRPr lang="en-US" altLang="ko-KR" sz="3200" kern="1200" spc="-8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bg1"/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𝑦</m:t>
                      </m:r>
                      <m:r>
                        <a:rPr lang="en-US" sz="320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𝑏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𝑤𝑥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3200" b="0" i="1" kern="1200" spc="-8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𝑤𝑥</m:t>
                      </m:r>
                    </m:oMath>
                  </m:oMathPara>
                </a14:m>
                <a:endParaRPr lang="en-US" sz="3200" kern="1200" spc="-8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sz="3200" kern="1200" spc="-8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r>
                  <a:rPr lang="ko-KR" altLang="en-US" sz="3200" kern="1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  <a:cs typeface="+mj-cs"/>
                  </a:rPr>
                  <a:t>선형 회귀 </a:t>
                </a:r>
                <a:r>
                  <a:rPr lang="en-US" altLang="ko-KR" sz="3200" kern="1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  <a:cs typeface="+mj-cs"/>
                  </a:rPr>
                  <a:t>+ activation F</a:t>
                </a: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r>
                  <a:rPr lang="en-US" altLang="ko-KR" sz="3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=</a:t>
                </a:r>
                <a:r>
                  <a:rPr lang="ko-KR" altLang="en-US" sz="3200" spc="-8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신경망</a:t>
                </a: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3200" b="0" i="1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i="1" spc="-8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b="0" i="1" spc="-8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lang="en-US" altLang="ko-KR" sz="3200" kern="1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endParaRPr>
              </a:p>
              <a:p>
                <a:pPr marL="0" defTabSz="914400" latinLnBrk="1">
                  <a:spcBef>
                    <a:spcPct val="0"/>
                  </a:spcBef>
                  <a:buNone/>
                </a:pPr>
                <a:endParaRPr sz="3200" kern="1200" spc="-8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2" name="slide3_shape3">
                <a:extLst>
                  <a:ext uri="{FF2B5EF4-FFF2-40B4-BE49-F238E27FC236}">
                    <a16:creationId xmlns:a16="http://schemas.microsoft.com/office/drawing/2014/main" id="{B78886B5-F509-4047-8953-EEEF392C3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97339"/>
                <a:ext cx="5833969" cy="3226370"/>
              </a:xfrm>
              <a:prstGeom prst="rect">
                <a:avLst/>
              </a:prstGeom>
              <a:blipFill>
                <a:blip r:embed="rId4"/>
                <a:stretch>
                  <a:fillRect t="-44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1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3_shape3">
            <a:extLst>
              <a:ext uri="{FF2B5EF4-FFF2-40B4-BE49-F238E27FC236}">
                <a16:creationId xmlns:a16="http://schemas.microsoft.com/office/drawing/2014/main" id="{D96E1D4F-0884-48FF-AC4F-01B6B0B5B802}"/>
              </a:ext>
            </a:extLst>
          </p:cNvPr>
          <p:cNvSpPr/>
          <p:nvPr/>
        </p:nvSpPr>
        <p:spPr>
          <a:xfrm>
            <a:off x="1547664" y="-315416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Activation </a:t>
            </a: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함수란</a:t>
            </a:r>
            <a:r>
              <a:rPr lang="en-US" altLang="ko-KR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ctivation function relu에 대한 이미지 검색결과">
            <a:extLst>
              <a:ext uri="{FF2B5EF4-FFF2-40B4-BE49-F238E27FC236}">
                <a16:creationId xmlns:a16="http://schemas.microsoft.com/office/drawing/2014/main" id="{3F340F6E-1031-496B-93A1-ED3E8680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668344" cy="2243256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3_shape3">
            <a:extLst>
              <a:ext uri="{FF2B5EF4-FFF2-40B4-BE49-F238E27FC236}">
                <a16:creationId xmlns:a16="http://schemas.microsoft.com/office/drawing/2014/main" id="{9BCCBD9D-5129-46DC-81C0-48368BAE42CA}"/>
              </a:ext>
            </a:extLst>
          </p:cNvPr>
          <p:cNvSpPr/>
          <p:nvPr/>
        </p:nvSpPr>
        <p:spPr>
          <a:xfrm>
            <a:off x="2194414" y="4217551"/>
            <a:ext cx="5794509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spc="-80" dirty="0"/>
              <a:t>새로운 함수들이 쏟아짐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89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3_shape3">
            <a:extLst>
              <a:ext uri="{FF2B5EF4-FFF2-40B4-BE49-F238E27FC236}">
                <a16:creationId xmlns:a16="http://schemas.microsoft.com/office/drawing/2014/main" id="{43B74292-770B-4583-B2E5-DD8BBB2BF6D0}"/>
              </a:ext>
            </a:extLst>
          </p:cNvPr>
          <p:cNvSpPr/>
          <p:nvPr/>
        </p:nvSpPr>
        <p:spPr>
          <a:xfrm>
            <a:off x="1965065" y="769776"/>
            <a:ext cx="6552728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뉴럴 네트워크은 세상에 </a:t>
            </a:r>
            <a:endParaRPr lang="en-US" altLang="ko-KR"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defTabSz="914400" latinLnBrk="1">
              <a:spcBef>
                <a:spcPct val="0"/>
              </a:spcBef>
              <a:buNone/>
            </a:pPr>
            <a:r>
              <a:rPr lang="ko-KR" altLang="en-US" sz="4200" kern="1200" spc="-8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모든 함수를 </a:t>
            </a:r>
            <a:r>
              <a:rPr lang="ko-KR" altLang="en-US" sz="4200" kern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표현해 낸다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CF3FBD-EDF0-4098-ABF0-B4FE992B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708920"/>
            <a:ext cx="3067050" cy="252412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A5551-8C07-4C18-9AE2-079C9409D7C2}"/>
              </a:ext>
            </a:extLst>
          </p:cNvPr>
          <p:cNvSpPr/>
          <p:nvPr/>
        </p:nvSpPr>
        <p:spPr>
          <a:xfrm>
            <a:off x="2194414" y="5500234"/>
            <a:ext cx="650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http://neuralnetworksanddeeplearning.com/chap4.html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375381-05C5-4242-8E6A-C9363751642A}"/>
              </a:ext>
            </a:extLst>
          </p:cNvPr>
          <p:cNvSpPr/>
          <p:nvPr/>
        </p:nvSpPr>
        <p:spPr>
          <a:xfrm>
            <a:off x="3635896" y="4942909"/>
            <a:ext cx="328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https://youtu.be/aircAruvnKk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63D0E-C85D-455D-B06D-16ADF0207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2134597"/>
            <a:ext cx="6660232" cy="2410525"/>
          </a:xfrm>
          <a:prstGeom prst="rect">
            <a:avLst/>
          </a:prstGeom>
          <a:effectLst>
            <a:outerShdw blurRad="50800" dist="342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3_shape3">
            <a:extLst>
              <a:ext uri="{FF2B5EF4-FFF2-40B4-BE49-F238E27FC236}">
                <a16:creationId xmlns:a16="http://schemas.microsoft.com/office/drawing/2014/main" id="{568154A9-6FCC-48FB-8F4D-1230EBA9ACF8}"/>
              </a:ext>
            </a:extLst>
          </p:cNvPr>
          <p:cNvSpPr/>
          <p:nvPr/>
        </p:nvSpPr>
        <p:spPr>
          <a:xfrm>
            <a:off x="1547664" y="-13394"/>
            <a:ext cx="712879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latinLnBrk="1">
              <a:spcBef>
                <a:spcPct val="0"/>
              </a:spcBef>
              <a:buNone/>
            </a:pPr>
            <a:r>
              <a:rPr lang="en-US" sz="4200"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a Neural network ?</a:t>
            </a:r>
            <a:endParaRPr sz="4200" kern="1200" spc="-8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32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243</Words>
  <Application>Microsoft Office PowerPoint</Application>
  <PresentationFormat>화면 슬라이드 쇼(4:3)</PresentationFormat>
  <Paragraphs>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Helvetica Neue</vt:lpstr>
      <vt:lpstr>나눔고딕</vt:lpstr>
      <vt:lpstr>맑은 고딕</vt:lpstr>
      <vt:lpstr>Arial</vt:lpstr>
      <vt:lpstr>Cambria Math</vt:lpstr>
      <vt:lpstr>Wingdings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daesik kim</cp:lastModifiedBy>
  <cp:revision>120</cp:revision>
  <dcterms:modified xsi:type="dcterms:W3CDTF">2017-11-07T05:42:56Z</dcterms:modified>
</cp:coreProperties>
</file>