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sldIdLst>
    <p:sldId id="256" r:id="rId2"/>
    <p:sldId id="272" r:id="rId3"/>
    <p:sldId id="361" r:id="rId4"/>
    <p:sldId id="362" r:id="rId5"/>
    <p:sldId id="364" r:id="rId6"/>
    <p:sldId id="365" r:id="rId7"/>
    <p:sldId id="366" r:id="rId8"/>
    <p:sldId id="363" r:id="rId9"/>
    <p:sldId id="367" r:id="rId10"/>
    <p:sldId id="353" r:id="rId11"/>
    <p:sldId id="354" r:id="rId12"/>
    <p:sldId id="355" r:id="rId13"/>
    <p:sldId id="356" r:id="rId14"/>
    <p:sldId id="357" r:id="rId15"/>
    <p:sldId id="359" r:id="rId16"/>
    <p:sldId id="368" r:id="rId17"/>
    <p:sldId id="369" r:id="rId18"/>
    <p:sldId id="370" r:id="rId19"/>
    <p:sldId id="372" r:id="rId20"/>
    <p:sldId id="371" r:id="rId21"/>
    <p:sldId id="373" r:id="rId22"/>
    <p:sldId id="382" r:id="rId23"/>
    <p:sldId id="383" r:id="rId24"/>
    <p:sldId id="384" r:id="rId25"/>
    <p:sldId id="385" r:id="rId26"/>
    <p:sldId id="386" r:id="rId27"/>
    <p:sldId id="374" r:id="rId28"/>
    <p:sldId id="375" r:id="rId29"/>
    <p:sldId id="376" r:id="rId30"/>
    <p:sldId id="377" r:id="rId31"/>
    <p:sldId id="378" r:id="rId32"/>
    <p:sldId id="387" r:id="rId33"/>
    <p:sldId id="388" r:id="rId34"/>
    <p:sldId id="379" r:id="rId35"/>
    <p:sldId id="380" r:id="rId36"/>
    <p:sldId id="389" r:id="rId37"/>
    <p:sldId id="381" r:id="rId38"/>
    <p:sldId id="390" r:id="rId39"/>
    <p:sldId id="391" r:id="rId40"/>
    <p:sldId id="392" r:id="rId41"/>
    <p:sldId id="393" r:id="rId42"/>
    <p:sldId id="271" r:id="rId43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249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7DE94-DCE7-45F4-85C6-6AA17618964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392BD-D7C0-4518-9236-77FA64892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3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0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0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1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12_shape2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3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3_shape3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4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4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4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4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5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ayout5_shape2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6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6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6_shape3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8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8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9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t>12/5/2017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C37539-E28D-4AD0-8BCA-E818CD5BA52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60319"/>
            <a:ext cx="1403648" cy="5571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olbin/TensorFlow-Tutorials" TargetMode="Externa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5aogzAUPilE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325604" y="3145801"/>
            <a:ext cx="20649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  <a:cs typeface="+mn-cs"/>
              </a:rPr>
              <a:t>서울대학교 </a:t>
            </a:r>
            <a:r>
              <a:rPr lang="en-US" altLang="ko-KR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  <a:cs typeface="+mn-cs"/>
              </a:rPr>
              <a:t>&amp; V.DO</a:t>
            </a:r>
            <a:r>
              <a:rPr lang="en-US" altLang="en-US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  <a:cs typeface="+mn-cs"/>
              </a:rPr>
              <a:t>/ </a:t>
            </a:r>
            <a:r>
              <a:rPr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김대식</a:t>
            </a:r>
            <a:endParaRPr sz="1200" b="1" kern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1_shape2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 cap="flat">
            <a:solidFill>
              <a:schemeClr val="tx2">
                <a:lumMod val="40000"/>
                <a:lumOff val="6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1_shape3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 cap="flat">
            <a:solidFill>
              <a:schemeClr val="tx2">
                <a:lumMod val="40000"/>
                <a:lumOff val="6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1_shape5"/>
          <p:cNvSpPr/>
          <p:nvPr/>
        </p:nvSpPr>
        <p:spPr>
          <a:xfrm>
            <a:off x="323528" y="980728"/>
            <a:ext cx="8229600" cy="17281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spc="-150" dirty="0">
                <a:latin typeface="+mj-ea"/>
              </a:rPr>
              <a:t>텐서플로를  활용한</a:t>
            </a:r>
            <a:endParaRPr lang="en-US" altLang="ko-KR" sz="4200" b="1" spc="-150" dirty="0">
              <a:latin typeface="+mj-ea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spc="-150" dirty="0">
                <a:latin typeface="+mj-ea"/>
              </a:rPr>
              <a:t>딥러닝 </a:t>
            </a:r>
            <a:r>
              <a:rPr lang="en-US" altLang="ko-KR" sz="4200" b="1" spc="-150" dirty="0">
                <a:latin typeface="+mj-ea"/>
              </a:rPr>
              <a:t>#7</a:t>
            </a:r>
            <a:endParaRPr sz="4200" b="1" kern="1200" spc="-15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8B963B-8E9E-42AB-95EE-3FA018DFF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30" y="6146565"/>
            <a:ext cx="1259632" cy="500018"/>
          </a:xfrm>
          <a:prstGeom prst="rect">
            <a:avLst/>
          </a:prstGeom>
        </p:spPr>
      </p:pic>
      <p:pic>
        <p:nvPicPr>
          <p:cNvPr id="1032" name="Picture 8" descr="관련 이미지">
            <a:extLst>
              <a:ext uri="{FF2B5EF4-FFF2-40B4-BE49-F238E27FC236}">
                <a16:creationId xmlns:a16="http://schemas.microsoft.com/office/drawing/2014/main" id="{A98ADD3C-1E34-4C15-8972-7004F5DDE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467544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1_shape5">
            <a:extLst>
              <a:ext uri="{FF2B5EF4-FFF2-40B4-BE49-F238E27FC236}">
                <a16:creationId xmlns:a16="http://schemas.microsoft.com/office/drawing/2014/main" id="{6C8825F1-1588-4F55-91F1-2469FD93F95E}"/>
              </a:ext>
            </a:extLst>
          </p:cNvPr>
          <p:cNvSpPr/>
          <p:nvPr/>
        </p:nvSpPr>
        <p:spPr>
          <a:xfrm>
            <a:off x="323528" y="589135"/>
            <a:ext cx="8229600" cy="50009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1600" b="1" spc="-150" dirty="0">
                <a:latin typeface="+mj-ea"/>
              </a:rPr>
              <a:t>아티스트를 위한 머신러닝 </a:t>
            </a:r>
            <a:r>
              <a:rPr lang="en-US" altLang="ko-KR" sz="1600" b="1" spc="-150" dirty="0">
                <a:latin typeface="+mj-ea"/>
              </a:rPr>
              <a:t>&amp; </a:t>
            </a:r>
            <a:r>
              <a:rPr lang="ko-KR" altLang="en-US" sz="1600" b="1" spc="-150" dirty="0">
                <a:latin typeface="+mj-ea"/>
              </a:rPr>
              <a:t>딥러닝</a:t>
            </a:r>
            <a:endParaRPr sz="1600" b="1" kern="1200" spc="-15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B0A78E-9699-472B-9DBA-51F224886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24" y="1196752"/>
            <a:ext cx="7746351" cy="40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E5B4F1-7EC5-4605-B093-401DB27F3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285866"/>
            <a:ext cx="7909935" cy="39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5BA65F-575B-4EA5-B82E-0A017D793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94" y="1124744"/>
            <a:ext cx="7924412" cy="42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0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173051-5011-40D9-AB79-31B074838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052736"/>
            <a:ext cx="7964918" cy="422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2665447-3725-45E1-94C7-86B71931B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57" y="1325283"/>
            <a:ext cx="8237486" cy="42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9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925BFD-498D-4AC8-9C2B-370EBB39D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" y="1928812"/>
            <a:ext cx="7477125" cy="3000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940013B-BB91-4291-A255-6291BFBF0962}"/>
              </a:ext>
            </a:extLst>
          </p:cNvPr>
          <p:cNvSpPr txBox="1">
            <a:spLocks/>
          </p:cNvSpPr>
          <p:nvPr/>
        </p:nvSpPr>
        <p:spPr>
          <a:xfrm>
            <a:off x="323528" y="668693"/>
            <a:ext cx="4039363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RNN Cell</a:t>
            </a:r>
          </a:p>
        </p:txBody>
      </p:sp>
    </p:spTree>
    <p:extLst>
      <p:ext uri="{BB962C8B-B14F-4D97-AF65-F5344CB8AC3E}">
        <p14:creationId xmlns:p14="http://schemas.microsoft.com/office/powerpoint/2010/main" val="780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D4B23D-3058-484E-863E-682A23369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1881187"/>
            <a:ext cx="7248525" cy="30956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D0FDDC-6566-4273-A0C6-B7A3D0E16D3A}"/>
              </a:ext>
            </a:extLst>
          </p:cNvPr>
          <p:cNvSpPr txBox="1">
            <a:spLocks/>
          </p:cNvSpPr>
          <p:nvPr/>
        </p:nvSpPr>
        <p:spPr>
          <a:xfrm>
            <a:off x="323528" y="668693"/>
            <a:ext cx="4039363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LSTM Cell</a:t>
            </a:r>
          </a:p>
        </p:txBody>
      </p:sp>
    </p:spTree>
    <p:extLst>
      <p:ext uri="{BB962C8B-B14F-4D97-AF65-F5344CB8AC3E}">
        <p14:creationId xmlns:p14="http://schemas.microsoft.com/office/powerpoint/2010/main" val="313736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E1085-1AC0-479F-843E-9B197D1EB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2338387"/>
            <a:ext cx="7248525" cy="21812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1A58CF8-595E-4653-8B37-C3E892A8937F}"/>
              </a:ext>
            </a:extLst>
          </p:cNvPr>
          <p:cNvSpPr txBox="1">
            <a:spLocks/>
          </p:cNvSpPr>
          <p:nvPr/>
        </p:nvSpPr>
        <p:spPr>
          <a:xfrm>
            <a:off x="323528" y="668693"/>
            <a:ext cx="4039363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LSTM Cell</a:t>
            </a:r>
          </a:p>
        </p:txBody>
      </p:sp>
    </p:spTree>
    <p:extLst>
      <p:ext uri="{BB962C8B-B14F-4D97-AF65-F5344CB8AC3E}">
        <p14:creationId xmlns:p14="http://schemas.microsoft.com/office/powerpoint/2010/main" val="37189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63459F-74BE-4CD4-B266-F28A500D0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87" y="2300287"/>
            <a:ext cx="6981825" cy="22574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B63896-17B5-431A-A3FF-E78E8BB94315}"/>
              </a:ext>
            </a:extLst>
          </p:cNvPr>
          <p:cNvSpPr txBox="1">
            <a:spLocks/>
          </p:cNvSpPr>
          <p:nvPr/>
        </p:nvSpPr>
        <p:spPr>
          <a:xfrm>
            <a:off x="323528" y="668693"/>
            <a:ext cx="4039363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LSTM Cell</a:t>
            </a:r>
          </a:p>
        </p:txBody>
      </p:sp>
    </p:spTree>
    <p:extLst>
      <p:ext uri="{BB962C8B-B14F-4D97-AF65-F5344CB8AC3E}">
        <p14:creationId xmlns:p14="http://schemas.microsoft.com/office/powerpoint/2010/main" val="6524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32968E-0CCD-45C5-9591-A34778E26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328862"/>
            <a:ext cx="6705600" cy="22002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9208DAA-1EAF-4C6A-8CD8-1B86251D4CA9}"/>
              </a:ext>
            </a:extLst>
          </p:cNvPr>
          <p:cNvSpPr txBox="1">
            <a:spLocks/>
          </p:cNvSpPr>
          <p:nvPr/>
        </p:nvSpPr>
        <p:spPr>
          <a:xfrm>
            <a:off x="323528" y="668693"/>
            <a:ext cx="4039363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LSTM Cell</a:t>
            </a:r>
          </a:p>
        </p:txBody>
      </p:sp>
    </p:spTree>
    <p:extLst>
      <p:ext uri="{BB962C8B-B14F-4D97-AF65-F5344CB8AC3E}">
        <p14:creationId xmlns:p14="http://schemas.microsoft.com/office/powerpoint/2010/main" val="351034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3_shape3">
            <a:extLst>
              <a:ext uri="{FF2B5EF4-FFF2-40B4-BE49-F238E27FC236}">
                <a16:creationId xmlns:a16="http://schemas.microsoft.com/office/drawing/2014/main" id="{B78886B5-F509-4047-8953-EEEF392C3AB0}"/>
              </a:ext>
            </a:extLst>
          </p:cNvPr>
          <p:cNvSpPr/>
          <p:nvPr/>
        </p:nvSpPr>
        <p:spPr>
          <a:xfrm>
            <a:off x="2087724" y="908720"/>
            <a:ext cx="5439972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4200" kern="1200" spc="-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Recap</a:t>
            </a:r>
            <a:endParaRPr sz="4200" kern="1200" spc="-8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63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650F8D-5CCB-4B9F-A747-FAF05A4B6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2" y="2228850"/>
            <a:ext cx="6848475" cy="2400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D481E8-DFE8-4DED-90E3-09240090D5ED}"/>
              </a:ext>
            </a:extLst>
          </p:cNvPr>
          <p:cNvSpPr txBox="1">
            <a:spLocks/>
          </p:cNvSpPr>
          <p:nvPr/>
        </p:nvSpPr>
        <p:spPr>
          <a:xfrm>
            <a:off x="323528" y="668693"/>
            <a:ext cx="4039363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LSTM Cell</a:t>
            </a:r>
          </a:p>
        </p:txBody>
      </p:sp>
    </p:spTree>
    <p:extLst>
      <p:ext uri="{BB962C8B-B14F-4D97-AF65-F5344CB8AC3E}">
        <p14:creationId xmlns:p14="http://schemas.microsoft.com/office/powerpoint/2010/main" val="243311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2665447-3725-45E1-94C7-86B71931B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57" y="1325283"/>
            <a:ext cx="8237486" cy="42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6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A0DFBC0-6215-4C5F-9AFC-46910413DE59}"/>
              </a:ext>
            </a:extLst>
          </p:cNvPr>
          <p:cNvSpPr txBox="1">
            <a:spLocks/>
          </p:cNvSpPr>
          <p:nvPr/>
        </p:nvSpPr>
        <p:spPr>
          <a:xfrm>
            <a:off x="395536" y="620688"/>
            <a:ext cx="10972800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>
                <a:latin typeface="Avenir Book" charset="0"/>
                <a:ea typeface="Avenir Book" charset="0"/>
                <a:cs typeface="Avenir Book" charset="0"/>
              </a:rPr>
              <a:t>실습</a:t>
            </a:r>
            <a:r>
              <a:rPr lang="en-US" altLang="ko-KR" sz="3600">
                <a:latin typeface="Avenir Book" charset="0"/>
                <a:ea typeface="Avenir Book" charset="0"/>
                <a:cs typeface="Avenir Book" charset="0"/>
              </a:rPr>
              <a:t>: Text Generation(1/5)</a:t>
            </a:r>
            <a:endParaRPr lang="en-US" sz="3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E651A3-F435-4B11-8675-FA0DD3DF1326}"/>
              </a:ext>
            </a:extLst>
          </p:cNvPr>
          <p:cNvSpPr txBox="1">
            <a:spLocks/>
          </p:cNvSpPr>
          <p:nvPr/>
        </p:nvSpPr>
        <p:spPr>
          <a:xfrm>
            <a:off x="318608" y="1796817"/>
            <a:ext cx="11329259" cy="4992555"/>
          </a:xfrm>
          <a:prstGeom prst="rect">
            <a:avLst/>
          </a:prstGeom>
        </p:spPr>
        <p:txBody>
          <a:bodyPr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>
                <a:latin typeface="+mn-ea"/>
                <a:cs typeface="Avenir Book" charset="0"/>
              </a:rPr>
              <a:t>RNN</a:t>
            </a:r>
            <a:r>
              <a:rPr lang="ko-KR" altLang="en-US" sz="2400">
                <a:latin typeface="+mn-ea"/>
                <a:cs typeface="Avenir Book" charset="0"/>
              </a:rPr>
              <a:t>이 가장 많이 이용되는 분야인</a:t>
            </a:r>
            <a:r>
              <a:rPr lang="en-US" altLang="ko-KR" sz="2400">
                <a:latin typeface="+mn-ea"/>
                <a:cs typeface="Avenir Book" charset="0"/>
              </a:rPr>
              <a:t> NLP </a:t>
            </a:r>
            <a:r>
              <a:rPr lang="ko-KR" altLang="en-US" sz="2400">
                <a:latin typeface="+mn-ea"/>
                <a:cs typeface="Avenir Book" charset="0"/>
              </a:rPr>
              <a:t>예제</a:t>
            </a:r>
            <a:endParaRPr lang="en-US" altLang="ko-KR" sz="2400">
              <a:latin typeface="+mn-ea"/>
              <a:cs typeface="Avenir Book" charset="0"/>
            </a:endParaRPr>
          </a:p>
          <a:p>
            <a:r>
              <a:rPr lang="ko-KR" altLang="en-US" sz="2400">
                <a:latin typeface="+mn-ea"/>
                <a:cs typeface="Avenir Book" charset="0"/>
              </a:rPr>
              <a:t>그 중 </a:t>
            </a:r>
            <a:r>
              <a:rPr lang="en-US" altLang="ko-KR" sz="2400">
                <a:latin typeface="+mn-ea"/>
                <a:cs typeface="Avenir Book" charset="0"/>
              </a:rPr>
              <a:t>word</a:t>
            </a:r>
            <a:r>
              <a:rPr lang="ko-KR" altLang="en-US" sz="2400">
                <a:latin typeface="+mn-ea"/>
                <a:cs typeface="Avenir Book" charset="0"/>
              </a:rPr>
              <a:t>단위가 아닌 </a:t>
            </a:r>
            <a:r>
              <a:rPr lang="en-US" altLang="ko-KR" sz="2400">
                <a:latin typeface="+mn-ea"/>
                <a:cs typeface="Avenir Book" charset="0"/>
              </a:rPr>
              <a:t>character</a:t>
            </a:r>
            <a:r>
              <a:rPr lang="ko-KR" altLang="en-US" sz="2400">
                <a:latin typeface="+mn-ea"/>
                <a:cs typeface="Avenir Book" charset="0"/>
              </a:rPr>
              <a:t>단위로 텍스트 분석 및 예측</a:t>
            </a:r>
            <a:endParaRPr lang="en-US" altLang="ko-KR" sz="2400">
              <a:latin typeface="+mn-ea"/>
              <a:cs typeface="Avenir Book" charset="0"/>
            </a:endParaRPr>
          </a:p>
          <a:p>
            <a:r>
              <a:rPr lang="ko-KR" altLang="en-US" sz="2400">
                <a:latin typeface="+mn-ea"/>
                <a:cs typeface="Avenir Book" charset="0"/>
              </a:rPr>
              <a:t>알파벳 </a:t>
            </a:r>
            <a:r>
              <a:rPr lang="en-US" altLang="ko-KR" sz="2400">
                <a:latin typeface="+mn-ea"/>
                <a:cs typeface="Avenir Book" charset="0"/>
              </a:rPr>
              <a:t>character </a:t>
            </a:r>
            <a:r>
              <a:rPr lang="ko-KR" altLang="en-US" sz="2400">
                <a:latin typeface="+mn-ea"/>
                <a:cs typeface="Avenir Book" charset="0"/>
              </a:rPr>
              <a:t>전후 관계와 문장 전체의 </a:t>
            </a:r>
            <a:r>
              <a:rPr lang="en-US" altLang="ko-KR" sz="2400">
                <a:latin typeface="+mn-ea"/>
                <a:cs typeface="Avenir Book" charset="0"/>
              </a:rPr>
              <a:t>information</a:t>
            </a:r>
            <a:r>
              <a:rPr lang="ko-KR" altLang="en-US" sz="2400">
                <a:latin typeface="+mn-ea"/>
                <a:cs typeface="Avenir Book" charset="0"/>
              </a:rPr>
              <a:t>을 이용</a:t>
            </a:r>
            <a:endParaRPr lang="en-US" altLang="ko-KR" sz="2400">
              <a:latin typeface="+mn-ea"/>
              <a:cs typeface="Avenir Book" charset="0"/>
            </a:endParaRPr>
          </a:p>
          <a:p>
            <a:endParaRPr lang="en-US" altLang="ko-KR" sz="2400">
              <a:latin typeface="+mn-ea"/>
              <a:cs typeface="Avenir Book" charset="0"/>
            </a:endParaRPr>
          </a:p>
          <a:p>
            <a:endParaRPr lang="en-US" sz="2400" dirty="0">
              <a:latin typeface="+mn-ea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2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63">
            <a:extLst>
              <a:ext uri="{FF2B5EF4-FFF2-40B4-BE49-F238E27FC236}">
                <a16:creationId xmlns:a16="http://schemas.microsoft.com/office/drawing/2014/main" id="{ADF46815-6CF1-4628-9580-8DBFB941FC66}"/>
              </a:ext>
            </a:extLst>
          </p:cNvPr>
          <p:cNvSpPr/>
          <p:nvPr/>
        </p:nvSpPr>
        <p:spPr>
          <a:xfrm>
            <a:off x="7990324" y="4970419"/>
            <a:ext cx="438344" cy="43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82EDA9-7D4B-4694-BADB-E14C42B7E340}"/>
              </a:ext>
            </a:extLst>
          </p:cNvPr>
          <p:cNvSpPr txBox="1">
            <a:spLocks/>
          </p:cNvSpPr>
          <p:nvPr/>
        </p:nvSpPr>
        <p:spPr>
          <a:xfrm>
            <a:off x="501757" y="693923"/>
            <a:ext cx="10972800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>
                <a:latin typeface="Avenir Book" charset="0"/>
                <a:ea typeface="Avenir Book" charset="0"/>
                <a:cs typeface="Avenir Book" charset="0"/>
              </a:rPr>
              <a:t>Text Generation (2/5)</a:t>
            </a:r>
            <a:endParaRPr lang="en-US" sz="3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39D744-1390-43F0-BC1D-76DB05B46EC0}"/>
              </a:ext>
            </a:extLst>
          </p:cNvPr>
          <p:cNvSpPr txBox="1">
            <a:spLocks/>
          </p:cNvSpPr>
          <p:nvPr/>
        </p:nvSpPr>
        <p:spPr>
          <a:xfrm>
            <a:off x="323528" y="1654028"/>
            <a:ext cx="11329259" cy="4992555"/>
          </a:xfrm>
          <a:prstGeom prst="rect">
            <a:avLst/>
          </a:prstGeom>
        </p:spPr>
        <p:txBody>
          <a:bodyPr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  <a:cs typeface="Avenir Book" charset="0"/>
              </a:rPr>
              <a:t>Dataset : </a:t>
            </a:r>
            <a:r>
              <a:rPr lang="en-US" altLang="ko-KR" sz="2400" dirty="0" err="1">
                <a:latin typeface="+mn-ea"/>
                <a:cs typeface="Avenir Book" charset="0"/>
              </a:rPr>
              <a:t>nietzsche</a:t>
            </a:r>
            <a:r>
              <a:rPr lang="ko-KR" altLang="en-US" sz="2400" dirty="0">
                <a:latin typeface="+mn-ea"/>
                <a:cs typeface="Avenir Book" charset="0"/>
              </a:rPr>
              <a:t>의 선악의 저편 </a:t>
            </a:r>
            <a:r>
              <a:rPr lang="en-US" altLang="ko-KR" sz="2400" dirty="0">
                <a:latin typeface="+mn-ea"/>
                <a:cs typeface="Avenir Book" charset="0"/>
              </a:rPr>
              <a:t>text (OSIA/data)</a:t>
            </a:r>
          </a:p>
          <a:p>
            <a:r>
              <a:rPr lang="en-US" altLang="ko-KR" sz="2400" dirty="0">
                <a:latin typeface="+mn-ea"/>
                <a:cs typeface="Avenir Book" charset="0"/>
              </a:rPr>
              <a:t>40 steps</a:t>
            </a:r>
            <a:r>
              <a:rPr lang="ko-KR" altLang="en-US" sz="2400" dirty="0">
                <a:latin typeface="+mn-ea"/>
                <a:cs typeface="Avenir Book" charset="0"/>
              </a:rPr>
              <a:t>의 </a:t>
            </a:r>
            <a:r>
              <a:rPr lang="en-US" altLang="ko-KR" sz="2400" dirty="0">
                <a:latin typeface="+mn-ea"/>
                <a:cs typeface="Avenir Book" charset="0"/>
              </a:rPr>
              <a:t>LSTM 1 layer</a:t>
            </a:r>
            <a:r>
              <a:rPr lang="ko-KR" altLang="en-US" sz="2400" dirty="0">
                <a:latin typeface="+mn-ea"/>
                <a:cs typeface="Avenir Book" charset="0"/>
              </a:rPr>
              <a:t>를 이용하여 다음 </a:t>
            </a:r>
            <a:r>
              <a:rPr lang="en-US" altLang="ko-KR" sz="2400" dirty="0">
                <a:latin typeface="+mn-ea"/>
                <a:cs typeface="Avenir Book" charset="0"/>
              </a:rPr>
              <a:t>character </a:t>
            </a:r>
            <a:r>
              <a:rPr lang="ko-KR" altLang="en-US" sz="2400" dirty="0">
                <a:latin typeface="+mn-ea"/>
                <a:cs typeface="Avenir Book" charset="0"/>
              </a:rPr>
              <a:t>예측 </a:t>
            </a:r>
          </a:p>
          <a:p>
            <a:endParaRPr lang="en-US" sz="2400" dirty="0">
              <a:latin typeface="+mn-ea"/>
              <a:cs typeface="Avenir Book" charset="0"/>
            </a:endParaRPr>
          </a:p>
        </p:txBody>
      </p:sp>
      <p:sp>
        <p:nvSpPr>
          <p:cNvPr id="9" name="직사각형 3">
            <a:extLst>
              <a:ext uri="{FF2B5EF4-FFF2-40B4-BE49-F238E27FC236}">
                <a16:creationId xmlns:a16="http://schemas.microsoft.com/office/drawing/2014/main" id="{6AEA44EE-9E44-4D53-8CB2-CE823B2F19AF}"/>
              </a:ext>
            </a:extLst>
          </p:cNvPr>
          <p:cNvSpPr/>
          <p:nvPr/>
        </p:nvSpPr>
        <p:spPr>
          <a:xfrm>
            <a:off x="2165277" y="4445200"/>
            <a:ext cx="364362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37">
            <a:extLst>
              <a:ext uri="{FF2B5EF4-FFF2-40B4-BE49-F238E27FC236}">
                <a16:creationId xmlns:a16="http://schemas.microsoft.com/office/drawing/2014/main" id="{211ABD68-F699-41DA-B27B-671708693F56}"/>
              </a:ext>
            </a:extLst>
          </p:cNvPr>
          <p:cNvSpPr/>
          <p:nvPr/>
        </p:nvSpPr>
        <p:spPr>
          <a:xfrm>
            <a:off x="2676238" y="4445200"/>
            <a:ext cx="364362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39">
            <a:extLst>
              <a:ext uri="{FF2B5EF4-FFF2-40B4-BE49-F238E27FC236}">
                <a16:creationId xmlns:a16="http://schemas.microsoft.com/office/drawing/2014/main" id="{71C2580B-382B-47BA-BB94-8378DF221D48}"/>
              </a:ext>
            </a:extLst>
          </p:cNvPr>
          <p:cNvSpPr/>
          <p:nvPr/>
        </p:nvSpPr>
        <p:spPr>
          <a:xfrm>
            <a:off x="3193000" y="4445200"/>
            <a:ext cx="364362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40">
            <a:extLst>
              <a:ext uri="{FF2B5EF4-FFF2-40B4-BE49-F238E27FC236}">
                <a16:creationId xmlns:a16="http://schemas.microsoft.com/office/drawing/2014/main" id="{22FF001E-649B-44BD-9A26-3FAC9176C993}"/>
              </a:ext>
            </a:extLst>
          </p:cNvPr>
          <p:cNvSpPr/>
          <p:nvPr/>
        </p:nvSpPr>
        <p:spPr>
          <a:xfrm>
            <a:off x="3707229" y="4445200"/>
            <a:ext cx="364362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41">
            <a:extLst>
              <a:ext uri="{FF2B5EF4-FFF2-40B4-BE49-F238E27FC236}">
                <a16:creationId xmlns:a16="http://schemas.microsoft.com/office/drawing/2014/main" id="{6573CEBB-7EF1-46DB-BDC1-10B583344BD7}"/>
              </a:ext>
            </a:extLst>
          </p:cNvPr>
          <p:cNvSpPr/>
          <p:nvPr/>
        </p:nvSpPr>
        <p:spPr>
          <a:xfrm>
            <a:off x="4226729" y="4445200"/>
            <a:ext cx="364362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직사각형 42">
            <a:extLst>
              <a:ext uri="{FF2B5EF4-FFF2-40B4-BE49-F238E27FC236}">
                <a16:creationId xmlns:a16="http://schemas.microsoft.com/office/drawing/2014/main" id="{AB0E54C1-B213-4C55-AA9C-556306AE9C5C}"/>
              </a:ext>
            </a:extLst>
          </p:cNvPr>
          <p:cNvSpPr/>
          <p:nvPr/>
        </p:nvSpPr>
        <p:spPr>
          <a:xfrm>
            <a:off x="5224508" y="4445200"/>
            <a:ext cx="364362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43">
            <a:extLst>
              <a:ext uri="{FF2B5EF4-FFF2-40B4-BE49-F238E27FC236}">
                <a16:creationId xmlns:a16="http://schemas.microsoft.com/office/drawing/2014/main" id="{AA5747CA-7690-427A-82A3-FBD87A6A7990}"/>
              </a:ext>
            </a:extLst>
          </p:cNvPr>
          <p:cNvSpPr/>
          <p:nvPr/>
        </p:nvSpPr>
        <p:spPr>
          <a:xfrm>
            <a:off x="5825483" y="4445200"/>
            <a:ext cx="364362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44">
            <a:extLst>
              <a:ext uri="{FF2B5EF4-FFF2-40B4-BE49-F238E27FC236}">
                <a16:creationId xmlns:a16="http://schemas.microsoft.com/office/drawing/2014/main" id="{45A8458A-BC66-44D9-89A1-202DBF420971}"/>
              </a:ext>
            </a:extLst>
          </p:cNvPr>
          <p:cNvSpPr/>
          <p:nvPr/>
        </p:nvSpPr>
        <p:spPr>
          <a:xfrm>
            <a:off x="6379552" y="4445200"/>
            <a:ext cx="364362" cy="3364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9D8E56-C43A-40E7-B4DD-CE1112C28704}"/>
              </a:ext>
            </a:extLst>
          </p:cNvPr>
          <p:cNvSpPr txBox="1"/>
          <p:nvPr/>
        </p:nvSpPr>
        <p:spPr>
          <a:xfrm>
            <a:off x="4703306" y="43605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왼쪽 중괄호 6">
            <a:extLst>
              <a:ext uri="{FF2B5EF4-FFF2-40B4-BE49-F238E27FC236}">
                <a16:creationId xmlns:a16="http://schemas.microsoft.com/office/drawing/2014/main" id="{8413E7F0-281C-4AA5-AD76-0C3D89A0811F}"/>
              </a:ext>
            </a:extLst>
          </p:cNvPr>
          <p:cNvSpPr/>
          <p:nvPr/>
        </p:nvSpPr>
        <p:spPr>
          <a:xfrm rot="16200000" flipH="1">
            <a:off x="4296833" y="1926156"/>
            <a:ext cx="314880" cy="4553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DAA89F-9485-4BAB-B0B5-633A1883E70F}"/>
              </a:ext>
            </a:extLst>
          </p:cNvPr>
          <p:cNvSpPr txBox="1"/>
          <p:nvPr/>
        </p:nvSpPr>
        <p:spPr>
          <a:xfrm>
            <a:off x="4046346" y="363273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40 steps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47">
            <a:extLst>
              <a:ext uri="{FF2B5EF4-FFF2-40B4-BE49-F238E27FC236}">
                <a16:creationId xmlns:a16="http://schemas.microsoft.com/office/drawing/2014/main" id="{17CE293A-3D84-4686-8AAE-F421170EEB0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529639" y="4613415"/>
            <a:ext cx="146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48">
            <a:extLst>
              <a:ext uri="{FF2B5EF4-FFF2-40B4-BE49-F238E27FC236}">
                <a16:creationId xmlns:a16="http://schemas.microsoft.com/office/drawing/2014/main" id="{A25AFA3E-F059-492D-AB15-667249710F66}"/>
              </a:ext>
            </a:extLst>
          </p:cNvPr>
          <p:cNvCxnSpPr/>
          <p:nvPr/>
        </p:nvCxnSpPr>
        <p:spPr>
          <a:xfrm>
            <a:off x="3046037" y="4614889"/>
            <a:ext cx="146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49">
            <a:extLst>
              <a:ext uri="{FF2B5EF4-FFF2-40B4-BE49-F238E27FC236}">
                <a16:creationId xmlns:a16="http://schemas.microsoft.com/office/drawing/2014/main" id="{16A4CE9D-F183-42B0-8283-395DB2ACC6E3}"/>
              </a:ext>
            </a:extLst>
          </p:cNvPr>
          <p:cNvCxnSpPr/>
          <p:nvPr/>
        </p:nvCxnSpPr>
        <p:spPr>
          <a:xfrm>
            <a:off x="3562435" y="4625241"/>
            <a:ext cx="146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50">
            <a:extLst>
              <a:ext uri="{FF2B5EF4-FFF2-40B4-BE49-F238E27FC236}">
                <a16:creationId xmlns:a16="http://schemas.microsoft.com/office/drawing/2014/main" id="{D7FA092A-3E77-421D-957E-88B5A21B1CA3}"/>
              </a:ext>
            </a:extLst>
          </p:cNvPr>
          <p:cNvCxnSpPr/>
          <p:nvPr/>
        </p:nvCxnSpPr>
        <p:spPr>
          <a:xfrm>
            <a:off x="4069955" y="4635593"/>
            <a:ext cx="146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51">
            <a:extLst>
              <a:ext uri="{FF2B5EF4-FFF2-40B4-BE49-F238E27FC236}">
                <a16:creationId xmlns:a16="http://schemas.microsoft.com/office/drawing/2014/main" id="{900DFF23-4481-4682-9B74-586997DB107A}"/>
              </a:ext>
            </a:extLst>
          </p:cNvPr>
          <p:cNvCxnSpPr/>
          <p:nvPr/>
        </p:nvCxnSpPr>
        <p:spPr>
          <a:xfrm>
            <a:off x="5651713" y="4628189"/>
            <a:ext cx="146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52">
            <a:extLst>
              <a:ext uri="{FF2B5EF4-FFF2-40B4-BE49-F238E27FC236}">
                <a16:creationId xmlns:a16="http://schemas.microsoft.com/office/drawing/2014/main" id="{A6917A04-29DF-4F14-A30D-0C3467E9AF28}"/>
              </a:ext>
            </a:extLst>
          </p:cNvPr>
          <p:cNvCxnSpPr/>
          <p:nvPr/>
        </p:nvCxnSpPr>
        <p:spPr>
          <a:xfrm>
            <a:off x="6221379" y="4611907"/>
            <a:ext cx="146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A51B742-CBD1-47C2-93E0-F565F36007BE}"/>
              </a:ext>
            </a:extLst>
          </p:cNvPr>
          <p:cNvSpPr txBox="1"/>
          <p:nvPr/>
        </p:nvSpPr>
        <p:spPr>
          <a:xfrm>
            <a:off x="2234381" y="4979045"/>
            <a:ext cx="514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     t            s     e          t        h     e                   r 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61">
            <a:extLst>
              <a:ext uri="{FF2B5EF4-FFF2-40B4-BE49-F238E27FC236}">
                <a16:creationId xmlns:a16="http://schemas.microsoft.com/office/drawing/2014/main" id="{CDA570A3-2130-44CC-BE80-8590B6B32263}"/>
              </a:ext>
            </a:extLst>
          </p:cNvPr>
          <p:cNvCxnSpPr/>
          <p:nvPr/>
        </p:nvCxnSpPr>
        <p:spPr>
          <a:xfrm>
            <a:off x="6823494" y="4611907"/>
            <a:ext cx="888521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64">
            <a:extLst>
              <a:ext uri="{FF2B5EF4-FFF2-40B4-BE49-F238E27FC236}">
                <a16:creationId xmlns:a16="http://schemas.microsoft.com/office/drawing/2014/main" id="{C521E343-B14A-4803-9697-26686B5C4D7A}"/>
              </a:ext>
            </a:extLst>
          </p:cNvPr>
          <p:cNvSpPr/>
          <p:nvPr/>
        </p:nvSpPr>
        <p:spPr>
          <a:xfrm>
            <a:off x="7962293" y="4313899"/>
            <a:ext cx="438344" cy="43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y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75">
            <a:extLst>
              <a:ext uri="{FF2B5EF4-FFF2-40B4-BE49-F238E27FC236}">
                <a16:creationId xmlns:a16="http://schemas.microsoft.com/office/drawing/2014/main" id="{9BDC341C-C896-4AA0-AAEA-B901AC76AA9C}"/>
              </a:ext>
            </a:extLst>
          </p:cNvPr>
          <p:cNvSpPr/>
          <p:nvPr/>
        </p:nvSpPr>
        <p:spPr>
          <a:xfrm>
            <a:off x="1765009" y="4543640"/>
            <a:ext cx="6366624" cy="21566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6AD694-68B1-4CE5-A2BD-865BC7D32C73}"/>
              </a:ext>
            </a:extLst>
          </p:cNvPr>
          <p:cNvSpPr txBox="1">
            <a:spLocks/>
          </p:cNvSpPr>
          <p:nvPr/>
        </p:nvSpPr>
        <p:spPr>
          <a:xfrm>
            <a:off x="426488" y="643330"/>
            <a:ext cx="10972800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latin typeface="Avenir Book" charset="0"/>
                <a:ea typeface="Avenir Book" charset="0"/>
                <a:cs typeface="Avenir Book" charset="0"/>
              </a:rPr>
              <a:t>Text Generation (3/5)</a:t>
            </a:r>
            <a:endParaRPr lang="en-US" sz="3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7EF7AC-DB80-4BE4-B281-253E3E5424AB}"/>
              </a:ext>
            </a:extLst>
          </p:cNvPr>
          <p:cNvSpPr txBox="1">
            <a:spLocks/>
          </p:cNvSpPr>
          <p:nvPr/>
        </p:nvSpPr>
        <p:spPr>
          <a:xfrm>
            <a:off x="303792" y="1810288"/>
            <a:ext cx="10515600" cy="45196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+mn-ea"/>
                <a:cs typeface="Avenir Book" charset="0"/>
              </a:rPr>
              <a:t>데이터 전처리</a:t>
            </a:r>
            <a:endParaRPr lang="en-US" altLang="ko-KR" sz="2400" dirty="0">
              <a:latin typeface="+mn-ea"/>
              <a:cs typeface="Avenir Book" charset="0"/>
            </a:endParaRPr>
          </a:p>
          <a:p>
            <a:pPr lvl="1"/>
            <a:r>
              <a:rPr lang="en-US" altLang="ko-KR" sz="2000" dirty="0">
                <a:latin typeface="+mn-ea"/>
                <a:cs typeface="Avenir Book" charset="0"/>
              </a:rPr>
              <a:t>Character 59</a:t>
            </a:r>
            <a:r>
              <a:rPr lang="ko-KR" altLang="en-US" sz="2000" dirty="0">
                <a:latin typeface="+mn-ea"/>
                <a:cs typeface="Avenir Book" charset="0"/>
              </a:rPr>
              <a:t>개를 모두 </a:t>
            </a:r>
            <a:r>
              <a:rPr lang="en-US" altLang="ko-KR" sz="2000" dirty="0">
                <a:latin typeface="+mn-ea"/>
                <a:cs typeface="Avenir Book" charset="0"/>
              </a:rPr>
              <a:t>index</a:t>
            </a:r>
            <a:r>
              <a:rPr lang="ko-KR" altLang="en-US" sz="2000" dirty="0">
                <a:latin typeface="+mn-ea"/>
                <a:cs typeface="Avenir Book" charset="0"/>
              </a:rPr>
              <a:t>화</a:t>
            </a:r>
            <a:endParaRPr lang="en-US" altLang="ko-KR" sz="2000" dirty="0">
              <a:latin typeface="+mn-ea"/>
              <a:cs typeface="Avenir Book" charset="0"/>
            </a:endParaRPr>
          </a:p>
          <a:p>
            <a:pPr lvl="1"/>
            <a:r>
              <a:rPr lang="en-US" altLang="ko-KR" sz="2000" dirty="0">
                <a:latin typeface="+mn-ea"/>
                <a:cs typeface="Avenir Book" charset="0"/>
              </a:rPr>
              <a:t>1 character</a:t>
            </a:r>
            <a:r>
              <a:rPr lang="ko-KR" altLang="en-US" sz="2000" dirty="0">
                <a:latin typeface="+mn-ea"/>
                <a:cs typeface="Avenir Book" charset="0"/>
              </a:rPr>
              <a:t>씩 움직이면서 </a:t>
            </a:r>
            <a:r>
              <a:rPr lang="en-US" altLang="ko-KR" sz="2000" dirty="0">
                <a:latin typeface="+mn-ea"/>
                <a:cs typeface="Avenir Book" charset="0"/>
              </a:rPr>
              <a:t>sentence</a:t>
            </a:r>
            <a:r>
              <a:rPr lang="ko-KR" altLang="en-US" sz="2000" dirty="0">
                <a:latin typeface="+mn-ea"/>
                <a:cs typeface="Avenir Book" charset="0"/>
              </a:rPr>
              <a:t>와 예측할 다음 </a:t>
            </a:r>
            <a:r>
              <a:rPr lang="en-US" altLang="ko-KR" sz="2000" dirty="0">
                <a:latin typeface="+mn-ea"/>
                <a:cs typeface="Avenir Book" charset="0"/>
              </a:rPr>
              <a:t>character</a:t>
            </a:r>
            <a:r>
              <a:rPr lang="ko-KR" altLang="en-US" sz="2000" dirty="0">
                <a:latin typeface="+mn-ea"/>
                <a:cs typeface="Avenir Book" charset="0"/>
              </a:rPr>
              <a:t>를 </a:t>
            </a:r>
            <a:r>
              <a:rPr lang="en-US" altLang="ko-KR" sz="2000" dirty="0">
                <a:latin typeface="+mn-ea"/>
                <a:cs typeface="Avenir Book" charset="0"/>
              </a:rPr>
              <a:t>target</a:t>
            </a:r>
            <a:r>
              <a:rPr lang="ko-KR" altLang="en-US" sz="2000" dirty="0">
                <a:latin typeface="+mn-ea"/>
                <a:cs typeface="Avenir Book" charset="0"/>
              </a:rPr>
              <a:t>으로 선정</a:t>
            </a:r>
            <a:endParaRPr lang="en-US" altLang="ko-KR" sz="2000" dirty="0">
              <a:latin typeface="+mn-ea"/>
              <a:cs typeface="Avenir Book" charset="0"/>
            </a:endParaRPr>
          </a:p>
          <a:p>
            <a:pPr lvl="1"/>
            <a:endParaRPr lang="ko-KR" altLang="en-US" sz="2000" dirty="0">
              <a:latin typeface="+mn-ea"/>
              <a:cs typeface="Avenir Book" charset="0"/>
            </a:endParaRPr>
          </a:p>
          <a:p>
            <a:endParaRPr lang="en-US" sz="2400" dirty="0">
              <a:latin typeface="+mn-ea"/>
              <a:cs typeface="Avenir Book" charset="0"/>
            </a:endParaRPr>
          </a:p>
        </p:txBody>
      </p:sp>
      <p:sp>
        <p:nvSpPr>
          <p:cNvPr id="9" name="직사각형 55">
            <a:extLst>
              <a:ext uri="{FF2B5EF4-FFF2-40B4-BE49-F238E27FC236}">
                <a16:creationId xmlns:a16="http://schemas.microsoft.com/office/drawing/2014/main" id="{9EBFB539-BF68-4C6B-86CC-A5BECE353BF7}"/>
              </a:ext>
            </a:extLst>
          </p:cNvPr>
          <p:cNvSpPr/>
          <p:nvPr/>
        </p:nvSpPr>
        <p:spPr>
          <a:xfrm>
            <a:off x="359041" y="5816978"/>
            <a:ext cx="860544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It seems to me that there is everywhere an attempt at present to divert attention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53">
            <a:extLst>
              <a:ext uri="{FF2B5EF4-FFF2-40B4-BE49-F238E27FC236}">
                <a16:creationId xmlns:a16="http://schemas.microsoft.com/office/drawing/2014/main" id="{1DEEA293-22D4-4C20-866D-8612D0539FDE}"/>
              </a:ext>
            </a:extLst>
          </p:cNvPr>
          <p:cNvSpPr/>
          <p:nvPr/>
        </p:nvSpPr>
        <p:spPr>
          <a:xfrm>
            <a:off x="7590056" y="4466972"/>
            <a:ext cx="438344" cy="43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54">
            <a:extLst>
              <a:ext uri="{FF2B5EF4-FFF2-40B4-BE49-F238E27FC236}">
                <a16:creationId xmlns:a16="http://schemas.microsoft.com/office/drawing/2014/main" id="{CC4641C5-A158-4196-920F-5D0CB322122C}"/>
              </a:ext>
            </a:extLst>
          </p:cNvPr>
          <p:cNvSpPr/>
          <p:nvPr/>
        </p:nvSpPr>
        <p:spPr>
          <a:xfrm>
            <a:off x="1765009" y="3941753"/>
            <a:ext cx="364362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56">
            <a:extLst>
              <a:ext uri="{FF2B5EF4-FFF2-40B4-BE49-F238E27FC236}">
                <a16:creationId xmlns:a16="http://schemas.microsoft.com/office/drawing/2014/main" id="{9EA27032-9CDC-475D-8184-2E2B4C159D71}"/>
              </a:ext>
            </a:extLst>
          </p:cNvPr>
          <p:cNvSpPr/>
          <p:nvPr/>
        </p:nvSpPr>
        <p:spPr>
          <a:xfrm>
            <a:off x="2275970" y="3941753"/>
            <a:ext cx="364362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57">
            <a:extLst>
              <a:ext uri="{FF2B5EF4-FFF2-40B4-BE49-F238E27FC236}">
                <a16:creationId xmlns:a16="http://schemas.microsoft.com/office/drawing/2014/main" id="{0106997B-E7BB-4A40-9F7E-804288F4CE76}"/>
              </a:ext>
            </a:extLst>
          </p:cNvPr>
          <p:cNvSpPr/>
          <p:nvPr/>
        </p:nvSpPr>
        <p:spPr>
          <a:xfrm>
            <a:off x="2792732" y="3941753"/>
            <a:ext cx="364362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직사각형 58">
            <a:extLst>
              <a:ext uri="{FF2B5EF4-FFF2-40B4-BE49-F238E27FC236}">
                <a16:creationId xmlns:a16="http://schemas.microsoft.com/office/drawing/2014/main" id="{84A4068F-E937-491E-9FC5-3DD3C442BF6D}"/>
              </a:ext>
            </a:extLst>
          </p:cNvPr>
          <p:cNvSpPr/>
          <p:nvPr/>
        </p:nvSpPr>
        <p:spPr>
          <a:xfrm>
            <a:off x="3306961" y="3941753"/>
            <a:ext cx="364362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59">
            <a:extLst>
              <a:ext uri="{FF2B5EF4-FFF2-40B4-BE49-F238E27FC236}">
                <a16:creationId xmlns:a16="http://schemas.microsoft.com/office/drawing/2014/main" id="{71A1B3DD-4EE2-4495-B48A-7E7B6E973994}"/>
              </a:ext>
            </a:extLst>
          </p:cNvPr>
          <p:cNvSpPr/>
          <p:nvPr/>
        </p:nvSpPr>
        <p:spPr>
          <a:xfrm>
            <a:off x="3826461" y="3941753"/>
            <a:ext cx="364362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60">
            <a:extLst>
              <a:ext uri="{FF2B5EF4-FFF2-40B4-BE49-F238E27FC236}">
                <a16:creationId xmlns:a16="http://schemas.microsoft.com/office/drawing/2014/main" id="{0D82A815-B40B-4131-BC89-7431D1E8EC1C}"/>
              </a:ext>
            </a:extLst>
          </p:cNvPr>
          <p:cNvSpPr/>
          <p:nvPr/>
        </p:nvSpPr>
        <p:spPr>
          <a:xfrm>
            <a:off x="4824240" y="3941753"/>
            <a:ext cx="364362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61">
            <a:extLst>
              <a:ext uri="{FF2B5EF4-FFF2-40B4-BE49-F238E27FC236}">
                <a16:creationId xmlns:a16="http://schemas.microsoft.com/office/drawing/2014/main" id="{6E1CD919-5069-43BB-AC0B-81D296B8C285}"/>
              </a:ext>
            </a:extLst>
          </p:cNvPr>
          <p:cNvSpPr/>
          <p:nvPr/>
        </p:nvSpPr>
        <p:spPr>
          <a:xfrm>
            <a:off x="5425215" y="3941753"/>
            <a:ext cx="364362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62">
            <a:extLst>
              <a:ext uri="{FF2B5EF4-FFF2-40B4-BE49-F238E27FC236}">
                <a16:creationId xmlns:a16="http://schemas.microsoft.com/office/drawing/2014/main" id="{A290C1C4-8EE8-403B-98D0-55692023D468}"/>
              </a:ext>
            </a:extLst>
          </p:cNvPr>
          <p:cNvSpPr/>
          <p:nvPr/>
        </p:nvSpPr>
        <p:spPr>
          <a:xfrm>
            <a:off x="5979284" y="3941753"/>
            <a:ext cx="364362" cy="3364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32D1EC-91AE-472E-B6D7-D25FECCDB773}"/>
              </a:ext>
            </a:extLst>
          </p:cNvPr>
          <p:cNvSpPr txBox="1"/>
          <p:nvPr/>
        </p:nvSpPr>
        <p:spPr>
          <a:xfrm>
            <a:off x="4303038" y="385709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왼쪽 중괄호 64">
            <a:extLst>
              <a:ext uri="{FF2B5EF4-FFF2-40B4-BE49-F238E27FC236}">
                <a16:creationId xmlns:a16="http://schemas.microsoft.com/office/drawing/2014/main" id="{E361C731-AC04-4669-AE6E-500101225460}"/>
              </a:ext>
            </a:extLst>
          </p:cNvPr>
          <p:cNvSpPr/>
          <p:nvPr/>
        </p:nvSpPr>
        <p:spPr>
          <a:xfrm rot="16200000" flipH="1">
            <a:off x="3896565" y="1422709"/>
            <a:ext cx="314880" cy="455389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594AE8-636D-40A1-BFF0-9FBB78447F8A}"/>
              </a:ext>
            </a:extLst>
          </p:cNvPr>
          <p:cNvSpPr txBox="1"/>
          <p:nvPr/>
        </p:nvSpPr>
        <p:spPr>
          <a:xfrm>
            <a:off x="3646078" y="312928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40 steps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66">
            <a:extLst>
              <a:ext uri="{FF2B5EF4-FFF2-40B4-BE49-F238E27FC236}">
                <a16:creationId xmlns:a16="http://schemas.microsoft.com/office/drawing/2014/main" id="{23841747-3218-4908-BAF3-20D8E1EF18D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129371" y="4109968"/>
            <a:ext cx="146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67">
            <a:extLst>
              <a:ext uri="{FF2B5EF4-FFF2-40B4-BE49-F238E27FC236}">
                <a16:creationId xmlns:a16="http://schemas.microsoft.com/office/drawing/2014/main" id="{4F439436-D4B6-427C-8425-FF2472976E59}"/>
              </a:ext>
            </a:extLst>
          </p:cNvPr>
          <p:cNvCxnSpPr/>
          <p:nvPr/>
        </p:nvCxnSpPr>
        <p:spPr>
          <a:xfrm>
            <a:off x="2645769" y="4111442"/>
            <a:ext cx="146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68">
            <a:extLst>
              <a:ext uri="{FF2B5EF4-FFF2-40B4-BE49-F238E27FC236}">
                <a16:creationId xmlns:a16="http://schemas.microsoft.com/office/drawing/2014/main" id="{E3CE65ED-0F3E-4C89-ABBA-86541C2BB4E1}"/>
              </a:ext>
            </a:extLst>
          </p:cNvPr>
          <p:cNvCxnSpPr/>
          <p:nvPr/>
        </p:nvCxnSpPr>
        <p:spPr>
          <a:xfrm>
            <a:off x="3162167" y="4121794"/>
            <a:ext cx="146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69">
            <a:extLst>
              <a:ext uri="{FF2B5EF4-FFF2-40B4-BE49-F238E27FC236}">
                <a16:creationId xmlns:a16="http://schemas.microsoft.com/office/drawing/2014/main" id="{DF9EA688-5718-427D-B78E-0732F20931A5}"/>
              </a:ext>
            </a:extLst>
          </p:cNvPr>
          <p:cNvCxnSpPr/>
          <p:nvPr/>
        </p:nvCxnSpPr>
        <p:spPr>
          <a:xfrm>
            <a:off x="3669687" y="4132146"/>
            <a:ext cx="146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70">
            <a:extLst>
              <a:ext uri="{FF2B5EF4-FFF2-40B4-BE49-F238E27FC236}">
                <a16:creationId xmlns:a16="http://schemas.microsoft.com/office/drawing/2014/main" id="{53702183-A3E8-4E13-8775-DAA080F7F126}"/>
              </a:ext>
            </a:extLst>
          </p:cNvPr>
          <p:cNvCxnSpPr/>
          <p:nvPr/>
        </p:nvCxnSpPr>
        <p:spPr>
          <a:xfrm>
            <a:off x="5251445" y="4124742"/>
            <a:ext cx="146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71">
            <a:extLst>
              <a:ext uri="{FF2B5EF4-FFF2-40B4-BE49-F238E27FC236}">
                <a16:creationId xmlns:a16="http://schemas.microsoft.com/office/drawing/2014/main" id="{F03FC35D-CB02-4D98-B7FC-AD58D5C38737}"/>
              </a:ext>
            </a:extLst>
          </p:cNvPr>
          <p:cNvCxnSpPr/>
          <p:nvPr/>
        </p:nvCxnSpPr>
        <p:spPr>
          <a:xfrm>
            <a:off x="5821111" y="4108460"/>
            <a:ext cx="146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C31A09-5379-4CA1-9632-266AE81EE8C2}"/>
              </a:ext>
            </a:extLst>
          </p:cNvPr>
          <p:cNvSpPr txBox="1"/>
          <p:nvPr/>
        </p:nvSpPr>
        <p:spPr>
          <a:xfrm>
            <a:off x="1834113" y="4475598"/>
            <a:ext cx="514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     t            s     e           t      h      e                   r 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9" name="직선 화살표 연결선 73">
            <a:extLst>
              <a:ext uri="{FF2B5EF4-FFF2-40B4-BE49-F238E27FC236}">
                <a16:creationId xmlns:a16="http://schemas.microsoft.com/office/drawing/2014/main" id="{1F3C28F2-FEF8-41C1-8181-9098A3B39E55}"/>
              </a:ext>
            </a:extLst>
          </p:cNvPr>
          <p:cNvCxnSpPr/>
          <p:nvPr/>
        </p:nvCxnSpPr>
        <p:spPr>
          <a:xfrm>
            <a:off x="6423226" y="4108460"/>
            <a:ext cx="888521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74">
            <a:extLst>
              <a:ext uri="{FF2B5EF4-FFF2-40B4-BE49-F238E27FC236}">
                <a16:creationId xmlns:a16="http://schemas.microsoft.com/office/drawing/2014/main" id="{EE02F1F4-4A91-4D8F-90BA-7ECEF18E7695}"/>
              </a:ext>
            </a:extLst>
          </p:cNvPr>
          <p:cNvSpPr/>
          <p:nvPr/>
        </p:nvSpPr>
        <p:spPr>
          <a:xfrm>
            <a:off x="7562025" y="3810452"/>
            <a:ext cx="438344" cy="4383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77">
            <a:extLst>
              <a:ext uri="{FF2B5EF4-FFF2-40B4-BE49-F238E27FC236}">
                <a16:creationId xmlns:a16="http://schemas.microsoft.com/office/drawing/2014/main" id="{65BCF6C9-DBBA-4F75-9972-C725CF5EE760}"/>
              </a:ext>
            </a:extLst>
          </p:cNvPr>
          <p:cNvCxnSpPr/>
          <p:nvPr/>
        </p:nvCxnSpPr>
        <p:spPr>
          <a:xfrm flipV="1">
            <a:off x="482527" y="4660264"/>
            <a:ext cx="1213800" cy="115671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79">
            <a:extLst>
              <a:ext uri="{FF2B5EF4-FFF2-40B4-BE49-F238E27FC236}">
                <a16:creationId xmlns:a16="http://schemas.microsoft.com/office/drawing/2014/main" id="{F2F904B9-AF3C-421D-B019-854BFD9BD9EA}"/>
              </a:ext>
            </a:extLst>
          </p:cNvPr>
          <p:cNvCxnSpPr/>
          <p:nvPr/>
        </p:nvCxnSpPr>
        <p:spPr>
          <a:xfrm flipV="1">
            <a:off x="633320" y="4905316"/>
            <a:ext cx="1131689" cy="91166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0CC2CF-8B1E-4439-A736-2EC039487FD2}"/>
              </a:ext>
            </a:extLst>
          </p:cNvPr>
          <p:cNvSpPr txBox="1"/>
          <p:nvPr/>
        </p:nvSpPr>
        <p:spPr>
          <a:xfrm>
            <a:off x="1810912" y="4910432"/>
            <a:ext cx="525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t           s     e     </a:t>
            </a:r>
            <a:r>
              <a:rPr lang="en-US" altLang="ko-KR" dirty="0" err="1">
                <a:solidFill>
                  <a:schemeClr val="bg1"/>
                </a:solidFill>
              </a:rPr>
              <a:t>e</a:t>
            </a:r>
            <a:r>
              <a:rPr lang="en-US" altLang="ko-KR" dirty="0">
                <a:solidFill>
                  <a:schemeClr val="bg1"/>
                </a:solidFill>
              </a:rPr>
              <a:t>          h      e      r                    e 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82">
            <a:extLst>
              <a:ext uri="{FF2B5EF4-FFF2-40B4-BE49-F238E27FC236}">
                <a16:creationId xmlns:a16="http://schemas.microsoft.com/office/drawing/2014/main" id="{84DD76E3-3E6E-423B-8D74-10E2182DDF61}"/>
              </a:ext>
            </a:extLst>
          </p:cNvPr>
          <p:cNvCxnSpPr/>
          <p:nvPr/>
        </p:nvCxnSpPr>
        <p:spPr>
          <a:xfrm flipV="1">
            <a:off x="883581" y="5449414"/>
            <a:ext cx="812746" cy="3675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A3664F-800C-4F09-9677-081809721E34}"/>
              </a:ext>
            </a:extLst>
          </p:cNvPr>
          <p:cNvSpPr txBox="1"/>
          <p:nvPr/>
        </p:nvSpPr>
        <p:spPr>
          <a:xfrm>
            <a:off x="1817280" y="5288394"/>
            <a:ext cx="582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  s      e     </a:t>
            </a:r>
            <a:r>
              <a:rPr lang="en-US" altLang="ko-KR" dirty="0" err="1">
                <a:solidFill>
                  <a:schemeClr val="bg1"/>
                </a:solidFill>
              </a:rPr>
              <a:t>e</a:t>
            </a:r>
            <a:r>
              <a:rPr lang="en-US" altLang="ko-KR" dirty="0">
                <a:solidFill>
                  <a:schemeClr val="bg1"/>
                </a:solidFill>
              </a:rPr>
              <a:t>     m         e       r      e                             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87">
            <a:extLst>
              <a:ext uri="{FF2B5EF4-FFF2-40B4-BE49-F238E27FC236}">
                <a16:creationId xmlns:a16="http://schemas.microsoft.com/office/drawing/2014/main" id="{0E96CDC2-2264-406D-9469-7A977D96360A}"/>
              </a:ext>
            </a:extLst>
          </p:cNvPr>
          <p:cNvCxnSpPr/>
          <p:nvPr/>
        </p:nvCxnSpPr>
        <p:spPr>
          <a:xfrm flipV="1">
            <a:off x="1947190" y="4373313"/>
            <a:ext cx="0" cy="1259883"/>
          </a:xfrm>
          <a:prstGeom prst="straightConnector1">
            <a:avLst/>
          </a:prstGeom>
          <a:ln w="127000">
            <a:solidFill>
              <a:schemeClr val="bg1">
                <a:lumMod val="85000"/>
                <a:alpha val="41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89">
            <a:extLst>
              <a:ext uri="{FF2B5EF4-FFF2-40B4-BE49-F238E27FC236}">
                <a16:creationId xmlns:a16="http://schemas.microsoft.com/office/drawing/2014/main" id="{F252832B-4957-4B7E-8B32-C4BD41C2BF9D}"/>
              </a:ext>
            </a:extLst>
          </p:cNvPr>
          <p:cNvCxnSpPr/>
          <p:nvPr/>
        </p:nvCxnSpPr>
        <p:spPr>
          <a:xfrm flipV="1">
            <a:off x="2412840" y="4318046"/>
            <a:ext cx="0" cy="1259883"/>
          </a:xfrm>
          <a:prstGeom prst="straightConnector1">
            <a:avLst/>
          </a:prstGeom>
          <a:ln w="127000">
            <a:solidFill>
              <a:schemeClr val="bg1">
                <a:lumMod val="85000"/>
                <a:alpha val="41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90">
            <a:extLst>
              <a:ext uri="{FF2B5EF4-FFF2-40B4-BE49-F238E27FC236}">
                <a16:creationId xmlns:a16="http://schemas.microsoft.com/office/drawing/2014/main" id="{C64BE225-3C6E-4BFB-9201-1CC6D0A3C43A}"/>
              </a:ext>
            </a:extLst>
          </p:cNvPr>
          <p:cNvCxnSpPr/>
          <p:nvPr/>
        </p:nvCxnSpPr>
        <p:spPr>
          <a:xfrm flipV="1">
            <a:off x="2974913" y="4280490"/>
            <a:ext cx="0" cy="1259883"/>
          </a:xfrm>
          <a:prstGeom prst="straightConnector1">
            <a:avLst/>
          </a:prstGeom>
          <a:ln w="127000">
            <a:solidFill>
              <a:schemeClr val="bg1">
                <a:lumMod val="85000"/>
                <a:alpha val="41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91">
            <a:extLst>
              <a:ext uri="{FF2B5EF4-FFF2-40B4-BE49-F238E27FC236}">
                <a16:creationId xmlns:a16="http://schemas.microsoft.com/office/drawing/2014/main" id="{0388758B-F655-4765-82A7-E010160D4BEA}"/>
              </a:ext>
            </a:extLst>
          </p:cNvPr>
          <p:cNvCxnSpPr/>
          <p:nvPr/>
        </p:nvCxnSpPr>
        <p:spPr>
          <a:xfrm flipV="1">
            <a:off x="3488143" y="4280490"/>
            <a:ext cx="0" cy="1259883"/>
          </a:xfrm>
          <a:prstGeom prst="straightConnector1">
            <a:avLst/>
          </a:prstGeom>
          <a:ln w="127000">
            <a:solidFill>
              <a:schemeClr val="bg1">
                <a:lumMod val="85000"/>
                <a:alpha val="41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92">
            <a:extLst>
              <a:ext uri="{FF2B5EF4-FFF2-40B4-BE49-F238E27FC236}">
                <a16:creationId xmlns:a16="http://schemas.microsoft.com/office/drawing/2014/main" id="{DA89CBC8-D06C-475C-903C-859E75E4552A}"/>
              </a:ext>
            </a:extLst>
          </p:cNvPr>
          <p:cNvCxnSpPr/>
          <p:nvPr/>
        </p:nvCxnSpPr>
        <p:spPr>
          <a:xfrm flipV="1">
            <a:off x="4048651" y="4275374"/>
            <a:ext cx="0" cy="1259883"/>
          </a:xfrm>
          <a:prstGeom prst="straightConnector1">
            <a:avLst/>
          </a:prstGeom>
          <a:ln w="127000">
            <a:solidFill>
              <a:schemeClr val="bg1">
                <a:lumMod val="85000"/>
                <a:alpha val="41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93">
            <a:extLst>
              <a:ext uri="{FF2B5EF4-FFF2-40B4-BE49-F238E27FC236}">
                <a16:creationId xmlns:a16="http://schemas.microsoft.com/office/drawing/2014/main" id="{46BC37CE-7A6D-4EAC-AEAD-75DE89E5B38B}"/>
              </a:ext>
            </a:extLst>
          </p:cNvPr>
          <p:cNvCxnSpPr/>
          <p:nvPr/>
        </p:nvCxnSpPr>
        <p:spPr>
          <a:xfrm flipV="1">
            <a:off x="4983605" y="4312121"/>
            <a:ext cx="0" cy="1259883"/>
          </a:xfrm>
          <a:prstGeom prst="straightConnector1">
            <a:avLst/>
          </a:prstGeom>
          <a:ln w="127000">
            <a:solidFill>
              <a:schemeClr val="bg1">
                <a:lumMod val="85000"/>
                <a:alpha val="41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94">
            <a:extLst>
              <a:ext uri="{FF2B5EF4-FFF2-40B4-BE49-F238E27FC236}">
                <a16:creationId xmlns:a16="http://schemas.microsoft.com/office/drawing/2014/main" id="{D60735E0-A459-4702-B0AE-47E78E2CB504}"/>
              </a:ext>
            </a:extLst>
          </p:cNvPr>
          <p:cNvCxnSpPr/>
          <p:nvPr/>
        </p:nvCxnSpPr>
        <p:spPr>
          <a:xfrm flipV="1">
            <a:off x="5607396" y="4346165"/>
            <a:ext cx="0" cy="1259883"/>
          </a:xfrm>
          <a:prstGeom prst="straightConnector1">
            <a:avLst/>
          </a:prstGeom>
          <a:ln w="127000">
            <a:solidFill>
              <a:schemeClr val="bg1">
                <a:lumMod val="85000"/>
                <a:alpha val="41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95">
            <a:extLst>
              <a:ext uri="{FF2B5EF4-FFF2-40B4-BE49-F238E27FC236}">
                <a16:creationId xmlns:a16="http://schemas.microsoft.com/office/drawing/2014/main" id="{A4B7845D-2FC4-40C9-9D1A-CFFDBE5D5F06}"/>
              </a:ext>
            </a:extLst>
          </p:cNvPr>
          <p:cNvCxnSpPr/>
          <p:nvPr/>
        </p:nvCxnSpPr>
        <p:spPr>
          <a:xfrm flipV="1">
            <a:off x="6144640" y="4318045"/>
            <a:ext cx="0" cy="1259883"/>
          </a:xfrm>
          <a:prstGeom prst="straightConnector1">
            <a:avLst/>
          </a:prstGeom>
          <a:ln w="127000">
            <a:solidFill>
              <a:schemeClr val="bg1">
                <a:lumMod val="85000"/>
                <a:alpha val="41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5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D5C4879-C1C4-4B9C-BDCA-5FEDE2DD6DF4}"/>
              </a:ext>
            </a:extLst>
          </p:cNvPr>
          <p:cNvSpPr txBox="1">
            <a:spLocks/>
          </p:cNvSpPr>
          <p:nvPr/>
        </p:nvSpPr>
        <p:spPr>
          <a:xfrm>
            <a:off x="539552" y="681037"/>
            <a:ext cx="10972800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>
                <a:latin typeface="Avenir Book" charset="0"/>
                <a:ea typeface="Avenir Book" charset="0"/>
                <a:cs typeface="Avenir Book" charset="0"/>
              </a:rPr>
              <a:t>Text Generation (4/5)</a:t>
            </a:r>
            <a:endParaRPr lang="en-US" sz="3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A4ACC7-C99F-4C07-B3CF-EDF9CFEF0BDF}"/>
              </a:ext>
            </a:extLst>
          </p:cNvPr>
          <p:cNvSpPr txBox="1">
            <a:spLocks/>
          </p:cNvSpPr>
          <p:nvPr/>
        </p:nvSpPr>
        <p:spPr>
          <a:xfrm>
            <a:off x="838200" y="1657298"/>
            <a:ext cx="10515600" cy="45196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>
                <a:latin typeface="+mn-ea"/>
                <a:cs typeface="Avenir Book" charset="0"/>
              </a:rPr>
              <a:t>Training Detail</a:t>
            </a:r>
          </a:p>
          <a:p>
            <a:pPr lvl="1">
              <a:lnSpc>
                <a:spcPct val="200000"/>
              </a:lnSpc>
            </a:pPr>
            <a:r>
              <a:rPr lang="en-US" altLang="ko-KR" sz="2000">
                <a:latin typeface="+mn-ea"/>
                <a:cs typeface="Avenir Book" charset="0"/>
              </a:rPr>
              <a:t>Adam optimizer </a:t>
            </a:r>
            <a:r>
              <a:rPr lang="ko-KR" altLang="en-US" sz="2000">
                <a:latin typeface="+mn-ea"/>
                <a:cs typeface="Avenir Book" charset="0"/>
              </a:rPr>
              <a:t>사용</a:t>
            </a:r>
            <a:endParaRPr lang="en-US" altLang="ko-KR" sz="2000">
              <a:latin typeface="+mn-ea"/>
              <a:cs typeface="Avenir Book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>
                <a:latin typeface="+mn-ea"/>
                <a:cs typeface="Avenir Book" charset="0"/>
              </a:rPr>
              <a:t>Learning rate = 0.01</a:t>
            </a:r>
          </a:p>
          <a:p>
            <a:pPr lvl="1">
              <a:lnSpc>
                <a:spcPct val="200000"/>
              </a:lnSpc>
            </a:pPr>
            <a:r>
              <a:rPr lang="en-US" altLang="ko-KR" sz="2000">
                <a:latin typeface="+mn-ea"/>
                <a:cs typeface="Avenir Book" charset="0"/>
              </a:rPr>
              <a:t>Batch size = 128</a:t>
            </a:r>
          </a:p>
          <a:p>
            <a:pPr lvl="1">
              <a:lnSpc>
                <a:spcPct val="200000"/>
              </a:lnSpc>
            </a:pPr>
            <a:r>
              <a:rPr lang="en-US" altLang="ko-KR" sz="2000">
                <a:latin typeface="+mn-ea"/>
                <a:cs typeface="Avenir Book" charset="0"/>
              </a:rPr>
              <a:t>LSTM Hidden cell</a:t>
            </a:r>
            <a:r>
              <a:rPr lang="ko-KR" altLang="en-US" sz="2000">
                <a:latin typeface="+mn-ea"/>
                <a:cs typeface="Avenir Book" charset="0"/>
              </a:rPr>
              <a:t>의 수 </a:t>
            </a:r>
            <a:r>
              <a:rPr lang="en-US" altLang="ko-KR" sz="2000">
                <a:latin typeface="+mn-ea"/>
                <a:cs typeface="Avenir Book" charset="0"/>
              </a:rPr>
              <a:t>= 128</a:t>
            </a:r>
          </a:p>
          <a:p>
            <a:pPr lvl="1">
              <a:lnSpc>
                <a:spcPct val="200000"/>
              </a:lnSpc>
            </a:pPr>
            <a:endParaRPr lang="ko-KR" altLang="en-US" sz="2000">
              <a:latin typeface="+mn-ea"/>
              <a:cs typeface="Avenir Book" charset="0"/>
            </a:endParaRPr>
          </a:p>
          <a:p>
            <a:pPr>
              <a:lnSpc>
                <a:spcPct val="200000"/>
              </a:lnSpc>
            </a:pPr>
            <a:endParaRPr lang="en-US" sz="2400" dirty="0">
              <a:latin typeface="+mn-ea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3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1D04DF-FF8D-4BD5-A13A-98A4DB464C5C}"/>
              </a:ext>
            </a:extLst>
          </p:cNvPr>
          <p:cNvSpPr txBox="1">
            <a:spLocks/>
          </p:cNvSpPr>
          <p:nvPr/>
        </p:nvSpPr>
        <p:spPr>
          <a:xfrm>
            <a:off x="393822" y="713828"/>
            <a:ext cx="10972800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latin typeface="Avenir Book" charset="0"/>
                <a:ea typeface="Avenir Book" charset="0"/>
                <a:cs typeface="Avenir Book" charset="0"/>
              </a:rPr>
              <a:t>Text Generation (5/5)</a:t>
            </a:r>
            <a:endParaRPr lang="en-US" sz="3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A40B96-4928-4639-90DF-123A3F341898}"/>
              </a:ext>
            </a:extLst>
          </p:cNvPr>
          <p:cNvSpPr txBox="1">
            <a:spLocks/>
          </p:cNvSpPr>
          <p:nvPr/>
        </p:nvSpPr>
        <p:spPr>
          <a:xfrm>
            <a:off x="838200" y="1657298"/>
            <a:ext cx="10515600" cy="4519665"/>
          </a:xfrm>
          <a:prstGeom prst="rect">
            <a:avLst/>
          </a:prstGeom>
        </p:spPr>
        <p:txBody>
          <a:bodyPr/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>
                <a:latin typeface="+mn-ea"/>
                <a:cs typeface="Avenir Book" charset="0"/>
              </a:rPr>
              <a:t>Character Sampling</a:t>
            </a:r>
          </a:p>
          <a:p>
            <a:pPr lvl="1">
              <a:lnSpc>
                <a:spcPct val="200000"/>
              </a:lnSpc>
            </a:pPr>
            <a:r>
              <a:rPr lang="en-US" altLang="ko-KR" sz="2000">
                <a:latin typeface="+mn-ea"/>
                <a:cs typeface="Avenir Book" charset="0"/>
              </a:rPr>
              <a:t>1000 iteration</a:t>
            </a:r>
            <a:r>
              <a:rPr lang="ko-KR" altLang="en-US" sz="2000">
                <a:latin typeface="+mn-ea"/>
                <a:cs typeface="Avenir Book" charset="0"/>
              </a:rPr>
              <a:t>마다 </a:t>
            </a:r>
            <a:r>
              <a:rPr lang="en-US" altLang="ko-KR" sz="2000">
                <a:latin typeface="+mn-ea"/>
                <a:cs typeface="Avenir Book" charset="0"/>
              </a:rPr>
              <a:t>200 characters </a:t>
            </a:r>
            <a:r>
              <a:rPr lang="ko-KR" altLang="en-US" sz="2000">
                <a:latin typeface="+mn-ea"/>
                <a:cs typeface="Avenir Book" charset="0"/>
              </a:rPr>
              <a:t>연속 생성</a:t>
            </a:r>
            <a:endParaRPr lang="en-US" altLang="ko-KR" sz="2000">
              <a:latin typeface="+mn-ea"/>
              <a:cs typeface="Avenir Book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sz="2000">
                <a:latin typeface="+mn-ea"/>
                <a:cs typeface="Avenir Book" charset="0"/>
              </a:rPr>
              <a:t>생성되는 </a:t>
            </a:r>
            <a:r>
              <a:rPr lang="en-US" altLang="ko-KR" sz="2000">
                <a:latin typeface="+mn-ea"/>
                <a:cs typeface="Avenir Book" charset="0"/>
              </a:rPr>
              <a:t>character</a:t>
            </a:r>
            <a:r>
              <a:rPr lang="ko-KR" altLang="en-US" sz="2000">
                <a:latin typeface="+mn-ea"/>
                <a:cs typeface="Avenir Book" charset="0"/>
              </a:rPr>
              <a:t>를 다시 </a:t>
            </a:r>
            <a:r>
              <a:rPr lang="en-US" altLang="ko-KR" sz="2000">
                <a:latin typeface="+mn-ea"/>
                <a:cs typeface="Avenir Book" charset="0"/>
              </a:rPr>
              <a:t>input</a:t>
            </a:r>
            <a:r>
              <a:rPr lang="ko-KR" altLang="en-US" sz="2000">
                <a:latin typeface="+mn-ea"/>
                <a:cs typeface="Avenir Book" charset="0"/>
              </a:rPr>
              <a:t>으로 사용</a:t>
            </a:r>
            <a:endParaRPr lang="en-US" altLang="ko-KR" sz="2000">
              <a:latin typeface="+mn-ea"/>
              <a:cs typeface="Avenir Book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sz="2000">
                <a:latin typeface="+mn-ea"/>
                <a:cs typeface="Avenir Book" charset="0"/>
              </a:rPr>
              <a:t>트레이닝이 진행될수록 문장을 이루는 </a:t>
            </a:r>
            <a:r>
              <a:rPr lang="en-US" altLang="ko-KR" sz="2000">
                <a:latin typeface="+mn-ea"/>
                <a:cs typeface="Avenir Book" charset="0"/>
              </a:rPr>
              <a:t>character </a:t>
            </a:r>
            <a:r>
              <a:rPr lang="ko-KR" altLang="en-US" sz="2000">
                <a:latin typeface="+mn-ea"/>
                <a:cs typeface="Avenir Book" charset="0"/>
              </a:rPr>
              <a:t>생성</a:t>
            </a:r>
          </a:p>
          <a:p>
            <a:pPr>
              <a:lnSpc>
                <a:spcPct val="200000"/>
              </a:lnSpc>
            </a:pPr>
            <a:endParaRPr lang="en-US" sz="2400" dirty="0">
              <a:latin typeface="+mn-ea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6F261-4494-4949-898A-89F7858AF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3318"/>
            <a:ext cx="9144000" cy="627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4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639854-80D3-40FC-8753-25F37834C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213"/>
            <a:ext cx="9144000" cy="60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171D39-ED51-42E6-BE1F-74FAC020C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221"/>
            <a:ext cx="9144000" cy="65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3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EA1D73-09C2-45D2-AB5D-C6AAC7B1794E}"/>
              </a:ext>
            </a:extLst>
          </p:cNvPr>
          <p:cNvSpPr/>
          <p:nvPr/>
        </p:nvSpPr>
        <p:spPr>
          <a:xfrm>
            <a:off x="1475656" y="2276872"/>
            <a:ext cx="74523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Word Vector</a:t>
            </a:r>
          </a:p>
          <a:p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9033AE-521E-422A-AE59-2178EDDD4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5031"/>
            <a:ext cx="9144000" cy="630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806D1AEB-3305-4177-8EFA-A621EAC62A21}"/>
              </a:ext>
            </a:extLst>
          </p:cNvPr>
          <p:cNvSpPr/>
          <p:nvPr/>
        </p:nvSpPr>
        <p:spPr>
          <a:xfrm>
            <a:off x="1475656" y="2276872"/>
            <a:ext cx="7452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RNN </a:t>
            </a:r>
            <a:r>
              <a:rPr lang="ko-KR" altLang="en-US" sz="4400" dirty="0">
                <a:solidFill>
                  <a:schemeClr val="bg1"/>
                </a:solidFill>
              </a:rPr>
              <a:t>활용예제</a:t>
            </a:r>
          </a:p>
        </p:txBody>
      </p:sp>
    </p:spTree>
    <p:extLst>
      <p:ext uri="{BB962C8B-B14F-4D97-AF65-F5344CB8AC3E}">
        <p14:creationId xmlns:p14="http://schemas.microsoft.com/office/powerpoint/2010/main" val="6815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84A3FB3-9704-4E22-9C13-D5C249B0A503}"/>
              </a:ext>
            </a:extLst>
          </p:cNvPr>
          <p:cNvSpPr txBox="1">
            <a:spLocks/>
          </p:cNvSpPr>
          <p:nvPr/>
        </p:nvSpPr>
        <p:spPr>
          <a:xfrm>
            <a:off x="1619672" y="713828"/>
            <a:ext cx="7272808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err="1">
                <a:latin typeface="Avenir Book" charset="0"/>
                <a:ea typeface="Avenir Book" charset="0"/>
                <a:cs typeface="Avenir Book" charset="0"/>
              </a:rPr>
              <a:t>챗봇</a:t>
            </a:r>
            <a:endParaRPr lang="en-US" sz="36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45B6FF-1CBB-4F9F-8D81-2F984352D1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210444"/>
            <a:ext cx="3026174" cy="44371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B02DB23-E86C-428A-84F7-406A6203DE39}"/>
              </a:ext>
            </a:extLst>
          </p:cNvPr>
          <p:cNvSpPr txBox="1">
            <a:spLocks/>
          </p:cNvSpPr>
          <p:nvPr/>
        </p:nvSpPr>
        <p:spPr>
          <a:xfrm>
            <a:off x="1619672" y="5628489"/>
            <a:ext cx="7272808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https://github.com/golbin/TensorFlow-Tutorials</a:t>
            </a:r>
            <a:endParaRPr lang="en-US" altLang="ko-KR" sz="2400" dirty="0">
              <a:latin typeface="Avenir Book" charset="0"/>
              <a:ea typeface="Avenir Book" charset="0"/>
              <a:cs typeface="Avenir Book" charset="0"/>
            </a:endParaRPr>
          </a:p>
          <a:p>
            <a:pPr algn="r"/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3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84A3FB3-9704-4E22-9C13-D5C249B0A503}"/>
              </a:ext>
            </a:extLst>
          </p:cNvPr>
          <p:cNvSpPr txBox="1">
            <a:spLocks/>
          </p:cNvSpPr>
          <p:nvPr/>
        </p:nvSpPr>
        <p:spPr>
          <a:xfrm>
            <a:off x="1619672" y="713828"/>
            <a:ext cx="7272808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err="1">
                <a:latin typeface="Avenir Book" charset="0"/>
                <a:ea typeface="Avenir Book" charset="0"/>
                <a:cs typeface="Avenir Book" charset="0"/>
              </a:rPr>
              <a:t>챗봇</a:t>
            </a:r>
            <a:endParaRPr lang="en-US" sz="3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FC5B2B-2942-4D82-BB76-1ED7C0E1A867}"/>
              </a:ext>
            </a:extLst>
          </p:cNvPr>
          <p:cNvSpPr txBox="1">
            <a:spLocks/>
          </p:cNvSpPr>
          <p:nvPr/>
        </p:nvSpPr>
        <p:spPr>
          <a:xfrm>
            <a:off x="1547664" y="1554406"/>
            <a:ext cx="10515600" cy="451966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  <a:cs typeface="Avenir Book" charset="0"/>
              </a:rPr>
              <a:t>Seq2Seq </a:t>
            </a:r>
            <a:r>
              <a:rPr lang="ko-KR" altLang="en-US" dirty="0">
                <a:latin typeface="+mn-ea"/>
                <a:cs typeface="Avenir Book" charset="0"/>
              </a:rPr>
              <a:t>모델을 사용</a:t>
            </a:r>
            <a:endParaRPr lang="en-US" altLang="ko-KR" dirty="0">
              <a:latin typeface="+mn-ea"/>
              <a:cs typeface="Avenir Book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+mn-ea"/>
                <a:cs typeface="Avenir Book" charset="0"/>
              </a:rPr>
              <a:t>질문과 답의 관계를 학습</a:t>
            </a:r>
            <a:endParaRPr lang="en-US" altLang="ko-KR" dirty="0">
              <a:latin typeface="+mn-ea"/>
              <a:cs typeface="Avenir Book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+mn-ea"/>
                <a:cs typeface="Avenir Book" charset="0"/>
              </a:rPr>
              <a:t> </a:t>
            </a:r>
            <a:r>
              <a:rPr lang="ko-KR" altLang="en-US" dirty="0">
                <a:latin typeface="+mn-ea"/>
                <a:cs typeface="Avenir Book" charset="0"/>
              </a:rPr>
              <a:t>자연어에 강함</a:t>
            </a:r>
            <a:endParaRPr lang="en-US" altLang="ko-KR" dirty="0">
              <a:latin typeface="+mn-ea"/>
              <a:cs typeface="Avenir Book" charset="0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n-ea"/>
                <a:cs typeface="Avenir Book" charset="0"/>
              </a:rPr>
              <a:t>한계</a:t>
            </a:r>
            <a:endParaRPr lang="en-US" dirty="0">
              <a:latin typeface="+mn-ea"/>
              <a:cs typeface="Avenir Book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+mn-ea"/>
                <a:cs typeface="Avenir Book" charset="0"/>
              </a:rPr>
              <a:t>단순한 매핑</a:t>
            </a:r>
            <a:r>
              <a:rPr lang="en-US" altLang="ko-KR" dirty="0">
                <a:latin typeface="+mn-ea"/>
                <a:cs typeface="Avenir Book" charset="0"/>
              </a:rPr>
              <a:t>, </a:t>
            </a:r>
            <a:r>
              <a:rPr lang="ko-KR" altLang="en-US" dirty="0">
                <a:latin typeface="+mn-ea"/>
                <a:cs typeface="Avenir Book" charset="0"/>
              </a:rPr>
              <a:t>논리적 사고 결여</a:t>
            </a:r>
            <a:endParaRPr lang="en-US" altLang="ko-KR" dirty="0">
              <a:latin typeface="+mn-ea"/>
              <a:cs typeface="Avenir Book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+mn-ea"/>
                <a:cs typeface="Avenir Book" charset="0"/>
              </a:rPr>
              <a:t>통계적 </a:t>
            </a:r>
            <a:r>
              <a:rPr lang="ko-KR" altLang="en-US" dirty="0" err="1">
                <a:latin typeface="+mn-ea"/>
                <a:cs typeface="Avenir Book" charset="0"/>
              </a:rPr>
              <a:t>챗봇보다</a:t>
            </a:r>
            <a:r>
              <a:rPr lang="ko-KR" altLang="en-US" dirty="0">
                <a:latin typeface="+mn-ea"/>
                <a:cs typeface="Avenir Book" charset="0"/>
              </a:rPr>
              <a:t> 더 </a:t>
            </a:r>
            <a:r>
              <a:rPr lang="ko-KR" altLang="en-US" dirty="0" err="1">
                <a:latin typeface="+mn-ea"/>
                <a:cs typeface="Avenir Book" charset="0"/>
              </a:rPr>
              <a:t>나쁜경우</a:t>
            </a:r>
            <a:r>
              <a:rPr lang="ko-KR" altLang="en-US" dirty="0">
                <a:latin typeface="+mn-ea"/>
                <a:cs typeface="Avenir Book" charset="0"/>
              </a:rPr>
              <a:t> 발생</a:t>
            </a:r>
            <a:endParaRPr lang="en-US" dirty="0">
              <a:latin typeface="+mn-ea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84A3FB3-9704-4E22-9C13-D5C249B0A503}"/>
              </a:ext>
            </a:extLst>
          </p:cNvPr>
          <p:cNvSpPr txBox="1">
            <a:spLocks/>
          </p:cNvSpPr>
          <p:nvPr/>
        </p:nvSpPr>
        <p:spPr>
          <a:xfrm>
            <a:off x="1619672" y="713828"/>
            <a:ext cx="7272808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err="1">
                <a:latin typeface="Avenir Book" charset="0"/>
                <a:ea typeface="Avenir Book" charset="0"/>
                <a:cs typeface="Avenir Book" charset="0"/>
              </a:rPr>
              <a:t>챗봇</a:t>
            </a:r>
            <a:endParaRPr lang="en-US" sz="36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6" name="Picture 2" descr="http://suriyadeepan.github.io/img/seq2seq/seq2seq2.png">
            <a:extLst>
              <a:ext uri="{FF2B5EF4-FFF2-40B4-BE49-F238E27FC236}">
                <a16:creationId xmlns:a16="http://schemas.microsoft.com/office/drawing/2014/main" id="{36217970-D179-4266-909D-D8280FFC3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2638"/>
            <a:ext cx="9144000" cy="27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4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A3947F5-7641-4206-975D-957187A13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4" y="1455950"/>
            <a:ext cx="9144000" cy="46817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074811-7EFC-484D-9ABE-1045DE8F6EB4}"/>
              </a:ext>
            </a:extLst>
          </p:cNvPr>
          <p:cNvSpPr txBox="1">
            <a:spLocks/>
          </p:cNvSpPr>
          <p:nvPr/>
        </p:nvSpPr>
        <p:spPr>
          <a:xfrm>
            <a:off x="1619672" y="713828"/>
            <a:ext cx="7272808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latin typeface="Avenir Book" charset="0"/>
                <a:ea typeface="Avenir Book" charset="0"/>
                <a:cs typeface="Avenir Book" charset="0"/>
              </a:rPr>
              <a:t>Lip reading</a:t>
            </a:r>
            <a:endParaRPr lang="en-US" sz="3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84A3FB3-9704-4E22-9C13-D5C249B0A503}"/>
              </a:ext>
            </a:extLst>
          </p:cNvPr>
          <p:cNvSpPr txBox="1">
            <a:spLocks/>
          </p:cNvSpPr>
          <p:nvPr/>
        </p:nvSpPr>
        <p:spPr>
          <a:xfrm>
            <a:off x="1619672" y="713828"/>
            <a:ext cx="7272808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latin typeface="Avenir Book" charset="0"/>
                <a:ea typeface="Avenir Book" charset="0"/>
                <a:cs typeface="Avenir Book" charset="0"/>
              </a:rPr>
              <a:t>Lip reading</a:t>
            </a:r>
            <a:endParaRPr lang="en-US" sz="3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FC5B2B-2942-4D82-BB76-1ED7C0E1A867}"/>
              </a:ext>
            </a:extLst>
          </p:cNvPr>
          <p:cNvSpPr txBox="1">
            <a:spLocks/>
          </p:cNvSpPr>
          <p:nvPr/>
        </p:nvSpPr>
        <p:spPr>
          <a:xfrm>
            <a:off x="1547664" y="1554406"/>
            <a:ext cx="10515600" cy="45196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400" dirty="0">
                <a:latin typeface="+mn-ea"/>
                <a:cs typeface="Avenir Book" charset="0"/>
              </a:rPr>
              <a:t>음성인식과 입술 인식의 결합</a:t>
            </a:r>
            <a:endParaRPr lang="en-US" altLang="ko-KR" sz="2400" dirty="0">
              <a:latin typeface="+mn-ea"/>
              <a:cs typeface="Avenir Book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sz="2000" dirty="0">
                <a:latin typeface="+mn-ea"/>
                <a:cs typeface="Avenir Book" charset="0"/>
              </a:rPr>
              <a:t>서로의 한계점을 보완</a:t>
            </a:r>
            <a:endParaRPr lang="en-US" altLang="ko-KR" sz="2000" dirty="0">
              <a:latin typeface="+mn-ea"/>
              <a:cs typeface="Avenir Book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latin typeface="+mn-ea"/>
                <a:cs typeface="Avenir Book" charset="0"/>
              </a:rPr>
              <a:t> RNN</a:t>
            </a:r>
            <a:r>
              <a:rPr lang="ko-KR" altLang="en-US" sz="2000" dirty="0">
                <a:latin typeface="+mn-ea"/>
                <a:cs typeface="Avenir Book" charset="0"/>
              </a:rPr>
              <a:t>을 이용한 모델</a:t>
            </a:r>
            <a:endParaRPr lang="en-US" altLang="ko-KR" sz="2000" dirty="0">
              <a:latin typeface="+mn-ea"/>
              <a:cs typeface="Avenir Book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+mn-ea"/>
                <a:cs typeface="Avenir Book" charset="0"/>
              </a:rPr>
              <a:t>링크</a:t>
            </a: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+mn-ea"/>
                <a:cs typeface="Avenir Book" charset="0"/>
                <a:hlinkClick r:id="rId4"/>
              </a:rPr>
              <a:t>https://www.youtube.com/watch?v=5aogzAUPilE</a:t>
            </a:r>
            <a:endParaRPr lang="en-US" sz="2000" dirty="0">
              <a:latin typeface="+mn-ea"/>
              <a:cs typeface="Avenir Book" charset="0"/>
            </a:endParaRPr>
          </a:p>
          <a:p>
            <a:pPr lvl="1">
              <a:lnSpc>
                <a:spcPct val="200000"/>
              </a:lnSpc>
            </a:pPr>
            <a:endParaRPr lang="en-US" sz="2000" dirty="0">
              <a:latin typeface="+mn-ea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43D5E32-E627-4E56-96F4-99F355442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3816"/>
            <a:ext cx="9144000" cy="59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5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C61E68-AA55-4B79-A53C-D64BFC548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0272"/>
            <a:ext cx="9144000" cy="477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4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29AA49-383B-4178-A39D-C80EDD12A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4965"/>
            <a:ext cx="9144000" cy="498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2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2">
            <a:extLst>
              <a:ext uri="{FF2B5EF4-FFF2-40B4-BE49-F238E27FC236}">
                <a16:creationId xmlns:a16="http://schemas.microsoft.com/office/drawing/2014/main" id="{BE067967-2AA4-49AE-8466-D94C74453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34" y="2060848"/>
            <a:ext cx="7254589" cy="337589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C28152-1AB6-4C9C-83BA-03AA2328F335}"/>
              </a:ext>
            </a:extLst>
          </p:cNvPr>
          <p:cNvSpPr txBox="1">
            <a:spLocks/>
          </p:cNvSpPr>
          <p:nvPr/>
        </p:nvSpPr>
        <p:spPr>
          <a:xfrm>
            <a:off x="1043608" y="447804"/>
            <a:ext cx="10515600" cy="45196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dirty="0">
                <a:latin typeface="+mn-ea"/>
                <a:cs typeface="Avenir Book" charset="0"/>
              </a:rPr>
              <a:t>분산 표현 </a:t>
            </a:r>
            <a:r>
              <a:rPr lang="en-US" altLang="ko-KR" dirty="0">
                <a:latin typeface="+mn-ea"/>
                <a:cs typeface="Avenir Book" charset="0"/>
              </a:rPr>
              <a:t>(Distributed Representation)</a:t>
            </a:r>
            <a:endParaRPr lang="en-US" dirty="0">
              <a:latin typeface="+mn-ea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9CB689-8A8F-4E13-9F76-94605B40D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6135"/>
            <a:ext cx="9144000" cy="48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0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84A3FB3-9704-4E22-9C13-D5C249B0A503}"/>
              </a:ext>
            </a:extLst>
          </p:cNvPr>
          <p:cNvSpPr txBox="1">
            <a:spLocks/>
          </p:cNvSpPr>
          <p:nvPr/>
        </p:nvSpPr>
        <p:spPr>
          <a:xfrm>
            <a:off x="1619672" y="713828"/>
            <a:ext cx="7272808" cy="768085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latin typeface="Avenir Book" charset="0"/>
                <a:ea typeface="Avenir Book" charset="0"/>
                <a:cs typeface="Avenir Book" charset="0"/>
              </a:rPr>
              <a:t>마지막 시간</a:t>
            </a:r>
            <a:endParaRPr lang="en-US" sz="3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FC5B2B-2942-4D82-BB76-1ED7C0E1A867}"/>
              </a:ext>
            </a:extLst>
          </p:cNvPr>
          <p:cNvSpPr txBox="1">
            <a:spLocks/>
          </p:cNvSpPr>
          <p:nvPr/>
        </p:nvSpPr>
        <p:spPr>
          <a:xfrm>
            <a:off x="1547664" y="1554406"/>
            <a:ext cx="10515600" cy="45196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400" dirty="0">
                <a:latin typeface="+mn-ea"/>
                <a:cs typeface="Avenir Book" charset="0"/>
              </a:rPr>
              <a:t>못다한 주제들</a:t>
            </a:r>
            <a:endParaRPr lang="en-US" altLang="ko-KR" sz="2400" dirty="0">
              <a:latin typeface="+mn-ea"/>
              <a:cs typeface="Avenir Book" charset="0"/>
            </a:endParaRPr>
          </a:p>
          <a:p>
            <a:pPr lvl="1">
              <a:lnSpc>
                <a:spcPct val="200000"/>
              </a:lnSpc>
            </a:pPr>
            <a:r>
              <a:rPr lang="en-US" sz="1600" dirty="0">
                <a:latin typeface="+mn-ea"/>
                <a:cs typeface="Avenir Book" charset="0"/>
              </a:rPr>
              <a:t>Attention</a:t>
            </a:r>
          </a:p>
          <a:p>
            <a:pPr lvl="1">
              <a:lnSpc>
                <a:spcPct val="200000"/>
              </a:lnSpc>
            </a:pPr>
            <a:r>
              <a:rPr lang="en-US" sz="1600" dirty="0">
                <a:latin typeface="+mn-ea"/>
                <a:cs typeface="Avenir Book" charset="0"/>
              </a:rPr>
              <a:t>Object Detection</a:t>
            </a:r>
          </a:p>
          <a:p>
            <a:pPr lvl="1">
              <a:lnSpc>
                <a:spcPct val="200000"/>
              </a:lnSpc>
            </a:pPr>
            <a:r>
              <a:rPr lang="en-US" sz="1600" dirty="0">
                <a:latin typeface="+mn-ea"/>
                <a:cs typeface="Avenir Book" charset="0"/>
              </a:rPr>
              <a:t>Deep speech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+mn-ea"/>
                <a:cs typeface="Avenir Book" charset="0"/>
              </a:rPr>
              <a:t>Discussion or QA</a:t>
            </a:r>
          </a:p>
        </p:txBody>
      </p:sp>
    </p:spTree>
    <p:extLst>
      <p:ext uri="{BB962C8B-B14F-4D97-AF65-F5344CB8AC3E}">
        <p14:creationId xmlns:p14="http://schemas.microsoft.com/office/powerpoint/2010/main" val="224188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16_shape1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 cap="flat">
            <a:solidFill>
              <a:schemeClr val="tx2">
                <a:lumMod val="40000"/>
                <a:lumOff val="6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16_shape2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latinLnBrk="1"/>
            <a:r>
              <a:rPr lang="ko-KR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1"/>
                  <a:tileRect/>
                </a:gra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.  </a:t>
            </a:r>
            <a:r>
              <a:rPr lang="ko-KR" altLang="en-US" sz="800" u="sng" kern="1200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  <a:cs typeface="+mn-cs"/>
                <a:hlinkClick r:id="rId2"/>
              </a:rPr>
              <a:t>설치하기</a:t>
            </a:r>
            <a:endParaRPr sz="800" u="sng" kern="1200">
              <a:solidFill>
                <a:schemeClr val="bg1">
                  <a:lumMod val="9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16_shape3"/>
          <p:cNvSpPr/>
          <p:nvPr/>
        </p:nvSpPr>
        <p:spPr>
          <a:xfrm>
            <a:off x="2087724" y="1268760"/>
            <a:ext cx="6653935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감사합니다</a:t>
            </a:r>
            <a:endParaRPr sz="4200" b="1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9F73A6-AD5E-4D1A-ADC0-2B04426312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2" y="6165304"/>
            <a:ext cx="1259632" cy="500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DFD528-0B4B-47D4-B525-8BE0513BF397}"/>
              </a:ext>
            </a:extLst>
          </p:cNvPr>
          <p:cNvSpPr txBox="1">
            <a:spLocks/>
          </p:cNvSpPr>
          <p:nvPr/>
        </p:nvSpPr>
        <p:spPr>
          <a:xfrm>
            <a:off x="2051720" y="548680"/>
            <a:ext cx="10515600" cy="451966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  <a:cs typeface="Avenir Book" charset="0"/>
              </a:rPr>
              <a:t>CBOW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+mn-ea"/>
                <a:cs typeface="Avenir Book" charset="0"/>
              </a:rPr>
              <a:t>문맥으로 </a:t>
            </a:r>
            <a:r>
              <a:rPr lang="ko-KR" altLang="en-US" dirty="0" err="1">
                <a:latin typeface="+mn-ea"/>
                <a:cs typeface="Avenir Book" charset="0"/>
              </a:rPr>
              <a:t>부터</a:t>
            </a:r>
            <a:r>
              <a:rPr lang="ko-KR" altLang="en-US" dirty="0">
                <a:latin typeface="+mn-ea"/>
                <a:cs typeface="Avenir Book" charset="0"/>
              </a:rPr>
              <a:t> 단어 예측</a:t>
            </a:r>
            <a:endParaRPr lang="en-US" altLang="ko-KR" dirty="0">
              <a:latin typeface="+mn-ea"/>
              <a:cs typeface="Avenir Book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+mn-ea"/>
                <a:cs typeface="Avenir Book" charset="0"/>
              </a:rPr>
              <a:t>소규모 데이터 셋에 성능 유리</a:t>
            </a:r>
            <a:endParaRPr lang="en-US" altLang="ko-KR" dirty="0">
              <a:latin typeface="+mn-ea"/>
              <a:cs typeface="Avenir Book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+mn-ea"/>
                <a:cs typeface="Avenir Book" charset="0"/>
              </a:rPr>
              <a:t>Skip-gram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+mn-ea"/>
                <a:cs typeface="Avenir Book" charset="0"/>
              </a:rPr>
              <a:t>단어로부터 문맥 예측</a:t>
            </a:r>
            <a:endParaRPr lang="en-US" altLang="ko-KR" dirty="0">
              <a:latin typeface="+mn-ea"/>
              <a:cs typeface="Avenir Book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+mn-ea"/>
                <a:cs typeface="Avenir Book" charset="0"/>
              </a:rPr>
              <a:t>대규모 데이터셋에 유리</a:t>
            </a:r>
            <a:endParaRPr lang="en-US" dirty="0">
              <a:latin typeface="+mn-ea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4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kip-gram에 대한 이미지 검색결과">
            <a:extLst>
              <a:ext uri="{FF2B5EF4-FFF2-40B4-BE49-F238E27FC236}">
                <a16:creationId xmlns:a16="http://schemas.microsoft.com/office/drawing/2014/main" id="{B977D741-3FCD-4267-B03C-E14193C0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16832"/>
            <a:ext cx="5027040" cy="339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4E5C2D-E5FA-42FD-A55B-BA54A73B3608}"/>
              </a:ext>
            </a:extLst>
          </p:cNvPr>
          <p:cNvSpPr txBox="1">
            <a:spLocks/>
          </p:cNvSpPr>
          <p:nvPr/>
        </p:nvSpPr>
        <p:spPr>
          <a:xfrm>
            <a:off x="899592" y="548680"/>
            <a:ext cx="8571470" cy="36840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+mn-ea"/>
                <a:cs typeface="Avenir Book" charset="0"/>
              </a:rPr>
              <a:t>Skip-gram </a:t>
            </a:r>
            <a:r>
              <a:rPr lang="ko-KR" altLang="en-US" dirty="0">
                <a:latin typeface="+mn-ea"/>
                <a:cs typeface="Avenir Book" charset="0"/>
              </a:rPr>
              <a:t>구조</a:t>
            </a:r>
            <a:endParaRPr lang="en-US" dirty="0">
              <a:latin typeface="+mn-ea"/>
              <a:cs typeface="Avenir Book" charset="0"/>
            </a:endParaRPr>
          </a:p>
        </p:txBody>
      </p:sp>
      <p:pic>
        <p:nvPicPr>
          <p:cNvPr id="6" name="Picture 6" descr="skip-gram에 대한 이미지 검색결과">
            <a:extLst>
              <a:ext uri="{FF2B5EF4-FFF2-40B4-BE49-F238E27FC236}">
                <a16:creationId xmlns:a16="http://schemas.microsoft.com/office/drawing/2014/main" id="{3A666FB8-052F-4C3B-93DC-3B7581462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57684"/>
            <a:ext cx="3338972" cy="266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73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6ABB82-761B-4836-9143-9CBCE6BC70A6}"/>
              </a:ext>
            </a:extLst>
          </p:cNvPr>
          <p:cNvSpPr txBox="1">
            <a:spLocks/>
          </p:cNvSpPr>
          <p:nvPr/>
        </p:nvSpPr>
        <p:spPr>
          <a:xfrm>
            <a:off x="2194414" y="-84732"/>
            <a:ext cx="10515600" cy="45196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itchFamily="2" charset="2"/>
              <a:buNone/>
            </a:pPr>
            <a:r>
              <a:rPr lang="en-US" dirty="0">
                <a:latin typeface="+mn-ea"/>
                <a:cs typeface="Avenir Book" charset="0"/>
              </a:rPr>
              <a:t>Word Embedding</a:t>
            </a:r>
          </a:p>
        </p:txBody>
      </p:sp>
      <p:pic>
        <p:nvPicPr>
          <p:cNvPr id="5" name="Picture 2" descr="skip-gram word2vec에 대한 이미지 검색결과">
            <a:extLst>
              <a:ext uri="{FF2B5EF4-FFF2-40B4-BE49-F238E27FC236}">
                <a16:creationId xmlns:a16="http://schemas.microsoft.com/office/drawing/2014/main" id="{46EEA078-FF6B-4D80-B78E-2E1F2862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41" y="2889126"/>
            <a:ext cx="8218318" cy="183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F7011-FA68-4290-A835-A7B295647103}"/>
              </a:ext>
            </a:extLst>
          </p:cNvPr>
          <p:cNvSpPr txBox="1"/>
          <p:nvPr/>
        </p:nvSpPr>
        <p:spPr>
          <a:xfrm>
            <a:off x="4224230" y="1959514"/>
            <a:ext cx="60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W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F4B10-2BB1-4281-A02A-18D00B4BC3FB}"/>
              </a:ext>
            </a:extLst>
          </p:cNvPr>
          <p:cNvSpPr txBox="1"/>
          <p:nvPr/>
        </p:nvSpPr>
        <p:spPr>
          <a:xfrm>
            <a:off x="1247080" y="1764934"/>
            <a:ext cx="2340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1-hot input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1D514-E3DC-47C4-BA52-1625D277BC37}"/>
              </a:ext>
            </a:extLst>
          </p:cNvPr>
          <p:cNvSpPr txBox="1"/>
          <p:nvPr/>
        </p:nvSpPr>
        <p:spPr>
          <a:xfrm>
            <a:off x="6401525" y="1764934"/>
            <a:ext cx="3062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Distributed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representation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D9F6E5-CBBE-4D2B-9F79-3547875302A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10515600" cy="45196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 pitchFamily="2" charset="2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latinLnBrk="1">
              <a:spcBef>
                <a:spcPct val="20000"/>
              </a:spcBef>
              <a:buFont typeface="Arial" pitchFamily="2" charset="2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latinLnBrk="1">
              <a:spcBef>
                <a:spcPct val="20000"/>
              </a:spcBef>
              <a:buFont typeface="Arial" pitchFamily="2" charset="2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latinLnBrk="1">
              <a:spcBef>
                <a:spcPct val="20000"/>
              </a:spcBef>
              <a:buFont typeface="Arial" pitchFamily="2" charset="2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itchFamily="2" charset="2"/>
              <a:buNone/>
            </a:pPr>
            <a:r>
              <a:rPr lang="en-US">
                <a:latin typeface="+mn-ea"/>
                <a:cs typeface="Avenir Book" charset="0"/>
              </a:rPr>
              <a:t>Results</a:t>
            </a:r>
            <a:endParaRPr lang="en-US" dirty="0">
              <a:latin typeface="+mn-ea"/>
              <a:cs typeface="Avenir Book" charset="0"/>
            </a:endParaRPr>
          </a:p>
        </p:txBody>
      </p:sp>
      <p:pic>
        <p:nvPicPr>
          <p:cNvPr id="5" name="Picture 2" descr="vector">
            <a:extLst>
              <a:ext uri="{FF2B5EF4-FFF2-40B4-BE49-F238E27FC236}">
                <a16:creationId xmlns:a16="http://schemas.microsoft.com/office/drawing/2014/main" id="{675B11AA-DA6A-4AFD-9CF1-08EFF146E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991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696C7B19-5FCE-492C-88B5-76487ED9E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14" y="6146565"/>
            <a:ext cx="1259632" cy="500018"/>
          </a:xfrm>
          <a:prstGeom prst="rect">
            <a:avLst/>
          </a:prstGeom>
        </p:spPr>
      </p:pic>
      <p:pic>
        <p:nvPicPr>
          <p:cNvPr id="8" name="Picture 8" descr="관련 이미지">
            <a:extLst>
              <a:ext uri="{FF2B5EF4-FFF2-40B4-BE49-F238E27FC236}">
                <a16:creationId xmlns:a16="http://schemas.microsoft.com/office/drawing/2014/main" id="{1BDDA9A7-553D-4475-8009-198F4BD0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47039"/>
          <a:stretch/>
        </p:blipFill>
        <p:spPr bwMode="auto">
          <a:xfrm>
            <a:off x="323528" y="5805264"/>
            <a:ext cx="1855123" cy="8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360397D-D6B2-46FB-B8E0-12EA8C96DD28}"/>
              </a:ext>
            </a:extLst>
          </p:cNvPr>
          <p:cNvSpPr txBox="1">
            <a:spLocks/>
          </p:cNvSpPr>
          <p:nvPr/>
        </p:nvSpPr>
        <p:spPr>
          <a:xfrm>
            <a:off x="533754" y="721789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latin typeface="Avenir Book" charset="0"/>
                <a:ea typeface="Avenir Book" charset="0"/>
                <a:cs typeface="Avenir Book" charset="0"/>
              </a:rPr>
              <a:t>실습 </a:t>
            </a:r>
            <a:r>
              <a:rPr lang="en-US" altLang="ko-KR" sz="3600" dirty="0">
                <a:latin typeface="Avenir Book" charset="0"/>
                <a:ea typeface="Avenir Book" charset="0"/>
                <a:cs typeface="Avenir Book" charset="0"/>
              </a:rPr>
              <a:t>: skip-gram </a:t>
            </a:r>
            <a:r>
              <a:rPr lang="ko-KR" altLang="en-US" sz="3600" dirty="0">
                <a:latin typeface="Avenir Book" charset="0"/>
                <a:ea typeface="Avenir Book" charset="0"/>
                <a:cs typeface="Avenir Book" charset="0"/>
              </a:rPr>
              <a:t>예제</a:t>
            </a:r>
            <a:endParaRPr lang="en-US" sz="3600" dirty="0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7D0B4-141C-42B1-A927-DED6E320F647}"/>
              </a:ext>
            </a:extLst>
          </p:cNvPr>
          <p:cNvGrpSpPr/>
          <p:nvPr/>
        </p:nvGrpSpPr>
        <p:grpSpPr>
          <a:xfrm>
            <a:off x="107504" y="2420888"/>
            <a:ext cx="8726041" cy="3223190"/>
            <a:chOff x="-49769" y="1914871"/>
            <a:chExt cx="11812572" cy="436328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455C21-0AF9-4362-A6BE-CA24094DE8A6}"/>
                </a:ext>
              </a:extLst>
            </p:cNvPr>
            <p:cNvSpPr txBox="1"/>
            <p:nvPr/>
          </p:nvSpPr>
          <p:spPr>
            <a:xfrm>
              <a:off x="7699110" y="4740662"/>
              <a:ext cx="3569493" cy="8332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X </a:t>
              </a:r>
              <a:r>
                <a:rPr lang="en-US" altLang="ko-KR" sz="2000" dirty="0">
                  <a:solidFill>
                    <a:schemeClr val="bg1"/>
                  </a:solidFill>
                </a:rPr>
                <a:t>C</a:t>
              </a:r>
              <a:r>
                <a:rPr lang="en-US" altLang="ko-KR" sz="1400" dirty="0">
                  <a:solidFill>
                    <a:schemeClr val="bg1"/>
                  </a:solidFill>
                </a:rPr>
                <a:t>(Embed dim 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           x Vocab size)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2">
              <a:extLst>
                <a:ext uri="{FF2B5EF4-FFF2-40B4-BE49-F238E27FC236}">
                  <a16:creationId xmlns:a16="http://schemas.microsoft.com/office/drawing/2014/main" id="{455F7325-E123-4A66-95A3-490143B3118E}"/>
                </a:ext>
              </a:extLst>
            </p:cNvPr>
            <p:cNvSpPr/>
            <p:nvPr/>
          </p:nvSpPr>
          <p:spPr>
            <a:xfrm>
              <a:off x="836288" y="3546029"/>
              <a:ext cx="1349115" cy="12665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1 0 0 .. 0 0 0</a:t>
              </a:r>
            </a:p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0 0 1 .. 0 0 0</a:t>
              </a:r>
            </a:p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0 0..1 0.. 0 0</a:t>
              </a:r>
            </a:p>
            <a:p>
              <a:pPr algn="ctr"/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B225B1-3289-4F77-ADD6-D25AD416BADE}"/>
                </a:ext>
              </a:extLst>
            </p:cNvPr>
            <p:cNvSpPr txBox="1"/>
            <p:nvPr/>
          </p:nvSpPr>
          <p:spPr>
            <a:xfrm>
              <a:off x="949864" y="2954383"/>
              <a:ext cx="1580201" cy="62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Vocab Size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eg</a:t>
              </a:r>
              <a:r>
                <a:rPr lang="en-US" altLang="ko-KR" sz="1200" dirty="0">
                  <a:solidFill>
                    <a:schemeClr val="bg1"/>
                  </a:solidFill>
                </a:rPr>
                <a:t>. 100,000)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A303E0-141A-4633-81F7-5F96FF673D9C}"/>
                </a:ext>
              </a:extLst>
            </p:cNvPr>
            <p:cNvSpPr txBox="1"/>
            <p:nvPr/>
          </p:nvSpPr>
          <p:spPr>
            <a:xfrm>
              <a:off x="-49769" y="3827400"/>
              <a:ext cx="1065908" cy="62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Batch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Size:128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직선 화살표 연결선 46">
              <a:extLst>
                <a:ext uri="{FF2B5EF4-FFF2-40B4-BE49-F238E27FC236}">
                  <a16:creationId xmlns:a16="http://schemas.microsoft.com/office/drawing/2014/main" id="{E064A729-EECF-484C-8AEF-7B9A4C69AC09}"/>
                </a:ext>
              </a:extLst>
            </p:cNvPr>
            <p:cNvCxnSpPr/>
            <p:nvPr/>
          </p:nvCxnSpPr>
          <p:spPr>
            <a:xfrm>
              <a:off x="5291571" y="4160285"/>
              <a:ext cx="804429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ECFB0F-3CAE-4032-9102-8890C4BAA357}"/>
                </a:ext>
              </a:extLst>
            </p:cNvPr>
            <p:cNvSpPr txBox="1"/>
            <p:nvPr/>
          </p:nvSpPr>
          <p:spPr>
            <a:xfrm>
              <a:off x="7546711" y="2216657"/>
              <a:ext cx="3569493" cy="8332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X </a:t>
              </a:r>
              <a:r>
                <a:rPr lang="en-US" altLang="ko-KR" sz="2000" dirty="0">
                  <a:solidFill>
                    <a:schemeClr val="bg1"/>
                  </a:solidFill>
                </a:rPr>
                <a:t>C</a:t>
              </a:r>
              <a:r>
                <a:rPr lang="en-US" altLang="ko-KR" sz="1400" dirty="0">
                  <a:solidFill>
                    <a:schemeClr val="bg1"/>
                  </a:solidFill>
                </a:rPr>
                <a:t>(Embed dim 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           x Vocab size)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화살표 연결선 81">
              <a:extLst>
                <a:ext uri="{FF2B5EF4-FFF2-40B4-BE49-F238E27FC236}">
                  <a16:creationId xmlns:a16="http://schemas.microsoft.com/office/drawing/2014/main" id="{DC12E421-5AD5-4D3F-8859-8F72B1DDF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7790" y="2869593"/>
              <a:ext cx="2316828" cy="56540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95">
              <a:extLst>
                <a:ext uri="{FF2B5EF4-FFF2-40B4-BE49-F238E27FC236}">
                  <a16:creationId xmlns:a16="http://schemas.microsoft.com/office/drawing/2014/main" id="{1D168B32-74DC-4954-9362-6A99CB1B1F4D}"/>
                </a:ext>
              </a:extLst>
            </p:cNvPr>
            <p:cNvCxnSpPr>
              <a:cxnSpLocks/>
            </p:cNvCxnSpPr>
            <p:nvPr/>
          </p:nvCxnSpPr>
          <p:spPr>
            <a:xfrm>
              <a:off x="7796968" y="4607886"/>
              <a:ext cx="2621149" cy="21436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곱셈 기호 96">
              <a:extLst>
                <a:ext uri="{FF2B5EF4-FFF2-40B4-BE49-F238E27FC236}">
                  <a16:creationId xmlns:a16="http://schemas.microsoft.com/office/drawing/2014/main" id="{8ADF7BEC-9CC8-49C9-906C-02CBDAB09259}"/>
                </a:ext>
              </a:extLst>
            </p:cNvPr>
            <p:cNvSpPr/>
            <p:nvPr/>
          </p:nvSpPr>
          <p:spPr>
            <a:xfrm>
              <a:off x="2239386" y="4014288"/>
              <a:ext cx="479732" cy="349428"/>
            </a:xfrm>
            <a:prstGeom prst="mathMultiply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00">
              <a:extLst>
                <a:ext uri="{FF2B5EF4-FFF2-40B4-BE49-F238E27FC236}">
                  <a16:creationId xmlns:a16="http://schemas.microsoft.com/office/drawing/2014/main" id="{CDD6E04D-7754-4688-9A5F-4D88B9B438FE}"/>
                </a:ext>
              </a:extLst>
            </p:cNvPr>
            <p:cNvSpPr/>
            <p:nvPr/>
          </p:nvSpPr>
          <p:spPr>
            <a:xfrm>
              <a:off x="10418117" y="4771760"/>
              <a:ext cx="389791" cy="8844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38F397-35EC-4941-9FA3-8C1EDE84A9BC}"/>
                </a:ext>
              </a:extLst>
            </p:cNvPr>
            <p:cNvSpPr txBox="1"/>
            <p:nvPr/>
          </p:nvSpPr>
          <p:spPr>
            <a:xfrm>
              <a:off x="10287923" y="5653189"/>
              <a:ext cx="1065908" cy="62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Batch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Size:128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B052A0-5C4C-4184-A311-BC449889E10A}"/>
                </a:ext>
              </a:extLst>
            </p:cNvPr>
            <p:cNvSpPr txBox="1"/>
            <p:nvPr/>
          </p:nvSpPr>
          <p:spPr>
            <a:xfrm>
              <a:off x="10819590" y="4863772"/>
              <a:ext cx="842225" cy="62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Vocab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size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정육면체 142">
              <a:extLst>
                <a:ext uri="{FF2B5EF4-FFF2-40B4-BE49-F238E27FC236}">
                  <a16:creationId xmlns:a16="http://schemas.microsoft.com/office/drawing/2014/main" id="{902C8AF3-194E-43FA-8218-7AAE863A4A3A}"/>
                </a:ext>
              </a:extLst>
            </p:cNvPr>
            <p:cNvSpPr/>
            <p:nvPr/>
          </p:nvSpPr>
          <p:spPr>
            <a:xfrm>
              <a:off x="3642285" y="3365519"/>
              <a:ext cx="1575174" cy="1589532"/>
            </a:xfrm>
            <a:prstGeom prst="cub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82FEA4-B623-4B26-BC05-E3C2E71034A2}"/>
                </a:ext>
              </a:extLst>
            </p:cNvPr>
            <p:cNvSpPr txBox="1"/>
            <p:nvPr/>
          </p:nvSpPr>
          <p:spPr>
            <a:xfrm>
              <a:off x="2705420" y="4141715"/>
              <a:ext cx="1065908" cy="62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Batch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Size:128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BF7BDD-3699-4333-880D-E6C866A05533}"/>
                </a:ext>
              </a:extLst>
            </p:cNvPr>
            <p:cNvSpPr txBox="1"/>
            <p:nvPr/>
          </p:nvSpPr>
          <p:spPr>
            <a:xfrm>
              <a:off x="4064270" y="2739152"/>
              <a:ext cx="1345840" cy="62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Embed dim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eg</a:t>
              </a:r>
              <a:r>
                <a:rPr lang="en-US" altLang="ko-KR" sz="1200" dirty="0">
                  <a:solidFill>
                    <a:schemeClr val="bg1"/>
                  </a:solidFill>
                </a:rPr>
                <a:t>. 128)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343A3E-4BFC-4966-B6A3-FC9A4738EEE0}"/>
                </a:ext>
              </a:extLst>
            </p:cNvPr>
            <p:cNvSpPr txBox="1"/>
            <p:nvPr/>
          </p:nvSpPr>
          <p:spPr>
            <a:xfrm>
              <a:off x="2690945" y="3278283"/>
              <a:ext cx="1276227" cy="3749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Vocab Size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146">
              <a:extLst>
                <a:ext uri="{FF2B5EF4-FFF2-40B4-BE49-F238E27FC236}">
                  <a16:creationId xmlns:a16="http://schemas.microsoft.com/office/drawing/2014/main" id="{F9F2B610-F4ED-46FD-8ABD-F6083A443B94}"/>
                </a:ext>
              </a:extLst>
            </p:cNvPr>
            <p:cNvSpPr/>
            <p:nvPr/>
          </p:nvSpPr>
          <p:spPr>
            <a:xfrm>
              <a:off x="5993886" y="3434996"/>
              <a:ext cx="1816091" cy="13447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0.1 0.3 .. -.1 0 0</a:t>
              </a:r>
            </a:p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0.2 -.5 0 .. 0.6 1</a:t>
              </a:r>
            </a:p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-.5 0.4 0.6 .. 1.</a:t>
              </a:r>
            </a:p>
            <a:p>
              <a:pPr algn="ctr"/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BF5C4B-E97A-46DE-88E4-D3987F793848}"/>
                </a:ext>
              </a:extLst>
            </p:cNvPr>
            <p:cNvSpPr txBox="1"/>
            <p:nvPr/>
          </p:nvSpPr>
          <p:spPr>
            <a:xfrm>
              <a:off x="6307874" y="3085399"/>
              <a:ext cx="1345840" cy="3749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Embed dim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FA6C07-F925-4F56-8215-B10BC21CA707}"/>
                </a:ext>
              </a:extLst>
            </p:cNvPr>
            <p:cNvSpPr txBox="1"/>
            <p:nvPr/>
          </p:nvSpPr>
          <p:spPr>
            <a:xfrm>
              <a:off x="7772021" y="3611492"/>
              <a:ext cx="1065908" cy="62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Batch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Size:128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직사각형 149">
              <a:extLst>
                <a:ext uri="{FF2B5EF4-FFF2-40B4-BE49-F238E27FC236}">
                  <a16:creationId xmlns:a16="http://schemas.microsoft.com/office/drawing/2014/main" id="{D44F1BCD-9E92-4958-BE2B-DF4D8407C174}"/>
                </a:ext>
              </a:extLst>
            </p:cNvPr>
            <p:cNvSpPr/>
            <p:nvPr/>
          </p:nvSpPr>
          <p:spPr>
            <a:xfrm>
              <a:off x="10470515" y="1914871"/>
              <a:ext cx="389791" cy="8844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D4C5FC-3432-4D24-8F7E-CE62E49F7BB8}"/>
                </a:ext>
              </a:extLst>
            </p:cNvPr>
            <p:cNvSpPr txBox="1"/>
            <p:nvPr/>
          </p:nvSpPr>
          <p:spPr>
            <a:xfrm>
              <a:off x="10340323" y="2796301"/>
              <a:ext cx="1065908" cy="62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Batch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Size:128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8AAE6D-33A3-4A34-8DDE-158201F3775B}"/>
                </a:ext>
              </a:extLst>
            </p:cNvPr>
            <p:cNvSpPr txBox="1"/>
            <p:nvPr/>
          </p:nvSpPr>
          <p:spPr>
            <a:xfrm>
              <a:off x="10920578" y="2078092"/>
              <a:ext cx="842225" cy="62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Vocab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size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5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4119</TotalTime>
  <Words>456</Words>
  <Application>Microsoft Office PowerPoint</Application>
  <PresentationFormat>화면 슬라이드 쇼(4:3)</PresentationFormat>
  <Paragraphs>116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Avenir Book</vt:lpstr>
      <vt:lpstr>나눔고딕</vt:lpstr>
      <vt:lpstr>맑은 고딕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daesik kim</cp:lastModifiedBy>
  <cp:revision>160</cp:revision>
  <dcterms:modified xsi:type="dcterms:W3CDTF">2017-12-05T05:00:02Z</dcterms:modified>
</cp:coreProperties>
</file>