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4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7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26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64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22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52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84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30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6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7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7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6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6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5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7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7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028" y="1699974"/>
            <a:ext cx="6586412" cy="2550877"/>
          </a:xfrm>
        </p:spPr>
        <p:txBody>
          <a:bodyPr/>
          <a:lstStyle/>
          <a:p>
            <a:r>
              <a:rPr dirty="0"/>
              <a:t>Building a Hybrid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dirty="0">
                <a:solidFill>
                  <a:schemeClr val="bg1">
                    <a:lumMod val="75000"/>
                  </a:schemeClr>
                </a:solidFill>
              </a:rPr>
              <a:t>By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Elias Dogbatsey</a:t>
            </a:r>
            <a:r>
              <a:rPr b="1" dirty="0">
                <a:solidFill>
                  <a:schemeClr val="bg1">
                    <a:lumMod val="75000"/>
                  </a:schemeClr>
                </a:solidFill>
              </a:rPr>
              <a:t>| March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7058830" cy="709865"/>
          </a:xfrm>
        </p:spPr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Conclusion &amp;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699515" cy="3530600"/>
          </a:xfrm>
        </p:spPr>
        <p:txBody>
          <a:bodyPr>
            <a:normAutofit/>
          </a:bodyPr>
          <a:lstStyle/>
          <a:p>
            <a:r>
              <a:rPr sz="2400" dirty="0">
                <a:latin typeface="Georgia" panose="02040502050405020303" pitchFamily="18" charset="0"/>
              </a:rPr>
              <a:t>Successfully built a scalable hybrid recommendation system</a:t>
            </a:r>
            <a:br>
              <a:rPr lang="en-US" sz="2400" dirty="0">
                <a:latin typeface="Georgia" panose="02040502050405020303" pitchFamily="18" charset="0"/>
              </a:rPr>
            </a:br>
            <a:endParaRPr sz="2400" dirty="0">
              <a:latin typeface="Georgia" panose="02040502050405020303" pitchFamily="18" charset="0"/>
            </a:endParaRPr>
          </a:p>
          <a:p>
            <a:r>
              <a:rPr sz="2400" dirty="0">
                <a:latin typeface="Georgia" panose="02040502050405020303" pitchFamily="18" charset="0"/>
              </a:rPr>
              <a:t>Next steps: Fine-tune hyperparameters, deploy as API, explore deep learning techniques</a:t>
            </a:r>
            <a:br>
              <a:rPr lang="en-US" sz="2400" dirty="0">
                <a:latin typeface="Georgia" panose="02040502050405020303" pitchFamily="18" charset="0"/>
              </a:rPr>
            </a:br>
            <a:endParaRPr sz="2400" dirty="0">
              <a:latin typeface="Georgia" panose="02040502050405020303" pitchFamily="18" charset="0"/>
            </a:endParaRPr>
          </a:p>
          <a:p>
            <a:r>
              <a:rPr sz="2400" dirty="0">
                <a:latin typeface="Georgia" panose="02040502050405020303" pitchFamily="18" charset="0"/>
              </a:rPr>
              <a:t>Future work: Handle cold-start problem with additional data sources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788005" cy="3530600"/>
          </a:xfrm>
        </p:spPr>
        <p:txBody>
          <a:bodyPr>
            <a:normAutofit/>
          </a:bodyPr>
          <a:lstStyle/>
          <a:p>
            <a:r>
              <a:rPr sz="2400" dirty="0">
                <a:latin typeface="Georgia" panose="02040502050405020303" pitchFamily="18" charset="0"/>
              </a:rPr>
              <a:t>This project focuses on developing a hybrid recommendation system that personalizes user experiences by leveraging historical data and predicting relevant products, services, or content.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Business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Georgia" panose="02040502050405020303" pitchFamily="18" charset="0"/>
              </a:rPr>
              <a:t>What products are most frequently interacted with</a:t>
            </a:r>
            <a:r>
              <a:rPr lang="en-US" sz="2400" dirty="0">
                <a:latin typeface="Georgia" panose="02040502050405020303" pitchFamily="18" charset="0"/>
              </a:rPr>
              <a:t>?</a:t>
            </a:r>
            <a:endParaRPr sz="2400" dirty="0">
              <a:latin typeface="Georgia" panose="02040502050405020303" pitchFamily="18" charset="0"/>
            </a:endParaRPr>
          </a:p>
          <a:p>
            <a:r>
              <a:rPr sz="2400" dirty="0">
                <a:latin typeface="Georgia" panose="02040502050405020303" pitchFamily="18" charset="0"/>
              </a:rPr>
              <a:t>How can user behavior impact recommendations?</a:t>
            </a:r>
          </a:p>
          <a:p>
            <a:r>
              <a:rPr sz="2400" dirty="0">
                <a:latin typeface="Georgia" panose="02040502050405020303" pitchFamily="18" charset="0"/>
              </a:rPr>
              <a:t>How do different recommendation models compare in performance?</a:t>
            </a:r>
          </a:p>
          <a:p>
            <a:r>
              <a:rPr sz="2400" dirty="0">
                <a:latin typeface="Georgia" panose="02040502050405020303" pitchFamily="18" charset="0"/>
              </a:rPr>
              <a:t>How can we balance accuracy and diversity in recommendations?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8033812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latin typeface="Georgia" panose="02040502050405020303" pitchFamily="18" charset="0"/>
              </a:rPr>
              <a:t>The dataset consists of:</a:t>
            </a:r>
          </a:p>
          <a:p>
            <a:r>
              <a:rPr sz="2400" b="1" dirty="0">
                <a:latin typeface="Georgia" panose="02040502050405020303" pitchFamily="18" charset="0"/>
              </a:rPr>
              <a:t>Events.csv</a:t>
            </a:r>
            <a:r>
              <a:rPr sz="2400" dirty="0">
                <a:latin typeface="Georgia" panose="02040502050405020303" pitchFamily="18" charset="0"/>
              </a:rPr>
              <a:t> (User interactions: views, add to cart, transactions)</a:t>
            </a:r>
          </a:p>
          <a:p>
            <a:r>
              <a:rPr sz="2400" b="1" dirty="0">
                <a:latin typeface="Georgia" panose="02040502050405020303" pitchFamily="18" charset="0"/>
              </a:rPr>
              <a:t>Item_properties.csv</a:t>
            </a:r>
            <a:r>
              <a:rPr sz="2400" dirty="0">
                <a:latin typeface="Georgia" panose="02040502050405020303" pitchFamily="18" charset="0"/>
              </a:rPr>
              <a:t> (Product attributes: category, availability, etc.)</a:t>
            </a:r>
          </a:p>
          <a:p>
            <a:r>
              <a:rPr sz="2400" b="1" dirty="0">
                <a:latin typeface="Georgia" panose="02040502050405020303" pitchFamily="18" charset="0"/>
              </a:rPr>
              <a:t>Category_tree.csv</a:t>
            </a:r>
            <a:r>
              <a:rPr sz="2400" dirty="0">
                <a:latin typeface="Georgia" panose="02040502050405020303" pitchFamily="18" charset="0"/>
              </a:rPr>
              <a:t> (Hierarchical category mapping)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Georgia" panose="02040502050405020303" pitchFamily="18" charset="0"/>
              </a:rPr>
              <a:t>Converted timestamps to readable format</a:t>
            </a:r>
            <a:br>
              <a:rPr lang="en-US" sz="2400" dirty="0">
                <a:latin typeface="Georgia" panose="02040502050405020303" pitchFamily="18" charset="0"/>
              </a:rPr>
            </a:br>
            <a:endParaRPr sz="2400" dirty="0">
              <a:latin typeface="Georgia" panose="02040502050405020303" pitchFamily="18" charset="0"/>
            </a:endParaRPr>
          </a:p>
          <a:p>
            <a:r>
              <a:rPr sz="2400" dirty="0">
                <a:latin typeface="Georgia" panose="02040502050405020303" pitchFamily="18" charset="0"/>
              </a:rPr>
              <a:t>Extracted </a:t>
            </a:r>
            <a:r>
              <a:rPr sz="2400" dirty="0" err="1">
                <a:latin typeface="Georgia" panose="02040502050405020303" pitchFamily="18" charset="0"/>
              </a:rPr>
              <a:t>category</a:t>
            </a:r>
            <a:r>
              <a:rPr lang="en-US" sz="2400" dirty="0" err="1">
                <a:latin typeface="Georgia" panose="02040502050405020303" pitchFamily="18" charset="0"/>
              </a:rPr>
              <a:t>_</a:t>
            </a:r>
            <a:r>
              <a:rPr sz="2400" dirty="0" err="1">
                <a:latin typeface="Georgia" panose="02040502050405020303" pitchFamily="18" charset="0"/>
              </a:rPr>
              <a:t>id</a:t>
            </a:r>
            <a:r>
              <a:rPr sz="2400" dirty="0">
                <a:latin typeface="Georgia" panose="02040502050405020303" pitchFamily="18" charset="0"/>
              </a:rPr>
              <a:t> and availability</a:t>
            </a:r>
            <a:br>
              <a:rPr lang="en-US" sz="2400" dirty="0">
                <a:latin typeface="Georgia" panose="02040502050405020303" pitchFamily="18" charset="0"/>
              </a:rPr>
            </a:br>
            <a:endParaRPr sz="2400" dirty="0">
              <a:latin typeface="Georgia" panose="02040502050405020303" pitchFamily="18" charset="0"/>
            </a:endParaRPr>
          </a:p>
          <a:p>
            <a:r>
              <a:rPr sz="2400" dirty="0">
                <a:latin typeface="Georgia" panose="02040502050405020303" pitchFamily="18" charset="0"/>
              </a:rPr>
              <a:t>Removed duplicates and retained latest snapshots</a:t>
            </a:r>
            <a:br>
              <a:rPr lang="en-US" sz="2400" dirty="0">
                <a:latin typeface="Georgia" panose="02040502050405020303" pitchFamily="18" charset="0"/>
              </a:rPr>
            </a:br>
            <a:endParaRPr sz="2400" dirty="0">
              <a:latin typeface="Georgia" panose="02040502050405020303" pitchFamily="18" charset="0"/>
            </a:endParaRPr>
          </a:p>
          <a:p>
            <a:r>
              <a:rPr sz="2400" dirty="0">
                <a:latin typeface="Georgia" panose="02040502050405020303" pitchFamily="18" charset="0"/>
              </a:rPr>
              <a:t>Identified and removed abnormal users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Methodology: Hybrid 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994483" cy="3530600"/>
          </a:xfrm>
        </p:spPr>
        <p:txBody>
          <a:bodyPr>
            <a:normAutofit/>
          </a:bodyPr>
          <a:lstStyle/>
          <a:p>
            <a:r>
              <a:rPr sz="2400" dirty="0">
                <a:latin typeface="Georgia" panose="02040502050405020303" pitchFamily="18" charset="0"/>
              </a:rPr>
              <a:t>Collaborative Filtering (SVD-based user-item interactions)</a:t>
            </a:r>
            <a:br>
              <a:rPr lang="en-US" sz="2400" dirty="0">
                <a:latin typeface="Georgia" panose="02040502050405020303" pitchFamily="18" charset="0"/>
              </a:rPr>
            </a:br>
            <a:endParaRPr sz="2400" dirty="0">
              <a:latin typeface="Georgia" panose="02040502050405020303" pitchFamily="18" charset="0"/>
            </a:endParaRPr>
          </a:p>
          <a:p>
            <a:r>
              <a:rPr sz="2400" dirty="0">
                <a:latin typeface="Georgia" panose="02040502050405020303" pitchFamily="18" charset="0"/>
              </a:rPr>
              <a:t>Content-Based Filtering (TF-IDF and Cosine Similarity)</a:t>
            </a:r>
            <a:br>
              <a:rPr lang="en-US" sz="2400" dirty="0">
                <a:latin typeface="Georgia" panose="02040502050405020303" pitchFamily="18" charset="0"/>
              </a:rPr>
            </a:br>
            <a:endParaRPr sz="2400" dirty="0">
              <a:latin typeface="Georgia" panose="02040502050405020303" pitchFamily="18" charset="0"/>
            </a:endParaRPr>
          </a:p>
          <a:p>
            <a:r>
              <a:rPr sz="2400" dirty="0">
                <a:latin typeface="Georgia" panose="02040502050405020303" pitchFamily="18" charset="0"/>
              </a:rPr>
              <a:t>Hybrid Approach (Combining CF and CBF for improved recommendations)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Model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Georgia" panose="02040502050405020303" pitchFamily="18" charset="0"/>
              </a:rPr>
              <a:t>Collaborative Filtering predicts missing user-item interactions</a:t>
            </a:r>
            <a:br>
              <a:rPr lang="en-US" sz="2400" dirty="0">
                <a:latin typeface="Georgia" panose="02040502050405020303" pitchFamily="18" charset="0"/>
              </a:rPr>
            </a:br>
            <a:endParaRPr sz="2400" dirty="0">
              <a:latin typeface="Georgia" panose="02040502050405020303" pitchFamily="18" charset="0"/>
            </a:endParaRPr>
          </a:p>
          <a:p>
            <a:r>
              <a:rPr sz="2400" dirty="0">
                <a:latin typeface="Georgia" panose="02040502050405020303" pitchFamily="18" charset="0"/>
              </a:rPr>
              <a:t>Content-Based Filtering finds similar items based on properties</a:t>
            </a:r>
            <a:br>
              <a:rPr lang="en-US" sz="2400" dirty="0">
                <a:latin typeface="Georgia" panose="02040502050405020303" pitchFamily="18" charset="0"/>
              </a:rPr>
            </a:br>
            <a:endParaRPr sz="2400" dirty="0">
              <a:latin typeface="Georgia" panose="02040502050405020303" pitchFamily="18" charset="0"/>
            </a:endParaRPr>
          </a:p>
          <a:p>
            <a:r>
              <a:rPr sz="2400" dirty="0">
                <a:latin typeface="Georgia" panose="02040502050405020303" pitchFamily="18" charset="0"/>
              </a:rPr>
              <a:t>Final hybrid model blends both approaches for better accuracy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Evaluation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458" y="2263057"/>
            <a:ext cx="7571695" cy="4393382"/>
          </a:xfrm>
        </p:spPr>
        <p:txBody>
          <a:bodyPr>
            <a:normAutofit fontScale="92500" lnSpcReduction="20000"/>
          </a:bodyPr>
          <a:lstStyle/>
          <a:p>
            <a:r>
              <a:rPr sz="2400" b="1" dirty="0">
                <a:latin typeface="Georgia" panose="02040502050405020303" pitchFamily="18" charset="0"/>
              </a:rPr>
              <a:t>CF (SVD) Model:</a:t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sz="2400" dirty="0">
                <a:latin typeface="Georgia" panose="02040502050405020303" pitchFamily="18" charset="0"/>
              </a:rPr>
              <a:t>RMSE = 0.85</a:t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sz="2400" dirty="0">
                <a:latin typeface="Georgia" panose="02040502050405020303" pitchFamily="18" charset="0"/>
              </a:rPr>
              <a:t>Precision = 78%</a:t>
            </a:r>
            <a:br>
              <a:rPr lang="en-US" sz="2400" dirty="0">
                <a:latin typeface="Georgia" panose="02040502050405020303" pitchFamily="18" charset="0"/>
              </a:rPr>
            </a:br>
            <a:endParaRPr sz="2400" dirty="0">
              <a:latin typeface="Georgia" panose="02040502050405020303" pitchFamily="18" charset="0"/>
            </a:endParaRPr>
          </a:p>
          <a:p>
            <a:r>
              <a:rPr sz="2400" b="1" dirty="0">
                <a:latin typeface="Georgia" panose="02040502050405020303" pitchFamily="18" charset="0"/>
              </a:rPr>
              <a:t>CBF Model:</a:t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sz="2400" dirty="0">
                <a:latin typeface="Georgia" panose="02040502050405020303" pitchFamily="18" charset="0"/>
              </a:rPr>
              <a:t>Precision = 74%</a:t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sz="2400" dirty="0">
                <a:latin typeface="Georgia" panose="02040502050405020303" pitchFamily="18" charset="0"/>
              </a:rPr>
              <a:t>Recall = 68%</a:t>
            </a:r>
            <a:br>
              <a:rPr lang="en-US" sz="2400" dirty="0">
                <a:latin typeface="Georgia" panose="02040502050405020303" pitchFamily="18" charset="0"/>
              </a:rPr>
            </a:br>
            <a:endParaRPr sz="2400" dirty="0">
              <a:latin typeface="Georgia" panose="02040502050405020303" pitchFamily="18" charset="0"/>
            </a:endParaRPr>
          </a:p>
          <a:p>
            <a:r>
              <a:rPr sz="2400" b="1" dirty="0">
                <a:latin typeface="Georgia" panose="02040502050405020303" pitchFamily="18" charset="0"/>
              </a:rPr>
              <a:t>Hybrid Model:</a:t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sz="2400" dirty="0">
                <a:latin typeface="Georgia" panose="02040502050405020303" pitchFamily="18" charset="0"/>
              </a:rPr>
              <a:t>Precision = 82%</a:t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sz="2400" dirty="0">
                <a:latin typeface="Georgia" panose="02040502050405020303" pitchFamily="18" charset="0"/>
              </a:rPr>
              <a:t>Recall = 75%</a:t>
            </a:r>
            <a:br>
              <a:rPr lang="en-US" sz="2400" dirty="0">
                <a:latin typeface="Georgia" panose="02040502050405020303" pitchFamily="18" charset="0"/>
              </a:rPr>
            </a:br>
            <a:endParaRPr sz="2400" dirty="0">
              <a:latin typeface="Georgia" panose="02040502050405020303" pitchFamily="18" charset="0"/>
            </a:endParaRPr>
          </a:p>
          <a:p>
            <a:r>
              <a:rPr sz="2400" dirty="0">
                <a:latin typeface="Georgia" panose="02040502050405020303" pitchFamily="18" charset="0"/>
              </a:rPr>
              <a:t>Improved diversity and relevance of recommendations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Practical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Georgia" panose="02040502050405020303" pitchFamily="18" charset="0"/>
              </a:rPr>
              <a:t>Personalized product recommendations in e-commerce</a:t>
            </a:r>
            <a:br>
              <a:rPr lang="en-US" sz="2400" dirty="0">
                <a:latin typeface="Georgia" panose="02040502050405020303" pitchFamily="18" charset="0"/>
              </a:rPr>
            </a:br>
            <a:endParaRPr sz="2400" dirty="0">
              <a:latin typeface="Georgia" panose="02040502050405020303" pitchFamily="18" charset="0"/>
            </a:endParaRPr>
          </a:p>
          <a:p>
            <a:r>
              <a:rPr sz="2400" dirty="0">
                <a:latin typeface="Georgia" panose="02040502050405020303" pitchFamily="18" charset="0"/>
              </a:rPr>
              <a:t>Movie or content recommendations for streaming platforms</a:t>
            </a:r>
            <a:br>
              <a:rPr lang="en-US" sz="2400" dirty="0">
                <a:latin typeface="Georgia" panose="02040502050405020303" pitchFamily="18" charset="0"/>
              </a:rPr>
            </a:br>
            <a:endParaRPr sz="2400" dirty="0">
              <a:latin typeface="Georgia" panose="02040502050405020303" pitchFamily="18" charset="0"/>
            </a:endParaRPr>
          </a:p>
          <a:p>
            <a:r>
              <a:rPr sz="2400" dirty="0">
                <a:latin typeface="Georgia" panose="02040502050405020303" pitchFamily="18" charset="0"/>
              </a:rPr>
              <a:t>Service recommendations for subscription-based platforms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</TotalTime>
  <Words>320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Georgia</vt:lpstr>
      <vt:lpstr>Wingdings 3</vt:lpstr>
      <vt:lpstr>Ion Boardroom</vt:lpstr>
      <vt:lpstr>Building a Hybrid Recommendation System</vt:lpstr>
      <vt:lpstr>Introduction</vt:lpstr>
      <vt:lpstr>Business Questions</vt:lpstr>
      <vt:lpstr>Dataset Overview</vt:lpstr>
      <vt:lpstr>Data Preprocessing</vt:lpstr>
      <vt:lpstr>Methodology: Hybrid Recommendation System</vt:lpstr>
      <vt:lpstr>Model Implementation</vt:lpstr>
      <vt:lpstr>Evaluation &amp; Results</vt:lpstr>
      <vt:lpstr>Practical Applications</vt:lpstr>
      <vt:lpstr>Conclusion &amp; 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Elias Dogbatsey</cp:lastModifiedBy>
  <cp:revision>17</cp:revision>
  <dcterms:created xsi:type="dcterms:W3CDTF">2013-01-27T09:14:16Z</dcterms:created>
  <dcterms:modified xsi:type="dcterms:W3CDTF">2025-04-15T09:43:55Z</dcterms:modified>
  <cp:category/>
</cp:coreProperties>
</file>