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6" r:id="rId3"/>
    <p:sldId id="316" r:id="rId4"/>
    <p:sldId id="319" r:id="rId5"/>
    <p:sldId id="324" r:id="rId6"/>
    <p:sldId id="321" r:id="rId7"/>
    <p:sldId id="323" r:id="rId8"/>
    <p:sldId id="318" r:id="rId9"/>
    <p:sldId id="328" r:id="rId10"/>
    <p:sldId id="325" r:id="rId11"/>
    <p:sldId id="327" r:id="rId12"/>
    <p:sldId id="326" r:id="rId13"/>
    <p:sldId id="320" r:id="rId14"/>
    <p:sldId id="304" r:id="rId15"/>
    <p:sldId id="30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ng Rui" initials="KR" lastIdx="1" clrIdx="0">
    <p:extLst>
      <p:ext uri="{19B8F6BF-5375-455C-9EA6-DF929625EA0E}">
        <p15:presenceInfo xmlns:p15="http://schemas.microsoft.com/office/powerpoint/2012/main" userId="38de5215bd1b5d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D5267"/>
    <a:srgbClr val="157E9F"/>
    <a:srgbClr val="80ABB8"/>
    <a:srgbClr val="1BA0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8"/>
      </p:cViewPr>
      <p:guideLst>
        <p:guide orient="horz" pos="2160"/>
        <p:guide pos="384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46AAF-12A8-4624-8EDF-DCD94EB31EC8}" type="datetimeFigureOut">
              <a:rPr lang="zh-CN" altLang="en-US" smtClean="0"/>
              <a:t>2024/1/11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01410-6C15-4D5A-8C58-45F0BF97249F}" type="slidenum">
              <a:rPr lang="zh-CN" altLang="en-US" smtClean="0"/>
              <a:t>‹#›</a:t>
            </a:fld>
            <a:endParaRPr lang="zh-CN" altLang="en-US"/>
          </a:p>
        </p:txBody>
      </p:sp>
    </p:spTree>
    <p:extLst>
      <p:ext uri="{BB962C8B-B14F-4D97-AF65-F5344CB8AC3E}">
        <p14:creationId xmlns:p14="http://schemas.microsoft.com/office/powerpoint/2010/main" val="358513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a:t>
            </a:fld>
            <a:endParaRPr lang="zh-CN" altLang="en-US"/>
          </a:p>
        </p:txBody>
      </p:sp>
    </p:spTree>
    <p:extLst>
      <p:ext uri="{BB962C8B-B14F-4D97-AF65-F5344CB8AC3E}">
        <p14:creationId xmlns:p14="http://schemas.microsoft.com/office/powerpoint/2010/main" val="448249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10</a:t>
            </a:fld>
            <a:endParaRPr lang="zh-CN" altLang="en-US"/>
          </a:p>
        </p:txBody>
      </p:sp>
    </p:spTree>
    <p:extLst>
      <p:ext uri="{BB962C8B-B14F-4D97-AF65-F5344CB8AC3E}">
        <p14:creationId xmlns:p14="http://schemas.microsoft.com/office/powerpoint/2010/main" val="3584582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11</a:t>
            </a:fld>
            <a:endParaRPr lang="zh-CN" altLang="en-US"/>
          </a:p>
        </p:txBody>
      </p:sp>
    </p:spTree>
    <p:extLst>
      <p:ext uri="{BB962C8B-B14F-4D97-AF65-F5344CB8AC3E}">
        <p14:creationId xmlns:p14="http://schemas.microsoft.com/office/powerpoint/2010/main" val="982423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12</a:t>
            </a:fld>
            <a:endParaRPr lang="zh-CN" altLang="en-US"/>
          </a:p>
        </p:txBody>
      </p:sp>
    </p:spTree>
    <p:extLst>
      <p:ext uri="{BB962C8B-B14F-4D97-AF65-F5344CB8AC3E}">
        <p14:creationId xmlns:p14="http://schemas.microsoft.com/office/powerpoint/2010/main" val="14440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13</a:t>
            </a:fld>
            <a:endParaRPr lang="zh-CN" altLang="en-US"/>
          </a:p>
        </p:txBody>
      </p:sp>
    </p:spTree>
    <p:extLst>
      <p:ext uri="{BB962C8B-B14F-4D97-AF65-F5344CB8AC3E}">
        <p14:creationId xmlns:p14="http://schemas.microsoft.com/office/powerpoint/2010/main" val="2373043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14</a:t>
            </a:fld>
            <a:endParaRPr lang="zh-CN" altLang="en-US"/>
          </a:p>
        </p:txBody>
      </p:sp>
    </p:spTree>
    <p:extLst>
      <p:ext uri="{BB962C8B-B14F-4D97-AF65-F5344CB8AC3E}">
        <p14:creationId xmlns:p14="http://schemas.microsoft.com/office/powerpoint/2010/main" val="1444184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15</a:t>
            </a:fld>
            <a:endParaRPr lang="zh-CN" altLang="en-US"/>
          </a:p>
        </p:txBody>
      </p:sp>
    </p:spTree>
    <p:extLst>
      <p:ext uri="{BB962C8B-B14F-4D97-AF65-F5344CB8AC3E}">
        <p14:creationId xmlns:p14="http://schemas.microsoft.com/office/powerpoint/2010/main" val="3883091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2</a:t>
            </a:fld>
            <a:endParaRPr lang="zh-CN" altLang="en-US"/>
          </a:p>
        </p:txBody>
      </p:sp>
    </p:spTree>
    <p:extLst>
      <p:ext uri="{BB962C8B-B14F-4D97-AF65-F5344CB8AC3E}">
        <p14:creationId xmlns:p14="http://schemas.microsoft.com/office/powerpoint/2010/main" val="1458453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3</a:t>
            </a:fld>
            <a:endParaRPr lang="zh-CN" altLang="en-US"/>
          </a:p>
        </p:txBody>
      </p:sp>
    </p:spTree>
    <p:extLst>
      <p:ext uri="{BB962C8B-B14F-4D97-AF65-F5344CB8AC3E}">
        <p14:creationId xmlns:p14="http://schemas.microsoft.com/office/powerpoint/2010/main" val="3525078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4</a:t>
            </a:fld>
            <a:endParaRPr lang="zh-CN" altLang="en-US"/>
          </a:p>
        </p:txBody>
      </p:sp>
    </p:spTree>
    <p:extLst>
      <p:ext uri="{BB962C8B-B14F-4D97-AF65-F5344CB8AC3E}">
        <p14:creationId xmlns:p14="http://schemas.microsoft.com/office/powerpoint/2010/main" val="3877637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5</a:t>
            </a:fld>
            <a:endParaRPr lang="zh-CN" altLang="en-US"/>
          </a:p>
        </p:txBody>
      </p:sp>
    </p:spTree>
    <p:extLst>
      <p:ext uri="{BB962C8B-B14F-4D97-AF65-F5344CB8AC3E}">
        <p14:creationId xmlns:p14="http://schemas.microsoft.com/office/powerpoint/2010/main" val="1690372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7</a:t>
            </a:fld>
            <a:endParaRPr lang="zh-CN" altLang="en-US"/>
          </a:p>
        </p:txBody>
      </p:sp>
    </p:spTree>
    <p:extLst>
      <p:ext uri="{BB962C8B-B14F-4D97-AF65-F5344CB8AC3E}">
        <p14:creationId xmlns:p14="http://schemas.microsoft.com/office/powerpoint/2010/main" val="122024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8</a:t>
            </a:fld>
            <a:endParaRPr lang="zh-CN" altLang="en-US"/>
          </a:p>
        </p:txBody>
      </p:sp>
    </p:spTree>
    <p:extLst>
      <p:ext uri="{BB962C8B-B14F-4D97-AF65-F5344CB8AC3E}">
        <p14:creationId xmlns:p14="http://schemas.microsoft.com/office/powerpoint/2010/main" val="186682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9</a:t>
            </a:fld>
            <a:endParaRPr lang="zh-CN" altLang="en-US"/>
          </a:p>
        </p:txBody>
      </p:sp>
    </p:spTree>
    <p:extLst>
      <p:ext uri="{BB962C8B-B14F-4D97-AF65-F5344CB8AC3E}">
        <p14:creationId xmlns:p14="http://schemas.microsoft.com/office/powerpoint/2010/main" val="328773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2024/1/11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2024/1/11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t>2024/1/11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C79A5A90-9436-46B5-A3F6-81C253ACC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4044" y="-388954"/>
            <a:ext cx="4883912" cy="3662934"/>
          </a:xfrm>
          <a:prstGeom prst="rect">
            <a:avLst/>
          </a:prstGeom>
        </p:spPr>
      </p:pic>
      <p:cxnSp>
        <p:nvCxnSpPr>
          <p:cNvPr id="12" name="直接连接符 11"/>
          <p:cNvCxnSpPr/>
          <p:nvPr/>
        </p:nvCxnSpPr>
        <p:spPr>
          <a:xfrm>
            <a:off x="3379427" y="2962748"/>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26403" y="4480510"/>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736231" y="2939659"/>
            <a:ext cx="8648521" cy="1446550"/>
          </a:xfrm>
          <a:prstGeom prst="rect">
            <a:avLst/>
          </a:prstGeom>
        </p:spPr>
        <p:txBody>
          <a:bodyPr wrap="none">
            <a:spAutoFit/>
          </a:bodyPr>
          <a:lstStyle/>
          <a:p>
            <a:pPr algn="ctr"/>
            <a:r>
              <a:rPr kumimoji="1" lang="zh-CN" altLang="en-US" sz="4400" b="1" dirty="0">
                <a:solidFill>
                  <a:srgbClr val="0D5267"/>
                </a:solidFill>
                <a:latin typeface="黑体" panose="02010609060101010101" pitchFamily="49" charset="-122"/>
                <a:ea typeface="方正清刻本悦宋简体" panose="02000000000000000000" pitchFamily="2" charset="-122"/>
              </a:rPr>
              <a:t>基于矿井直流电法的</a:t>
            </a:r>
            <a:endParaRPr kumimoji="1" lang="en-US" altLang="zh-CN" sz="4400" b="1" dirty="0">
              <a:solidFill>
                <a:srgbClr val="0D5267"/>
              </a:solidFill>
              <a:latin typeface="黑体" panose="02010609060101010101" pitchFamily="49" charset="-122"/>
              <a:ea typeface="方正清刻本悦宋简体" panose="02000000000000000000" pitchFamily="2" charset="-122"/>
            </a:endParaRPr>
          </a:p>
          <a:p>
            <a:pPr algn="ctr"/>
            <a:r>
              <a:rPr kumimoji="1" lang="zh-CN" altLang="en-US" sz="4400" b="1" dirty="0">
                <a:solidFill>
                  <a:srgbClr val="0D5267"/>
                </a:solidFill>
                <a:latin typeface="黑体" panose="02010609060101010101" pitchFamily="49" charset="-122"/>
                <a:ea typeface="方正清刻本悦宋简体" panose="02000000000000000000" pitchFamily="2" charset="-122"/>
              </a:rPr>
              <a:t>油行气涌出危险性判识方法与应用</a:t>
            </a:r>
          </a:p>
        </p:txBody>
      </p:sp>
      <p:sp>
        <p:nvSpPr>
          <p:cNvPr id="20" name="矩形 19"/>
          <p:cNvSpPr/>
          <p:nvPr/>
        </p:nvSpPr>
        <p:spPr>
          <a:xfrm>
            <a:off x="4524107" y="4763187"/>
            <a:ext cx="3424335" cy="1422954"/>
          </a:xfrm>
          <a:prstGeom prst="rect">
            <a:avLst/>
          </a:prstGeom>
        </p:spPr>
        <p:txBody>
          <a:bodyPr wrap="none">
            <a:spAutoFit/>
          </a:bodyPr>
          <a:lstStyle/>
          <a:p>
            <a:pPr>
              <a:lnSpc>
                <a:spcPct val="150000"/>
              </a:lnSpc>
            </a:pPr>
            <a:r>
              <a:rPr kumimoji="1" lang="zh-CN" altLang="en-US" sz="2000" b="1" dirty="0">
                <a:latin typeface="微软雅黑" panose="020B0503020204020204" pitchFamily="34" charset="-122"/>
                <a:ea typeface="微软雅黑" panose="020B0503020204020204" pitchFamily="34" charset="-122"/>
              </a:rPr>
              <a:t>汇报人：孔   睿</a:t>
            </a:r>
            <a:endParaRPr kumimoji="1" lang="en-US" altLang="zh-CN" sz="2000" b="1" dirty="0">
              <a:latin typeface="微软雅黑" panose="020B0503020204020204" pitchFamily="34" charset="-122"/>
              <a:ea typeface="微软雅黑" panose="020B0503020204020204" pitchFamily="34" charset="-122"/>
            </a:endParaRPr>
          </a:p>
          <a:p>
            <a:pPr>
              <a:lnSpc>
                <a:spcPct val="150000"/>
              </a:lnSpc>
            </a:pPr>
            <a:r>
              <a:rPr kumimoji="1" lang="zh-CN" altLang="en-US" sz="2000" b="1" dirty="0">
                <a:latin typeface="微软雅黑" panose="020B0503020204020204" pitchFamily="34" charset="-122"/>
                <a:ea typeface="微软雅黑" panose="020B0503020204020204" pitchFamily="34" charset="-122"/>
              </a:rPr>
              <a:t>导   师：魏明尧  副研究员</a:t>
            </a:r>
            <a:endParaRPr kumimoji="1" lang="en-US" altLang="zh-CN" sz="2000" b="1" dirty="0">
              <a:latin typeface="微软雅黑" panose="020B0503020204020204" pitchFamily="34" charset="-122"/>
              <a:ea typeface="微软雅黑" panose="020B0503020204020204" pitchFamily="34" charset="-122"/>
            </a:endParaRPr>
          </a:p>
          <a:p>
            <a:pPr>
              <a:lnSpc>
                <a:spcPct val="150000"/>
              </a:lnSpc>
            </a:pPr>
            <a:r>
              <a:rPr kumimoji="1" lang="zh-CN" altLang="en-US" sz="2000" b="1" dirty="0">
                <a:latin typeface="微软雅黑" panose="020B0503020204020204" pitchFamily="34" charset="-122"/>
                <a:ea typeface="微软雅黑" panose="020B0503020204020204" pitchFamily="34" charset="-122"/>
              </a:rPr>
              <a:t>汇报日期：</a:t>
            </a:r>
            <a:r>
              <a:rPr kumimoji="1" lang="en-US" altLang="zh-CN" sz="2000" b="1" dirty="0">
                <a:latin typeface="微软雅黑" panose="020B0503020204020204" pitchFamily="34" charset="-122"/>
                <a:ea typeface="微软雅黑" panose="020B0503020204020204" pitchFamily="34" charset="-122"/>
              </a:rPr>
              <a:t>2023</a:t>
            </a:r>
            <a:r>
              <a:rPr kumimoji="1" lang="zh-CN" altLang="en-US" sz="2000" b="1" dirty="0">
                <a:latin typeface="微软雅黑" panose="020B0503020204020204" pitchFamily="34" charset="-122"/>
                <a:ea typeface="微软雅黑" panose="020B0503020204020204" pitchFamily="34" charset="-122"/>
              </a:rPr>
              <a:t>年</a:t>
            </a:r>
            <a:r>
              <a:rPr kumimoji="1" lang="en-US" altLang="zh-CN" sz="2000" b="1" dirty="0">
                <a:latin typeface="微软雅黑" panose="020B0503020204020204" pitchFamily="34" charset="-122"/>
                <a:ea typeface="微软雅黑" panose="020B0503020204020204" pitchFamily="34" charset="-122"/>
              </a:rPr>
              <a:t>6</a:t>
            </a:r>
            <a:r>
              <a:rPr kumimoji="1" lang="zh-CN" altLang="en-US" sz="2000" b="1" dirty="0">
                <a:latin typeface="微软雅黑" panose="020B0503020204020204" pitchFamily="34" charset="-122"/>
                <a:ea typeface="微软雅黑" panose="020B0503020204020204" pitchFamily="34" charset="-122"/>
              </a:rPr>
              <a:t>月</a:t>
            </a:r>
            <a:r>
              <a:rPr kumimoji="1" lang="en-US" altLang="zh-CN" sz="2000" b="1" dirty="0">
                <a:latin typeface="微软雅黑" panose="020B0503020204020204" pitchFamily="34" charset="-122"/>
                <a:ea typeface="微软雅黑" panose="020B0503020204020204" pitchFamily="34" charset="-122"/>
              </a:rPr>
              <a:t>11</a:t>
            </a:r>
            <a:r>
              <a:rPr kumimoji="1" lang="zh-CN" altLang="en-US" sz="2000" b="1" dirty="0">
                <a:latin typeface="微软雅黑" panose="020B0503020204020204" pitchFamily="34" charset="-122"/>
                <a:ea typeface="微软雅黑" panose="020B0503020204020204" pitchFamily="34" charset="-122"/>
              </a:rPr>
              <a:t>日 </a:t>
            </a: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549564" y="1223644"/>
              <a:ext cx="858324"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a:solidFill>
                    <a:schemeClr val="bg1"/>
                  </a:solidFill>
                  <a:latin typeface="微软雅黑" pitchFamily="34" charset="-122"/>
                  <a:ea typeface="微软雅黑" pitchFamily="34" charset="-122"/>
                  <a:sym typeface="微软雅黑" pitchFamily="34" charset="-122"/>
                </a:rPr>
                <a:t>2023.6</a:t>
              </a: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dirty="0"/>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1</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油型气运移及涌出规律研究</a:t>
            </a:r>
          </a:p>
        </p:txBody>
      </p:sp>
      <p:sp>
        <p:nvSpPr>
          <p:cNvPr id="16" name="矩形 15">
            <a:extLst>
              <a:ext uri="{FF2B5EF4-FFF2-40B4-BE49-F238E27FC236}">
                <a16:creationId xmlns:a16="http://schemas.microsoft.com/office/drawing/2014/main" id="{C67DFEBB-5C34-4458-A4D9-8C18B448D1E2}"/>
              </a:ext>
            </a:extLst>
          </p:cNvPr>
          <p:cNvSpPr/>
          <p:nvPr/>
        </p:nvSpPr>
        <p:spPr>
          <a:xfrm>
            <a:off x="1055101" y="1884403"/>
            <a:ext cx="10589698" cy="874403"/>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为研究底板岩体不同物性条件下油型气的涌出机制，</a:t>
            </a:r>
            <a:r>
              <a:rPr lang="zh-CN" altLang="zh-CN" dirty="0">
                <a:solidFill>
                  <a:schemeClr val="tx1">
                    <a:lumMod val="75000"/>
                    <a:lumOff val="25000"/>
                  </a:schemeClr>
                </a:solidFill>
                <a:latin typeface="微软雅黑" pitchFamily="34" charset="-122"/>
                <a:ea typeface="微软雅黑" pitchFamily="34" charset="-122"/>
              </a:rPr>
              <a:t>采用</a:t>
            </a:r>
            <a:r>
              <a:rPr lang="en-US" altLang="zh-CN" dirty="0">
                <a:solidFill>
                  <a:schemeClr val="tx1">
                    <a:lumMod val="75000"/>
                    <a:lumOff val="25000"/>
                  </a:schemeClr>
                </a:solidFill>
                <a:latin typeface="微软雅黑" pitchFamily="34" charset="-122"/>
                <a:ea typeface="微软雅黑" pitchFamily="34" charset="-122"/>
              </a:rPr>
              <a:t>COMSOL Multiphysics</a:t>
            </a:r>
            <a:r>
              <a:rPr lang="zh-CN" altLang="zh-CN" dirty="0">
                <a:solidFill>
                  <a:schemeClr val="tx1">
                    <a:lumMod val="75000"/>
                    <a:lumOff val="25000"/>
                  </a:schemeClr>
                </a:solidFill>
                <a:latin typeface="微软雅黑" pitchFamily="34" charset="-122"/>
                <a:ea typeface="微软雅黑" pitchFamily="34" charset="-122"/>
              </a:rPr>
              <a:t>模拟软件，</a:t>
            </a:r>
            <a:r>
              <a:rPr lang="zh-CN" altLang="en-US" dirty="0">
                <a:solidFill>
                  <a:schemeClr val="tx1">
                    <a:lumMod val="75000"/>
                    <a:lumOff val="25000"/>
                  </a:schemeClr>
                </a:solidFill>
                <a:latin typeface="微软雅黑" pitchFamily="34" charset="-122"/>
                <a:ea typeface="微软雅黑" pitchFamily="34" charset="-122"/>
              </a:rPr>
              <a:t>根据现场实际探查情况建立物理模型，对</a:t>
            </a:r>
            <a:r>
              <a:rPr lang="zh-CN" altLang="zh-CN" dirty="0">
                <a:solidFill>
                  <a:schemeClr val="tx1">
                    <a:lumMod val="75000"/>
                    <a:lumOff val="25000"/>
                  </a:schemeClr>
                </a:solidFill>
                <a:latin typeface="微软雅黑" pitchFamily="34" charset="-122"/>
                <a:ea typeface="微软雅黑" pitchFamily="34" charset="-122"/>
              </a:rPr>
              <a:t>巷道底板岩层油型气涌出演化过程进行模拟分析</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30" name="图片 29">
            <a:extLst>
              <a:ext uri="{FF2B5EF4-FFF2-40B4-BE49-F238E27FC236}">
                <a16:creationId xmlns:a16="http://schemas.microsoft.com/office/drawing/2014/main" id="{2C3E9AF4-4C0D-4C46-8828-A0A2F8A80119}"/>
              </a:ext>
            </a:extLst>
          </p:cNvPr>
          <p:cNvPicPr/>
          <p:nvPr/>
        </p:nvPicPr>
        <p:blipFill>
          <a:blip r:embed="rId3"/>
          <a:stretch>
            <a:fillRect/>
          </a:stretch>
        </p:blipFill>
        <p:spPr>
          <a:xfrm>
            <a:off x="3200730" y="3242270"/>
            <a:ext cx="4887621" cy="3176141"/>
          </a:xfrm>
          <a:prstGeom prst="rect">
            <a:avLst/>
          </a:prstGeom>
        </p:spPr>
      </p:pic>
    </p:spTree>
    <p:extLst>
      <p:ext uri="{BB962C8B-B14F-4D97-AF65-F5344CB8AC3E}">
        <p14:creationId xmlns:p14="http://schemas.microsoft.com/office/powerpoint/2010/main" val="302052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1</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油型气运移及涌出规律研究</a:t>
            </a:r>
          </a:p>
        </p:txBody>
      </p:sp>
      <p:sp>
        <p:nvSpPr>
          <p:cNvPr id="16" name="矩形 15">
            <a:extLst>
              <a:ext uri="{FF2B5EF4-FFF2-40B4-BE49-F238E27FC236}">
                <a16:creationId xmlns:a16="http://schemas.microsoft.com/office/drawing/2014/main" id="{C67DFEBB-5C34-4458-A4D9-8C18B448D1E2}"/>
              </a:ext>
            </a:extLst>
          </p:cNvPr>
          <p:cNvSpPr/>
          <p:nvPr/>
        </p:nvSpPr>
        <p:spPr>
          <a:xfrm>
            <a:off x="1095220" y="1479204"/>
            <a:ext cx="10464148" cy="1705399"/>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      通过设置地质构造模拟油型气的运移规律，黑</a:t>
            </a:r>
            <a:r>
              <a:rPr lang="zh-CN" altLang="zh-CN" dirty="0">
                <a:solidFill>
                  <a:schemeClr val="tx1">
                    <a:lumMod val="75000"/>
                    <a:lumOff val="25000"/>
                  </a:schemeClr>
                </a:solidFill>
                <a:latin typeface="微软雅黑" pitchFamily="34" charset="-122"/>
                <a:ea typeface="微软雅黑" pitchFamily="34" charset="-122"/>
              </a:rPr>
              <a:t>色指油型气压力为零，白色指油型气压力初始压力值。可以看出</a:t>
            </a:r>
            <a:r>
              <a:rPr lang="zh-CN" altLang="en-US" dirty="0">
                <a:solidFill>
                  <a:schemeClr val="tx1">
                    <a:lumMod val="75000"/>
                    <a:lumOff val="25000"/>
                  </a:schemeClr>
                </a:solidFill>
                <a:latin typeface="微软雅黑" pitchFamily="34" charset="-122"/>
                <a:ea typeface="微软雅黑" pitchFamily="34" charset="-122"/>
              </a:rPr>
              <a:t>底板</a:t>
            </a:r>
            <a:r>
              <a:rPr lang="zh-CN" altLang="en-US" dirty="0">
                <a:solidFill>
                  <a:srgbClr val="FF0000"/>
                </a:solidFill>
                <a:latin typeface="微软雅黑" pitchFamily="34" charset="-122"/>
                <a:ea typeface="微软雅黑" pitchFamily="34" charset="-122"/>
              </a:rPr>
              <a:t>无断层构造</a:t>
            </a:r>
            <a:r>
              <a:rPr lang="zh-CN" altLang="en-US" dirty="0">
                <a:solidFill>
                  <a:schemeClr val="tx1">
                    <a:lumMod val="75000"/>
                    <a:lumOff val="25000"/>
                  </a:schemeClr>
                </a:solidFill>
                <a:latin typeface="微软雅黑" pitchFamily="34" charset="-122"/>
                <a:ea typeface="微软雅黑" pitchFamily="34" charset="-122"/>
              </a:rPr>
              <a:t>情况下，</a:t>
            </a:r>
            <a:r>
              <a:rPr lang="zh-CN" altLang="zh-CN" dirty="0">
                <a:solidFill>
                  <a:schemeClr val="tx1">
                    <a:lumMod val="75000"/>
                    <a:lumOff val="25000"/>
                  </a:schemeClr>
                </a:solidFill>
                <a:latin typeface="微软雅黑" pitchFamily="34" charset="-122"/>
                <a:ea typeface="微软雅黑" pitchFamily="34" charset="-122"/>
              </a:rPr>
              <a:t>巷道内的油型气涌出量很小</a:t>
            </a:r>
            <a:r>
              <a:rPr lang="zh-CN" altLang="en-US" dirty="0">
                <a:solidFill>
                  <a:schemeClr val="tx1">
                    <a:lumMod val="75000"/>
                    <a:lumOff val="25000"/>
                  </a:schemeClr>
                </a:solidFill>
                <a:latin typeface="微软雅黑" pitchFamily="34" charset="-122"/>
                <a:ea typeface="微软雅黑" pitchFamily="34" charset="-122"/>
              </a:rPr>
              <a:t>，</a:t>
            </a:r>
            <a:r>
              <a:rPr lang="zh-CN" altLang="zh-CN" dirty="0">
                <a:solidFill>
                  <a:schemeClr val="tx1">
                    <a:lumMod val="75000"/>
                    <a:lumOff val="25000"/>
                  </a:schemeClr>
                </a:solidFill>
                <a:latin typeface="微软雅黑" pitchFamily="34" charset="-122"/>
                <a:ea typeface="微软雅黑" pitchFamily="34" charset="-122"/>
              </a:rPr>
              <a:t>因此认为如果底板岩层不存在地质构造情况，底板泥岩具有封闭作用，底板油型气涌出</a:t>
            </a:r>
            <a:r>
              <a:rPr lang="zh-CN" altLang="en-US" dirty="0">
                <a:solidFill>
                  <a:schemeClr val="tx1">
                    <a:lumMod val="75000"/>
                    <a:lumOff val="25000"/>
                  </a:schemeClr>
                </a:solidFill>
                <a:latin typeface="微软雅黑" pitchFamily="34" charset="-122"/>
                <a:ea typeface="微软雅黑" pitchFamily="34" charset="-122"/>
              </a:rPr>
              <a:t>小或不涌出；而当</a:t>
            </a:r>
            <a:r>
              <a:rPr lang="zh-CN" altLang="en-US" dirty="0">
                <a:solidFill>
                  <a:srgbClr val="FF0000"/>
                </a:solidFill>
                <a:latin typeface="微软雅黑" pitchFamily="34" charset="-122"/>
                <a:ea typeface="微软雅黑" pitchFamily="34" charset="-122"/>
              </a:rPr>
              <a:t>存在断层构造</a:t>
            </a:r>
            <a:r>
              <a:rPr lang="zh-CN" altLang="en-US" dirty="0">
                <a:solidFill>
                  <a:schemeClr val="tx1">
                    <a:lumMod val="75000"/>
                    <a:lumOff val="25000"/>
                  </a:schemeClr>
                </a:solidFill>
                <a:latin typeface="微软雅黑" pitchFamily="34" charset="-122"/>
                <a:ea typeface="微软雅黑" pitchFamily="34" charset="-122"/>
              </a:rPr>
              <a:t>时，破碎和节理结构具有较高渗透性，破坏了泥岩层封闭作用，导致大量油型气沿联通裂隙涌出到巷道。</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25" name="图片 24">
            <a:extLst>
              <a:ext uri="{FF2B5EF4-FFF2-40B4-BE49-F238E27FC236}">
                <a16:creationId xmlns:a16="http://schemas.microsoft.com/office/drawing/2014/main" id="{0C7D6C27-990D-4F2D-8505-7E38EA1600E4}"/>
              </a:ext>
            </a:extLst>
          </p:cNvPr>
          <p:cNvPicPr/>
          <p:nvPr/>
        </p:nvPicPr>
        <p:blipFill>
          <a:blip r:embed="rId3"/>
          <a:stretch>
            <a:fillRect/>
          </a:stretch>
        </p:blipFill>
        <p:spPr>
          <a:xfrm>
            <a:off x="6405392" y="3442177"/>
            <a:ext cx="4347952" cy="2790706"/>
          </a:xfrm>
          <a:prstGeom prst="rect">
            <a:avLst/>
          </a:prstGeom>
        </p:spPr>
      </p:pic>
      <p:pic>
        <p:nvPicPr>
          <p:cNvPr id="26" name="图片 25">
            <a:extLst>
              <a:ext uri="{FF2B5EF4-FFF2-40B4-BE49-F238E27FC236}">
                <a16:creationId xmlns:a16="http://schemas.microsoft.com/office/drawing/2014/main" id="{D822ED44-7105-446E-8A56-6E0A05769068}"/>
              </a:ext>
            </a:extLst>
          </p:cNvPr>
          <p:cNvPicPr/>
          <p:nvPr/>
        </p:nvPicPr>
        <p:blipFill>
          <a:blip r:embed="rId4"/>
          <a:stretch>
            <a:fillRect/>
          </a:stretch>
        </p:blipFill>
        <p:spPr>
          <a:xfrm>
            <a:off x="1095220" y="3429000"/>
            <a:ext cx="4151294" cy="2733333"/>
          </a:xfrm>
          <a:prstGeom prst="rect">
            <a:avLst/>
          </a:prstGeom>
        </p:spPr>
      </p:pic>
      <p:sp>
        <p:nvSpPr>
          <p:cNvPr id="28" name="文本框 27">
            <a:extLst>
              <a:ext uri="{FF2B5EF4-FFF2-40B4-BE49-F238E27FC236}">
                <a16:creationId xmlns:a16="http://schemas.microsoft.com/office/drawing/2014/main" id="{285C11F3-5157-4655-9F9B-6C3409BEAF69}"/>
              </a:ext>
            </a:extLst>
          </p:cNvPr>
          <p:cNvSpPr txBox="1"/>
          <p:nvPr/>
        </p:nvSpPr>
        <p:spPr>
          <a:xfrm>
            <a:off x="1651705" y="6193707"/>
            <a:ext cx="4347952"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无断层底板油型气分布规律</a:t>
            </a:r>
            <a:endParaRPr lang="zh-CN" altLang="en-US" dirty="0"/>
          </a:p>
        </p:txBody>
      </p:sp>
      <p:sp>
        <p:nvSpPr>
          <p:cNvPr id="29" name="文本框 28">
            <a:extLst>
              <a:ext uri="{FF2B5EF4-FFF2-40B4-BE49-F238E27FC236}">
                <a16:creationId xmlns:a16="http://schemas.microsoft.com/office/drawing/2014/main" id="{3475A48B-05EB-46C5-9CA2-550286880876}"/>
              </a:ext>
            </a:extLst>
          </p:cNvPr>
          <p:cNvSpPr txBox="1"/>
          <p:nvPr/>
        </p:nvSpPr>
        <p:spPr>
          <a:xfrm>
            <a:off x="6958079" y="6196880"/>
            <a:ext cx="3511801"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断层</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构造下</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底板油型气分布规律</a:t>
            </a:r>
            <a:endParaRPr lang="zh-CN" altLang="en-US" dirty="0"/>
          </a:p>
        </p:txBody>
      </p:sp>
    </p:spTree>
    <p:extLst>
      <p:ext uri="{BB962C8B-B14F-4D97-AF65-F5344CB8AC3E}">
        <p14:creationId xmlns:p14="http://schemas.microsoft.com/office/powerpoint/2010/main" val="40516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2</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518904"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岩体地质参数的电法响应机理</a:t>
            </a:r>
          </a:p>
        </p:txBody>
      </p:sp>
      <p:sp>
        <p:nvSpPr>
          <p:cNvPr id="16" name="矩形 15">
            <a:extLst>
              <a:ext uri="{FF2B5EF4-FFF2-40B4-BE49-F238E27FC236}">
                <a16:creationId xmlns:a16="http://schemas.microsoft.com/office/drawing/2014/main" id="{C67DFEBB-5C34-4458-A4D9-8C18B448D1E2}"/>
              </a:ext>
            </a:extLst>
          </p:cNvPr>
          <p:cNvSpPr/>
          <p:nvPr/>
        </p:nvSpPr>
        <p:spPr>
          <a:xfrm>
            <a:off x="818840" y="1700037"/>
            <a:ext cx="4667560" cy="2533382"/>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将现场底板岩块加工成圆柱型岩样，进行围压</a:t>
            </a:r>
            <a:r>
              <a:rPr lang="en-US" altLang="zh-CN" dirty="0">
                <a:solidFill>
                  <a:schemeClr val="tx1">
                    <a:lumMod val="75000"/>
                    <a:lumOff val="25000"/>
                  </a:schemeClr>
                </a:solidFill>
                <a:latin typeface="微软雅黑" pitchFamily="34" charset="-122"/>
                <a:ea typeface="微软雅黑" pitchFamily="34" charset="-122"/>
              </a:rPr>
              <a:t>—</a:t>
            </a:r>
            <a:r>
              <a:rPr lang="zh-CN" altLang="en-US" dirty="0">
                <a:solidFill>
                  <a:schemeClr val="tx1">
                    <a:lumMod val="75000"/>
                    <a:lumOff val="25000"/>
                  </a:schemeClr>
                </a:solidFill>
                <a:latin typeface="微软雅黑" pitchFamily="34" charset="-122"/>
                <a:ea typeface="微软雅黑" pitchFamily="34" charset="-122"/>
              </a:rPr>
              <a:t>电阻率实验。结果表明</a:t>
            </a:r>
            <a:r>
              <a:rPr lang="zh-CN" altLang="zh-CN" dirty="0">
                <a:solidFill>
                  <a:schemeClr val="tx1">
                    <a:lumMod val="75000"/>
                    <a:lumOff val="25000"/>
                  </a:schemeClr>
                </a:solidFill>
                <a:latin typeface="微软雅黑" pitchFamily="34" charset="-122"/>
                <a:ea typeface="微软雅黑" pitchFamily="34" charset="-122"/>
              </a:rPr>
              <a:t>在弹性阶段，围压增加导致岩石内部裂隙闭合，孔隙和裂隙内空气等被排除，内部岩石颗粒骨架接触更密实，所以导电性更强，电阻率有一定的下降</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13" name="图片 12">
            <a:extLst>
              <a:ext uri="{FF2B5EF4-FFF2-40B4-BE49-F238E27FC236}">
                <a16:creationId xmlns:a16="http://schemas.microsoft.com/office/drawing/2014/main" id="{C00E087D-E883-4441-A769-6CDEA4B0C42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254" y="1593358"/>
            <a:ext cx="4466545" cy="3169301"/>
          </a:xfrm>
          <a:prstGeom prst="rect">
            <a:avLst/>
          </a:prstGeom>
          <a:noFill/>
          <a:ln>
            <a:noFill/>
          </a:ln>
        </p:spPr>
      </p:pic>
      <p:pic>
        <p:nvPicPr>
          <p:cNvPr id="26" name="图片 25">
            <a:extLst>
              <a:ext uri="{FF2B5EF4-FFF2-40B4-BE49-F238E27FC236}">
                <a16:creationId xmlns:a16="http://schemas.microsoft.com/office/drawing/2014/main" id="{729810B9-71C2-4AB9-8978-0D1B0530406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33966" y="1593358"/>
            <a:ext cx="1471044" cy="3169300"/>
          </a:xfrm>
          <a:prstGeom prst="rect">
            <a:avLst/>
          </a:prstGeom>
          <a:noFill/>
          <a:ln>
            <a:noFill/>
          </a:ln>
        </p:spPr>
      </p:pic>
    </p:spTree>
    <p:extLst>
      <p:ext uri="{BB962C8B-B14F-4D97-AF65-F5344CB8AC3E}">
        <p14:creationId xmlns:p14="http://schemas.microsoft.com/office/powerpoint/2010/main" val="205580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24852" y="96331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3</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14021" y="1003246"/>
            <a:ext cx="4031865"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实地直流电阻率法数据的采集工作</a:t>
            </a:r>
          </a:p>
        </p:txBody>
      </p:sp>
      <p:graphicFrame>
        <p:nvGraphicFramePr>
          <p:cNvPr id="2" name="表格 1">
            <a:extLst>
              <a:ext uri="{FF2B5EF4-FFF2-40B4-BE49-F238E27FC236}">
                <a16:creationId xmlns:a16="http://schemas.microsoft.com/office/drawing/2014/main" id="{D0068BA5-ED55-4001-8A3F-F65B164FEECB}"/>
              </a:ext>
            </a:extLst>
          </p:cNvPr>
          <p:cNvGraphicFramePr>
            <a:graphicFrameLocks noGrp="1"/>
          </p:cNvGraphicFramePr>
          <p:nvPr>
            <p:extLst>
              <p:ext uri="{D42A27DB-BD31-4B8C-83A1-F6EECF244321}">
                <p14:modId xmlns:p14="http://schemas.microsoft.com/office/powerpoint/2010/main" val="1968805368"/>
              </p:ext>
            </p:extLst>
          </p:nvPr>
        </p:nvGraphicFramePr>
        <p:xfrm>
          <a:off x="2193174" y="1629518"/>
          <a:ext cx="8718352" cy="5135834"/>
        </p:xfrm>
        <a:graphic>
          <a:graphicData uri="http://schemas.openxmlformats.org/drawingml/2006/table">
            <a:tbl>
              <a:tblPr firstRow="1" firstCol="1" bandRow="1">
                <a:tableStyleId>{5C22544A-7EE6-4342-B048-85BDC9FD1C3A}</a:tableStyleId>
              </a:tblPr>
              <a:tblGrid>
                <a:gridCol w="4359176">
                  <a:extLst>
                    <a:ext uri="{9D8B030D-6E8A-4147-A177-3AD203B41FA5}">
                      <a16:colId xmlns:a16="http://schemas.microsoft.com/office/drawing/2014/main" val="199573644"/>
                    </a:ext>
                  </a:extLst>
                </a:gridCol>
                <a:gridCol w="4359176">
                  <a:extLst>
                    <a:ext uri="{9D8B030D-6E8A-4147-A177-3AD203B41FA5}">
                      <a16:colId xmlns:a16="http://schemas.microsoft.com/office/drawing/2014/main" val="824987370"/>
                    </a:ext>
                  </a:extLst>
                </a:gridCol>
              </a:tblGrid>
              <a:tr h="229573">
                <a:tc>
                  <a:txBody>
                    <a:bodyPr/>
                    <a:lstStyle/>
                    <a:p>
                      <a:pPr algn="ctr"/>
                      <a:r>
                        <a:rPr lang="zh-CN" sz="1050" dirty="0">
                          <a:effectLst/>
                        </a:rPr>
                        <a:t>测量区域</a:t>
                      </a:r>
                      <a:endParaRPr lang="zh-CN" sz="105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r>
                        <a:rPr lang="zh-CN" sz="1050" dirty="0">
                          <a:effectLst/>
                        </a:rPr>
                        <a:t>测量地点</a:t>
                      </a:r>
                      <a:endParaRPr lang="zh-CN" sz="105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99401622"/>
                  </a:ext>
                </a:extLst>
              </a:tr>
              <a:tr h="229573">
                <a:tc rowSpan="5">
                  <a:txBody>
                    <a:bodyPr/>
                    <a:lstStyle/>
                    <a:p>
                      <a:pPr algn="ctr"/>
                      <a:r>
                        <a:rPr lang="en-US" sz="2800" dirty="0">
                          <a:effectLst/>
                        </a:rPr>
                        <a:t>413</a:t>
                      </a:r>
                      <a:r>
                        <a:rPr lang="zh-CN" sz="2800" dirty="0">
                          <a:effectLst/>
                        </a:rPr>
                        <a:t>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胶带机巷反掘面</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88883599"/>
                  </a:ext>
                </a:extLst>
              </a:tr>
              <a:tr h="229573">
                <a:tc vMerge="1">
                  <a:txBody>
                    <a:bodyPr/>
                    <a:lstStyle/>
                    <a:p>
                      <a:endParaRPr lang="zh-CN" altLang="en-US"/>
                    </a:p>
                  </a:txBody>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胶带机巷反掘面</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250m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9152584"/>
                  </a:ext>
                </a:extLst>
              </a:tr>
              <a:tr h="229573">
                <a:tc vMerge="1">
                  <a:txBody>
                    <a:bodyPr/>
                    <a:lstStyle/>
                    <a:p>
                      <a:endParaRPr lang="zh-CN" altLang="en-US"/>
                    </a:p>
                  </a:txBody>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胶带机巷迎头</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58133554"/>
                  </a:ext>
                </a:extLst>
              </a:tr>
              <a:tr h="229573">
                <a:tc vMerge="1">
                  <a:txBody>
                    <a:bodyPr/>
                    <a:lstStyle/>
                    <a:p>
                      <a:endParaRPr lang="zh-CN" altLang="en-US"/>
                    </a:p>
                  </a:txBody>
                  <a:tcPr/>
                </a:tc>
                <a:tc>
                  <a:txBody>
                    <a:bodyPr/>
                    <a:lstStyle/>
                    <a:p>
                      <a:pPr algn="ctr"/>
                      <a:r>
                        <a:rPr lang="en-US" altLang="zh-CN" sz="1200" kern="1200" dirty="0">
                          <a:solidFill>
                            <a:schemeClr val="dk1"/>
                          </a:solidFill>
                          <a:effectLst/>
                          <a:latin typeface="宋体" panose="02010600030101010101" pitchFamily="2" charset="-122"/>
                          <a:ea typeface="宋体" panose="02010600030101010101" pitchFamily="2" charset="-122"/>
                          <a:cs typeface="+mn-cs"/>
                        </a:rPr>
                        <a:t>胶带巷630m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8900272"/>
                  </a:ext>
                </a:extLst>
              </a:tr>
              <a:tr h="299721">
                <a:tc vMerge="1">
                  <a:txBody>
                    <a:bodyPr/>
                    <a:lstStyle/>
                    <a:p>
                      <a:endParaRPr lang="zh-CN" altLang="en-US"/>
                    </a:p>
                  </a:txBody>
                  <a:tcPr/>
                </a:tc>
                <a:tc>
                  <a:txBody>
                    <a:bodyPr/>
                    <a:lstStyle/>
                    <a:p>
                      <a:pPr algn="ctr"/>
                      <a:r>
                        <a:rPr lang="en-US" altLang="zh-CN" sz="1200" kern="1200" dirty="0">
                          <a:solidFill>
                            <a:schemeClr val="dk1"/>
                          </a:solidFill>
                          <a:effectLst/>
                          <a:latin typeface="宋体" panose="02010600030101010101" pitchFamily="2" charset="-122"/>
                          <a:ea typeface="宋体" panose="02010600030101010101" pitchFamily="2" charset="-122"/>
                          <a:cs typeface="+mn-cs"/>
                        </a:rPr>
                        <a:t>胶带巷660m</a:t>
                      </a:r>
                      <a:endParaRPr lang="zh-CN" alt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4504989"/>
                  </a:ext>
                </a:extLst>
              </a:tr>
              <a:tr h="229573">
                <a:tc rowSpan="11">
                  <a:txBody>
                    <a:bodyPr/>
                    <a:lstStyle/>
                    <a:p>
                      <a:pPr algn="ctr"/>
                      <a:r>
                        <a:rPr lang="en-US" sz="2800" dirty="0">
                          <a:effectLst/>
                        </a:rPr>
                        <a:t>215</a:t>
                      </a:r>
                      <a:r>
                        <a:rPr lang="zh-CN" sz="2800" dirty="0">
                          <a:effectLst/>
                        </a:rPr>
                        <a:t>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270</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25280969"/>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280m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3560324"/>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290m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69704267"/>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1400m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3579429"/>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1800m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0788150"/>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21465831"/>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3060m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90371199"/>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3090m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76153841"/>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3130m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1116285"/>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3300m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2281291"/>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a:effectLst/>
                          <a:latin typeface="宋体" panose="02010600030101010101" pitchFamily="2" charset="-122"/>
                          <a:ea typeface="宋体" panose="02010600030101010101" pitchFamily="2" charset="-122"/>
                          <a:cs typeface="Times New Roman" panose="02020603050405020304" pitchFamily="18" charset="0"/>
                        </a:rPr>
                        <a:t>3500m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651072"/>
                  </a:ext>
                </a:extLst>
              </a:tr>
              <a:tr h="229573">
                <a:tc rowSpan="5">
                  <a:txBody>
                    <a:bodyPr/>
                    <a:lstStyle/>
                    <a:p>
                      <a:pPr algn="ctr"/>
                      <a:r>
                        <a:rPr lang="zh-CN" sz="2800" dirty="0">
                          <a:effectLst/>
                        </a:rPr>
                        <a:t>北二巷道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82211433"/>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07818422"/>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460m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91150744"/>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490m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68016121"/>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520m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61483195"/>
                  </a:ext>
                </a:extLst>
              </a:tr>
            </a:tbl>
          </a:graphicData>
        </a:graphic>
      </p:graphicFrame>
    </p:spTree>
    <p:extLst>
      <p:ext uri="{BB962C8B-B14F-4D97-AF65-F5344CB8AC3E}">
        <p14:creationId xmlns:p14="http://schemas.microsoft.com/office/powerpoint/2010/main" val="251786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9" name="矩形 18"/>
          <p:cNvSpPr/>
          <p:nvPr/>
        </p:nvSpPr>
        <p:spPr>
          <a:xfrm>
            <a:off x="3958625" y="310334"/>
            <a:ext cx="2049143"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PLAN</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研究计划安排</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52" name="矩形 51"/>
          <p:cNvSpPr/>
          <p:nvPr/>
        </p:nvSpPr>
        <p:spPr>
          <a:xfrm>
            <a:off x="633077" y="1285684"/>
            <a:ext cx="8725645" cy="2053892"/>
          </a:xfrm>
          <a:prstGeom prst="rect">
            <a:avLst/>
          </a:prstGeom>
        </p:spPr>
        <p:txBody>
          <a:bodyPr wrap="square" lIns="91436" tIns="45718" rIns="91436" bIns="45718">
            <a:spAutoFit/>
          </a:bodyPr>
          <a:lstStyle/>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2023.5-2023.8</a:t>
            </a:r>
            <a:r>
              <a:rPr lang="zh-CN" altLang="en-US" sz="2000" dirty="0">
                <a:solidFill>
                  <a:schemeClr val="bg2">
                    <a:lumMod val="50000"/>
                  </a:schemeClr>
                </a:solidFill>
                <a:latin typeface="微软雅黑" pitchFamily="34" charset="-122"/>
                <a:ea typeface="微软雅黑" pitchFamily="34" charset="-122"/>
              </a:rPr>
              <a:t>：整理实验数据，建立油型气涌出危险性评价模型</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2023.8-2023.10</a:t>
            </a:r>
            <a:r>
              <a:rPr lang="zh-CN" altLang="en-US" sz="2000" dirty="0">
                <a:solidFill>
                  <a:schemeClr val="bg2">
                    <a:lumMod val="50000"/>
                  </a:schemeClr>
                </a:solidFill>
                <a:latin typeface="微软雅黑" pitchFamily="34" charset="-122"/>
                <a:ea typeface="微软雅黑" pitchFamily="34" charset="-122"/>
              </a:rPr>
              <a:t>：可视化界面的开发与改进；</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2023.10-2023.1</a:t>
            </a:r>
            <a:r>
              <a:rPr lang="zh-CN" altLang="en-US" sz="2000" dirty="0">
                <a:solidFill>
                  <a:schemeClr val="bg2">
                    <a:lumMod val="50000"/>
                  </a:schemeClr>
                </a:solidFill>
                <a:latin typeface="微软雅黑" pitchFamily="34" charset="-122"/>
                <a:ea typeface="微软雅黑" pitchFamily="34" charset="-122"/>
              </a:rPr>
              <a:t>：工程实际应用，拟定油型气防治方案；</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2024.1-2024.4</a:t>
            </a:r>
            <a:r>
              <a:rPr lang="zh-CN" altLang="en-US" sz="2000" dirty="0">
                <a:solidFill>
                  <a:schemeClr val="bg2">
                    <a:lumMod val="50000"/>
                  </a:schemeClr>
                </a:solidFill>
                <a:latin typeface="微软雅黑" pitchFamily="34" charset="-122"/>
                <a:ea typeface="微软雅黑" pitchFamily="34" charset="-122"/>
              </a:rPr>
              <a:t>：整理资料，撰写论文；</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2024.4-2024.5</a:t>
            </a:r>
            <a:r>
              <a:rPr lang="zh-CN" altLang="en-US" sz="2000" dirty="0">
                <a:solidFill>
                  <a:schemeClr val="bg2">
                    <a:lumMod val="50000"/>
                  </a:schemeClr>
                </a:solidFill>
                <a:latin typeface="微软雅黑" pitchFamily="34" charset="-122"/>
                <a:ea typeface="微软雅黑" pitchFamily="34" charset="-122"/>
              </a:rPr>
              <a:t>：修改论文，毕业答辩。</a:t>
            </a:r>
            <a:endParaRPr lang="en-US" altLang="zh-CN" sz="2000" dirty="0">
              <a:solidFill>
                <a:schemeClr val="bg2">
                  <a:lumMod val="50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BCE54A0-421E-42DB-9F2D-26457A673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28" y="1551029"/>
            <a:ext cx="7653027" cy="5739770"/>
          </a:xfrm>
          <a:prstGeom prst="rect">
            <a:avLst/>
          </a:prstGeom>
        </p:spPr>
      </p:pic>
      <p:sp>
        <p:nvSpPr>
          <p:cNvPr id="15" name="矩形 14"/>
          <p:cNvSpPr/>
          <p:nvPr/>
        </p:nvSpPr>
        <p:spPr>
          <a:xfrm>
            <a:off x="4724252" y="2729383"/>
            <a:ext cx="5262979" cy="1446550"/>
          </a:xfrm>
          <a:prstGeom prst="rect">
            <a:avLst/>
          </a:prstGeom>
        </p:spPr>
        <p:txBody>
          <a:bodyPr wrap="none">
            <a:spAutoFit/>
          </a:bodyPr>
          <a:lstStyle/>
          <a:p>
            <a:pPr algn="ctr"/>
            <a:r>
              <a:rPr kumimoji="1" lang="zh-CN" altLang="en-US" sz="4400" b="1" dirty="0">
                <a:solidFill>
                  <a:srgbClr val="0D5267"/>
                </a:solidFill>
                <a:latin typeface="方正清刻本悦宋简体" panose="02000000000000000000" pitchFamily="2" charset="-122"/>
                <a:ea typeface="方正清刻本悦宋简体" panose="02000000000000000000" pitchFamily="2" charset="-122"/>
              </a:rPr>
              <a:t>谢谢！</a:t>
            </a:r>
            <a:endParaRPr kumimoji="1" lang="en-US" altLang="zh-CN" sz="4400" b="1" dirty="0">
              <a:solidFill>
                <a:srgbClr val="0D5267"/>
              </a:solidFill>
              <a:latin typeface="方正清刻本悦宋简体" panose="02000000000000000000" pitchFamily="2" charset="-122"/>
              <a:ea typeface="方正清刻本悦宋简体" panose="02000000000000000000" pitchFamily="2" charset="-122"/>
            </a:endParaRPr>
          </a:p>
          <a:p>
            <a:r>
              <a:rPr kumimoji="1" lang="zh-CN" altLang="en-US" sz="4400" b="1" dirty="0">
                <a:solidFill>
                  <a:srgbClr val="0D5267"/>
                </a:solidFill>
                <a:latin typeface="方正清刻本悦宋简体" panose="02000000000000000000" pitchFamily="2" charset="-122"/>
                <a:ea typeface="方正清刻本悦宋简体" panose="02000000000000000000" pitchFamily="2" charset="-122"/>
              </a:rPr>
              <a:t>请各位老师批评指正</a:t>
            </a:r>
            <a:endParaRPr kumimoji="1" lang="en-US" altLang="zh-CN" sz="4400" b="1" dirty="0">
              <a:solidFill>
                <a:srgbClr val="0D5267"/>
              </a:solidFill>
              <a:latin typeface="方正清刻本悦宋简体" panose="02000000000000000000" pitchFamily="2" charset="-122"/>
              <a:ea typeface="方正清刻本悦宋简体" panose="02000000000000000000" pitchFamily="2" charset="-122"/>
            </a:endParaRPr>
          </a:p>
        </p:txBody>
      </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9" name="文本框 68"/>
          <p:cNvSpPr txBox="1"/>
          <p:nvPr/>
        </p:nvSpPr>
        <p:spPr>
          <a:xfrm>
            <a:off x="4513377" y="1029494"/>
            <a:ext cx="3876019"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研究背景与意义</a:t>
            </a:r>
          </a:p>
        </p:txBody>
      </p:sp>
      <p:sp>
        <p:nvSpPr>
          <p:cNvPr id="71" name="文本框 70"/>
          <p:cNvSpPr txBox="1"/>
          <p:nvPr/>
        </p:nvSpPr>
        <p:spPr>
          <a:xfrm>
            <a:off x="9233640" y="1009713"/>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研究现状</a:t>
            </a:r>
          </a:p>
        </p:txBody>
      </p:sp>
      <p:sp>
        <p:nvSpPr>
          <p:cNvPr id="2" name="矩形 1"/>
          <p:cNvSpPr/>
          <p:nvPr/>
        </p:nvSpPr>
        <p:spPr>
          <a:xfrm>
            <a:off x="0" y="0"/>
            <a:ext cx="303348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矩形 126"/>
          <p:cNvSpPr/>
          <p:nvPr/>
        </p:nvSpPr>
        <p:spPr>
          <a:xfrm>
            <a:off x="651667" y="3268397"/>
            <a:ext cx="1576072" cy="923330"/>
          </a:xfrm>
          <a:prstGeom prst="rect">
            <a:avLst/>
          </a:prstGeom>
        </p:spPr>
        <p:txBody>
          <a:bodyPr wrap="none">
            <a:spAutoFit/>
          </a:bodyPr>
          <a:lstStyle/>
          <a:p>
            <a:r>
              <a:rPr kumimoji="1" lang="zh-CN" altLang="en-US" sz="5400" b="1" dirty="0">
                <a:solidFill>
                  <a:schemeClr val="bg2">
                    <a:lumMod val="10000"/>
                  </a:schemeClr>
                </a:solidFill>
                <a:latin typeface="方正清刻本悦宋简体" panose="02000000000000000000" pitchFamily="2" charset="-122"/>
                <a:ea typeface="方正清刻本悦宋简体" panose="02000000000000000000" pitchFamily="2" charset="-122"/>
              </a:rPr>
              <a:t>目录</a:t>
            </a:r>
          </a:p>
        </p:txBody>
      </p:sp>
      <p:sp>
        <p:nvSpPr>
          <p:cNvPr id="128" name="文本框 127"/>
          <p:cNvSpPr txBox="1"/>
          <p:nvPr/>
        </p:nvSpPr>
        <p:spPr>
          <a:xfrm>
            <a:off x="4552689" y="2955352"/>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研究内容</a:t>
            </a:r>
          </a:p>
        </p:txBody>
      </p:sp>
      <p:sp>
        <p:nvSpPr>
          <p:cNvPr id="129" name="文本框 128"/>
          <p:cNvSpPr txBox="1"/>
          <p:nvPr/>
        </p:nvSpPr>
        <p:spPr>
          <a:xfrm>
            <a:off x="3622951" y="113595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01</a:t>
            </a:r>
          </a:p>
        </p:txBody>
      </p:sp>
      <p:sp>
        <p:nvSpPr>
          <p:cNvPr id="130" name="矩形 129"/>
          <p:cNvSpPr/>
          <p:nvPr/>
        </p:nvSpPr>
        <p:spPr>
          <a:xfrm>
            <a:off x="3622951" y="107589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8347342" y="109474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02</a:t>
            </a:r>
          </a:p>
        </p:txBody>
      </p:sp>
      <p:sp>
        <p:nvSpPr>
          <p:cNvPr id="132" name="矩形 131"/>
          <p:cNvSpPr/>
          <p:nvPr/>
        </p:nvSpPr>
        <p:spPr>
          <a:xfrm>
            <a:off x="8347342" y="103468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3622951" y="3018356"/>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03</a:t>
            </a:r>
          </a:p>
        </p:txBody>
      </p:sp>
      <p:sp>
        <p:nvSpPr>
          <p:cNvPr id="136" name="矩形 135"/>
          <p:cNvSpPr/>
          <p:nvPr/>
        </p:nvSpPr>
        <p:spPr>
          <a:xfrm>
            <a:off x="3622951" y="2958299"/>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4542062" y="1558040"/>
            <a:ext cx="3714169"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anose="02020603050405020304" pitchFamily="18" charset="0"/>
              </a:rPr>
              <a:t>Research Background &amp; Purposes</a:t>
            </a:r>
            <a:endParaRPr lang="zh-CN" altLang="en-US" sz="1600" dirty="0">
              <a:solidFill>
                <a:schemeClr val="tx1">
                  <a:lumMod val="75000"/>
                  <a:lumOff val="25000"/>
                </a:schemeClr>
              </a:solidFill>
              <a:latin typeface="微软雅黑" pitchFamily="34" charset="-122"/>
              <a:ea typeface="微软雅黑" pitchFamily="34" charset="-122"/>
              <a:cs typeface="Times New Roman" panose="02020603050405020304" pitchFamily="18" charset="0"/>
            </a:endParaRPr>
          </a:p>
        </p:txBody>
      </p:sp>
      <p:sp>
        <p:nvSpPr>
          <p:cNvPr id="143" name="文本框 142"/>
          <p:cNvSpPr txBox="1"/>
          <p:nvPr/>
        </p:nvSpPr>
        <p:spPr>
          <a:xfrm>
            <a:off x="9268966" y="1558040"/>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Status</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5" name="文本框 144"/>
          <p:cNvSpPr txBox="1"/>
          <p:nvPr/>
        </p:nvSpPr>
        <p:spPr>
          <a:xfrm>
            <a:off x="4588015" y="3500247"/>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Contents</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pic>
        <p:nvPicPr>
          <p:cNvPr id="4" name="图片 3">
            <a:extLst>
              <a:ext uri="{FF2B5EF4-FFF2-40B4-BE49-F238E27FC236}">
                <a16:creationId xmlns:a16="http://schemas.microsoft.com/office/drawing/2014/main" id="{504A8F35-ACAA-4BF4-B14E-9CC9AD4D0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822" y="818473"/>
            <a:ext cx="5429050" cy="4071788"/>
          </a:xfrm>
          <a:prstGeom prst="rect">
            <a:avLst/>
          </a:prstGeom>
        </p:spPr>
      </p:pic>
      <p:sp>
        <p:nvSpPr>
          <p:cNvPr id="21" name="文本框 20">
            <a:extLst>
              <a:ext uri="{FF2B5EF4-FFF2-40B4-BE49-F238E27FC236}">
                <a16:creationId xmlns:a16="http://schemas.microsoft.com/office/drawing/2014/main" id="{6F3AE3B7-D029-4F84-9637-9B99204BFD76}"/>
              </a:ext>
            </a:extLst>
          </p:cNvPr>
          <p:cNvSpPr txBox="1"/>
          <p:nvPr/>
        </p:nvSpPr>
        <p:spPr>
          <a:xfrm>
            <a:off x="9198314" y="2933677"/>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已完成的工作</a:t>
            </a:r>
          </a:p>
        </p:txBody>
      </p:sp>
      <p:sp>
        <p:nvSpPr>
          <p:cNvPr id="22" name="文本框 21">
            <a:extLst>
              <a:ext uri="{FF2B5EF4-FFF2-40B4-BE49-F238E27FC236}">
                <a16:creationId xmlns:a16="http://schemas.microsoft.com/office/drawing/2014/main" id="{3526A52C-13BC-4A45-9826-3CA297AA7887}"/>
              </a:ext>
            </a:extLst>
          </p:cNvPr>
          <p:cNvSpPr txBox="1"/>
          <p:nvPr/>
        </p:nvSpPr>
        <p:spPr>
          <a:xfrm>
            <a:off x="8268576" y="2996681"/>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04</a:t>
            </a:r>
          </a:p>
        </p:txBody>
      </p:sp>
      <p:sp>
        <p:nvSpPr>
          <p:cNvPr id="23" name="矩形 22">
            <a:extLst>
              <a:ext uri="{FF2B5EF4-FFF2-40B4-BE49-F238E27FC236}">
                <a16:creationId xmlns:a16="http://schemas.microsoft.com/office/drawing/2014/main" id="{CCC840BC-8998-4182-9423-FE51F130D4F3}"/>
              </a:ext>
            </a:extLst>
          </p:cNvPr>
          <p:cNvSpPr/>
          <p:nvPr/>
        </p:nvSpPr>
        <p:spPr>
          <a:xfrm>
            <a:off x="8268576" y="293662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CA65DA6-8137-42C6-A7A8-74E0CEAD5E86}"/>
              </a:ext>
            </a:extLst>
          </p:cNvPr>
          <p:cNvSpPr txBox="1"/>
          <p:nvPr/>
        </p:nvSpPr>
        <p:spPr>
          <a:xfrm>
            <a:off x="9233640" y="3478572"/>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Finished Work</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25" name="文本框 24">
            <a:extLst>
              <a:ext uri="{FF2B5EF4-FFF2-40B4-BE49-F238E27FC236}">
                <a16:creationId xmlns:a16="http://schemas.microsoft.com/office/drawing/2014/main" id="{B6D6758C-D0A8-48D0-A782-532C1B97FC01}"/>
              </a:ext>
            </a:extLst>
          </p:cNvPr>
          <p:cNvSpPr txBox="1"/>
          <p:nvPr/>
        </p:nvSpPr>
        <p:spPr>
          <a:xfrm>
            <a:off x="4552689" y="4898658"/>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研究计划安排</a:t>
            </a:r>
          </a:p>
        </p:txBody>
      </p:sp>
      <p:sp>
        <p:nvSpPr>
          <p:cNvPr id="26" name="文本框 25">
            <a:extLst>
              <a:ext uri="{FF2B5EF4-FFF2-40B4-BE49-F238E27FC236}">
                <a16:creationId xmlns:a16="http://schemas.microsoft.com/office/drawing/2014/main" id="{DA025A08-C3FD-46A7-BD6C-99DACC4EB5DA}"/>
              </a:ext>
            </a:extLst>
          </p:cNvPr>
          <p:cNvSpPr txBox="1"/>
          <p:nvPr/>
        </p:nvSpPr>
        <p:spPr>
          <a:xfrm>
            <a:off x="3622951" y="4961662"/>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05</a:t>
            </a:r>
          </a:p>
        </p:txBody>
      </p:sp>
      <p:sp>
        <p:nvSpPr>
          <p:cNvPr id="27" name="矩形 26">
            <a:extLst>
              <a:ext uri="{FF2B5EF4-FFF2-40B4-BE49-F238E27FC236}">
                <a16:creationId xmlns:a16="http://schemas.microsoft.com/office/drawing/2014/main" id="{547B97C8-A4EE-4BC2-A651-176718345A4C}"/>
              </a:ext>
            </a:extLst>
          </p:cNvPr>
          <p:cNvSpPr/>
          <p:nvPr/>
        </p:nvSpPr>
        <p:spPr>
          <a:xfrm>
            <a:off x="3622951" y="4901605"/>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37117432-28DD-4F87-9BC1-CB349CB697E2}"/>
              </a:ext>
            </a:extLst>
          </p:cNvPr>
          <p:cNvSpPr txBox="1"/>
          <p:nvPr/>
        </p:nvSpPr>
        <p:spPr>
          <a:xfrm>
            <a:off x="4588015" y="5443553"/>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Plan</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2812741" y="322399"/>
            <a:ext cx="6134227" cy="369328"/>
          </a:xfrm>
          <a:prstGeom prst="rect">
            <a:avLst/>
          </a:prstGeom>
        </p:spPr>
        <p:txBody>
          <a:bodyPr wrap="squar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 &amp; PURPOSES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803973"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研究背景与意义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87" name="文本框 386"/>
          <p:cNvSpPr txBox="1"/>
          <p:nvPr/>
        </p:nvSpPr>
        <p:spPr>
          <a:xfrm>
            <a:off x="471519" y="1123691"/>
            <a:ext cx="3288072"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油型气涌出事故及危险性</a:t>
            </a:r>
          </a:p>
        </p:txBody>
      </p:sp>
      <p:cxnSp>
        <p:nvCxnSpPr>
          <p:cNvPr id="388" name="直接连接符 387"/>
          <p:cNvCxnSpPr/>
          <p:nvPr/>
        </p:nvCxnSpPr>
        <p:spPr>
          <a:xfrm>
            <a:off x="552102" y="162895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1" name="矩形 390"/>
          <p:cNvSpPr/>
          <p:nvPr/>
        </p:nvSpPr>
        <p:spPr>
          <a:xfrm>
            <a:off x="471519" y="1781849"/>
            <a:ext cx="10651114" cy="2951894"/>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由于近几年煤矿生产技术不断提升，煤矿开采深度对原有的气体平衡破坏，导致大量的瓦斯涌入采掘工作面，很多矿井涌出的瓦斯量呈逐年增大趋势。尤其是黄陵矿区、焦坪矿区等煤油气伴生矿井，随着机械化程度的提高，矿井瓦斯涌出量呈逐年递增趋势，异常涌出的瓦斯中不仅包括煤层气，也包括异常涌出的油型气。油型气的涌出异常会使工作面局部瓦斯超限、采掘作业无法顺利进行，更严重者导致窒息、爆炸等安全事故。</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黄陵二号煤矿从 </a:t>
            </a:r>
            <a:r>
              <a:rPr lang="en-US" altLang="zh-CN" dirty="0">
                <a:solidFill>
                  <a:schemeClr val="tx1">
                    <a:lumMod val="75000"/>
                    <a:lumOff val="25000"/>
                  </a:schemeClr>
                </a:solidFill>
                <a:latin typeface="微软雅黑" pitchFamily="34" charset="-122"/>
                <a:ea typeface="微软雅黑" pitchFamily="34" charset="-122"/>
              </a:rPr>
              <a:t>2011 </a:t>
            </a:r>
            <a:r>
              <a:rPr lang="zh-CN" altLang="en-US" dirty="0">
                <a:solidFill>
                  <a:schemeClr val="tx1">
                    <a:lumMod val="75000"/>
                    <a:lumOff val="25000"/>
                  </a:schemeClr>
                </a:solidFill>
                <a:latin typeface="微软雅黑" pitchFamily="34" charset="-122"/>
                <a:ea typeface="微软雅黑" pitchFamily="34" charset="-122"/>
              </a:rPr>
              <a:t>年起发现有油型气的异常涌出，至今矿井共发生油型气的大量</a:t>
            </a:r>
            <a:r>
              <a:rPr lang="zh-CN" altLang="en-US" dirty="0">
                <a:solidFill>
                  <a:srgbClr val="FF0000"/>
                </a:solidFill>
                <a:latin typeface="微软雅黑" pitchFamily="34" charset="-122"/>
                <a:ea typeface="微软雅黑" pitchFamily="34" charset="-122"/>
              </a:rPr>
              <a:t>涌出五次</a:t>
            </a:r>
            <a:r>
              <a:rPr lang="zh-CN" altLang="en-US" dirty="0">
                <a:solidFill>
                  <a:schemeClr val="tx1">
                    <a:lumMod val="75000"/>
                    <a:lumOff val="25000"/>
                  </a:schemeClr>
                </a:solidFill>
                <a:latin typeface="微软雅黑" pitchFamily="34" charset="-122"/>
                <a:ea typeface="微软雅黑" pitchFamily="34" charset="-122"/>
              </a:rPr>
              <a:t>，涌出量最大的一次达到 </a:t>
            </a:r>
            <a:r>
              <a:rPr lang="en-US" altLang="zh-CN" dirty="0">
                <a:solidFill>
                  <a:schemeClr val="tx1">
                    <a:lumMod val="75000"/>
                    <a:lumOff val="25000"/>
                  </a:schemeClr>
                </a:solidFill>
                <a:latin typeface="微软雅黑" pitchFamily="34" charset="-122"/>
                <a:ea typeface="微软雅黑" pitchFamily="34" charset="-122"/>
              </a:rPr>
              <a:t>35 </a:t>
            </a:r>
            <a:r>
              <a:rPr lang="zh-CN" altLang="en-US" dirty="0">
                <a:solidFill>
                  <a:schemeClr val="tx1">
                    <a:lumMod val="75000"/>
                    <a:lumOff val="25000"/>
                  </a:schemeClr>
                </a:solidFill>
                <a:latin typeface="微软雅黑" pitchFamily="34" charset="-122"/>
                <a:ea typeface="微软雅黑" pitchFamily="34" charset="-122"/>
              </a:rPr>
              <a:t>万 </a:t>
            </a:r>
            <a:r>
              <a:rPr lang="en-US" altLang="zh-CN" dirty="0">
                <a:solidFill>
                  <a:schemeClr val="tx1">
                    <a:lumMod val="75000"/>
                    <a:lumOff val="25000"/>
                  </a:schemeClr>
                </a:solidFill>
                <a:latin typeface="微软雅黑" pitchFamily="34" charset="-122"/>
                <a:ea typeface="微软雅黑" pitchFamily="34" charset="-122"/>
              </a:rPr>
              <a:t>m³</a:t>
            </a:r>
            <a:r>
              <a:rPr lang="zh-CN" altLang="en-US" dirty="0">
                <a:solidFill>
                  <a:schemeClr val="tx1">
                    <a:lumMod val="75000"/>
                    <a:lumOff val="25000"/>
                  </a:schemeClr>
                </a:solidFill>
                <a:latin typeface="微软雅黑" pitchFamily="34" charset="-122"/>
                <a:ea typeface="微软雅黑" pitchFamily="34" charset="-122"/>
              </a:rPr>
              <a:t>，直接</a:t>
            </a:r>
            <a:r>
              <a:rPr lang="zh-CN" altLang="en-US" dirty="0">
                <a:solidFill>
                  <a:srgbClr val="FF0000"/>
                </a:solidFill>
                <a:latin typeface="微软雅黑" pitchFamily="34" charset="-122"/>
                <a:ea typeface="微软雅黑" pitchFamily="34" charset="-122"/>
              </a:rPr>
              <a:t>经济损失上千万元</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98681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2812741" y="322399"/>
            <a:ext cx="6134227" cy="369328"/>
          </a:xfrm>
          <a:prstGeom prst="rect">
            <a:avLst/>
          </a:prstGeom>
        </p:spPr>
        <p:txBody>
          <a:bodyPr wrap="squar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 &amp; PURPOSES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803973"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研究背景与意义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87" name="文本框 386"/>
          <p:cNvSpPr txBox="1"/>
          <p:nvPr/>
        </p:nvSpPr>
        <p:spPr>
          <a:xfrm>
            <a:off x="480629" y="856282"/>
            <a:ext cx="2723815"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危险性探测的必要性</a:t>
            </a:r>
          </a:p>
        </p:txBody>
      </p:sp>
      <p:cxnSp>
        <p:nvCxnSpPr>
          <p:cNvPr id="388" name="直接连接符 387"/>
          <p:cNvCxnSpPr/>
          <p:nvPr/>
        </p:nvCxnSpPr>
        <p:spPr>
          <a:xfrm>
            <a:off x="561212" y="1361549"/>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B2BD571-725B-4351-9B34-588E3E8D06D6}"/>
              </a:ext>
            </a:extLst>
          </p:cNvPr>
          <p:cNvSpPr/>
          <p:nvPr/>
        </p:nvSpPr>
        <p:spPr>
          <a:xfrm>
            <a:off x="478623" y="1378873"/>
            <a:ext cx="6030984" cy="5029386"/>
          </a:xfrm>
          <a:prstGeom prst="rect">
            <a:avLst/>
          </a:prstGeom>
        </p:spPr>
        <p:txBody>
          <a:bodyPr wrap="square" lIns="91436" tIns="45718" rIns="91436" bIns="45718">
            <a:spAutoFit/>
          </a:bodyPr>
          <a:lstStyle/>
          <a:p>
            <a:pPr>
              <a:lnSpc>
                <a:spcPct val="150000"/>
              </a:lnSpc>
            </a:pPr>
            <a:r>
              <a:rPr lang="zh-CN" altLang="zh-CN" dirty="0">
                <a:solidFill>
                  <a:schemeClr val="tx1">
                    <a:lumMod val="75000"/>
                    <a:lumOff val="25000"/>
                  </a:schemeClr>
                </a:solidFill>
                <a:latin typeface="微软雅黑" pitchFamily="34" charset="-122"/>
                <a:ea typeface="微软雅黑" pitchFamily="34" charset="-122"/>
              </a:rPr>
              <a:t>目前采用</a:t>
            </a:r>
            <a:r>
              <a:rPr lang="zh-CN" altLang="en-US" dirty="0">
                <a:solidFill>
                  <a:schemeClr val="tx1">
                    <a:lumMod val="75000"/>
                    <a:lumOff val="25000"/>
                  </a:schemeClr>
                </a:solidFill>
                <a:latin typeface="微软雅黑" pitchFamily="34" charset="-122"/>
                <a:ea typeface="微软雅黑" pitchFamily="34" charset="-122"/>
              </a:rPr>
              <a:t>的</a:t>
            </a:r>
            <a:r>
              <a:rPr lang="zh-CN" altLang="zh-CN" dirty="0">
                <a:solidFill>
                  <a:schemeClr val="tx1">
                    <a:lumMod val="75000"/>
                    <a:lumOff val="25000"/>
                  </a:schemeClr>
                </a:solidFill>
                <a:latin typeface="微软雅黑" pitchFamily="34" charset="-122"/>
                <a:ea typeface="微软雅黑" pitchFamily="34" charset="-122"/>
              </a:rPr>
              <a:t>超前预置钻孔法等方法，施工量大，经济成本极高，而且钻孔周期长，造成的时间成本更高，制约</a:t>
            </a:r>
            <a:r>
              <a:rPr lang="zh-CN" altLang="en-US" dirty="0">
                <a:solidFill>
                  <a:schemeClr val="tx1">
                    <a:lumMod val="75000"/>
                    <a:lumOff val="25000"/>
                  </a:schemeClr>
                </a:solidFill>
                <a:latin typeface="微软雅黑" pitchFamily="34" charset="-122"/>
                <a:ea typeface="微软雅黑" pitchFamily="34" charset="-122"/>
              </a:rPr>
              <a:t>煤矿开采进程</a:t>
            </a:r>
            <a:r>
              <a:rPr lang="zh-CN" altLang="zh-CN" dirty="0">
                <a:solidFill>
                  <a:schemeClr val="tx1">
                    <a:lumMod val="75000"/>
                    <a:lumOff val="25000"/>
                  </a:schemeClr>
                </a:solidFill>
                <a:latin typeface="微软雅黑" pitchFamily="34" charset="-122"/>
                <a:ea typeface="微软雅黑" pitchFamily="34" charset="-122"/>
              </a:rPr>
              <a:t>。因此需</a:t>
            </a:r>
            <a:r>
              <a:rPr lang="zh-CN" altLang="en-US" dirty="0">
                <a:solidFill>
                  <a:schemeClr val="tx1">
                    <a:lumMod val="75000"/>
                    <a:lumOff val="25000"/>
                  </a:schemeClr>
                </a:solidFill>
                <a:latin typeface="微软雅黑" pitchFamily="34" charset="-122"/>
                <a:ea typeface="微软雅黑" pitchFamily="34" charset="-122"/>
              </a:rPr>
              <a:t>要</a:t>
            </a:r>
            <a:r>
              <a:rPr lang="zh-CN" altLang="zh-CN" dirty="0">
                <a:solidFill>
                  <a:schemeClr val="tx1">
                    <a:lumMod val="75000"/>
                    <a:lumOff val="25000"/>
                  </a:schemeClr>
                </a:solidFill>
                <a:latin typeface="微软雅黑" pitchFamily="34" charset="-122"/>
                <a:ea typeface="微软雅黑" pitchFamily="34" charset="-122"/>
              </a:rPr>
              <a:t>地球物理等物探技术和手段，快速探明地层结构、小断层、裂隙、地质构造异常带等。</a:t>
            </a:r>
            <a:r>
              <a:rPr lang="zh-CN" altLang="en-US" dirty="0">
                <a:solidFill>
                  <a:schemeClr val="tx1">
                    <a:lumMod val="75000"/>
                    <a:lumOff val="25000"/>
                  </a:schemeClr>
                </a:solidFill>
                <a:latin typeface="微软雅黑" pitchFamily="34" charset="-122"/>
                <a:ea typeface="微软雅黑" pitchFamily="34" charset="-122"/>
              </a:rPr>
              <a:t>直流电阻率法作为一种地球物理勘探方法相比于其他地质勘查方法具有以下优点：</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相比于坑、槽探，能够减少对岩土体的扰动效应，克服深度限制。</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相比于钻孔勘探，成本低，周期短，探测范围大</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相比于同为地球物理勘探方法的瞬变电磁法，巷道掘进时受其他运行设备影响更小</a:t>
            </a:r>
            <a:endParaRPr lang="en-US" altLang="zh-CN" dirty="0">
              <a:solidFill>
                <a:schemeClr val="tx1">
                  <a:lumMod val="75000"/>
                  <a:lumOff val="25000"/>
                </a:schemeClr>
              </a:solidFill>
              <a:latin typeface="微软雅黑" pitchFamily="34" charset="-122"/>
              <a:ea typeface="微软雅黑" pitchFamily="34" charset="-122"/>
            </a:endParaRPr>
          </a:p>
          <a:p>
            <a:pPr>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grpSp>
        <p:nvGrpSpPr>
          <p:cNvPr id="27" name="组合 26">
            <a:extLst>
              <a:ext uri="{FF2B5EF4-FFF2-40B4-BE49-F238E27FC236}">
                <a16:creationId xmlns:a16="http://schemas.microsoft.com/office/drawing/2014/main" id="{A3610805-0395-4869-9587-667A422EC0C4}"/>
              </a:ext>
            </a:extLst>
          </p:cNvPr>
          <p:cNvGrpSpPr/>
          <p:nvPr/>
        </p:nvGrpSpPr>
        <p:grpSpPr>
          <a:xfrm>
            <a:off x="7382964" y="1738720"/>
            <a:ext cx="1800000" cy="1800000"/>
            <a:chOff x="1300233" y="1995959"/>
            <a:chExt cx="3306471" cy="3273825"/>
          </a:xfrm>
        </p:grpSpPr>
        <p:sp>
          <p:nvSpPr>
            <p:cNvPr id="28" name="圆角矩形 20">
              <a:extLst>
                <a:ext uri="{FF2B5EF4-FFF2-40B4-BE49-F238E27FC236}">
                  <a16:creationId xmlns:a16="http://schemas.microsoft.com/office/drawing/2014/main" id="{B6259706-A7D9-4A16-AB4A-6787712C5EED}"/>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地质勘查方法</a:t>
              </a:r>
            </a:p>
          </p:txBody>
        </p:sp>
        <p:sp>
          <p:nvSpPr>
            <p:cNvPr id="29" name="圆角矩形 20">
              <a:extLst>
                <a:ext uri="{FF2B5EF4-FFF2-40B4-BE49-F238E27FC236}">
                  <a16:creationId xmlns:a16="http://schemas.microsoft.com/office/drawing/2014/main" id="{06016FBA-65B2-4475-8B4B-6D9EC86891B6}"/>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
        <p:nvSpPr>
          <p:cNvPr id="3" name="箭头: 右 2">
            <a:extLst>
              <a:ext uri="{FF2B5EF4-FFF2-40B4-BE49-F238E27FC236}">
                <a16:creationId xmlns:a16="http://schemas.microsoft.com/office/drawing/2014/main" id="{7322710B-9233-4AFB-B788-D1FBD0C5D477}"/>
              </a:ext>
            </a:extLst>
          </p:cNvPr>
          <p:cNvSpPr/>
          <p:nvPr/>
        </p:nvSpPr>
        <p:spPr>
          <a:xfrm rot="20841793">
            <a:off x="9292256" y="2041821"/>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CB7C6EBF-4A70-41D6-AD2A-F6EB7D5BEAE7}"/>
              </a:ext>
            </a:extLst>
          </p:cNvPr>
          <p:cNvGrpSpPr/>
          <p:nvPr/>
        </p:nvGrpSpPr>
        <p:grpSpPr>
          <a:xfrm>
            <a:off x="10014106" y="1191719"/>
            <a:ext cx="1440000" cy="1440000"/>
            <a:chOff x="1300233" y="1995959"/>
            <a:chExt cx="3306471" cy="3273825"/>
          </a:xfrm>
        </p:grpSpPr>
        <p:sp>
          <p:nvSpPr>
            <p:cNvPr id="33" name="圆角矩形 20">
              <a:extLst>
                <a:ext uri="{FF2B5EF4-FFF2-40B4-BE49-F238E27FC236}">
                  <a16:creationId xmlns:a16="http://schemas.microsoft.com/office/drawing/2014/main" id="{FD69AF66-B6FC-45CF-BD63-9C1EDFC43FAB}"/>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坑、槽探</a:t>
              </a:r>
            </a:p>
          </p:txBody>
        </p:sp>
        <p:sp>
          <p:nvSpPr>
            <p:cNvPr id="34" name="圆角矩形 20">
              <a:extLst>
                <a:ext uri="{FF2B5EF4-FFF2-40B4-BE49-F238E27FC236}">
                  <a16:creationId xmlns:a16="http://schemas.microsoft.com/office/drawing/2014/main" id="{DDEA62F4-6BF0-4FFF-8660-5635ECB9EBFB}"/>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grpSp>
        <p:nvGrpSpPr>
          <p:cNvPr id="35" name="组合 34">
            <a:extLst>
              <a:ext uri="{FF2B5EF4-FFF2-40B4-BE49-F238E27FC236}">
                <a16:creationId xmlns:a16="http://schemas.microsoft.com/office/drawing/2014/main" id="{36DDC275-C94B-4F29-A6BC-11B0A658F1EC}"/>
              </a:ext>
            </a:extLst>
          </p:cNvPr>
          <p:cNvGrpSpPr/>
          <p:nvPr/>
        </p:nvGrpSpPr>
        <p:grpSpPr>
          <a:xfrm>
            <a:off x="9883425" y="3321873"/>
            <a:ext cx="1440000" cy="1440000"/>
            <a:chOff x="1300233" y="1995959"/>
            <a:chExt cx="3306471" cy="3273825"/>
          </a:xfrm>
        </p:grpSpPr>
        <p:sp>
          <p:nvSpPr>
            <p:cNvPr id="36" name="圆角矩形 20">
              <a:extLst>
                <a:ext uri="{FF2B5EF4-FFF2-40B4-BE49-F238E27FC236}">
                  <a16:creationId xmlns:a16="http://schemas.microsoft.com/office/drawing/2014/main" id="{03C9ED4F-9895-4CC5-ADF7-7461B195EC28}"/>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钻孔勘探</a:t>
              </a:r>
            </a:p>
          </p:txBody>
        </p:sp>
        <p:sp>
          <p:nvSpPr>
            <p:cNvPr id="37" name="圆角矩形 20">
              <a:extLst>
                <a:ext uri="{FF2B5EF4-FFF2-40B4-BE49-F238E27FC236}">
                  <a16:creationId xmlns:a16="http://schemas.microsoft.com/office/drawing/2014/main" id="{970F7479-E456-4AF5-A5CD-7C279F814679}"/>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
        <p:nvSpPr>
          <p:cNvPr id="38" name="箭头: 右 37">
            <a:extLst>
              <a:ext uri="{FF2B5EF4-FFF2-40B4-BE49-F238E27FC236}">
                <a16:creationId xmlns:a16="http://schemas.microsoft.com/office/drawing/2014/main" id="{AA84E50F-352A-4375-9E86-4BC87383A32E}"/>
              </a:ext>
            </a:extLst>
          </p:cNvPr>
          <p:cNvSpPr/>
          <p:nvPr/>
        </p:nvSpPr>
        <p:spPr>
          <a:xfrm rot="1569740">
            <a:off x="9192447" y="3263037"/>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D65082BA-B3DF-4136-9971-280073CEFFE6}"/>
              </a:ext>
            </a:extLst>
          </p:cNvPr>
          <p:cNvSpPr/>
          <p:nvPr/>
        </p:nvSpPr>
        <p:spPr>
          <a:xfrm rot="5143125">
            <a:off x="7913376" y="3803970"/>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BD512255-E484-4706-8577-2C19B242850E}"/>
              </a:ext>
            </a:extLst>
          </p:cNvPr>
          <p:cNvGrpSpPr/>
          <p:nvPr/>
        </p:nvGrpSpPr>
        <p:grpSpPr>
          <a:xfrm>
            <a:off x="7562964" y="4507490"/>
            <a:ext cx="1440000" cy="1440000"/>
            <a:chOff x="1300233" y="1995959"/>
            <a:chExt cx="3306471" cy="3273825"/>
          </a:xfrm>
        </p:grpSpPr>
        <p:sp>
          <p:nvSpPr>
            <p:cNvPr id="42" name="圆角矩形 20">
              <a:extLst>
                <a:ext uri="{FF2B5EF4-FFF2-40B4-BE49-F238E27FC236}">
                  <a16:creationId xmlns:a16="http://schemas.microsoft.com/office/drawing/2014/main" id="{A5EFB038-F4AF-46A1-97D7-40DFF719452F}"/>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地球物理勘探</a:t>
              </a:r>
            </a:p>
          </p:txBody>
        </p:sp>
        <p:sp>
          <p:nvSpPr>
            <p:cNvPr id="43" name="圆角矩形 20">
              <a:extLst>
                <a:ext uri="{FF2B5EF4-FFF2-40B4-BE49-F238E27FC236}">
                  <a16:creationId xmlns:a16="http://schemas.microsoft.com/office/drawing/2014/main" id="{71A3A3D5-3ACC-4A41-B3C9-2AC300331625}"/>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Tree>
    <p:extLst>
      <p:ext uri="{BB962C8B-B14F-4D97-AF65-F5344CB8AC3E}">
        <p14:creationId xmlns:p14="http://schemas.microsoft.com/office/powerpoint/2010/main" val="98626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575474" y="325927"/>
            <a:ext cx="226336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STATUS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研究现状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a:extLst>
              <a:ext uri="{FF2B5EF4-FFF2-40B4-BE49-F238E27FC236}">
                <a16:creationId xmlns:a16="http://schemas.microsoft.com/office/drawing/2014/main" id="{B555238A-7BE4-4C13-BDC5-D51ECDC3C9EB}"/>
              </a:ext>
            </a:extLst>
          </p:cNvPr>
          <p:cNvSpPr/>
          <p:nvPr/>
        </p:nvSpPr>
        <p:spPr>
          <a:xfrm>
            <a:off x="478623" y="1125023"/>
            <a:ext cx="10651114" cy="5029386"/>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目前瓦斯防治中主要采用的技术方法</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 瓦斯涌出量测定</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在高瓦斯矿井、煤与瓦斯突出矿井中需使用工程手段对瓦斯进行抽取。在计算瓦斯涌出量时，一般采用瓦斯含量法和分源法，根据煤层原始瓦斯含量、涌出系数和瓦斯地质条件来预测涌出量。</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瓦斯抽放</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在高瓦斯矿井、煤与瓦斯突出矿井中需使用工程手段对瓦斯进行抽取。在计算瓦斯涌出量时，一般采用瓦斯含量法和分源法，根据煤层原始瓦斯含量、涌出系数和瓦斯地质条件来预测涌出量。</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气体水合治理</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当煤井中瓦斯浓度较低时，采用抽取方式成本较高，可以采用气体水合技术进行瓦斯治理。将高压水注入煤层，在水中添加压裂液、表面活性剂、瓦斯固化剂等，将原本不溶于水的瓦斯转变为水合物，在这个过程中，煤层内瓦斯释放速率变缓，巷道中瓦斯浓度降低，瓦斯爆炸事故减少</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2852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575474" y="325927"/>
            <a:ext cx="226336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STATUS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研究现状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3" name="文本框 32">
            <a:extLst>
              <a:ext uri="{FF2B5EF4-FFF2-40B4-BE49-F238E27FC236}">
                <a16:creationId xmlns:a16="http://schemas.microsoft.com/office/drawing/2014/main" id="{C6ACB237-A03E-4370-8139-ED3273E39460}"/>
              </a:ext>
            </a:extLst>
          </p:cNvPr>
          <p:cNvSpPr txBox="1"/>
          <p:nvPr/>
        </p:nvSpPr>
        <p:spPr>
          <a:xfrm>
            <a:off x="382742" y="853089"/>
            <a:ext cx="1313172"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研究空白</a:t>
            </a:r>
          </a:p>
        </p:txBody>
      </p:sp>
      <p:cxnSp>
        <p:nvCxnSpPr>
          <p:cNvPr id="34" name="直接连接符 33">
            <a:extLst>
              <a:ext uri="{FF2B5EF4-FFF2-40B4-BE49-F238E27FC236}">
                <a16:creationId xmlns:a16="http://schemas.microsoft.com/office/drawing/2014/main" id="{A07B81F9-491E-4CA9-AF0B-F49F5AE2D14B}"/>
              </a:ext>
            </a:extLst>
          </p:cNvPr>
          <p:cNvCxnSpPr/>
          <p:nvPr/>
        </p:nvCxnSpPr>
        <p:spPr>
          <a:xfrm>
            <a:off x="463325" y="135835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D90BCD07-A20F-4C64-93F4-5B133F1D1CE1}"/>
              </a:ext>
            </a:extLst>
          </p:cNvPr>
          <p:cNvSpPr/>
          <p:nvPr/>
        </p:nvSpPr>
        <p:spPr>
          <a:xfrm>
            <a:off x="382742" y="1455176"/>
            <a:ext cx="10216146" cy="3367393"/>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对油型气研究较少，时间主要集中在上世纪</a:t>
            </a:r>
            <a:r>
              <a:rPr lang="en-US" altLang="zh-CN" dirty="0">
                <a:solidFill>
                  <a:schemeClr val="tx1">
                    <a:lumMod val="75000"/>
                    <a:lumOff val="25000"/>
                  </a:schemeClr>
                </a:solidFill>
                <a:latin typeface="微软雅黑" pitchFamily="34" charset="-122"/>
                <a:ea typeface="微软雅黑" pitchFamily="34" charset="-122"/>
              </a:rPr>
              <a:t>70</a:t>
            </a:r>
            <a:r>
              <a:rPr lang="zh-CN" altLang="en-US" dirty="0">
                <a:solidFill>
                  <a:schemeClr val="tx1">
                    <a:lumMod val="75000"/>
                    <a:lumOff val="25000"/>
                  </a:schemeClr>
                </a:solidFill>
                <a:latin typeface="微软雅黑" pitchFamily="34" charset="-122"/>
                <a:ea typeface="微软雅黑" pitchFamily="34" charset="-122"/>
              </a:rPr>
              <a:t>年代，近二十年又逐渐兴起，但大多由石油领域学者完成，对煤炭领域缺乏针对性。而目前矿井瓦斯防治研究主要对象依然是煤层瓦斯，针对煤油气共生矿井瓦斯防治亟待新的研究方法</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目前瓦斯防治技术研究大多聚焦于煤层中瓦斯含量测定、抽采以及工作面瓦斯浓度的监测，少有针对瓦斯涌出过程中地质构造异常的判识。</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对于矿井地质灾害预测，如瓦斯涌出预测中，往往将岩层地质参数作为一种</a:t>
            </a:r>
            <a:r>
              <a:rPr lang="zh-CN" altLang="en-US" dirty="0">
                <a:solidFill>
                  <a:srgbClr val="FF0000"/>
                </a:solidFill>
                <a:latin typeface="微软雅黑" pitchFamily="34" charset="-122"/>
                <a:ea typeface="微软雅黑" pitchFamily="34" charset="-122"/>
              </a:rPr>
              <a:t>静态指标</a:t>
            </a:r>
            <a:r>
              <a:rPr lang="zh-CN" altLang="en-US" dirty="0">
                <a:solidFill>
                  <a:schemeClr val="tx1">
                    <a:lumMod val="75000"/>
                    <a:lumOff val="25000"/>
                  </a:schemeClr>
                </a:solidFill>
                <a:latin typeface="微软雅黑" pitchFamily="34" charset="-122"/>
                <a:ea typeface="微软雅黑" pitchFamily="34" charset="-122"/>
              </a:rPr>
              <a:t>，或是基于周期性获得的地质指标对涌出危险性进行</a:t>
            </a:r>
            <a:r>
              <a:rPr lang="zh-CN" altLang="en-US" dirty="0">
                <a:solidFill>
                  <a:srgbClr val="FF0000"/>
                </a:solidFill>
                <a:latin typeface="微软雅黑" pitchFamily="34" charset="-122"/>
                <a:ea typeface="微软雅黑" pitchFamily="34" charset="-122"/>
              </a:rPr>
              <a:t>静态评估</a:t>
            </a:r>
            <a:r>
              <a:rPr lang="zh-CN" altLang="en-US" dirty="0">
                <a:solidFill>
                  <a:schemeClr val="tx1">
                    <a:lumMod val="75000"/>
                    <a:lumOff val="25000"/>
                  </a:schemeClr>
                </a:solidFill>
                <a:latin typeface="微软雅黑" pitchFamily="34" charset="-122"/>
                <a:ea typeface="微软雅黑" pitchFamily="34" charset="-122"/>
              </a:rPr>
              <a:t>。而实际开采过程中，地质情况受开采影响变化是一个</a:t>
            </a:r>
            <a:r>
              <a:rPr lang="zh-CN" altLang="en-US" dirty="0">
                <a:solidFill>
                  <a:srgbClr val="FF0000"/>
                </a:solidFill>
                <a:latin typeface="微软雅黑" pitchFamily="34" charset="-122"/>
                <a:ea typeface="微软雅黑" pitchFamily="34" charset="-122"/>
              </a:rPr>
              <a:t>动态过程</a:t>
            </a:r>
            <a:r>
              <a:rPr lang="zh-CN" altLang="en-US" dirty="0">
                <a:solidFill>
                  <a:schemeClr val="tx1">
                    <a:lumMod val="75000"/>
                    <a:lumOff val="25000"/>
                  </a:schemeClr>
                </a:solidFill>
                <a:latin typeface="微软雅黑" pitchFamily="34" charset="-122"/>
                <a:ea typeface="微软雅黑" pitchFamily="34" charset="-122"/>
              </a:rPr>
              <a:t>，从而影响烷烃类气体涌出危险性。</a:t>
            </a: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50056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44" name="矩形 43">
            <a:extLst>
              <a:ext uri="{FF2B5EF4-FFF2-40B4-BE49-F238E27FC236}">
                <a16:creationId xmlns:a16="http://schemas.microsoft.com/office/drawing/2014/main" id="{39702C4E-A526-496A-A76C-8319D8309995}"/>
              </a:ext>
            </a:extLst>
          </p:cNvPr>
          <p:cNvSpPr/>
          <p:nvPr/>
        </p:nvSpPr>
        <p:spPr>
          <a:xfrm>
            <a:off x="803726" y="1161798"/>
            <a:ext cx="10216146" cy="2536396"/>
          </a:xfrm>
          <a:prstGeom prst="rect">
            <a:avLst/>
          </a:prstGeom>
        </p:spPr>
        <p:txBody>
          <a:bodyPr wrap="square" lIns="91436" tIns="45718" rIns="91436" bIns="45718">
            <a:spAutoFit/>
          </a:bodyPr>
          <a:lstStyle/>
          <a:p>
            <a:pPr>
              <a:lnSpc>
                <a:spcPct val="150000"/>
              </a:lnSpc>
            </a:pPr>
            <a:r>
              <a:rPr lang="en-US" altLang="zh-CN" dirty="0">
                <a:solidFill>
                  <a:schemeClr val="tx1">
                    <a:lumMod val="75000"/>
                    <a:lumOff val="25000"/>
                  </a:schemeClr>
                </a:solidFill>
                <a:latin typeface="微软雅黑" pitchFamily="34" charset="-122"/>
                <a:ea typeface="微软雅黑" pitchFamily="34" charset="-122"/>
              </a:rPr>
              <a:t>       </a:t>
            </a:r>
            <a:r>
              <a:rPr lang="zh-CN" altLang="en-US" dirty="0">
                <a:solidFill>
                  <a:schemeClr val="tx1">
                    <a:lumMod val="75000"/>
                    <a:lumOff val="25000"/>
                  </a:schemeClr>
                </a:solidFill>
                <a:latin typeface="微软雅黑" pitchFamily="34" charset="-122"/>
                <a:ea typeface="微软雅黑" pitchFamily="34" charset="-122"/>
              </a:rPr>
              <a:t>本次研究以</a:t>
            </a:r>
            <a:r>
              <a:rPr lang="zh-CN" altLang="en-US" dirty="0">
                <a:solidFill>
                  <a:srgbClr val="FF0000"/>
                </a:solidFill>
                <a:latin typeface="微软雅黑" pitchFamily="34" charset="-122"/>
                <a:ea typeface="微软雅黑" pitchFamily="34" charset="-122"/>
              </a:rPr>
              <a:t>油型气涌出危险性</a:t>
            </a:r>
            <a:r>
              <a:rPr lang="zh-CN" altLang="en-US" dirty="0">
                <a:solidFill>
                  <a:schemeClr val="tx1">
                    <a:lumMod val="75000"/>
                    <a:lumOff val="25000"/>
                  </a:schemeClr>
                </a:solidFill>
                <a:latin typeface="微软雅黑" pitchFamily="34" charset="-122"/>
                <a:ea typeface="微软雅黑" pitchFamily="34" charset="-122"/>
              </a:rPr>
              <a:t>为研究对象，通过对掘进工作面底板</a:t>
            </a:r>
            <a:r>
              <a:rPr lang="zh-CN" altLang="en-US" dirty="0">
                <a:solidFill>
                  <a:srgbClr val="FF0000"/>
                </a:solidFill>
                <a:latin typeface="微软雅黑" pitchFamily="34" charset="-122"/>
                <a:ea typeface="微软雅黑" pitchFamily="34" charset="-122"/>
              </a:rPr>
              <a:t>油型气涌出运移及涌出规律</a:t>
            </a:r>
            <a:r>
              <a:rPr lang="zh-CN" altLang="en-US" dirty="0">
                <a:solidFill>
                  <a:schemeClr val="tx1">
                    <a:lumMod val="75000"/>
                    <a:lumOff val="25000"/>
                  </a:schemeClr>
                </a:solidFill>
                <a:latin typeface="微软雅黑" pitchFamily="34" charset="-122"/>
                <a:ea typeface="微软雅黑" pitchFamily="34" charset="-122"/>
              </a:rPr>
              <a:t>进行研究，确定油型气储集层至工作面底板的地质构造为油型气提供运移通道，从而加速油型气的涌出，造成工作面瓦斯超限。在此基础上利用岩体地质参数的</a:t>
            </a:r>
            <a:r>
              <a:rPr lang="zh-CN" altLang="en-US" dirty="0">
                <a:solidFill>
                  <a:srgbClr val="FF0000"/>
                </a:solidFill>
                <a:latin typeface="微软雅黑" pitchFamily="34" charset="-122"/>
                <a:ea typeface="微软雅黑" pitchFamily="34" charset="-122"/>
              </a:rPr>
              <a:t>电法响应机理</a:t>
            </a:r>
            <a:r>
              <a:rPr lang="zh-CN" altLang="en-US" dirty="0">
                <a:solidFill>
                  <a:schemeClr val="tx1">
                    <a:lumMod val="75000"/>
                    <a:lumOff val="25000"/>
                  </a:schemeClr>
                </a:solidFill>
                <a:latin typeface="微软雅黑" pitchFamily="34" charset="-122"/>
                <a:ea typeface="微软雅黑" pitchFamily="34" charset="-122"/>
              </a:rPr>
              <a:t>，建立地质构造异常的电法评判模型。以电法评判模型识别的地质构造异常参数为主，结合岩石力学参数、渗透性、层厚等影响因素提出一种</a:t>
            </a:r>
            <a:r>
              <a:rPr lang="zh-CN" altLang="en-US" dirty="0">
                <a:solidFill>
                  <a:srgbClr val="FF0000"/>
                </a:solidFill>
                <a:latin typeface="微软雅黑" pitchFamily="34" charset="-122"/>
                <a:ea typeface="微软雅黑" pitchFamily="34" charset="-122"/>
              </a:rPr>
              <a:t>油型气涌出危险性的评价技术及方法</a:t>
            </a:r>
            <a:r>
              <a:rPr lang="zh-CN" altLang="en-US" dirty="0">
                <a:solidFill>
                  <a:schemeClr val="tx1">
                    <a:lumMod val="75000"/>
                    <a:lumOff val="25000"/>
                  </a:schemeClr>
                </a:solidFill>
                <a:latin typeface="微软雅黑" pitchFamily="34" charset="-122"/>
                <a:ea typeface="微软雅黑" pitchFamily="34" charset="-122"/>
              </a:rPr>
              <a:t>，并在实际工程中进行应用，通过判识结果提出相应的油型气治理方案。</a:t>
            </a:r>
            <a:endParaRPr lang="en-US" altLang="zh-CN" dirty="0">
              <a:solidFill>
                <a:schemeClr val="tx1">
                  <a:lumMod val="75000"/>
                  <a:lumOff val="25000"/>
                </a:schemeClr>
              </a:solidFill>
              <a:highlight>
                <a:srgbClr val="FFFF00"/>
              </a:highlight>
              <a:latin typeface="微软雅黑" pitchFamily="34" charset="-122"/>
              <a:ea typeface="微软雅黑" pitchFamily="34" charset="-122"/>
            </a:endParaRPr>
          </a:p>
        </p:txBody>
      </p:sp>
      <p:pic>
        <p:nvPicPr>
          <p:cNvPr id="11" name="图片 10">
            <a:extLst>
              <a:ext uri="{FF2B5EF4-FFF2-40B4-BE49-F238E27FC236}">
                <a16:creationId xmlns:a16="http://schemas.microsoft.com/office/drawing/2014/main" id="{65B53289-24BB-4FDD-B3CA-74E9CD3C2E35}"/>
              </a:ext>
            </a:extLst>
          </p:cNvPr>
          <p:cNvPicPr/>
          <p:nvPr/>
        </p:nvPicPr>
        <p:blipFill>
          <a:blip r:embed="rId3"/>
          <a:stretch>
            <a:fillRect/>
          </a:stretch>
        </p:blipFill>
        <p:spPr>
          <a:xfrm>
            <a:off x="2723816" y="3860533"/>
            <a:ext cx="6120000" cy="2880000"/>
          </a:xfrm>
          <a:prstGeom prst="rect">
            <a:avLst/>
          </a:prstGeom>
        </p:spPr>
      </p:pic>
    </p:spTree>
    <p:extLst>
      <p:ext uri="{BB962C8B-B14F-4D97-AF65-F5344CB8AC3E}">
        <p14:creationId xmlns:p14="http://schemas.microsoft.com/office/powerpoint/2010/main" val="81322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 name="矩形: 圆角 2">
            <a:extLst>
              <a:ext uri="{FF2B5EF4-FFF2-40B4-BE49-F238E27FC236}">
                <a16:creationId xmlns:a16="http://schemas.microsoft.com/office/drawing/2014/main" id="{2A6ED901-C38F-44F8-AABE-13DB11DBB974}"/>
              </a:ext>
            </a:extLst>
          </p:cNvPr>
          <p:cNvSpPr/>
          <p:nvPr/>
        </p:nvSpPr>
        <p:spPr>
          <a:xfrm>
            <a:off x="1545345" y="1489198"/>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研究对象</a:t>
            </a:r>
          </a:p>
        </p:txBody>
      </p:sp>
      <p:sp>
        <p:nvSpPr>
          <p:cNvPr id="10" name="矩形: 圆角 9">
            <a:extLst>
              <a:ext uri="{FF2B5EF4-FFF2-40B4-BE49-F238E27FC236}">
                <a16:creationId xmlns:a16="http://schemas.microsoft.com/office/drawing/2014/main" id="{D38F29F0-DED5-40B7-97E2-7A3A43845970}"/>
              </a:ext>
            </a:extLst>
          </p:cNvPr>
          <p:cNvSpPr/>
          <p:nvPr/>
        </p:nvSpPr>
        <p:spPr>
          <a:xfrm>
            <a:off x="1540767" y="3056565"/>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研究内容</a:t>
            </a:r>
          </a:p>
        </p:txBody>
      </p:sp>
      <p:sp>
        <p:nvSpPr>
          <p:cNvPr id="11" name="矩形: 圆角 10">
            <a:extLst>
              <a:ext uri="{FF2B5EF4-FFF2-40B4-BE49-F238E27FC236}">
                <a16:creationId xmlns:a16="http://schemas.microsoft.com/office/drawing/2014/main" id="{5126610B-CA3A-4CD8-BA27-0AC49A5246FB}"/>
              </a:ext>
            </a:extLst>
          </p:cNvPr>
          <p:cNvSpPr/>
          <p:nvPr/>
        </p:nvSpPr>
        <p:spPr>
          <a:xfrm>
            <a:off x="1540767" y="4462128"/>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研究方法</a:t>
            </a:r>
          </a:p>
        </p:txBody>
      </p:sp>
      <p:sp>
        <p:nvSpPr>
          <p:cNvPr id="12" name="矩形: 圆角 11">
            <a:extLst>
              <a:ext uri="{FF2B5EF4-FFF2-40B4-BE49-F238E27FC236}">
                <a16:creationId xmlns:a16="http://schemas.microsoft.com/office/drawing/2014/main" id="{0F80F090-1695-408F-B5A1-5B3C557614DB}"/>
              </a:ext>
            </a:extLst>
          </p:cNvPr>
          <p:cNvSpPr/>
          <p:nvPr/>
        </p:nvSpPr>
        <p:spPr>
          <a:xfrm>
            <a:off x="5610089" y="1452251"/>
            <a:ext cx="4055579" cy="53266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200" dirty="0"/>
              <a:t>油型气涌出危险</a:t>
            </a:r>
          </a:p>
        </p:txBody>
      </p:sp>
      <p:sp>
        <p:nvSpPr>
          <p:cNvPr id="13" name="矩形: 圆角 12">
            <a:extLst>
              <a:ext uri="{FF2B5EF4-FFF2-40B4-BE49-F238E27FC236}">
                <a16:creationId xmlns:a16="http://schemas.microsoft.com/office/drawing/2014/main" id="{C50E1D1C-D73E-4897-BEA8-0E3C9CA39D4B}"/>
              </a:ext>
            </a:extLst>
          </p:cNvPr>
          <p:cNvSpPr/>
          <p:nvPr/>
        </p:nvSpPr>
        <p:spPr>
          <a:xfrm>
            <a:off x="1540767" y="5816434"/>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研究目标</a:t>
            </a:r>
          </a:p>
        </p:txBody>
      </p:sp>
      <p:sp>
        <p:nvSpPr>
          <p:cNvPr id="5" name="箭头: 右 4">
            <a:extLst>
              <a:ext uri="{FF2B5EF4-FFF2-40B4-BE49-F238E27FC236}">
                <a16:creationId xmlns:a16="http://schemas.microsoft.com/office/drawing/2014/main" id="{1A9AFA3B-7936-440E-882D-0A1F506817BC}"/>
              </a:ext>
            </a:extLst>
          </p:cNvPr>
          <p:cNvSpPr/>
          <p:nvPr/>
        </p:nvSpPr>
        <p:spPr>
          <a:xfrm>
            <a:off x="3436289" y="1489195"/>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0E6813BB-B45C-400C-B7B0-9BDAC23E16E7}"/>
              </a:ext>
            </a:extLst>
          </p:cNvPr>
          <p:cNvSpPr/>
          <p:nvPr/>
        </p:nvSpPr>
        <p:spPr>
          <a:xfrm>
            <a:off x="5164052" y="2690807"/>
            <a:ext cx="916107"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油型气运移及涌出规律研究</a:t>
            </a:r>
          </a:p>
        </p:txBody>
      </p:sp>
      <p:sp>
        <p:nvSpPr>
          <p:cNvPr id="19" name="矩形: 圆角 18">
            <a:extLst>
              <a:ext uri="{FF2B5EF4-FFF2-40B4-BE49-F238E27FC236}">
                <a16:creationId xmlns:a16="http://schemas.microsoft.com/office/drawing/2014/main" id="{5FD39F40-3C4B-453F-AE95-08D28866B8AF}"/>
              </a:ext>
            </a:extLst>
          </p:cNvPr>
          <p:cNvSpPr/>
          <p:nvPr/>
        </p:nvSpPr>
        <p:spPr>
          <a:xfrm>
            <a:off x="6261046" y="2690807"/>
            <a:ext cx="814485"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岩体地质参数的电法响应机理</a:t>
            </a:r>
          </a:p>
        </p:txBody>
      </p:sp>
      <p:sp>
        <p:nvSpPr>
          <p:cNvPr id="20" name="箭头: 右 19">
            <a:extLst>
              <a:ext uri="{FF2B5EF4-FFF2-40B4-BE49-F238E27FC236}">
                <a16:creationId xmlns:a16="http://schemas.microsoft.com/office/drawing/2014/main" id="{9D8793C7-CBBE-4AAB-A1B6-E01A8782F38A}"/>
              </a:ext>
            </a:extLst>
          </p:cNvPr>
          <p:cNvSpPr/>
          <p:nvPr/>
        </p:nvSpPr>
        <p:spPr>
          <a:xfrm>
            <a:off x="3431710" y="3056565"/>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9DCA7403-FABA-4012-B68F-89B516296F77}"/>
              </a:ext>
            </a:extLst>
          </p:cNvPr>
          <p:cNvSpPr/>
          <p:nvPr/>
        </p:nvSpPr>
        <p:spPr>
          <a:xfrm>
            <a:off x="3431709" y="4462128"/>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CDB763A3-3F69-4644-9FF7-14ABA7783749}"/>
              </a:ext>
            </a:extLst>
          </p:cNvPr>
          <p:cNvSpPr/>
          <p:nvPr/>
        </p:nvSpPr>
        <p:spPr>
          <a:xfrm>
            <a:off x="3433614" y="5816434"/>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8FEC1C8B-3943-46D0-B322-47A23AE5DF98}"/>
              </a:ext>
            </a:extLst>
          </p:cNvPr>
          <p:cNvSpPr/>
          <p:nvPr/>
        </p:nvSpPr>
        <p:spPr>
          <a:xfrm>
            <a:off x="8863255" y="2690807"/>
            <a:ext cx="802413"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油型气涌出的评价技术及方法</a:t>
            </a:r>
          </a:p>
        </p:txBody>
      </p:sp>
      <p:sp>
        <p:nvSpPr>
          <p:cNvPr id="24" name="矩形: 圆角 23">
            <a:extLst>
              <a:ext uri="{FF2B5EF4-FFF2-40B4-BE49-F238E27FC236}">
                <a16:creationId xmlns:a16="http://schemas.microsoft.com/office/drawing/2014/main" id="{CD5B3928-041C-431D-AD9C-F46D485CB503}"/>
              </a:ext>
            </a:extLst>
          </p:cNvPr>
          <p:cNvSpPr/>
          <p:nvPr/>
        </p:nvSpPr>
        <p:spPr>
          <a:xfrm>
            <a:off x="9773968" y="2690807"/>
            <a:ext cx="846981"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油型气涌出危险性防治技术</a:t>
            </a:r>
          </a:p>
        </p:txBody>
      </p:sp>
      <p:sp>
        <p:nvSpPr>
          <p:cNvPr id="25" name="矩形: 圆角 24">
            <a:extLst>
              <a:ext uri="{FF2B5EF4-FFF2-40B4-BE49-F238E27FC236}">
                <a16:creationId xmlns:a16="http://schemas.microsoft.com/office/drawing/2014/main" id="{39FEE1EF-4DD1-4783-88A3-1383D56D6475}"/>
              </a:ext>
            </a:extLst>
          </p:cNvPr>
          <p:cNvSpPr/>
          <p:nvPr/>
        </p:nvSpPr>
        <p:spPr>
          <a:xfrm>
            <a:off x="7285389" y="2677687"/>
            <a:ext cx="814485"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地质构造异常的电法评判模型研究</a:t>
            </a:r>
          </a:p>
        </p:txBody>
      </p:sp>
      <p:sp>
        <p:nvSpPr>
          <p:cNvPr id="27" name="矩形: 圆角 26">
            <a:extLst>
              <a:ext uri="{FF2B5EF4-FFF2-40B4-BE49-F238E27FC236}">
                <a16:creationId xmlns:a16="http://schemas.microsoft.com/office/drawing/2014/main" id="{134E379D-54C5-42A4-9675-400361A45E99}"/>
              </a:ext>
            </a:extLst>
          </p:cNvPr>
          <p:cNvSpPr/>
          <p:nvPr/>
        </p:nvSpPr>
        <p:spPr>
          <a:xfrm>
            <a:off x="5366921" y="4585854"/>
            <a:ext cx="2602733" cy="4842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理论分析</a:t>
            </a:r>
            <a:r>
              <a:rPr lang="en-US" altLang="zh-CN" sz="1400" dirty="0"/>
              <a:t>+</a:t>
            </a:r>
            <a:r>
              <a:rPr lang="zh-CN" altLang="en-US" sz="1400" dirty="0"/>
              <a:t>模拟仿真</a:t>
            </a:r>
            <a:r>
              <a:rPr lang="en-US" altLang="zh-CN" sz="1400" dirty="0"/>
              <a:t>+</a:t>
            </a:r>
            <a:r>
              <a:rPr lang="zh-CN" altLang="en-US" sz="1400" dirty="0"/>
              <a:t>数学计算</a:t>
            </a:r>
          </a:p>
        </p:txBody>
      </p:sp>
      <p:sp>
        <p:nvSpPr>
          <p:cNvPr id="30" name="矩形: 圆角 29">
            <a:extLst>
              <a:ext uri="{FF2B5EF4-FFF2-40B4-BE49-F238E27FC236}">
                <a16:creationId xmlns:a16="http://schemas.microsoft.com/office/drawing/2014/main" id="{5EE624B9-04C0-474F-BF2E-5E6096E48B03}"/>
              </a:ext>
            </a:extLst>
          </p:cNvPr>
          <p:cNvSpPr/>
          <p:nvPr/>
        </p:nvSpPr>
        <p:spPr>
          <a:xfrm>
            <a:off x="9112619" y="4585854"/>
            <a:ext cx="972113" cy="4842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工程应用</a:t>
            </a:r>
          </a:p>
        </p:txBody>
      </p:sp>
      <p:sp>
        <p:nvSpPr>
          <p:cNvPr id="8" name="矩形 7">
            <a:extLst>
              <a:ext uri="{FF2B5EF4-FFF2-40B4-BE49-F238E27FC236}">
                <a16:creationId xmlns:a16="http://schemas.microsoft.com/office/drawing/2014/main" id="{DE5CC14F-17CA-45D3-9DB5-65EB8866358E}"/>
              </a:ext>
            </a:extLst>
          </p:cNvPr>
          <p:cNvSpPr/>
          <p:nvPr/>
        </p:nvSpPr>
        <p:spPr>
          <a:xfrm>
            <a:off x="4691360" y="2593487"/>
            <a:ext cx="3769079" cy="1474166"/>
          </a:xfrm>
          <a:prstGeom prst="rect">
            <a:avLst/>
          </a:prstGeom>
          <a:noFill/>
          <a:ln w="254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1B15ABEA-EAA5-4F98-A206-D51E7B39F983}"/>
              </a:ext>
            </a:extLst>
          </p:cNvPr>
          <p:cNvSpPr/>
          <p:nvPr/>
        </p:nvSpPr>
        <p:spPr>
          <a:xfrm>
            <a:off x="8662783" y="2593487"/>
            <a:ext cx="2051520" cy="1474166"/>
          </a:xfrm>
          <a:prstGeom prst="rect">
            <a:avLst/>
          </a:prstGeom>
          <a:noFill/>
          <a:ln w="254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7E1AB59D-6048-43CE-BC18-10E816F47A18}"/>
              </a:ext>
            </a:extLst>
          </p:cNvPr>
          <p:cNvSpPr/>
          <p:nvPr/>
        </p:nvSpPr>
        <p:spPr>
          <a:xfrm>
            <a:off x="4691358" y="4515557"/>
            <a:ext cx="6022945" cy="639194"/>
          </a:xfrm>
          <a:prstGeom prst="rect">
            <a:avLst/>
          </a:prstGeom>
          <a:noFill/>
          <a:ln w="254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56FD557A-398A-4A03-B9CB-B941C5D7A23F}"/>
              </a:ext>
            </a:extLst>
          </p:cNvPr>
          <p:cNvSpPr/>
          <p:nvPr/>
        </p:nvSpPr>
        <p:spPr>
          <a:xfrm rot="5400000">
            <a:off x="7557879" y="2033572"/>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右 37">
            <a:extLst>
              <a:ext uri="{FF2B5EF4-FFF2-40B4-BE49-F238E27FC236}">
                <a16:creationId xmlns:a16="http://schemas.microsoft.com/office/drawing/2014/main" id="{68D17DE3-B75C-4489-9377-77FEA499A52C}"/>
              </a:ext>
            </a:extLst>
          </p:cNvPr>
          <p:cNvSpPr/>
          <p:nvPr/>
        </p:nvSpPr>
        <p:spPr>
          <a:xfrm rot="5400000">
            <a:off x="6416649" y="4116314"/>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0A59D46F-D722-49E5-B2B5-BEB86367F1E0}"/>
              </a:ext>
            </a:extLst>
          </p:cNvPr>
          <p:cNvSpPr/>
          <p:nvPr/>
        </p:nvSpPr>
        <p:spPr>
          <a:xfrm rot="5400000">
            <a:off x="9439427" y="4116314"/>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右 40">
            <a:extLst>
              <a:ext uri="{FF2B5EF4-FFF2-40B4-BE49-F238E27FC236}">
                <a16:creationId xmlns:a16="http://schemas.microsoft.com/office/drawing/2014/main" id="{8AFCBEC6-EF13-4330-88EB-3C2F9700841C}"/>
              </a:ext>
            </a:extLst>
          </p:cNvPr>
          <p:cNvSpPr/>
          <p:nvPr/>
        </p:nvSpPr>
        <p:spPr>
          <a:xfrm rot="5400000">
            <a:off x="7591461" y="5240197"/>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圆角 41">
            <a:extLst>
              <a:ext uri="{FF2B5EF4-FFF2-40B4-BE49-F238E27FC236}">
                <a16:creationId xmlns:a16="http://schemas.microsoft.com/office/drawing/2014/main" id="{F0F23AE6-FC06-4E61-ADE4-E0FBE92410C2}"/>
              </a:ext>
            </a:extLst>
          </p:cNvPr>
          <p:cNvSpPr/>
          <p:nvPr/>
        </p:nvSpPr>
        <p:spPr>
          <a:xfrm>
            <a:off x="5964770" y="5617683"/>
            <a:ext cx="3504715" cy="76464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200" dirty="0"/>
              <a:t>基于岩层电性差异的油型气涌出危险性评价方法</a:t>
            </a:r>
          </a:p>
        </p:txBody>
      </p:sp>
    </p:spTree>
    <p:extLst>
      <p:ext uri="{BB962C8B-B14F-4D97-AF65-F5344CB8AC3E}">
        <p14:creationId xmlns:p14="http://schemas.microsoft.com/office/powerpoint/2010/main" val="221032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0" name="文本框 9">
            <a:extLst>
              <a:ext uri="{FF2B5EF4-FFF2-40B4-BE49-F238E27FC236}">
                <a16:creationId xmlns:a16="http://schemas.microsoft.com/office/drawing/2014/main" id="{0DC05222-C424-4B18-B69B-C61CBF03F322}"/>
              </a:ext>
            </a:extLst>
          </p:cNvPr>
          <p:cNvSpPr txBox="1"/>
          <p:nvPr/>
        </p:nvSpPr>
        <p:spPr>
          <a:xfrm>
            <a:off x="478623" y="1203101"/>
            <a:ext cx="1031043"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创新点</a:t>
            </a:r>
          </a:p>
        </p:txBody>
      </p:sp>
      <p:cxnSp>
        <p:nvCxnSpPr>
          <p:cNvPr id="12" name="直接连接符 11">
            <a:extLst>
              <a:ext uri="{FF2B5EF4-FFF2-40B4-BE49-F238E27FC236}">
                <a16:creationId xmlns:a16="http://schemas.microsoft.com/office/drawing/2014/main" id="{4FC72CB4-403A-4D80-80E2-54A8250C0ED5}"/>
              </a:ext>
            </a:extLst>
          </p:cNvPr>
          <p:cNvCxnSpPr/>
          <p:nvPr/>
        </p:nvCxnSpPr>
        <p:spPr>
          <a:xfrm>
            <a:off x="559206" y="170836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5957A5B-FD69-417A-9E5D-6A00DEC9A90C}"/>
              </a:ext>
            </a:extLst>
          </p:cNvPr>
          <p:cNvSpPr/>
          <p:nvPr/>
        </p:nvSpPr>
        <p:spPr>
          <a:xfrm>
            <a:off x="478623" y="1953053"/>
            <a:ext cx="10216146" cy="2951894"/>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zh-CN" dirty="0">
                <a:solidFill>
                  <a:schemeClr val="tx1">
                    <a:lumMod val="75000"/>
                    <a:lumOff val="25000"/>
                  </a:schemeClr>
                </a:solidFill>
                <a:latin typeface="微软雅黑" pitchFamily="34" charset="-122"/>
                <a:ea typeface="微软雅黑" pitchFamily="34" charset="-122"/>
              </a:rPr>
              <a:t>把油型气砂岩层与采掘煤层间的岩层作为控制油型气涌出关键层，将</a:t>
            </a:r>
            <a:r>
              <a:rPr lang="zh-CN" altLang="zh-CN" dirty="0">
                <a:solidFill>
                  <a:srgbClr val="FF0000"/>
                </a:solidFill>
                <a:latin typeface="微软雅黑" pitchFamily="34" charset="-122"/>
                <a:ea typeface="微软雅黑" pitchFamily="34" charset="-122"/>
              </a:rPr>
              <a:t>控制危险源发生路径</a:t>
            </a:r>
            <a:r>
              <a:rPr lang="zh-CN" altLang="zh-CN" dirty="0">
                <a:solidFill>
                  <a:schemeClr val="tx1">
                    <a:lumMod val="75000"/>
                    <a:lumOff val="25000"/>
                  </a:schemeClr>
                </a:solidFill>
                <a:latin typeface="微软雅黑" pitchFamily="34" charset="-122"/>
                <a:ea typeface="微软雅黑" pitchFamily="34" charset="-122"/>
              </a:rPr>
              <a:t>作为油型气灾害防治突破口，采用直流电法物探手段评定</a:t>
            </a:r>
            <a:r>
              <a:rPr lang="zh-CN" altLang="zh-CN" dirty="0">
                <a:solidFill>
                  <a:srgbClr val="FF0000"/>
                </a:solidFill>
                <a:latin typeface="微软雅黑" pitchFamily="34" charset="-122"/>
                <a:ea typeface="微软雅黑" pitchFamily="34" charset="-122"/>
              </a:rPr>
              <a:t>地质结构稳定性</a:t>
            </a:r>
            <a:r>
              <a:rPr lang="zh-CN" altLang="zh-CN" dirty="0">
                <a:solidFill>
                  <a:schemeClr val="tx1">
                    <a:lumMod val="75000"/>
                    <a:lumOff val="25000"/>
                  </a:schemeClr>
                </a:solidFill>
                <a:latin typeface="微软雅黑" pitchFamily="34" charset="-122"/>
                <a:ea typeface="微软雅黑" pitchFamily="34" charset="-122"/>
              </a:rPr>
              <a:t>，实现了油型气涌出危险性探测手段的突破</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建立了以电阻率分布规律</a:t>
            </a:r>
            <a:r>
              <a:rPr lang="zh-CN" altLang="en-US" dirty="0">
                <a:solidFill>
                  <a:srgbClr val="FF0000"/>
                </a:solidFill>
                <a:latin typeface="微软雅黑" pitchFamily="34" charset="-122"/>
                <a:ea typeface="微软雅黑" pitchFamily="34" charset="-122"/>
              </a:rPr>
              <a:t>动态识别</a:t>
            </a:r>
            <a:r>
              <a:rPr lang="zh-CN" altLang="en-US" dirty="0">
                <a:solidFill>
                  <a:schemeClr val="tx1">
                    <a:lumMod val="75000"/>
                    <a:lumOff val="25000"/>
                  </a:schemeClr>
                </a:solidFill>
                <a:latin typeface="微软雅黑" pitchFamily="34" charset="-122"/>
                <a:ea typeface="微软雅黑" pitchFamily="34" charset="-122"/>
              </a:rPr>
              <a:t>地质构造异常的方法，并把影响油型气涌出的地层稳定性、渗透性、断层构造等</a:t>
            </a:r>
            <a:r>
              <a:rPr lang="zh-CN" altLang="en-US" dirty="0">
                <a:solidFill>
                  <a:srgbClr val="FF0000"/>
                </a:solidFill>
                <a:latin typeface="微软雅黑" pitchFamily="34" charset="-122"/>
                <a:ea typeface="微软雅黑" pitchFamily="34" charset="-122"/>
              </a:rPr>
              <a:t>静态指标</a:t>
            </a:r>
            <a:r>
              <a:rPr lang="zh-CN" altLang="en-US" dirty="0">
                <a:solidFill>
                  <a:schemeClr val="tx1">
                    <a:lumMod val="75000"/>
                    <a:lumOff val="25000"/>
                  </a:schemeClr>
                </a:solidFill>
                <a:latin typeface="微软雅黑" pitchFamily="34" charset="-122"/>
                <a:ea typeface="微软雅黑" pitchFamily="34" charset="-122"/>
              </a:rPr>
              <a:t>，</a:t>
            </a:r>
            <a:r>
              <a:rPr lang="zh-CN" altLang="zh-CN" dirty="0">
                <a:solidFill>
                  <a:schemeClr val="tx1">
                    <a:lumMod val="75000"/>
                    <a:lumOff val="25000"/>
                  </a:schemeClr>
                </a:solidFill>
                <a:latin typeface="微软雅黑" pitchFamily="34" charset="-122"/>
                <a:ea typeface="微软雅黑" pitchFamily="34" charset="-122"/>
              </a:rPr>
              <a:t>实现了地质因素和实时电法探测“动静结合”的危险性综合预测，建立了油型气涌出危险性的定量评价指标和方法体系，并开发了首套油型气涌出危险性评价软件。</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669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16160</TotalTime>
  <Words>1516</Words>
  <Application>Microsoft Office PowerPoint</Application>
  <PresentationFormat>宽屏</PresentationFormat>
  <Paragraphs>158</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方正清刻本悦宋简体</vt:lpstr>
      <vt:lpstr>黑体</vt:lpstr>
      <vt:lpstr>宋体</vt:lpstr>
      <vt:lpstr>微软雅黑</vt:lpstr>
      <vt:lpstr>Arial</vt:lpstr>
      <vt:lpstr>Calibri</vt:lpstr>
      <vt:lpstr>Calibri Light</vt:lpstr>
      <vt:lpstr>Segoe UI Semilight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dc:creator>
  <cp:keywords>PPT之家www.52ppt.com; PPT之家</cp:keywords>
  <dc:description>http://www.52ppt.com</dc:description>
  <cp:lastModifiedBy>Kong Rui</cp:lastModifiedBy>
  <cp:revision>142</cp:revision>
  <dcterms:created xsi:type="dcterms:W3CDTF">2015-07-31T01:43:00Z</dcterms:created>
  <dcterms:modified xsi:type="dcterms:W3CDTF">2024-01-14T04:30:34Z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