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29" r:id="rId15"/>
    <p:sldId id="331" r:id="rId16"/>
    <p:sldId id="332" r:id="rId17"/>
    <p:sldId id="333" r:id="rId18"/>
    <p:sldId id="334" r:id="rId19"/>
    <p:sldId id="335" r:id="rId20"/>
    <p:sldId id="336" r:id="rId21"/>
    <p:sldId id="337" r:id="rId22"/>
    <p:sldId id="338" r:id="rId23"/>
    <p:sldId id="330" r:id="rId24"/>
    <p:sldId id="304" r:id="rId25"/>
    <p:sldId id="30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C62"/>
    <a:srgbClr val="D22027"/>
    <a:srgbClr val="A9D18E"/>
    <a:srgbClr val="FFD966"/>
    <a:srgbClr val="92D050"/>
    <a:srgbClr val="6F6DA3"/>
    <a:srgbClr val="7273A0"/>
    <a:srgbClr val="FFEA66"/>
    <a:srgbClr val="F99C7C"/>
    <a:srgbClr val="FCEC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652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387755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529673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16</a:t>
            </a:fld>
            <a:endParaRPr lang="zh-CN" altLang="en-US"/>
          </a:p>
        </p:txBody>
      </p:sp>
    </p:spTree>
    <p:extLst>
      <p:ext uri="{BB962C8B-B14F-4D97-AF65-F5344CB8AC3E}">
        <p14:creationId xmlns:p14="http://schemas.microsoft.com/office/powerpoint/2010/main" val="132895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17</a:t>
            </a:fld>
            <a:endParaRPr lang="zh-CN" altLang="en-US"/>
          </a:p>
        </p:txBody>
      </p:sp>
    </p:spTree>
    <p:extLst>
      <p:ext uri="{BB962C8B-B14F-4D97-AF65-F5344CB8AC3E}">
        <p14:creationId xmlns:p14="http://schemas.microsoft.com/office/powerpoint/2010/main" val="2036756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18</a:t>
            </a:fld>
            <a:endParaRPr lang="zh-CN" altLang="en-US"/>
          </a:p>
        </p:txBody>
      </p:sp>
    </p:spTree>
    <p:extLst>
      <p:ext uri="{BB962C8B-B14F-4D97-AF65-F5344CB8AC3E}">
        <p14:creationId xmlns:p14="http://schemas.microsoft.com/office/powerpoint/2010/main" val="3882212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19</a:t>
            </a:fld>
            <a:endParaRPr lang="zh-CN" altLang="en-US"/>
          </a:p>
        </p:txBody>
      </p:sp>
    </p:spTree>
    <p:extLst>
      <p:ext uri="{BB962C8B-B14F-4D97-AF65-F5344CB8AC3E}">
        <p14:creationId xmlns:p14="http://schemas.microsoft.com/office/powerpoint/2010/main" val="64479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20</a:t>
            </a:fld>
            <a:endParaRPr lang="zh-CN" altLang="en-US"/>
          </a:p>
        </p:txBody>
      </p:sp>
    </p:spTree>
    <p:extLst>
      <p:ext uri="{BB962C8B-B14F-4D97-AF65-F5344CB8AC3E}">
        <p14:creationId xmlns:p14="http://schemas.microsoft.com/office/powerpoint/2010/main" val="145731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21</a:t>
            </a:fld>
            <a:endParaRPr lang="zh-CN" altLang="en-US"/>
          </a:p>
        </p:txBody>
      </p:sp>
    </p:spTree>
    <p:extLst>
      <p:ext uri="{BB962C8B-B14F-4D97-AF65-F5344CB8AC3E}">
        <p14:creationId xmlns:p14="http://schemas.microsoft.com/office/powerpoint/2010/main" val="2847485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22</a:t>
            </a:fld>
            <a:endParaRPr lang="zh-CN" altLang="en-US"/>
          </a:p>
        </p:txBody>
      </p:sp>
    </p:spTree>
    <p:extLst>
      <p:ext uri="{BB962C8B-B14F-4D97-AF65-F5344CB8AC3E}">
        <p14:creationId xmlns:p14="http://schemas.microsoft.com/office/powerpoint/2010/main" val="138087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23</a:t>
            </a:fld>
            <a:endParaRPr lang="zh-CN" altLang="en-US"/>
          </a:p>
        </p:txBody>
      </p:sp>
    </p:spTree>
    <p:extLst>
      <p:ext uri="{BB962C8B-B14F-4D97-AF65-F5344CB8AC3E}">
        <p14:creationId xmlns:p14="http://schemas.microsoft.com/office/powerpoint/2010/main" val="2573237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171977" y="2939659"/>
            <a:ext cx="9777035"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矿井油型气涌出危险性判识方法与应用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6" name="组合 5">
            <a:extLst>
              <a:ext uri="{FF2B5EF4-FFF2-40B4-BE49-F238E27FC236}">
                <a16:creationId xmlns:a16="http://schemas.microsoft.com/office/drawing/2014/main" id="{95765160-3CB3-4E50-920A-F01A4A5A972D}"/>
              </a:ext>
            </a:extLst>
          </p:cNvPr>
          <p:cNvGrpSpPr/>
          <p:nvPr/>
        </p:nvGrpSpPr>
        <p:grpSpPr>
          <a:xfrm>
            <a:off x="156974" y="1591443"/>
            <a:ext cx="3960000" cy="2674286"/>
            <a:chOff x="156974" y="1591443"/>
            <a:chExt cx="3960000" cy="2674286"/>
          </a:xfrm>
        </p:grpSpPr>
        <p:pic>
          <p:nvPicPr>
            <p:cNvPr id="32" name="图片 31">
              <a:extLst>
                <a:ext uri="{FF2B5EF4-FFF2-40B4-BE49-F238E27FC236}">
                  <a16:creationId xmlns:a16="http://schemas.microsoft.com/office/drawing/2014/main" id="{6F972E6C-B9F4-41D3-BF3B-DE59728AD5D4}"/>
                </a:ext>
              </a:extLst>
            </p:cNvPr>
            <p:cNvPicPr>
              <a:picLocks noChangeAspect="1"/>
            </p:cNvPicPr>
            <p:nvPr/>
          </p:nvPicPr>
          <p:blipFill>
            <a:blip r:embed="rId3"/>
            <a:stretch>
              <a:fillRect/>
            </a:stretch>
          </p:blipFill>
          <p:spPr>
            <a:xfrm>
              <a:off x="156974" y="1591443"/>
              <a:ext cx="3960000" cy="2674286"/>
            </a:xfrm>
            <a:prstGeom prst="rect">
              <a:avLst/>
            </a:prstGeom>
          </p:spPr>
        </p:pic>
        <p:pic>
          <p:nvPicPr>
            <p:cNvPr id="5" name="图片 4">
              <a:extLst>
                <a:ext uri="{FF2B5EF4-FFF2-40B4-BE49-F238E27FC236}">
                  <a16:creationId xmlns:a16="http://schemas.microsoft.com/office/drawing/2014/main" id="{F77F8D17-6847-4E4A-B2BF-B8C55A9F96EC}"/>
                </a:ext>
              </a:extLst>
            </p:cNvPr>
            <p:cNvPicPr>
              <a:picLocks noChangeAspect="1"/>
            </p:cNvPicPr>
            <p:nvPr/>
          </p:nvPicPr>
          <p:blipFill>
            <a:blip r:embed="rId4"/>
            <a:stretch>
              <a:fillRect/>
            </a:stretch>
          </p:blipFill>
          <p:spPr>
            <a:xfrm>
              <a:off x="1044575" y="2462213"/>
              <a:ext cx="3044825" cy="958025"/>
            </a:xfrm>
            <a:prstGeom prst="rect">
              <a:avLst/>
            </a:prstGeom>
          </p:spPr>
        </p:pic>
        <p:pic>
          <p:nvPicPr>
            <p:cNvPr id="33" name="图片 32">
              <a:extLst>
                <a:ext uri="{FF2B5EF4-FFF2-40B4-BE49-F238E27FC236}">
                  <a16:creationId xmlns:a16="http://schemas.microsoft.com/office/drawing/2014/main" id="{2B429BCF-E606-4160-B570-B0118BB54F77}"/>
                </a:ext>
              </a:extLst>
            </p:cNvPr>
            <p:cNvPicPr>
              <a:picLocks noChangeAspect="1"/>
            </p:cNvPicPr>
            <p:nvPr/>
          </p:nvPicPr>
          <p:blipFill>
            <a:blip r:embed="rId5"/>
            <a:stretch>
              <a:fillRect/>
            </a:stretch>
          </p:blipFill>
          <p:spPr>
            <a:xfrm>
              <a:off x="180339" y="1615917"/>
              <a:ext cx="241439" cy="209551"/>
            </a:xfrm>
            <a:prstGeom prst="rect">
              <a:avLst/>
            </a:prstGeom>
          </p:spPr>
        </p:pic>
      </p:grpSp>
    </p:spTree>
    <p:extLst>
      <p:ext uri="{BB962C8B-B14F-4D97-AF65-F5344CB8AC3E}">
        <p14:creationId xmlns:p14="http://schemas.microsoft.com/office/powerpoint/2010/main" val="162013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3" name="组合 2">
            <a:extLst>
              <a:ext uri="{FF2B5EF4-FFF2-40B4-BE49-F238E27FC236}">
                <a16:creationId xmlns:a16="http://schemas.microsoft.com/office/drawing/2014/main" id="{30CD3DBE-D684-4315-B41D-0ADFB78C5D67}"/>
              </a:ext>
            </a:extLst>
          </p:cNvPr>
          <p:cNvGrpSpPr/>
          <p:nvPr/>
        </p:nvGrpSpPr>
        <p:grpSpPr>
          <a:xfrm>
            <a:off x="620017" y="1763556"/>
            <a:ext cx="3960000" cy="2675477"/>
            <a:chOff x="85665" y="1571626"/>
            <a:chExt cx="3960000" cy="2675477"/>
          </a:xfrm>
        </p:grpSpPr>
        <p:pic>
          <p:nvPicPr>
            <p:cNvPr id="12" name="图片 11">
              <a:extLst>
                <a:ext uri="{FF2B5EF4-FFF2-40B4-BE49-F238E27FC236}">
                  <a16:creationId xmlns:a16="http://schemas.microsoft.com/office/drawing/2014/main" id="{2DA2758F-F8CE-4E68-BAC1-65F68388411D}"/>
                </a:ext>
              </a:extLst>
            </p:cNvPr>
            <p:cNvPicPr>
              <a:picLocks noChangeAspect="1"/>
            </p:cNvPicPr>
            <p:nvPr/>
          </p:nvPicPr>
          <p:blipFill>
            <a:blip r:embed="rId3"/>
            <a:stretch>
              <a:fillRect/>
            </a:stretch>
          </p:blipFill>
          <p:spPr>
            <a:xfrm>
              <a:off x="85665" y="1571626"/>
              <a:ext cx="3960000" cy="2675477"/>
            </a:xfrm>
            <a:prstGeom prst="rect">
              <a:avLst/>
            </a:prstGeom>
          </p:spPr>
        </p:pic>
        <p:pic>
          <p:nvPicPr>
            <p:cNvPr id="2" name="图片 1">
              <a:extLst>
                <a:ext uri="{FF2B5EF4-FFF2-40B4-BE49-F238E27FC236}">
                  <a16:creationId xmlns:a16="http://schemas.microsoft.com/office/drawing/2014/main" id="{4DC10EC3-37CB-4603-BD67-4308FE6790F5}"/>
                </a:ext>
              </a:extLst>
            </p:cNvPr>
            <p:cNvPicPr>
              <a:picLocks noChangeAspect="1"/>
            </p:cNvPicPr>
            <p:nvPr/>
          </p:nvPicPr>
          <p:blipFill>
            <a:blip r:embed="rId4"/>
            <a:stretch>
              <a:fillRect/>
            </a:stretch>
          </p:blipFill>
          <p:spPr>
            <a:xfrm>
              <a:off x="109537" y="1595437"/>
              <a:ext cx="241439" cy="209551"/>
            </a:xfrm>
            <a:prstGeom prst="rect">
              <a:avLst/>
            </a:prstGeom>
          </p:spPr>
        </p:pic>
      </p:grpSp>
      <p:pic>
        <p:nvPicPr>
          <p:cNvPr id="6" name="图片 5">
            <a:extLst>
              <a:ext uri="{FF2B5EF4-FFF2-40B4-BE49-F238E27FC236}">
                <a16:creationId xmlns:a16="http://schemas.microsoft.com/office/drawing/2014/main" id="{E4AFE498-1B6A-4BA1-AF57-5DB3399404DD}"/>
              </a:ext>
            </a:extLst>
          </p:cNvPr>
          <p:cNvPicPr>
            <a:picLocks noChangeAspect="1"/>
          </p:cNvPicPr>
          <p:nvPr/>
        </p:nvPicPr>
        <p:blipFill>
          <a:blip r:embed="rId5"/>
          <a:stretch>
            <a:fillRect/>
          </a:stretch>
        </p:blipFill>
        <p:spPr>
          <a:xfrm>
            <a:off x="2371725" y="2666999"/>
            <a:ext cx="2205038" cy="877221"/>
          </a:xfrm>
          <a:prstGeom prst="rect">
            <a:avLst/>
          </a:prstGeom>
        </p:spPr>
      </p:pic>
    </p:spTree>
    <p:extLst>
      <p:ext uri="{BB962C8B-B14F-4D97-AF65-F5344CB8AC3E}">
        <p14:creationId xmlns:p14="http://schemas.microsoft.com/office/powerpoint/2010/main" val="108084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3" name="组合 2">
            <a:extLst>
              <a:ext uri="{FF2B5EF4-FFF2-40B4-BE49-F238E27FC236}">
                <a16:creationId xmlns:a16="http://schemas.microsoft.com/office/drawing/2014/main" id="{561C1491-1984-483C-8D71-6501F4A7E6CE}"/>
              </a:ext>
            </a:extLst>
          </p:cNvPr>
          <p:cNvGrpSpPr/>
          <p:nvPr/>
        </p:nvGrpSpPr>
        <p:grpSpPr>
          <a:xfrm>
            <a:off x="726300" y="1584960"/>
            <a:ext cx="3960000" cy="2674286"/>
            <a:chOff x="726300" y="1584960"/>
            <a:chExt cx="3960000" cy="2674286"/>
          </a:xfrm>
        </p:grpSpPr>
        <p:pic>
          <p:nvPicPr>
            <p:cNvPr id="10" name="图片 9">
              <a:extLst>
                <a:ext uri="{FF2B5EF4-FFF2-40B4-BE49-F238E27FC236}">
                  <a16:creationId xmlns:a16="http://schemas.microsoft.com/office/drawing/2014/main" id="{257E0368-0404-4E82-BF7A-166655AA456E}"/>
                </a:ext>
              </a:extLst>
            </p:cNvPr>
            <p:cNvPicPr>
              <a:picLocks noChangeAspect="1"/>
            </p:cNvPicPr>
            <p:nvPr/>
          </p:nvPicPr>
          <p:blipFill>
            <a:blip r:embed="rId3"/>
            <a:stretch>
              <a:fillRect/>
            </a:stretch>
          </p:blipFill>
          <p:spPr>
            <a:xfrm>
              <a:off x="726300" y="1584960"/>
              <a:ext cx="3960000" cy="2674286"/>
            </a:xfrm>
            <a:prstGeom prst="rect">
              <a:avLst/>
            </a:prstGeom>
          </p:spPr>
        </p:pic>
        <p:pic>
          <p:nvPicPr>
            <p:cNvPr id="2" name="图片 1">
              <a:extLst>
                <a:ext uri="{FF2B5EF4-FFF2-40B4-BE49-F238E27FC236}">
                  <a16:creationId xmlns:a16="http://schemas.microsoft.com/office/drawing/2014/main" id="{B437C745-2275-44AA-82C6-89108D01A988}"/>
                </a:ext>
              </a:extLst>
            </p:cNvPr>
            <p:cNvPicPr>
              <a:picLocks noChangeAspect="1"/>
            </p:cNvPicPr>
            <p:nvPr/>
          </p:nvPicPr>
          <p:blipFill>
            <a:blip r:embed="rId4"/>
            <a:stretch>
              <a:fillRect/>
            </a:stretch>
          </p:blipFill>
          <p:spPr>
            <a:xfrm>
              <a:off x="747712" y="1609726"/>
              <a:ext cx="253154" cy="219076"/>
            </a:xfrm>
            <a:prstGeom prst="rect">
              <a:avLst/>
            </a:prstGeom>
          </p:spPr>
        </p:pic>
      </p:grpSp>
    </p:spTree>
    <p:extLst>
      <p:ext uri="{BB962C8B-B14F-4D97-AF65-F5344CB8AC3E}">
        <p14:creationId xmlns:p14="http://schemas.microsoft.com/office/powerpoint/2010/main" val="42936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3" name="组合 2">
            <a:extLst>
              <a:ext uri="{FF2B5EF4-FFF2-40B4-BE49-F238E27FC236}">
                <a16:creationId xmlns:a16="http://schemas.microsoft.com/office/drawing/2014/main" id="{99D8181E-EC6C-4C10-99C4-176B731C338A}"/>
              </a:ext>
            </a:extLst>
          </p:cNvPr>
          <p:cNvGrpSpPr/>
          <p:nvPr/>
        </p:nvGrpSpPr>
        <p:grpSpPr>
          <a:xfrm>
            <a:off x="660250" y="1611631"/>
            <a:ext cx="3960000" cy="2676769"/>
            <a:chOff x="660250" y="1611631"/>
            <a:chExt cx="3960000" cy="2676769"/>
          </a:xfrm>
        </p:grpSpPr>
        <p:pic>
          <p:nvPicPr>
            <p:cNvPr id="10" name="图片 9">
              <a:extLst>
                <a:ext uri="{FF2B5EF4-FFF2-40B4-BE49-F238E27FC236}">
                  <a16:creationId xmlns:a16="http://schemas.microsoft.com/office/drawing/2014/main" id="{BD17B26E-B54A-4049-BC51-4DEA9FCB1CA4}"/>
                </a:ext>
              </a:extLst>
            </p:cNvPr>
            <p:cNvPicPr>
              <a:picLocks noChangeAspect="1"/>
            </p:cNvPicPr>
            <p:nvPr/>
          </p:nvPicPr>
          <p:blipFill>
            <a:blip r:embed="rId3"/>
            <a:stretch>
              <a:fillRect/>
            </a:stretch>
          </p:blipFill>
          <p:spPr>
            <a:xfrm>
              <a:off x="660250" y="1611631"/>
              <a:ext cx="3960000" cy="2676769"/>
            </a:xfrm>
            <a:prstGeom prst="rect">
              <a:avLst/>
            </a:prstGeom>
          </p:spPr>
        </p:pic>
        <p:pic>
          <p:nvPicPr>
            <p:cNvPr id="2" name="图片 1">
              <a:extLst>
                <a:ext uri="{FF2B5EF4-FFF2-40B4-BE49-F238E27FC236}">
                  <a16:creationId xmlns:a16="http://schemas.microsoft.com/office/drawing/2014/main" id="{E9D67C83-0B39-46D6-A406-E32540D4CDDD}"/>
                </a:ext>
              </a:extLst>
            </p:cNvPr>
            <p:cNvPicPr>
              <a:picLocks noChangeAspect="1"/>
            </p:cNvPicPr>
            <p:nvPr/>
          </p:nvPicPr>
          <p:blipFill>
            <a:blip r:embed="rId4"/>
            <a:stretch>
              <a:fillRect/>
            </a:stretch>
          </p:blipFill>
          <p:spPr>
            <a:xfrm>
              <a:off x="690559" y="1657350"/>
              <a:ext cx="242147" cy="209551"/>
            </a:xfrm>
            <a:prstGeom prst="rect">
              <a:avLst/>
            </a:prstGeom>
          </p:spPr>
        </p:pic>
      </p:grpSp>
    </p:spTree>
    <p:extLst>
      <p:ext uri="{BB962C8B-B14F-4D97-AF65-F5344CB8AC3E}">
        <p14:creationId xmlns:p14="http://schemas.microsoft.com/office/powerpoint/2010/main" val="3222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2" name="组合 1">
            <a:extLst>
              <a:ext uri="{FF2B5EF4-FFF2-40B4-BE49-F238E27FC236}">
                <a16:creationId xmlns:a16="http://schemas.microsoft.com/office/drawing/2014/main" id="{133BEAA7-80C3-4CAB-BD85-1B63FA603A0C}"/>
              </a:ext>
            </a:extLst>
          </p:cNvPr>
          <p:cNvGrpSpPr/>
          <p:nvPr/>
        </p:nvGrpSpPr>
        <p:grpSpPr>
          <a:xfrm>
            <a:off x="1008995" y="1671638"/>
            <a:ext cx="3960000" cy="2336786"/>
            <a:chOff x="1008995" y="1671638"/>
            <a:chExt cx="3960000" cy="2336786"/>
          </a:xfrm>
        </p:grpSpPr>
        <p:pic>
          <p:nvPicPr>
            <p:cNvPr id="13" name="图片 12">
              <a:extLst>
                <a:ext uri="{FF2B5EF4-FFF2-40B4-BE49-F238E27FC236}">
                  <a16:creationId xmlns:a16="http://schemas.microsoft.com/office/drawing/2014/main" id="{3C5521BF-4C3F-42F9-BE94-C3F390554913}"/>
                </a:ext>
              </a:extLst>
            </p:cNvPr>
            <p:cNvPicPr>
              <a:picLocks noChangeAspect="1"/>
            </p:cNvPicPr>
            <p:nvPr/>
          </p:nvPicPr>
          <p:blipFill>
            <a:blip r:embed="rId3"/>
            <a:stretch>
              <a:fillRect/>
            </a:stretch>
          </p:blipFill>
          <p:spPr>
            <a:xfrm>
              <a:off x="1008995" y="1671638"/>
              <a:ext cx="3960000" cy="2336786"/>
            </a:xfrm>
            <a:prstGeom prst="rect">
              <a:avLst/>
            </a:prstGeom>
          </p:spPr>
        </p:pic>
        <p:pic>
          <p:nvPicPr>
            <p:cNvPr id="14" name="图片 13">
              <a:extLst>
                <a:ext uri="{FF2B5EF4-FFF2-40B4-BE49-F238E27FC236}">
                  <a16:creationId xmlns:a16="http://schemas.microsoft.com/office/drawing/2014/main" id="{3BD6213F-D441-45F8-B20B-F17B2CA023EF}"/>
                </a:ext>
              </a:extLst>
            </p:cNvPr>
            <p:cNvPicPr>
              <a:picLocks noChangeAspect="1"/>
            </p:cNvPicPr>
            <p:nvPr/>
          </p:nvPicPr>
          <p:blipFill>
            <a:blip r:embed="rId4"/>
            <a:stretch>
              <a:fillRect/>
            </a:stretch>
          </p:blipFill>
          <p:spPr>
            <a:xfrm>
              <a:off x="1014409" y="1690687"/>
              <a:ext cx="242147" cy="209551"/>
            </a:xfrm>
            <a:prstGeom prst="rect">
              <a:avLst/>
            </a:prstGeom>
          </p:spPr>
        </p:pic>
      </p:grpSp>
    </p:spTree>
    <p:extLst>
      <p:ext uri="{BB962C8B-B14F-4D97-AF65-F5344CB8AC3E}">
        <p14:creationId xmlns:p14="http://schemas.microsoft.com/office/powerpoint/2010/main" val="273447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2" name="组合 1">
            <a:extLst>
              <a:ext uri="{FF2B5EF4-FFF2-40B4-BE49-F238E27FC236}">
                <a16:creationId xmlns:a16="http://schemas.microsoft.com/office/drawing/2014/main" id="{C755EA7F-026D-4304-96C8-4539DDD82904}"/>
              </a:ext>
            </a:extLst>
          </p:cNvPr>
          <p:cNvGrpSpPr/>
          <p:nvPr/>
        </p:nvGrpSpPr>
        <p:grpSpPr>
          <a:xfrm>
            <a:off x="494394" y="1992798"/>
            <a:ext cx="3960000" cy="2422039"/>
            <a:chOff x="494394" y="1992798"/>
            <a:chExt cx="3960000" cy="2422039"/>
          </a:xfrm>
        </p:grpSpPr>
        <p:pic>
          <p:nvPicPr>
            <p:cNvPr id="12" name="图片 11">
              <a:extLst>
                <a:ext uri="{FF2B5EF4-FFF2-40B4-BE49-F238E27FC236}">
                  <a16:creationId xmlns:a16="http://schemas.microsoft.com/office/drawing/2014/main" id="{6002AA89-EBA9-43FC-967D-2E09AB350FAD}"/>
                </a:ext>
              </a:extLst>
            </p:cNvPr>
            <p:cNvPicPr>
              <a:picLocks noChangeAspect="1"/>
            </p:cNvPicPr>
            <p:nvPr/>
          </p:nvPicPr>
          <p:blipFill>
            <a:blip r:embed="rId3"/>
            <a:stretch>
              <a:fillRect/>
            </a:stretch>
          </p:blipFill>
          <p:spPr>
            <a:xfrm>
              <a:off x="494394" y="1992798"/>
              <a:ext cx="3960000" cy="2422039"/>
            </a:xfrm>
            <a:prstGeom prst="rect">
              <a:avLst/>
            </a:prstGeom>
          </p:spPr>
        </p:pic>
        <p:pic>
          <p:nvPicPr>
            <p:cNvPr id="14" name="图片 13">
              <a:extLst>
                <a:ext uri="{FF2B5EF4-FFF2-40B4-BE49-F238E27FC236}">
                  <a16:creationId xmlns:a16="http://schemas.microsoft.com/office/drawing/2014/main" id="{1775D5F5-A035-47F8-AD5F-52218CDB4508}"/>
                </a:ext>
              </a:extLst>
            </p:cNvPr>
            <p:cNvPicPr>
              <a:picLocks noChangeAspect="1"/>
            </p:cNvPicPr>
            <p:nvPr/>
          </p:nvPicPr>
          <p:blipFill>
            <a:blip r:embed="rId4"/>
            <a:stretch>
              <a:fillRect/>
            </a:stretch>
          </p:blipFill>
          <p:spPr>
            <a:xfrm>
              <a:off x="500059" y="2019300"/>
              <a:ext cx="242147" cy="209551"/>
            </a:xfrm>
            <a:prstGeom prst="rect">
              <a:avLst/>
            </a:prstGeom>
          </p:spPr>
        </p:pic>
      </p:grpSp>
    </p:spTree>
    <p:extLst>
      <p:ext uri="{BB962C8B-B14F-4D97-AF65-F5344CB8AC3E}">
        <p14:creationId xmlns:p14="http://schemas.microsoft.com/office/powerpoint/2010/main" val="38514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2" name="组合 1">
            <a:extLst>
              <a:ext uri="{FF2B5EF4-FFF2-40B4-BE49-F238E27FC236}">
                <a16:creationId xmlns:a16="http://schemas.microsoft.com/office/drawing/2014/main" id="{143BA35B-E66B-4AC4-B5FC-5477E4564BE9}"/>
              </a:ext>
            </a:extLst>
          </p:cNvPr>
          <p:cNvGrpSpPr/>
          <p:nvPr/>
        </p:nvGrpSpPr>
        <p:grpSpPr>
          <a:xfrm>
            <a:off x="1468120" y="1785302"/>
            <a:ext cx="3959860" cy="2906395"/>
            <a:chOff x="1468120" y="1785302"/>
            <a:chExt cx="3959860" cy="2906395"/>
          </a:xfrm>
        </p:grpSpPr>
        <p:pic>
          <p:nvPicPr>
            <p:cNvPr id="11" name="图片 10">
              <a:extLst>
                <a:ext uri="{FF2B5EF4-FFF2-40B4-BE49-F238E27FC236}">
                  <a16:creationId xmlns:a16="http://schemas.microsoft.com/office/drawing/2014/main" id="{EC094EDC-7EA1-44A5-B39E-6165BD3E8B6B}"/>
                </a:ext>
              </a:extLst>
            </p:cNvPr>
            <p:cNvPicPr/>
            <p:nvPr/>
          </p:nvPicPr>
          <p:blipFill>
            <a:blip r:embed="rId3"/>
            <a:stretch>
              <a:fillRect/>
            </a:stretch>
          </p:blipFill>
          <p:spPr>
            <a:xfrm>
              <a:off x="1468120" y="1785302"/>
              <a:ext cx="3959860" cy="2906395"/>
            </a:xfrm>
            <a:prstGeom prst="rect">
              <a:avLst/>
            </a:prstGeom>
          </p:spPr>
        </p:pic>
        <p:pic>
          <p:nvPicPr>
            <p:cNvPr id="12" name="图片 11">
              <a:extLst>
                <a:ext uri="{FF2B5EF4-FFF2-40B4-BE49-F238E27FC236}">
                  <a16:creationId xmlns:a16="http://schemas.microsoft.com/office/drawing/2014/main" id="{49F8C166-4493-4E61-A5BC-412A564CF7CB}"/>
                </a:ext>
              </a:extLst>
            </p:cNvPr>
            <p:cNvPicPr>
              <a:picLocks noChangeAspect="1"/>
            </p:cNvPicPr>
            <p:nvPr/>
          </p:nvPicPr>
          <p:blipFill>
            <a:blip r:embed="rId4"/>
            <a:stretch>
              <a:fillRect/>
            </a:stretch>
          </p:blipFill>
          <p:spPr>
            <a:xfrm>
              <a:off x="2707283" y="2717334"/>
              <a:ext cx="2712005" cy="1078906"/>
            </a:xfrm>
            <a:prstGeom prst="rect">
              <a:avLst/>
            </a:prstGeom>
          </p:spPr>
        </p:pic>
        <p:pic>
          <p:nvPicPr>
            <p:cNvPr id="13" name="图片 12">
              <a:extLst>
                <a:ext uri="{FF2B5EF4-FFF2-40B4-BE49-F238E27FC236}">
                  <a16:creationId xmlns:a16="http://schemas.microsoft.com/office/drawing/2014/main" id="{0A1DF23A-8B2A-41B5-8E55-F0DB7DF25EDE}"/>
                </a:ext>
              </a:extLst>
            </p:cNvPr>
            <p:cNvPicPr>
              <a:picLocks noChangeAspect="1"/>
            </p:cNvPicPr>
            <p:nvPr/>
          </p:nvPicPr>
          <p:blipFill>
            <a:blip r:embed="rId5"/>
            <a:stretch>
              <a:fillRect/>
            </a:stretch>
          </p:blipFill>
          <p:spPr>
            <a:xfrm>
              <a:off x="1482620" y="1831771"/>
              <a:ext cx="242147" cy="209551"/>
            </a:xfrm>
            <a:prstGeom prst="rect">
              <a:avLst/>
            </a:prstGeom>
          </p:spPr>
        </p:pic>
      </p:grpSp>
    </p:spTree>
    <p:extLst>
      <p:ext uri="{BB962C8B-B14F-4D97-AF65-F5344CB8AC3E}">
        <p14:creationId xmlns:p14="http://schemas.microsoft.com/office/powerpoint/2010/main" val="124204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2" name="组合 1">
            <a:extLst>
              <a:ext uri="{FF2B5EF4-FFF2-40B4-BE49-F238E27FC236}">
                <a16:creationId xmlns:a16="http://schemas.microsoft.com/office/drawing/2014/main" id="{D19B802A-8AAE-44B4-823C-FC875795D9C1}"/>
              </a:ext>
            </a:extLst>
          </p:cNvPr>
          <p:cNvGrpSpPr/>
          <p:nvPr/>
        </p:nvGrpSpPr>
        <p:grpSpPr>
          <a:xfrm>
            <a:off x="1036883" y="1873567"/>
            <a:ext cx="3960000" cy="3040042"/>
            <a:chOff x="1036883" y="1873567"/>
            <a:chExt cx="3960000" cy="3040042"/>
          </a:xfrm>
        </p:grpSpPr>
        <p:pic>
          <p:nvPicPr>
            <p:cNvPr id="11" name="图片 10">
              <a:extLst>
                <a:ext uri="{FF2B5EF4-FFF2-40B4-BE49-F238E27FC236}">
                  <a16:creationId xmlns:a16="http://schemas.microsoft.com/office/drawing/2014/main" id="{47312B79-3379-474A-8B9A-F42263D323BA}"/>
                </a:ext>
              </a:extLst>
            </p:cNvPr>
            <p:cNvPicPr>
              <a:picLocks noChangeAspect="1"/>
            </p:cNvPicPr>
            <p:nvPr/>
          </p:nvPicPr>
          <p:blipFill>
            <a:blip r:embed="rId3"/>
            <a:stretch>
              <a:fillRect/>
            </a:stretch>
          </p:blipFill>
          <p:spPr>
            <a:xfrm>
              <a:off x="1036883" y="1873567"/>
              <a:ext cx="3960000" cy="3040042"/>
            </a:xfrm>
            <a:prstGeom prst="rect">
              <a:avLst/>
            </a:prstGeom>
          </p:spPr>
        </p:pic>
        <p:pic>
          <p:nvPicPr>
            <p:cNvPr id="12" name="图片 11">
              <a:extLst>
                <a:ext uri="{FF2B5EF4-FFF2-40B4-BE49-F238E27FC236}">
                  <a16:creationId xmlns:a16="http://schemas.microsoft.com/office/drawing/2014/main" id="{7103A1C1-DBC0-4ED1-A107-D7416EE62AEF}"/>
                </a:ext>
              </a:extLst>
            </p:cNvPr>
            <p:cNvPicPr>
              <a:picLocks noChangeAspect="1"/>
            </p:cNvPicPr>
            <p:nvPr/>
          </p:nvPicPr>
          <p:blipFill>
            <a:blip r:embed="rId4"/>
            <a:stretch>
              <a:fillRect/>
            </a:stretch>
          </p:blipFill>
          <p:spPr>
            <a:xfrm>
              <a:off x="1071559" y="1924050"/>
              <a:ext cx="242147" cy="209551"/>
            </a:xfrm>
            <a:prstGeom prst="rect">
              <a:avLst/>
            </a:prstGeom>
          </p:spPr>
        </p:pic>
      </p:grpSp>
    </p:spTree>
    <p:extLst>
      <p:ext uri="{BB962C8B-B14F-4D97-AF65-F5344CB8AC3E}">
        <p14:creationId xmlns:p14="http://schemas.microsoft.com/office/powerpoint/2010/main" val="21023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2" name="组合 1">
            <a:extLst>
              <a:ext uri="{FF2B5EF4-FFF2-40B4-BE49-F238E27FC236}">
                <a16:creationId xmlns:a16="http://schemas.microsoft.com/office/drawing/2014/main" id="{B906AF23-0137-4886-B4D4-F415281BBE6A}"/>
              </a:ext>
            </a:extLst>
          </p:cNvPr>
          <p:cNvGrpSpPr/>
          <p:nvPr/>
        </p:nvGrpSpPr>
        <p:grpSpPr>
          <a:xfrm>
            <a:off x="470135" y="1749094"/>
            <a:ext cx="3960000" cy="3041981"/>
            <a:chOff x="470135" y="1749094"/>
            <a:chExt cx="3960000" cy="3041981"/>
          </a:xfrm>
        </p:grpSpPr>
        <p:pic>
          <p:nvPicPr>
            <p:cNvPr id="11" name="图片 10">
              <a:extLst>
                <a:ext uri="{FF2B5EF4-FFF2-40B4-BE49-F238E27FC236}">
                  <a16:creationId xmlns:a16="http://schemas.microsoft.com/office/drawing/2014/main" id="{1C0AB517-F975-4C5A-A139-9C50EB04E711}"/>
                </a:ext>
              </a:extLst>
            </p:cNvPr>
            <p:cNvPicPr>
              <a:picLocks noChangeAspect="1"/>
            </p:cNvPicPr>
            <p:nvPr/>
          </p:nvPicPr>
          <p:blipFill>
            <a:blip r:embed="rId3"/>
            <a:stretch>
              <a:fillRect/>
            </a:stretch>
          </p:blipFill>
          <p:spPr>
            <a:xfrm>
              <a:off x="470135" y="1749094"/>
              <a:ext cx="3960000" cy="3041981"/>
            </a:xfrm>
            <a:prstGeom prst="rect">
              <a:avLst/>
            </a:prstGeom>
          </p:spPr>
        </p:pic>
        <p:pic>
          <p:nvPicPr>
            <p:cNvPr id="12" name="图片 11">
              <a:extLst>
                <a:ext uri="{FF2B5EF4-FFF2-40B4-BE49-F238E27FC236}">
                  <a16:creationId xmlns:a16="http://schemas.microsoft.com/office/drawing/2014/main" id="{539D33E3-D85F-4FEB-9210-7DC5838D54CA}"/>
                </a:ext>
              </a:extLst>
            </p:cNvPr>
            <p:cNvPicPr>
              <a:picLocks noChangeAspect="1"/>
            </p:cNvPicPr>
            <p:nvPr/>
          </p:nvPicPr>
          <p:blipFill>
            <a:blip r:embed="rId4"/>
            <a:stretch>
              <a:fillRect/>
            </a:stretch>
          </p:blipFill>
          <p:spPr>
            <a:xfrm>
              <a:off x="506409" y="1809750"/>
              <a:ext cx="242147" cy="209551"/>
            </a:xfrm>
            <a:prstGeom prst="rect">
              <a:avLst/>
            </a:prstGeom>
          </p:spPr>
        </p:pic>
      </p:grpSp>
    </p:spTree>
    <p:extLst>
      <p:ext uri="{BB962C8B-B14F-4D97-AF65-F5344CB8AC3E}">
        <p14:creationId xmlns:p14="http://schemas.microsoft.com/office/powerpoint/2010/main" val="9759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4</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油型气涌出危险性评价软件</a:t>
            </a:r>
          </a:p>
        </p:txBody>
      </p:sp>
      <p:grpSp>
        <p:nvGrpSpPr>
          <p:cNvPr id="39" name="组合 38">
            <a:extLst>
              <a:ext uri="{FF2B5EF4-FFF2-40B4-BE49-F238E27FC236}">
                <a16:creationId xmlns:a16="http://schemas.microsoft.com/office/drawing/2014/main" id="{3E97D61D-0851-44B8-AD45-C7ADD53A7D1E}"/>
              </a:ext>
            </a:extLst>
          </p:cNvPr>
          <p:cNvGrpSpPr/>
          <p:nvPr/>
        </p:nvGrpSpPr>
        <p:grpSpPr>
          <a:xfrm>
            <a:off x="427850" y="1726869"/>
            <a:ext cx="3960000" cy="3041981"/>
            <a:chOff x="427850" y="1726869"/>
            <a:chExt cx="3960000" cy="3041981"/>
          </a:xfrm>
        </p:grpSpPr>
        <p:pic>
          <p:nvPicPr>
            <p:cNvPr id="15" name="图片 14">
              <a:extLst>
                <a:ext uri="{FF2B5EF4-FFF2-40B4-BE49-F238E27FC236}">
                  <a16:creationId xmlns:a16="http://schemas.microsoft.com/office/drawing/2014/main" id="{6436A237-DEC8-4E83-B230-4191FF859925}"/>
                </a:ext>
              </a:extLst>
            </p:cNvPr>
            <p:cNvPicPr>
              <a:picLocks noChangeAspect="1"/>
            </p:cNvPicPr>
            <p:nvPr/>
          </p:nvPicPr>
          <p:blipFill>
            <a:blip r:embed="rId3"/>
            <a:stretch>
              <a:fillRect/>
            </a:stretch>
          </p:blipFill>
          <p:spPr>
            <a:xfrm>
              <a:off x="427850" y="1726869"/>
              <a:ext cx="3960000" cy="3041981"/>
            </a:xfrm>
            <a:prstGeom prst="rect">
              <a:avLst/>
            </a:prstGeom>
          </p:spPr>
        </p:pic>
        <p:pic>
          <p:nvPicPr>
            <p:cNvPr id="38" name="图片 37">
              <a:extLst>
                <a:ext uri="{FF2B5EF4-FFF2-40B4-BE49-F238E27FC236}">
                  <a16:creationId xmlns:a16="http://schemas.microsoft.com/office/drawing/2014/main" id="{5B29E5B5-90CC-4AED-AF1E-334FA18ED798}"/>
                </a:ext>
              </a:extLst>
            </p:cNvPr>
            <p:cNvPicPr>
              <a:picLocks noChangeAspect="1"/>
            </p:cNvPicPr>
            <p:nvPr/>
          </p:nvPicPr>
          <p:blipFill>
            <a:blip r:embed="rId4"/>
            <a:stretch>
              <a:fillRect/>
            </a:stretch>
          </p:blipFill>
          <p:spPr>
            <a:xfrm>
              <a:off x="468309" y="1771650"/>
              <a:ext cx="242147" cy="209551"/>
            </a:xfrm>
            <a:prstGeom prst="rect">
              <a:avLst/>
            </a:prstGeom>
          </p:spPr>
        </p:pic>
      </p:grpSp>
    </p:spTree>
    <p:extLst>
      <p:ext uri="{BB962C8B-B14F-4D97-AF65-F5344CB8AC3E}">
        <p14:creationId xmlns:p14="http://schemas.microsoft.com/office/powerpoint/2010/main" val="309971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5EE624B9-04C0-474F-BF2E-5E6096E48B03}"/>
              </a:ext>
            </a:extLst>
          </p:cNvPr>
          <p:cNvSpPr/>
          <p:nvPr/>
        </p:nvSpPr>
        <p:spPr>
          <a:xfrm>
            <a:off x="3657601" y="-5137150"/>
            <a:ext cx="609600" cy="2717800"/>
          </a:xfrm>
          <a:prstGeom prst="roundRect">
            <a:avLst/>
          </a:prstGeom>
          <a:solidFill>
            <a:schemeClr val="accent6">
              <a:lumMod val="60000"/>
              <a:lumOff val="40000"/>
            </a:schemeClr>
          </a:solidFill>
          <a:ln w="19050">
            <a:solidFill>
              <a:schemeClr val="tx1"/>
            </a:solidFill>
          </a:ln>
        </p:spPr>
        <p:style>
          <a:lnRef idx="2">
            <a:schemeClr val="accent3"/>
          </a:lnRef>
          <a:fillRef idx="1">
            <a:schemeClr val="lt1"/>
          </a:fillRef>
          <a:effectRef idx="0">
            <a:schemeClr val="accent3"/>
          </a:effectRef>
          <a:fontRef idx="minor">
            <a:schemeClr val="dk1"/>
          </a:fontRef>
        </p:style>
        <p:txBody>
          <a:bodyPr vert="eaVert" rtlCol="0" anchor="ctr"/>
          <a:lstStyle/>
          <a:p>
            <a:pPr algn="ctr"/>
            <a:r>
              <a:rPr lang="zh-CN" altLang="en-US" sz="2000" dirty="0"/>
              <a:t>直流电法超前探测原理</a:t>
            </a:r>
          </a:p>
        </p:txBody>
      </p:sp>
      <p:sp>
        <p:nvSpPr>
          <p:cNvPr id="9" name="箭头: 右 8">
            <a:extLst>
              <a:ext uri="{FF2B5EF4-FFF2-40B4-BE49-F238E27FC236}">
                <a16:creationId xmlns:a16="http://schemas.microsoft.com/office/drawing/2014/main" id="{56FD557A-398A-4A03-B9CB-B941C5D7A23F}"/>
              </a:ext>
            </a:extLst>
          </p:cNvPr>
          <p:cNvSpPr/>
          <p:nvPr/>
        </p:nvSpPr>
        <p:spPr>
          <a:xfrm rot="5400000">
            <a:off x="4775578" y="-6549305"/>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2A6ED901-C38F-44F8-AABE-13DB11DBB974}"/>
              </a:ext>
            </a:extLst>
          </p:cNvPr>
          <p:cNvSpPr/>
          <p:nvPr/>
        </p:nvSpPr>
        <p:spPr>
          <a:xfrm>
            <a:off x="940362" y="-9124950"/>
            <a:ext cx="1393200" cy="532800"/>
          </a:xfrm>
          <a:prstGeom prst="roundRect">
            <a:avLst/>
          </a:prstGeom>
          <a:solidFill>
            <a:srgbClr val="FCECE7"/>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dirty="0">
                <a:solidFill>
                  <a:schemeClr val="tx1"/>
                </a:solidFill>
              </a:rPr>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822288" y="-1967593"/>
            <a:ext cx="1393794" cy="532800"/>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b="1" dirty="0">
                <a:solidFill>
                  <a:schemeClr val="bg1"/>
                </a:solidFill>
              </a:rPr>
              <a:t>研究内容</a:t>
            </a:r>
          </a:p>
        </p:txBody>
      </p:sp>
      <p:sp>
        <p:nvSpPr>
          <p:cNvPr id="12" name="矩形: 圆角 11">
            <a:extLst>
              <a:ext uri="{FF2B5EF4-FFF2-40B4-BE49-F238E27FC236}">
                <a16:creationId xmlns:a16="http://schemas.microsoft.com/office/drawing/2014/main" id="{0F80F090-1695-408F-B5A1-5B3C557614DB}"/>
              </a:ext>
            </a:extLst>
          </p:cNvPr>
          <p:cNvSpPr/>
          <p:nvPr/>
        </p:nvSpPr>
        <p:spPr>
          <a:xfrm>
            <a:off x="3749539" y="-9127259"/>
            <a:ext cx="5337311" cy="532661"/>
          </a:xfrm>
          <a:prstGeom prst="roundRect">
            <a:avLst/>
          </a:prstGeom>
          <a:solidFill>
            <a:srgbClr val="FCECE7"/>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前方底板油型气涌出危险性</a:t>
            </a:r>
          </a:p>
        </p:txBody>
      </p:sp>
      <p:sp>
        <p:nvSpPr>
          <p:cNvPr id="19" name="矩形: 圆角 18">
            <a:extLst>
              <a:ext uri="{FF2B5EF4-FFF2-40B4-BE49-F238E27FC236}">
                <a16:creationId xmlns:a16="http://schemas.microsoft.com/office/drawing/2014/main" id="{5FD39F40-3C4B-453F-AE95-08D28866B8AF}"/>
              </a:ext>
            </a:extLst>
          </p:cNvPr>
          <p:cNvSpPr/>
          <p:nvPr/>
        </p:nvSpPr>
        <p:spPr>
          <a:xfrm>
            <a:off x="4613275" y="-8153400"/>
            <a:ext cx="3482068" cy="689552"/>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工作面底板岩体物性参数研究</a:t>
            </a:r>
          </a:p>
        </p:txBody>
      </p:sp>
      <p:sp>
        <p:nvSpPr>
          <p:cNvPr id="4" name="左大括号 3">
            <a:extLst>
              <a:ext uri="{FF2B5EF4-FFF2-40B4-BE49-F238E27FC236}">
                <a16:creationId xmlns:a16="http://schemas.microsoft.com/office/drawing/2014/main" id="{EA12BAAD-5CF0-48F4-9E84-CBDE7214F36B}"/>
              </a:ext>
            </a:extLst>
          </p:cNvPr>
          <p:cNvSpPr/>
          <p:nvPr/>
        </p:nvSpPr>
        <p:spPr>
          <a:xfrm>
            <a:off x="2497408" y="-8362950"/>
            <a:ext cx="595619" cy="13468350"/>
          </a:xfrm>
          <a:prstGeom prst="leftBrace">
            <a:avLst/>
          </a:prstGeom>
          <a:ln w="3175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453ADC66-CE65-4951-B92C-D533A2995F57}"/>
              </a:ext>
            </a:extLst>
          </p:cNvPr>
          <p:cNvSpPr/>
          <p:nvPr/>
        </p:nvSpPr>
        <p:spPr>
          <a:xfrm>
            <a:off x="3676650" y="-8286751"/>
            <a:ext cx="5448300" cy="3009901"/>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圆角 39">
            <a:extLst>
              <a:ext uri="{FF2B5EF4-FFF2-40B4-BE49-F238E27FC236}">
                <a16:creationId xmlns:a16="http://schemas.microsoft.com/office/drawing/2014/main" id="{582638DF-2936-47DE-80B4-95BFA0072044}"/>
              </a:ext>
            </a:extLst>
          </p:cNvPr>
          <p:cNvSpPr/>
          <p:nvPr/>
        </p:nvSpPr>
        <p:spPr>
          <a:xfrm>
            <a:off x="3759200" y="-7163938"/>
            <a:ext cx="2598057" cy="62026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底板岩体电性特征研究</a:t>
            </a:r>
          </a:p>
        </p:txBody>
      </p:sp>
      <p:sp>
        <p:nvSpPr>
          <p:cNvPr id="43" name="矩形: 圆角 42">
            <a:extLst>
              <a:ext uri="{FF2B5EF4-FFF2-40B4-BE49-F238E27FC236}">
                <a16:creationId xmlns:a16="http://schemas.microsoft.com/office/drawing/2014/main" id="{A926A1C4-4B87-418F-8650-C49315216DE0}"/>
              </a:ext>
            </a:extLst>
          </p:cNvPr>
          <p:cNvSpPr/>
          <p:nvPr/>
        </p:nvSpPr>
        <p:spPr>
          <a:xfrm>
            <a:off x="6470280" y="-7172103"/>
            <a:ext cx="2601149" cy="62026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底板岩体渗透性能研究</a:t>
            </a:r>
          </a:p>
        </p:txBody>
      </p:sp>
      <p:sp>
        <p:nvSpPr>
          <p:cNvPr id="7" name="右大括号 6">
            <a:extLst>
              <a:ext uri="{FF2B5EF4-FFF2-40B4-BE49-F238E27FC236}">
                <a16:creationId xmlns:a16="http://schemas.microsoft.com/office/drawing/2014/main" id="{1901D039-BFDE-4D18-A3D9-C6B3DAC3E82B}"/>
              </a:ext>
            </a:extLst>
          </p:cNvPr>
          <p:cNvSpPr/>
          <p:nvPr/>
        </p:nvSpPr>
        <p:spPr>
          <a:xfrm rot="16200000">
            <a:off x="6396038" y="-8853488"/>
            <a:ext cx="123824" cy="3124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35CA916-E7FF-4830-AEC1-7B488965F1A2}"/>
              </a:ext>
            </a:extLst>
          </p:cNvPr>
          <p:cNvSpPr/>
          <p:nvPr/>
        </p:nvSpPr>
        <p:spPr>
          <a:xfrm>
            <a:off x="2603500" y="-9048750"/>
            <a:ext cx="939800" cy="317500"/>
          </a:xfrm>
          <a:prstGeom prst="rightArrow">
            <a:avLst/>
          </a:prstGeom>
          <a:solidFill>
            <a:srgbClr val="FCECE7"/>
          </a:solidFill>
          <a:ln>
            <a:solidFill>
              <a:srgbClr val="F99C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C34164E-7899-4706-9F31-5A8498D3BD5C}"/>
              </a:ext>
            </a:extLst>
          </p:cNvPr>
          <p:cNvCxnSpPr>
            <a:cxnSpLocks/>
          </p:cNvCxnSpPr>
          <p:nvPr/>
        </p:nvCxnSpPr>
        <p:spPr>
          <a:xfrm>
            <a:off x="4707660" y="-5213350"/>
            <a:ext cx="0" cy="2910114"/>
          </a:xfrm>
          <a:prstGeom prst="straightConnector1">
            <a:avLst/>
          </a:prstGeom>
          <a:ln w="38100">
            <a:solidFill>
              <a:schemeClr val="accent6">
                <a:lumMod val="75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6B9E8DC9-0441-44CE-87E3-70B10F6E69AA}"/>
              </a:ext>
            </a:extLst>
          </p:cNvPr>
          <p:cNvCxnSpPr>
            <a:cxnSpLocks/>
            <a:endCxn id="6" idx="0"/>
          </p:cNvCxnSpPr>
          <p:nvPr/>
        </p:nvCxnSpPr>
        <p:spPr>
          <a:xfrm>
            <a:off x="6400800" y="-8587921"/>
            <a:ext cx="0" cy="301170"/>
          </a:xfrm>
          <a:prstGeom prst="straightConnector1">
            <a:avLst/>
          </a:prstGeom>
          <a:ln w="38100">
            <a:solidFill>
              <a:srgbClr val="F99C7C"/>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C6CC5530-D1AC-4299-9D8F-7A7E30007CF9}"/>
              </a:ext>
            </a:extLst>
          </p:cNvPr>
          <p:cNvCxnSpPr>
            <a:cxnSpLocks/>
            <a:endCxn id="69" idx="0"/>
          </p:cNvCxnSpPr>
          <p:nvPr/>
        </p:nvCxnSpPr>
        <p:spPr>
          <a:xfrm>
            <a:off x="6994525" y="-5219700"/>
            <a:ext cx="0" cy="501649"/>
          </a:xfrm>
          <a:prstGeom prst="straightConnector1">
            <a:avLst/>
          </a:prstGeom>
          <a:ln w="38100">
            <a:solidFill>
              <a:srgbClr val="7030A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55" name="矩形: 圆角 54">
            <a:extLst>
              <a:ext uri="{FF2B5EF4-FFF2-40B4-BE49-F238E27FC236}">
                <a16:creationId xmlns:a16="http://schemas.microsoft.com/office/drawing/2014/main" id="{7046E914-30E3-4AA6-8CF1-F893DF62AA49}"/>
              </a:ext>
            </a:extLst>
          </p:cNvPr>
          <p:cNvSpPr/>
          <p:nvPr/>
        </p:nvSpPr>
        <p:spPr>
          <a:xfrm>
            <a:off x="5355360" y="-4654534"/>
            <a:ext cx="3166340" cy="728790"/>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采动效应下油性气涌出静态影响因素研究</a:t>
            </a:r>
          </a:p>
        </p:txBody>
      </p:sp>
      <p:sp>
        <p:nvSpPr>
          <p:cNvPr id="57" name="矩形: 圆角 56">
            <a:extLst>
              <a:ext uri="{FF2B5EF4-FFF2-40B4-BE49-F238E27FC236}">
                <a16:creationId xmlns:a16="http://schemas.microsoft.com/office/drawing/2014/main" id="{07E4EEF6-650F-494D-87F7-FDBCCCA6DFE9}"/>
              </a:ext>
            </a:extLst>
          </p:cNvPr>
          <p:cNvSpPr/>
          <p:nvPr/>
        </p:nvSpPr>
        <p:spPr>
          <a:xfrm>
            <a:off x="4203700" y="-6224138"/>
            <a:ext cx="4330700" cy="807588"/>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受压情况下电阻率响应特征、渗透率变化规律以及底板岩体分布情况</a:t>
            </a:r>
          </a:p>
        </p:txBody>
      </p:sp>
      <p:sp>
        <p:nvSpPr>
          <p:cNvPr id="59" name="箭头: 右 58">
            <a:extLst>
              <a:ext uri="{FF2B5EF4-FFF2-40B4-BE49-F238E27FC236}">
                <a16:creationId xmlns:a16="http://schemas.microsoft.com/office/drawing/2014/main" id="{28FF392D-B3AF-44F1-8B7D-20852860B403}"/>
              </a:ext>
            </a:extLst>
          </p:cNvPr>
          <p:cNvSpPr/>
          <p:nvPr/>
        </p:nvSpPr>
        <p:spPr>
          <a:xfrm rot="5400000">
            <a:off x="7798178" y="-6542954"/>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a:extLst>
              <a:ext uri="{FF2B5EF4-FFF2-40B4-BE49-F238E27FC236}">
                <a16:creationId xmlns:a16="http://schemas.microsoft.com/office/drawing/2014/main" id="{288DF485-12F1-4F12-B616-902F5A24EEC5}"/>
              </a:ext>
            </a:extLst>
          </p:cNvPr>
          <p:cNvSpPr/>
          <p:nvPr/>
        </p:nvSpPr>
        <p:spPr>
          <a:xfrm rot="5400000">
            <a:off x="5788402" y="-3948979"/>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74CFB985-1AA8-4530-B4B1-FC0619B3D458}"/>
              </a:ext>
            </a:extLst>
          </p:cNvPr>
          <p:cNvSpPr/>
          <p:nvPr/>
        </p:nvSpPr>
        <p:spPr>
          <a:xfrm rot="5400000">
            <a:off x="7769602" y="-3961678"/>
            <a:ext cx="263928" cy="350583"/>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721005EB-2985-4910-AF30-BE2686ABA618}"/>
              </a:ext>
            </a:extLst>
          </p:cNvPr>
          <p:cNvSpPr/>
          <p:nvPr/>
        </p:nvSpPr>
        <p:spPr>
          <a:xfrm>
            <a:off x="5019675" y="-3595238"/>
            <a:ext cx="1695450" cy="604388"/>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采动效应下</a:t>
            </a:r>
            <a:endParaRPr lang="en-US" altLang="zh-CN" dirty="0"/>
          </a:p>
          <a:p>
            <a:pPr algn="ctr"/>
            <a:r>
              <a:rPr lang="zh-CN" altLang="en-US" dirty="0"/>
              <a:t>围岩损伤规律</a:t>
            </a:r>
          </a:p>
        </p:txBody>
      </p:sp>
      <p:sp>
        <p:nvSpPr>
          <p:cNvPr id="68" name="矩形: 圆角 67">
            <a:extLst>
              <a:ext uri="{FF2B5EF4-FFF2-40B4-BE49-F238E27FC236}">
                <a16:creationId xmlns:a16="http://schemas.microsoft.com/office/drawing/2014/main" id="{BDA7FC5C-0AAA-434A-AD06-706BD9DECA07}"/>
              </a:ext>
            </a:extLst>
          </p:cNvPr>
          <p:cNvSpPr/>
          <p:nvPr/>
        </p:nvSpPr>
        <p:spPr>
          <a:xfrm>
            <a:off x="6838950" y="-3595238"/>
            <a:ext cx="2098675" cy="613913"/>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a:t>
            </a:r>
            <a:endParaRPr lang="en-US" altLang="zh-CN" dirty="0"/>
          </a:p>
          <a:p>
            <a:pPr algn="ctr"/>
            <a:r>
              <a:rPr lang="zh-CN" altLang="en-US" dirty="0"/>
              <a:t>静态影响因素</a:t>
            </a:r>
          </a:p>
        </p:txBody>
      </p:sp>
      <p:sp>
        <p:nvSpPr>
          <p:cNvPr id="69" name="矩形: 圆角 68">
            <a:extLst>
              <a:ext uri="{FF2B5EF4-FFF2-40B4-BE49-F238E27FC236}">
                <a16:creationId xmlns:a16="http://schemas.microsoft.com/office/drawing/2014/main" id="{832D278C-5969-4109-8D79-BF3738317AD6}"/>
              </a:ext>
            </a:extLst>
          </p:cNvPr>
          <p:cNvSpPr/>
          <p:nvPr/>
        </p:nvSpPr>
        <p:spPr>
          <a:xfrm>
            <a:off x="4940300" y="-4718051"/>
            <a:ext cx="4108450" cy="1860551"/>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圆角 76">
            <a:extLst>
              <a:ext uri="{FF2B5EF4-FFF2-40B4-BE49-F238E27FC236}">
                <a16:creationId xmlns:a16="http://schemas.microsoft.com/office/drawing/2014/main" id="{12AE322C-053D-43B3-B001-E4A969CE57CE}"/>
              </a:ext>
            </a:extLst>
          </p:cNvPr>
          <p:cNvSpPr/>
          <p:nvPr/>
        </p:nvSpPr>
        <p:spPr>
          <a:xfrm>
            <a:off x="3636737" y="-2315938"/>
            <a:ext cx="5480956" cy="3960587"/>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箭头连接符 78">
            <a:extLst>
              <a:ext uri="{FF2B5EF4-FFF2-40B4-BE49-F238E27FC236}">
                <a16:creationId xmlns:a16="http://schemas.microsoft.com/office/drawing/2014/main" id="{83B03D6A-20B5-4FCE-B2DA-C17D7BB37833}"/>
              </a:ext>
            </a:extLst>
          </p:cNvPr>
          <p:cNvCxnSpPr>
            <a:cxnSpLocks/>
            <a:stCxn id="69" idx="2"/>
          </p:cNvCxnSpPr>
          <p:nvPr/>
        </p:nvCxnSpPr>
        <p:spPr>
          <a:xfrm>
            <a:off x="6994525" y="-2857500"/>
            <a:ext cx="0" cy="523875"/>
          </a:xfrm>
          <a:prstGeom prst="straightConnector1">
            <a:avLst/>
          </a:prstGeom>
          <a:ln w="38100">
            <a:solidFill>
              <a:srgbClr val="7030A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16ADB997-8A50-4AF9-B834-7197912862B4}"/>
              </a:ext>
            </a:extLst>
          </p:cNvPr>
          <p:cNvSpPr/>
          <p:nvPr/>
        </p:nvSpPr>
        <p:spPr>
          <a:xfrm>
            <a:off x="3794126" y="-2080312"/>
            <a:ext cx="5134882" cy="566288"/>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基于直流电法的油型气涌出危险性判识方法研究</a:t>
            </a:r>
          </a:p>
        </p:txBody>
      </p:sp>
      <p:cxnSp>
        <p:nvCxnSpPr>
          <p:cNvPr id="75" name="直接箭头连接符 74">
            <a:extLst>
              <a:ext uri="{FF2B5EF4-FFF2-40B4-BE49-F238E27FC236}">
                <a16:creationId xmlns:a16="http://schemas.microsoft.com/office/drawing/2014/main" id="{96F62BD0-5619-4AD9-B4A4-D266528AEC24}"/>
              </a:ext>
            </a:extLst>
          </p:cNvPr>
          <p:cNvCxnSpPr>
            <a:cxnSpLocks/>
            <a:stCxn id="30" idx="3"/>
          </p:cNvCxnSpPr>
          <p:nvPr/>
        </p:nvCxnSpPr>
        <p:spPr>
          <a:xfrm>
            <a:off x="4267201" y="-3778250"/>
            <a:ext cx="419099" cy="0"/>
          </a:xfrm>
          <a:prstGeom prst="straightConnector1">
            <a:avLst/>
          </a:prstGeom>
          <a:ln w="381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矩形: 圆角 87">
            <a:extLst>
              <a:ext uri="{FF2B5EF4-FFF2-40B4-BE49-F238E27FC236}">
                <a16:creationId xmlns:a16="http://schemas.microsoft.com/office/drawing/2014/main" id="{55D8183C-2000-417E-9C50-73F5BC1B467C}"/>
              </a:ext>
            </a:extLst>
          </p:cNvPr>
          <p:cNvSpPr/>
          <p:nvPr/>
        </p:nvSpPr>
        <p:spPr>
          <a:xfrm>
            <a:off x="5610225" y="-1445602"/>
            <a:ext cx="1628775" cy="814227"/>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油型气涌出危险性评价指标体系</a:t>
            </a:r>
          </a:p>
        </p:txBody>
      </p:sp>
      <p:sp>
        <p:nvSpPr>
          <p:cNvPr id="89" name="矩形: 圆角 88">
            <a:extLst>
              <a:ext uri="{FF2B5EF4-FFF2-40B4-BE49-F238E27FC236}">
                <a16:creationId xmlns:a16="http://schemas.microsoft.com/office/drawing/2014/main" id="{BF5F0760-611E-4DBD-9BCF-4F6239BDEE74}"/>
              </a:ext>
            </a:extLst>
          </p:cNvPr>
          <p:cNvSpPr/>
          <p:nvPr/>
        </p:nvSpPr>
        <p:spPr>
          <a:xfrm>
            <a:off x="3800475" y="-1367973"/>
            <a:ext cx="1419225" cy="584200"/>
          </a:xfrm>
          <a:prstGeom prst="roundRect">
            <a:avLst/>
          </a:prstGeom>
          <a:solidFill>
            <a:srgbClr val="92D050"/>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动态</a:t>
            </a:r>
            <a:endParaRPr lang="en-US" altLang="zh-CN" dirty="0">
              <a:solidFill>
                <a:schemeClr val="tx1"/>
              </a:solidFill>
            </a:endParaRPr>
          </a:p>
          <a:p>
            <a:pPr algn="ctr"/>
            <a:r>
              <a:rPr lang="zh-CN" altLang="en-US" dirty="0">
                <a:solidFill>
                  <a:schemeClr val="tx1"/>
                </a:solidFill>
              </a:rPr>
              <a:t>关键指标</a:t>
            </a:r>
          </a:p>
        </p:txBody>
      </p:sp>
      <p:sp>
        <p:nvSpPr>
          <p:cNvPr id="93" name="矩形: 圆角 92">
            <a:extLst>
              <a:ext uri="{FF2B5EF4-FFF2-40B4-BE49-F238E27FC236}">
                <a16:creationId xmlns:a16="http://schemas.microsoft.com/office/drawing/2014/main" id="{9FB46690-84D4-427E-BCBF-948A6208BF46}"/>
              </a:ext>
            </a:extLst>
          </p:cNvPr>
          <p:cNvSpPr/>
          <p:nvPr/>
        </p:nvSpPr>
        <p:spPr>
          <a:xfrm>
            <a:off x="7658101" y="-1377498"/>
            <a:ext cx="1362074" cy="584200"/>
          </a:xfrm>
          <a:prstGeom prst="roundRect">
            <a:avLst/>
          </a:prstGeom>
          <a:solidFill>
            <a:srgbClr val="6F6DA3"/>
          </a:solidFill>
          <a:ln w="19050">
            <a:solidFill>
              <a:schemeClr val="tx1"/>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bg2"/>
                </a:solidFill>
              </a:rPr>
              <a:t>静态</a:t>
            </a:r>
            <a:endParaRPr lang="en-US" altLang="zh-CN" dirty="0">
              <a:solidFill>
                <a:schemeClr val="bg2"/>
              </a:solidFill>
            </a:endParaRPr>
          </a:p>
          <a:p>
            <a:pPr algn="ctr"/>
            <a:r>
              <a:rPr lang="zh-CN" altLang="en-US" dirty="0">
                <a:solidFill>
                  <a:schemeClr val="bg2"/>
                </a:solidFill>
              </a:rPr>
              <a:t>评价指标</a:t>
            </a:r>
          </a:p>
        </p:txBody>
      </p:sp>
      <p:sp>
        <p:nvSpPr>
          <p:cNvPr id="119" name="箭头: 右 118">
            <a:extLst>
              <a:ext uri="{FF2B5EF4-FFF2-40B4-BE49-F238E27FC236}">
                <a16:creationId xmlns:a16="http://schemas.microsoft.com/office/drawing/2014/main" id="{BAD9BD69-6D9A-4EBC-AD2D-BA9B84E62DD3}"/>
              </a:ext>
            </a:extLst>
          </p:cNvPr>
          <p:cNvSpPr/>
          <p:nvPr/>
        </p:nvSpPr>
        <p:spPr>
          <a:xfrm rot="10800000">
            <a:off x="7287002" y="-1240252"/>
            <a:ext cx="263928" cy="350583"/>
          </a:xfrm>
          <a:prstGeom prst="rightArrow">
            <a:avLst/>
          </a:prstGeom>
          <a:solidFill>
            <a:srgbClr val="6F6DA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矩形: 圆角 120">
            <a:extLst>
              <a:ext uri="{FF2B5EF4-FFF2-40B4-BE49-F238E27FC236}">
                <a16:creationId xmlns:a16="http://schemas.microsoft.com/office/drawing/2014/main" id="{466D3E41-8EEC-418F-9954-5CF1EBF8F277}"/>
              </a:ext>
            </a:extLst>
          </p:cNvPr>
          <p:cNvSpPr/>
          <p:nvPr/>
        </p:nvSpPr>
        <p:spPr>
          <a:xfrm>
            <a:off x="5622925" y="-266314"/>
            <a:ext cx="1628775" cy="887252"/>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a:t>
            </a:r>
            <a:endParaRPr lang="en-US" altLang="zh-CN" dirty="0"/>
          </a:p>
          <a:p>
            <a:pPr algn="ctr"/>
            <a:r>
              <a:rPr lang="zh-CN" altLang="en-US" dirty="0"/>
              <a:t>危险性判识方法</a:t>
            </a:r>
          </a:p>
        </p:txBody>
      </p:sp>
      <p:sp>
        <p:nvSpPr>
          <p:cNvPr id="122" name="矩形: 圆角 121">
            <a:extLst>
              <a:ext uri="{FF2B5EF4-FFF2-40B4-BE49-F238E27FC236}">
                <a16:creationId xmlns:a16="http://schemas.microsoft.com/office/drawing/2014/main" id="{2389978B-5FB7-45BA-9282-DF7E12E4178B}"/>
              </a:ext>
            </a:extLst>
          </p:cNvPr>
          <p:cNvSpPr/>
          <p:nvPr/>
        </p:nvSpPr>
        <p:spPr>
          <a:xfrm>
            <a:off x="3687043" y="-134258"/>
            <a:ext cx="1504950" cy="584200"/>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PSO-AHP</a:t>
            </a:r>
            <a:r>
              <a:rPr lang="zh-CN" altLang="en-US" dirty="0">
                <a:solidFill>
                  <a:schemeClr val="tx1"/>
                </a:solidFill>
              </a:rPr>
              <a:t>组合赋权模型</a:t>
            </a:r>
          </a:p>
        </p:txBody>
      </p:sp>
      <p:sp>
        <p:nvSpPr>
          <p:cNvPr id="123" name="箭头: 右 122">
            <a:extLst>
              <a:ext uri="{FF2B5EF4-FFF2-40B4-BE49-F238E27FC236}">
                <a16:creationId xmlns:a16="http://schemas.microsoft.com/office/drawing/2014/main" id="{876B6E59-BFE7-4912-A366-60D16BD5C36B}"/>
              </a:ext>
            </a:extLst>
          </p:cNvPr>
          <p:cNvSpPr/>
          <p:nvPr/>
        </p:nvSpPr>
        <p:spPr>
          <a:xfrm>
            <a:off x="5280402" y="-1240252"/>
            <a:ext cx="263928" cy="354427"/>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圆角 123">
            <a:extLst>
              <a:ext uri="{FF2B5EF4-FFF2-40B4-BE49-F238E27FC236}">
                <a16:creationId xmlns:a16="http://schemas.microsoft.com/office/drawing/2014/main" id="{78582275-AD5E-4134-B697-781FA4D924C0}"/>
              </a:ext>
            </a:extLst>
          </p:cNvPr>
          <p:cNvSpPr/>
          <p:nvPr/>
        </p:nvSpPr>
        <p:spPr>
          <a:xfrm>
            <a:off x="7666181" y="-114920"/>
            <a:ext cx="1410566" cy="584200"/>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属性测度区间判识方法</a:t>
            </a:r>
          </a:p>
        </p:txBody>
      </p:sp>
      <p:sp>
        <p:nvSpPr>
          <p:cNvPr id="127" name="箭头: 右 126">
            <a:extLst>
              <a:ext uri="{FF2B5EF4-FFF2-40B4-BE49-F238E27FC236}">
                <a16:creationId xmlns:a16="http://schemas.microsoft.com/office/drawing/2014/main" id="{96B2E85A-D551-41AE-BAC5-DAE7896AA9E2}"/>
              </a:ext>
            </a:extLst>
          </p:cNvPr>
          <p:cNvSpPr/>
          <p:nvPr/>
        </p:nvSpPr>
        <p:spPr>
          <a:xfrm rot="5400000">
            <a:off x="6303659" y="-627768"/>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箭头: 左右 112">
            <a:extLst>
              <a:ext uri="{FF2B5EF4-FFF2-40B4-BE49-F238E27FC236}">
                <a16:creationId xmlns:a16="http://schemas.microsoft.com/office/drawing/2014/main" id="{653103E2-EB90-4BEF-BCE1-433D8AE8C9BE}"/>
              </a:ext>
            </a:extLst>
          </p:cNvPr>
          <p:cNvSpPr/>
          <p:nvPr/>
        </p:nvSpPr>
        <p:spPr>
          <a:xfrm flipV="1">
            <a:off x="5210629" y="75785"/>
            <a:ext cx="406400" cy="193964"/>
          </a:xfrm>
          <a:prstGeom prst="leftRightArrow">
            <a:avLst/>
          </a:prstGeom>
          <a:solidFill>
            <a:srgbClr val="FFD9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箭头: 左右 128">
            <a:extLst>
              <a:ext uri="{FF2B5EF4-FFF2-40B4-BE49-F238E27FC236}">
                <a16:creationId xmlns:a16="http://schemas.microsoft.com/office/drawing/2014/main" id="{8AFBA281-3D4B-4490-B858-8FD712F0B3ED}"/>
              </a:ext>
            </a:extLst>
          </p:cNvPr>
          <p:cNvSpPr/>
          <p:nvPr/>
        </p:nvSpPr>
        <p:spPr>
          <a:xfrm flipV="1">
            <a:off x="7247247" y="71167"/>
            <a:ext cx="406400" cy="193964"/>
          </a:xfrm>
          <a:prstGeom prst="leftRightArrow">
            <a:avLst/>
          </a:prstGeom>
          <a:solidFill>
            <a:srgbClr val="FFD9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箭头: 右 129">
            <a:extLst>
              <a:ext uri="{FF2B5EF4-FFF2-40B4-BE49-F238E27FC236}">
                <a16:creationId xmlns:a16="http://schemas.microsoft.com/office/drawing/2014/main" id="{97AB4735-B20C-4FB9-9FBB-4F89152779C9}"/>
              </a:ext>
            </a:extLst>
          </p:cNvPr>
          <p:cNvSpPr/>
          <p:nvPr/>
        </p:nvSpPr>
        <p:spPr>
          <a:xfrm rot="5400000">
            <a:off x="6310917" y="605491"/>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圆角 131">
            <a:extLst>
              <a:ext uri="{FF2B5EF4-FFF2-40B4-BE49-F238E27FC236}">
                <a16:creationId xmlns:a16="http://schemas.microsoft.com/office/drawing/2014/main" id="{A4A768E0-9E68-4E51-A528-4AE3CC1764AE}"/>
              </a:ext>
            </a:extLst>
          </p:cNvPr>
          <p:cNvSpPr/>
          <p:nvPr/>
        </p:nvSpPr>
        <p:spPr>
          <a:xfrm>
            <a:off x="4180115" y="1020533"/>
            <a:ext cx="4571999" cy="522062"/>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设计并开发油型气涌出危险性评价软件</a:t>
            </a:r>
          </a:p>
        </p:txBody>
      </p:sp>
      <p:sp>
        <p:nvSpPr>
          <p:cNvPr id="145" name="矩形: 圆角 144">
            <a:extLst>
              <a:ext uri="{FF2B5EF4-FFF2-40B4-BE49-F238E27FC236}">
                <a16:creationId xmlns:a16="http://schemas.microsoft.com/office/drawing/2014/main" id="{6FA328EA-28A1-46DE-98A9-9B2B8FF6BD23}"/>
              </a:ext>
            </a:extLst>
          </p:cNvPr>
          <p:cNvSpPr/>
          <p:nvPr/>
        </p:nvSpPr>
        <p:spPr>
          <a:xfrm>
            <a:off x="3589112" y="1990725"/>
            <a:ext cx="5480956" cy="3153930"/>
          </a:xfrm>
          <a:prstGeom prst="round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6" name="矩形: 圆角 145">
            <a:extLst>
              <a:ext uri="{FF2B5EF4-FFF2-40B4-BE49-F238E27FC236}">
                <a16:creationId xmlns:a16="http://schemas.microsoft.com/office/drawing/2014/main" id="{199D53EB-23A0-4A9C-8773-26F71307A03A}"/>
              </a:ext>
            </a:extLst>
          </p:cNvPr>
          <p:cNvSpPr/>
          <p:nvPr/>
        </p:nvSpPr>
        <p:spPr>
          <a:xfrm>
            <a:off x="3763529" y="2152746"/>
            <a:ext cx="5134882" cy="433433"/>
          </a:xfrm>
          <a:prstGeom prst="roundRect">
            <a:avLst/>
          </a:prstGeom>
          <a:solidFill>
            <a:schemeClr val="accent1"/>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b="1" dirty="0">
                <a:solidFill>
                  <a:schemeClr val="bg1"/>
                </a:solidFill>
              </a:rPr>
              <a:t>油型气涌出危险性判识方法现场应用</a:t>
            </a:r>
          </a:p>
        </p:txBody>
      </p:sp>
      <p:cxnSp>
        <p:nvCxnSpPr>
          <p:cNvPr id="147" name="直接箭头连接符 146">
            <a:extLst>
              <a:ext uri="{FF2B5EF4-FFF2-40B4-BE49-F238E27FC236}">
                <a16:creationId xmlns:a16="http://schemas.microsoft.com/office/drawing/2014/main" id="{8A476E64-23C8-4978-8B9A-353D3824A187}"/>
              </a:ext>
            </a:extLst>
          </p:cNvPr>
          <p:cNvCxnSpPr>
            <a:cxnSpLocks/>
          </p:cNvCxnSpPr>
          <p:nvPr/>
        </p:nvCxnSpPr>
        <p:spPr>
          <a:xfrm>
            <a:off x="6398779" y="1635991"/>
            <a:ext cx="0" cy="335684"/>
          </a:xfrm>
          <a:prstGeom prst="straightConnector1">
            <a:avLst/>
          </a:prstGeom>
          <a:ln w="38100">
            <a:solidFill>
              <a:schemeClr val="accent4">
                <a:lumMod val="60000"/>
                <a:lumOff val="4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50" name="矩形: 圆角 149">
            <a:extLst>
              <a:ext uri="{FF2B5EF4-FFF2-40B4-BE49-F238E27FC236}">
                <a16:creationId xmlns:a16="http://schemas.microsoft.com/office/drawing/2014/main" id="{A98807E1-C64B-4E47-904A-A2FE5FD5E2CD}"/>
              </a:ext>
            </a:extLst>
          </p:cNvPr>
          <p:cNvSpPr/>
          <p:nvPr/>
        </p:nvSpPr>
        <p:spPr>
          <a:xfrm>
            <a:off x="5839966" y="2654300"/>
            <a:ext cx="1628775" cy="571499"/>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直流电法</a:t>
            </a:r>
            <a:endParaRPr lang="en-US" altLang="zh-CN" dirty="0"/>
          </a:p>
          <a:p>
            <a:pPr algn="ctr"/>
            <a:r>
              <a:rPr lang="zh-CN" altLang="en-US" dirty="0"/>
              <a:t>超前探测</a:t>
            </a:r>
          </a:p>
        </p:txBody>
      </p:sp>
      <p:sp>
        <p:nvSpPr>
          <p:cNvPr id="151" name="矩形: 圆角 150">
            <a:extLst>
              <a:ext uri="{FF2B5EF4-FFF2-40B4-BE49-F238E27FC236}">
                <a16:creationId xmlns:a16="http://schemas.microsoft.com/office/drawing/2014/main" id="{9BF08F6A-08CC-4806-8EE5-AC335CCC69D7}"/>
              </a:ext>
            </a:extLst>
          </p:cNvPr>
          <p:cNvSpPr/>
          <p:nvPr/>
        </p:nvSpPr>
        <p:spPr>
          <a:xfrm>
            <a:off x="5777620" y="3611309"/>
            <a:ext cx="1628775" cy="480401"/>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动态关键指标</a:t>
            </a:r>
          </a:p>
        </p:txBody>
      </p:sp>
      <p:sp>
        <p:nvSpPr>
          <p:cNvPr id="152" name="箭头: 右 151">
            <a:extLst>
              <a:ext uri="{FF2B5EF4-FFF2-40B4-BE49-F238E27FC236}">
                <a16:creationId xmlns:a16="http://schemas.microsoft.com/office/drawing/2014/main" id="{B3957056-7AE5-49E8-83E5-54C71FE0B19A}"/>
              </a:ext>
            </a:extLst>
          </p:cNvPr>
          <p:cNvSpPr/>
          <p:nvPr/>
        </p:nvSpPr>
        <p:spPr>
          <a:xfrm rot="5400000">
            <a:off x="6553358" y="3234392"/>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40E643B7-2AD1-4AFC-B169-0EC77CB5FD1A}"/>
              </a:ext>
            </a:extLst>
          </p:cNvPr>
          <p:cNvSpPr/>
          <p:nvPr/>
        </p:nvSpPr>
        <p:spPr>
          <a:xfrm>
            <a:off x="3855306" y="2655346"/>
            <a:ext cx="1628775" cy="572400"/>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直流电法</a:t>
            </a:r>
            <a:endParaRPr lang="en-US" altLang="zh-CN" dirty="0"/>
          </a:p>
          <a:p>
            <a:pPr algn="ctr"/>
            <a:r>
              <a:rPr lang="zh-CN" altLang="en-US" dirty="0"/>
              <a:t>底板探测</a:t>
            </a:r>
          </a:p>
        </p:txBody>
      </p:sp>
      <p:sp>
        <p:nvSpPr>
          <p:cNvPr id="154" name="箭头: 右 153">
            <a:extLst>
              <a:ext uri="{FF2B5EF4-FFF2-40B4-BE49-F238E27FC236}">
                <a16:creationId xmlns:a16="http://schemas.microsoft.com/office/drawing/2014/main" id="{ED3515A5-E303-48BD-8BB5-3CA6A4655072}"/>
              </a:ext>
            </a:extLst>
          </p:cNvPr>
          <p:cNvSpPr/>
          <p:nvPr/>
        </p:nvSpPr>
        <p:spPr>
          <a:xfrm>
            <a:off x="5525812" y="2702148"/>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20FD118B-2FE9-45AC-92B3-5AB5DAF18D2B}"/>
              </a:ext>
            </a:extLst>
          </p:cNvPr>
          <p:cNvSpPr/>
          <p:nvPr/>
        </p:nvSpPr>
        <p:spPr>
          <a:xfrm>
            <a:off x="8259907" y="2623663"/>
            <a:ext cx="723611" cy="1199037"/>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邻近已采工作面</a:t>
            </a:r>
            <a:endParaRPr lang="en-US" altLang="zh-CN" dirty="0">
              <a:solidFill>
                <a:schemeClr val="tx1"/>
              </a:solidFill>
            </a:endParaRPr>
          </a:p>
        </p:txBody>
      </p:sp>
      <p:sp>
        <p:nvSpPr>
          <p:cNvPr id="156" name="箭头: 右 155">
            <a:extLst>
              <a:ext uri="{FF2B5EF4-FFF2-40B4-BE49-F238E27FC236}">
                <a16:creationId xmlns:a16="http://schemas.microsoft.com/office/drawing/2014/main" id="{046B2E59-D904-4B93-8755-637EE84A21CA}"/>
              </a:ext>
            </a:extLst>
          </p:cNvPr>
          <p:cNvSpPr/>
          <p:nvPr/>
        </p:nvSpPr>
        <p:spPr>
          <a:xfrm rot="10800000">
            <a:off x="5443551" y="3667640"/>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箭头: 左右 157">
            <a:extLst>
              <a:ext uri="{FF2B5EF4-FFF2-40B4-BE49-F238E27FC236}">
                <a16:creationId xmlns:a16="http://schemas.microsoft.com/office/drawing/2014/main" id="{ABB86B10-8844-4763-A93B-4EAA7610CA4A}"/>
              </a:ext>
            </a:extLst>
          </p:cNvPr>
          <p:cNvSpPr/>
          <p:nvPr/>
        </p:nvSpPr>
        <p:spPr>
          <a:xfrm rot="9030700" flipV="1">
            <a:off x="7399644" y="3314700"/>
            <a:ext cx="855353" cy="419098"/>
          </a:xfrm>
          <a:prstGeom prst="leftRightArrow">
            <a:avLst/>
          </a:prstGeom>
          <a:solidFill>
            <a:srgbClr val="A9D18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对比</a:t>
            </a:r>
          </a:p>
        </p:txBody>
      </p:sp>
      <p:sp>
        <p:nvSpPr>
          <p:cNvPr id="159" name="矩形: 圆角 158">
            <a:extLst>
              <a:ext uri="{FF2B5EF4-FFF2-40B4-BE49-F238E27FC236}">
                <a16:creationId xmlns:a16="http://schemas.microsoft.com/office/drawing/2014/main" id="{BFE41956-1A42-4AF3-B1B7-F09186ED8883}"/>
              </a:ext>
            </a:extLst>
          </p:cNvPr>
          <p:cNvSpPr/>
          <p:nvPr/>
        </p:nvSpPr>
        <p:spPr>
          <a:xfrm>
            <a:off x="3771020" y="3517900"/>
            <a:ext cx="1628775" cy="635000"/>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油型气涌出危险性评价软件</a:t>
            </a:r>
          </a:p>
        </p:txBody>
      </p:sp>
      <p:sp>
        <p:nvSpPr>
          <p:cNvPr id="160" name="箭头: 右 159">
            <a:extLst>
              <a:ext uri="{FF2B5EF4-FFF2-40B4-BE49-F238E27FC236}">
                <a16:creationId xmlns:a16="http://schemas.microsoft.com/office/drawing/2014/main" id="{946D7C67-FCFB-4F3B-90D0-4CEF53C7609F}"/>
              </a:ext>
            </a:extLst>
          </p:cNvPr>
          <p:cNvSpPr/>
          <p:nvPr/>
        </p:nvSpPr>
        <p:spPr>
          <a:xfrm rot="5400000">
            <a:off x="4483258" y="4161493"/>
            <a:ext cx="263928" cy="385641"/>
          </a:xfrm>
          <a:prstGeom prst="rightArrow">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2E17508A-897A-471B-8E81-B2F2E2BFFBD0}"/>
              </a:ext>
            </a:extLst>
          </p:cNvPr>
          <p:cNvSpPr/>
          <p:nvPr/>
        </p:nvSpPr>
        <p:spPr>
          <a:xfrm>
            <a:off x="3768725" y="4534286"/>
            <a:ext cx="3203575" cy="431414"/>
          </a:xfrm>
          <a:prstGeom prst="roundRect">
            <a:avLst/>
          </a:prstGeom>
          <a:solidFill>
            <a:schemeClr val="accent4">
              <a:lumMod val="60000"/>
              <a:lumOff val="40000"/>
            </a:schemeClr>
          </a:solidFill>
          <a:ln w="19050">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油型气涌出危险性等级判识</a:t>
            </a:r>
          </a:p>
        </p:txBody>
      </p:sp>
      <p:sp>
        <p:nvSpPr>
          <p:cNvPr id="162" name="箭头: 左右 161">
            <a:extLst>
              <a:ext uri="{FF2B5EF4-FFF2-40B4-BE49-F238E27FC236}">
                <a16:creationId xmlns:a16="http://schemas.microsoft.com/office/drawing/2014/main" id="{323BFB96-2B29-4490-9898-BB46B2DD3350}"/>
              </a:ext>
            </a:extLst>
          </p:cNvPr>
          <p:cNvSpPr/>
          <p:nvPr/>
        </p:nvSpPr>
        <p:spPr>
          <a:xfrm rot="9139252" flipV="1">
            <a:off x="6955145" y="4381499"/>
            <a:ext cx="855353" cy="419098"/>
          </a:xfrm>
          <a:prstGeom prst="leftRightArrow">
            <a:avLst/>
          </a:prstGeom>
          <a:solidFill>
            <a:srgbClr val="A9D18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对比</a:t>
            </a:r>
          </a:p>
        </p:txBody>
      </p:sp>
      <p:sp>
        <p:nvSpPr>
          <p:cNvPr id="163" name="矩形: 圆角 162">
            <a:extLst>
              <a:ext uri="{FF2B5EF4-FFF2-40B4-BE49-F238E27FC236}">
                <a16:creationId xmlns:a16="http://schemas.microsoft.com/office/drawing/2014/main" id="{4643C5B8-4B27-49EE-9705-B95F1C213111}"/>
              </a:ext>
            </a:extLst>
          </p:cNvPr>
          <p:cNvSpPr/>
          <p:nvPr/>
        </p:nvSpPr>
        <p:spPr>
          <a:xfrm>
            <a:off x="7891607" y="3868263"/>
            <a:ext cx="896793" cy="1199037"/>
          </a:xfrm>
          <a:prstGeom prst="roundRect">
            <a:avLst/>
          </a:prstGeom>
          <a:solidFill>
            <a:srgbClr val="A9D18E"/>
          </a:solidFill>
          <a:ln w="19050">
            <a:solidFill>
              <a:schemeClr val="accent6">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r>
              <a:rPr lang="zh-CN" altLang="en-US" dirty="0">
                <a:solidFill>
                  <a:schemeClr val="tx1"/>
                </a:solidFill>
              </a:rPr>
              <a:t>瓦斯抽采纯量</a:t>
            </a:r>
            <a:endParaRPr lang="en-US" altLang="zh-CN" dirty="0">
              <a:solidFill>
                <a:schemeClr val="tx1"/>
              </a:solidFill>
            </a:endParaRPr>
          </a:p>
        </p:txBody>
      </p:sp>
      <p:sp>
        <p:nvSpPr>
          <p:cNvPr id="164" name="矩形: 圆角 163">
            <a:extLst>
              <a:ext uri="{FF2B5EF4-FFF2-40B4-BE49-F238E27FC236}">
                <a16:creationId xmlns:a16="http://schemas.microsoft.com/office/drawing/2014/main" id="{FFA0D58E-86C6-4013-8532-5B05A16FCBCC}"/>
              </a:ext>
            </a:extLst>
          </p:cNvPr>
          <p:cNvSpPr/>
          <p:nvPr/>
        </p:nvSpPr>
        <p:spPr>
          <a:xfrm>
            <a:off x="807012" y="5676900"/>
            <a:ext cx="1393200" cy="532800"/>
          </a:xfrm>
          <a:prstGeom prst="roundRect">
            <a:avLst/>
          </a:prstGeom>
          <a:solidFill>
            <a:srgbClr val="FB8C62"/>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000" dirty="0">
                <a:solidFill>
                  <a:schemeClr val="tx1"/>
                </a:solidFill>
              </a:rPr>
              <a:t>研究目的</a:t>
            </a:r>
          </a:p>
        </p:txBody>
      </p:sp>
      <p:sp>
        <p:nvSpPr>
          <p:cNvPr id="165" name="箭头: 右 164">
            <a:extLst>
              <a:ext uri="{FF2B5EF4-FFF2-40B4-BE49-F238E27FC236}">
                <a16:creationId xmlns:a16="http://schemas.microsoft.com/office/drawing/2014/main" id="{08109D6C-5D04-4BD2-84F3-9737AF5B6A93}"/>
              </a:ext>
            </a:extLst>
          </p:cNvPr>
          <p:cNvSpPr/>
          <p:nvPr/>
        </p:nvSpPr>
        <p:spPr>
          <a:xfrm>
            <a:off x="2355850" y="5791200"/>
            <a:ext cx="939800" cy="317500"/>
          </a:xfrm>
          <a:prstGeom prst="rightArrow">
            <a:avLst/>
          </a:prstGeom>
          <a:solidFill>
            <a:srgbClr val="FB8C6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AACAEFAE-F6A2-435A-9119-F2FAA40B4911}"/>
              </a:ext>
            </a:extLst>
          </p:cNvPr>
          <p:cNvSpPr/>
          <p:nvPr/>
        </p:nvSpPr>
        <p:spPr>
          <a:xfrm>
            <a:off x="3578089" y="5588000"/>
            <a:ext cx="5451611" cy="812799"/>
          </a:xfrm>
          <a:prstGeom prst="roundRect">
            <a:avLst/>
          </a:prstGeom>
          <a:solidFill>
            <a:srgbClr val="FB8C62"/>
          </a:solidFill>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基于直流电法的</a:t>
            </a:r>
            <a:endParaRPr lang="en-US" altLang="zh-CN" sz="2800" dirty="0"/>
          </a:p>
          <a:p>
            <a:pPr algn="ctr"/>
            <a:r>
              <a:rPr lang="zh-CN" altLang="en-US" sz="2800" dirty="0"/>
              <a:t>油型气涌出危险性判识</a:t>
            </a:r>
          </a:p>
        </p:txBody>
      </p:sp>
      <p:cxnSp>
        <p:nvCxnSpPr>
          <p:cNvPr id="167" name="直接箭头连接符 166">
            <a:extLst>
              <a:ext uri="{FF2B5EF4-FFF2-40B4-BE49-F238E27FC236}">
                <a16:creationId xmlns:a16="http://schemas.microsoft.com/office/drawing/2014/main" id="{C2F7399B-EE78-46AA-BABF-E3B6261532E7}"/>
              </a:ext>
            </a:extLst>
          </p:cNvPr>
          <p:cNvCxnSpPr>
            <a:cxnSpLocks/>
            <a:endCxn id="166" idx="0"/>
          </p:cNvCxnSpPr>
          <p:nvPr/>
        </p:nvCxnSpPr>
        <p:spPr>
          <a:xfrm flipH="1">
            <a:off x="6303895" y="5166591"/>
            <a:ext cx="5984" cy="421409"/>
          </a:xfrm>
          <a:prstGeom prst="straightConnector1">
            <a:avLst/>
          </a:prstGeom>
          <a:ln w="38100">
            <a:solidFill>
              <a:schemeClr val="accent4">
                <a:lumMod val="60000"/>
                <a:lumOff val="40000"/>
              </a:schemeClr>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17446</TotalTime>
  <Words>1760</Words>
  <Application>Microsoft Office PowerPoint</Application>
  <PresentationFormat>宽屏</PresentationFormat>
  <Paragraphs>241</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183</cp:revision>
  <dcterms:created xsi:type="dcterms:W3CDTF">2015-07-31T01:43:00Z</dcterms:created>
  <dcterms:modified xsi:type="dcterms:W3CDTF">2024-04-15T05:21:44Z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