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316" r:id="rId4"/>
    <p:sldId id="319" r:id="rId5"/>
    <p:sldId id="290" r:id="rId6"/>
    <p:sldId id="321" r:id="rId7"/>
    <p:sldId id="318" r:id="rId8"/>
    <p:sldId id="274" r:id="rId9"/>
    <p:sldId id="320" r:id="rId10"/>
    <p:sldId id="304" r:id="rId11"/>
    <p:sldId id="3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D5267"/>
    <a:srgbClr val="157E9F"/>
    <a:srgbClr val="80ABB8"/>
    <a:srgbClr val="1BA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4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3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4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84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9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5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78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37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58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1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7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4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C79A5A90-9436-46B5-A3F6-81C253ACC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468" y="510513"/>
            <a:ext cx="4883912" cy="366293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2357" y="3738112"/>
            <a:ext cx="109873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0D5267"/>
                </a:solidFill>
                <a:latin typeface="黑体" panose="02010609060101010101" pitchFamily="49" charset="-122"/>
                <a:ea typeface="方正清刻本悦宋简体" panose="02000000000000000000" pitchFamily="2" charset="-122"/>
              </a:rPr>
              <a:t>基于矿井直流电阻率法的地质异常智能评价</a:t>
            </a:r>
          </a:p>
        </p:txBody>
      </p:sp>
      <p:sp>
        <p:nvSpPr>
          <p:cNvPr id="20" name="矩形 19"/>
          <p:cNvSpPr/>
          <p:nvPr/>
        </p:nvSpPr>
        <p:spPr>
          <a:xfrm>
            <a:off x="4524107" y="4763187"/>
            <a:ext cx="3424335" cy="1422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汇报人：孔   睿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   师：魏明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尧  副研究员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49564" y="1223644"/>
              <a:ext cx="858324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2023.6</a:t>
              </a: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3958625" y="310334"/>
            <a:ext cx="204914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PLAN</a:t>
            </a:r>
          </a:p>
        </p:txBody>
      </p:sp>
      <p:sp>
        <p:nvSpPr>
          <p:cNvPr id="20" name="圆角矩形 1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077" y="125666"/>
            <a:ext cx="2444900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研究计划安排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8" name="Freeform 70"/>
          <p:cNvSpPr>
            <a:spLocks noEditPoints="1"/>
          </p:cNvSpPr>
          <p:nvPr/>
        </p:nvSpPr>
        <p:spPr bwMode="auto">
          <a:xfrm>
            <a:off x="1798418" y="3633901"/>
            <a:ext cx="471249" cy="319812"/>
          </a:xfrm>
          <a:custGeom>
            <a:avLst/>
            <a:gdLst>
              <a:gd name="T0" fmla="*/ 157 w 200"/>
              <a:gd name="T1" fmla="*/ 0 h 136"/>
              <a:gd name="T2" fmla="*/ 44 w 200"/>
              <a:gd name="T3" fmla="*/ 0 h 136"/>
              <a:gd name="T4" fmla="*/ 0 w 200"/>
              <a:gd name="T5" fmla="*/ 48 h 136"/>
              <a:gd name="T6" fmla="*/ 0 w 200"/>
              <a:gd name="T7" fmla="*/ 136 h 136"/>
              <a:gd name="T8" fmla="*/ 200 w 200"/>
              <a:gd name="T9" fmla="*/ 136 h 136"/>
              <a:gd name="T10" fmla="*/ 200 w 200"/>
              <a:gd name="T11" fmla="*/ 48 h 136"/>
              <a:gd name="T12" fmla="*/ 157 w 200"/>
              <a:gd name="T13" fmla="*/ 0 h 136"/>
              <a:gd name="T14" fmla="*/ 48 w 200"/>
              <a:gd name="T15" fmla="*/ 8 h 136"/>
              <a:gd name="T16" fmla="*/ 153 w 200"/>
              <a:gd name="T17" fmla="*/ 8 h 136"/>
              <a:gd name="T18" fmla="*/ 190 w 200"/>
              <a:gd name="T19" fmla="*/ 48 h 136"/>
              <a:gd name="T20" fmla="*/ 128 w 200"/>
              <a:gd name="T21" fmla="*/ 48 h 136"/>
              <a:gd name="T22" fmla="*/ 100 w 200"/>
              <a:gd name="T23" fmla="*/ 75 h 136"/>
              <a:gd name="T24" fmla="*/ 72 w 200"/>
              <a:gd name="T25" fmla="*/ 48 h 136"/>
              <a:gd name="T26" fmla="*/ 11 w 200"/>
              <a:gd name="T27" fmla="*/ 48 h 136"/>
              <a:gd name="T28" fmla="*/ 48 w 200"/>
              <a:gd name="T29" fmla="*/ 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157" y="0"/>
                </a:moveTo>
                <a:cubicBezTo>
                  <a:pt x="44" y="0"/>
                  <a:pt x="44" y="0"/>
                  <a:pt x="44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6"/>
                  <a:pt x="0" y="136"/>
                  <a:pt x="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48"/>
                  <a:pt x="200" y="48"/>
                  <a:pt x="200" y="48"/>
                </a:cubicBezTo>
                <a:lnTo>
                  <a:pt x="157" y="0"/>
                </a:lnTo>
                <a:close/>
                <a:moveTo>
                  <a:pt x="48" y="8"/>
                </a:moveTo>
                <a:cubicBezTo>
                  <a:pt x="153" y="8"/>
                  <a:pt x="153" y="8"/>
                  <a:pt x="153" y="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63"/>
                  <a:pt x="115" y="75"/>
                  <a:pt x="100" y="75"/>
                </a:cubicBezTo>
                <a:cubicBezTo>
                  <a:pt x="85" y="75"/>
                  <a:pt x="72" y="63"/>
                  <a:pt x="72" y="48"/>
                </a:cubicBezTo>
                <a:cubicBezTo>
                  <a:pt x="11" y="48"/>
                  <a:pt x="11" y="48"/>
                  <a:pt x="11" y="48"/>
                </a:cubicBez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49" name="Freeform 121"/>
          <p:cNvSpPr/>
          <p:nvPr/>
        </p:nvSpPr>
        <p:spPr bwMode="auto">
          <a:xfrm>
            <a:off x="3750365" y="3553870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04949" y="1346206"/>
            <a:ext cx="8725645" cy="165378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2023.5-2023.8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：整理实验数据，完善软件程序，优化算法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2023.8-2023.10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COMSOL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模型建立与求解，拟合实验；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2023.10-2023.1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：整理资料，撰写论文；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2023.1-2023.5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：修改论文，毕业答辩。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Freeform 25"/>
          <p:cNvSpPr>
            <a:spLocks noEditPoints="1"/>
          </p:cNvSpPr>
          <p:nvPr/>
        </p:nvSpPr>
        <p:spPr bwMode="auto">
          <a:xfrm>
            <a:off x="5860131" y="3595855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921970" y="3544553"/>
            <a:ext cx="452025" cy="452025"/>
            <a:chOff x="413379" y="7611656"/>
            <a:chExt cx="452025" cy="452025"/>
          </a:xfrm>
        </p:grpSpPr>
        <p:sp>
          <p:nvSpPr>
            <p:cNvPr id="67" name="Freeform 28"/>
            <p:cNvSpPr>
              <a:spLocks noEditPoints="1"/>
            </p:cNvSpPr>
            <p:nvPr/>
          </p:nvSpPr>
          <p:spPr bwMode="auto">
            <a:xfrm>
              <a:off x="413379" y="7611656"/>
              <a:ext cx="452025" cy="45202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8" name="Freeform 29"/>
            <p:cNvSpPr/>
            <p:nvPr/>
          </p:nvSpPr>
          <p:spPr bwMode="auto">
            <a:xfrm>
              <a:off x="648470" y="7745447"/>
              <a:ext cx="74541" cy="83142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9" name="Freeform 30"/>
            <p:cNvSpPr/>
            <p:nvPr/>
          </p:nvSpPr>
          <p:spPr bwMode="auto">
            <a:xfrm>
              <a:off x="648470" y="7649882"/>
              <a:ext cx="58295" cy="88876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0" name="Freeform 31"/>
            <p:cNvSpPr/>
            <p:nvPr/>
          </p:nvSpPr>
          <p:spPr bwMode="auto">
            <a:xfrm>
              <a:off x="571062" y="7647970"/>
              <a:ext cx="59250" cy="90787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1" name="Freeform 32"/>
            <p:cNvSpPr/>
            <p:nvPr/>
          </p:nvSpPr>
          <p:spPr bwMode="auto">
            <a:xfrm>
              <a:off x="684786" y="7652749"/>
              <a:ext cx="89832" cy="71674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2" name="Freeform 33"/>
            <p:cNvSpPr/>
            <p:nvPr/>
          </p:nvSpPr>
          <p:spPr bwMode="auto">
            <a:xfrm>
              <a:off x="726835" y="7717733"/>
              <a:ext cx="102255" cy="110857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3" name="Freeform 34"/>
            <p:cNvSpPr/>
            <p:nvPr/>
          </p:nvSpPr>
          <p:spPr bwMode="auto">
            <a:xfrm>
              <a:off x="557683" y="7745447"/>
              <a:ext cx="72630" cy="83142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4" name="Freeform 35"/>
            <p:cNvSpPr/>
            <p:nvPr/>
          </p:nvSpPr>
          <p:spPr bwMode="auto">
            <a:xfrm>
              <a:off x="648470" y="7846747"/>
              <a:ext cx="74541" cy="81230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5" name="Freeform 36"/>
            <p:cNvSpPr/>
            <p:nvPr/>
          </p:nvSpPr>
          <p:spPr bwMode="auto">
            <a:xfrm>
              <a:off x="557683" y="7846747"/>
              <a:ext cx="72630" cy="81230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6" name="Freeform 37"/>
            <p:cNvSpPr/>
            <p:nvPr/>
          </p:nvSpPr>
          <p:spPr bwMode="auto">
            <a:xfrm>
              <a:off x="571062" y="7937534"/>
              <a:ext cx="59250" cy="87920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7" name="Freeform 38"/>
            <p:cNvSpPr/>
            <p:nvPr/>
          </p:nvSpPr>
          <p:spPr bwMode="auto">
            <a:xfrm>
              <a:off x="684786" y="7948047"/>
              <a:ext cx="89832" cy="74541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8" name="Freeform 39"/>
            <p:cNvSpPr/>
            <p:nvPr/>
          </p:nvSpPr>
          <p:spPr bwMode="auto">
            <a:xfrm>
              <a:off x="506078" y="7652749"/>
              <a:ext cx="89832" cy="71674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9" name="Freeform 40"/>
            <p:cNvSpPr/>
            <p:nvPr/>
          </p:nvSpPr>
          <p:spPr bwMode="auto">
            <a:xfrm>
              <a:off x="726835" y="7846747"/>
              <a:ext cx="102255" cy="110857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0" name="Freeform 41"/>
            <p:cNvSpPr/>
            <p:nvPr/>
          </p:nvSpPr>
          <p:spPr bwMode="auto">
            <a:xfrm>
              <a:off x="648470" y="7937534"/>
              <a:ext cx="58295" cy="8792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1" name="Freeform 42"/>
            <p:cNvSpPr/>
            <p:nvPr/>
          </p:nvSpPr>
          <p:spPr bwMode="auto">
            <a:xfrm>
              <a:off x="449694" y="7717733"/>
              <a:ext cx="101300" cy="110857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2" name="Freeform 43"/>
            <p:cNvSpPr/>
            <p:nvPr/>
          </p:nvSpPr>
          <p:spPr bwMode="auto">
            <a:xfrm>
              <a:off x="449694" y="7846747"/>
              <a:ext cx="101300" cy="110857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3" name="Freeform 44"/>
            <p:cNvSpPr/>
            <p:nvPr/>
          </p:nvSpPr>
          <p:spPr bwMode="auto">
            <a:xfrm>
              <a:off x="503211" y="7948047"/>
              <a:ext cx="92699" cy="74541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CE54A0-421E-42DB-9F2D-26457A673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528" y="1551029"/>
            <a:ext cx="7653027" cy="573977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24252" y="2729383"/>
            <a:ext cx="526297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0D5267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谢谢！</a:t>
            </a:r>
            <a:endParaRPr kumimoji="1" lang="en-US" altLang="zh-CN" sz="4400" b="1" dirty="0">
              <a:solidFill>
                <a:srgbClr val="0D5267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kumimoji="1" lang="zh-CN" altLang="en-US" sz="4400" b="1" dirty="0">
                <a:solidFill>
                  <a:srgbClr val="0D5267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请各位老师批评指正</a:t>
            </a:r>
            <a:endParaRPr kumimoji="1" lang="en-US" altLang="zh-CN" sz="4400" b="1" dirty="0">
              <a:solidFill>
                <a:srgbClr val="0D5267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4513377" y="1029494"/>
            <a:ext cx="3876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研究背景与意义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9233640" y="1009713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研究现状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651667" y="3268397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>
                <a:solidFill>
                  <a:schemeClr val="bg2">
                    <a:lumMod val="1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4552689" y="2955352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研究内容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3622951" y="1135950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130" name="矩形 129"/>
          <p:cNvSpPr/>
          <p:nvPr/>
        </p:nvSpPr>
        <p:spPr>
          <a:xfrm>
            <a:off x="3622951" y="1075893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8347342" y="1094740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sp>
        <p:nvSpPr>
          <p:cNvPr id="132" name="矩形 131"/>
          <p:cNvSpPr/>
          <p:nvPr/>
        </p:nvSpPr>
        <p:spPr>
          <a:xfrm>
            <a:off x="8347342" y="1034683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3622951" y="3018356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03</a:t>
            </a:r>
          </a:p>
        </p:txBody>
      </p:sp>
      <p:sp>
        <p:nvSpPr>
          <p:cNvPr id="136" name="矩形 135"/>
          <p:cNvSpPr/>
          <p:nvPr/>
        </p:nvSpPr>
        <p:spPr>
          <a:xfrm>
            <a:off x="3622951" y="2958299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4542062" y="1558040"/>
            <a:ext cx="3714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Research Background &amp; Purposes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9268966" y="1558040"/>
            <a:ext cx="23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Research Status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588015" y="3500247"/>
            <a:ext cx="23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Research Contents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A8F35-ACAA-4BF4-B14E-9CC9AD4D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822" y="818473"/>
            <a:ext cx="5429050" cy="407178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F3AE3B7-D029-4F84-9637-9B99204BFD76}"/>
              </a:ext>
            </a:extLst>
          </p:cNvPr>
          <p:cNvSpPr txBox="1"/>
          <p:nvPr/>
        </p:nvSpPr>
        <p:spPr>
          <a:xfrm>
            <a:off x="9198314" y="2933677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已完成的工作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526A52C-13BC-4A45-9826-3CA297AA7887}"/>
              </a:ext>
            </a:extLst>
          </p:cNvPr>
          <p:cNvSpPr txBox="1"/>
          <p:nvPr/>
        </p:nvSpPr>
        <p:spPr>
          <a:xfrm>
            <a:off x="8268576" y="2996681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C840BC-8998-4182-9423-FE51F130D4F3}"/>
              </a:ext>
            </a:extLst>
          </p:cNvPr>
          <p:cNvSpPr/>
          <p:nvPr/>
        </p:nvSpPr>
        <p:spPr>
          <a:xfrm>
            <a:off x="8268576" y="2936624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A65DA6-8137-42C6-A7A8-74E0CEAD5E86}"/>
              </a:ext>
            </a:extLst>
          </p:cNvPr>
          <p:cNvSpPr txBox="1"/>
          <p:nvPr/>
        </p:nvSpPr>
        <p:spPr>
          <a:xfrm>
            <a:off x="9233640" y="3478572"/>
            <a:ext cx="23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Finished Work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D6758C-D0A8-48D0-A782-532C1B97FC01}"/>
              </a:ext>
            </a:extLst>
          </p:cNvPr>
          <p:cNvSpPr txBox="1"/>
          <p:nvPr/>
        </p:nvSpPr>
        <p:spPr>
          <a:xfrm>
            <a:off x="4552689" y="4898658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研究计划安排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025A08-C3FD-46A7-BD6C-99DACC4EB5DA}"/>
              </a:ext>
            </a:extLst>
          </p:cNvPr>
          <p:cNvSpPr txBox="1"/>
          <p:nvPr/>
        </p:nvSpPr>
        <p:spPr>
          <a:xfrm>
            <a:off x="3622951" y="4961662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05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B97C8-A4EE-4BC2-A651-176718345A4C}"/>
              </a:ext>
            </a:extLst>
          </p:cNvPr>
          <p:cNvSpPr/>
          <p:nvPr/>
        </p:nvSpPr>
        <p:spPr>
          <a:xfrm>
            <a:off x="3622951" y="4901605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7117432-28DD-4F87-9BC1-CB349CB697E2}"/>
              </a:ext>
            </a:extLst>
          </p:cNvPr>
          <p:cNvSpPr txBox="1"/>
          <p:nvPr/>
        </p:nvSpPr>
        <p:spPr>
          <a:xfrm>
            <a:off x="4588015" y="5443553"/>
            <a:ext cx="23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Research Plan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2812741" y="322399"/>
            <a:ext cx="6134227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BACKGROUNDS &amp; PURPOSES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2803973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研究背景与意义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471519" y="1123691"/>
            <a:ext cx="3005943" cy="4895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全国地质勘查投入增多</a:t>
            </a:r>
          </a:p>
        </p:txBody>
      </p:sp>
      <p:cxnSp>
        <p:nvCxnSpPr>
          <p:cNvPr id="388" name="直接连接符 387"/>
          <p:cNvCxnSpPr/>
          <p:nvPr/>
        </p:nvCxnSpPr>
        <p:spPr>
          <a:xfrm>
            <a:off x="552102" y="1628958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471519" y="1818641"/>
            <a:ext cx="10651114" cy="149765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年， 全国地质勘查投入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1008.4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亿元。其中全国油气地质勘探投入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822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亿元，同比增长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2.9%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；非油气地质勘探投入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186.4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亿元，同比增长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7.2%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工程地质勘勘查通过对地质构造进行探测，能够有效排除地质灾害风险、避免人员伤亡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D8A1FE-B616-454F-904A-560154BE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7" y="3630792"/>
            <a:ext cx="5400000" cy="26257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D03668-7696-4825-AE3B-E5803EEB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53" y="3630792"/>
            <a:ext cx="5400000" cy="2727591"/>
          </a:xfrm>
          <a:prstGeom prst="rect">
            <a:avLst/>
          </a:prstGeom>
        </p:spPr>
      </p:pic>
      <p:sp>
        <p:nvSpPr>
          <p:cNvPr id="393" name="矩形 392">
            <a:extLst>
              <a:ext uri="{FF2B5EF4-FFF2-40B4-BE49-F238E27FC236}">
                <a16:creationId xmlns:a16="http://schemas.microsoft.com/office/drawing/2014/main" id="{FE2A0E19-FD05-49FC-98DD-2D1F48D288AC}"/>
              </a:ext>
            </a:extLst>
          </p:cNvPr>
          <p:cNvSpPr/>
          <p:nvPr/>
        </p:nvSpPr>
        <p:spPr>
          <a:xfrm>
            <a:off x="1716802" y="6326364"/>
            <a:ext cx="2508970" cy="34630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2018</a:t>
            </a:r>
            <a:r>
              <a:rPr lang="zh-CN" altLang="en-US" sz="1400" dirty="0"/>
              <a:t>年到</a:t>
            </a:r>
            <a:r>
              <a:rPr lang="en-US" altLang="zh-CN" sz="1400" dirty="0"/>
              <a:t>2022</a:t>
            </a:r>
            <a:r>
              <a:rPr lang="zh-CN" altLang="en-US" sz="1400" dirty="0"/>
              <a:t>年地质勘察投入</a:t>
            </a:r>
            <a:endParaRPr lang="en-US" altLang="zh-CN" sz="1400" dirty="0"/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5A005858-B568-48CD-8AF7-890AA5AD383B}"/>
              </a:ext>
            </a:extLst>
          </p:cNvPr>
          <p:cNvSpPr/>
          <p:nvPr/>
        </p:nvSpPr>
        <p:spPr>
          <a:xfrm>
            <a:off x="6324312" y="6326364"/>
            <a:ext cx="4639610" cy="34630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2018</a:t>
            </a:r>
            <a:r>
              <a:rPr lang="zh-CN" altLang="en-US" sz="1400" dirty="0"/>
              <a:t>年到</a:t>
            </a:r>
            <a:r>
              <a:rPr lang="en-US" altLang="zh-CN" sz="1400" dirty="0"/>
              <a:t>2022</a:t>
            </a:r>
            <a:r>
              <a:rPr lang="zh-CN" altLang="en-US" sz="1400" dirty="0"/>
              <a:t>年成功预报地质灾害和避免人员伤亡情况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9868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2812741" y="322399"/>
            <a:ext cx="6134227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BACKGROUNDS &amp; PURPOSES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077" y="125666"/>
            <a:ext cx="2803973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研究背景与意义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471519" y="1123691"/>
            <a:ext cx="5827228" cy="4895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直流电阻率法相比于其他地质勘查方法的优点</a:t>
            </a:r>
          </a:p>
        </p:txBody>
      </p:sp>
      <p:cxnSp>
        <p:nvCxnSpPr>
          <p:cNvPr id="388" name="直接连接符 387"/>
          <p:cNvCxnSpPr/>
          <p:nvPr/>
        </p:nvCxnSpPr>
        <p:spPr>
          <a:xfrm>
            <a:off x="552102" y="1628958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2BD571-725B-4351-9B34-588E3E8D06D6}"/>
              </a:ext>
            </a:extLst>
          </p:cNvPr>
          <p:cNvSpPr/>
          <p:nvPr/>
        </p:nvSpPr>
        <p:spPr>
          <a:xfrm>
            <a:off x="471519" y="1818641"/>
            <a:ext cx="6030984" cy="336739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直流电阻率法作为一种地球物理勘探方法，通过布置电极与地面相接触，基于地质体电性差异，观测电场变化来反映地质构造分布。相比于其他地质勘查方法具有以下优点：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相比于坑、槽探，能够减少对岩土体的扰动效应，克服深度限制。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相比于钻孔勘探，成本低，周期短，探测范围大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相比于同为地球物理勘探方法的瞬变电磁法，巷道掘进作业时进行探测，受其他运行设备影响更小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610805-0395-4869-9587-667A422EC0C4}"/>
              </a:ext>
            </a:extLst>
          </p:cNvPr>
          <p:cNvGrpSpPr/>
          <p:nvPr/>
        </p:nvGrpSpPr>
        <p:grpSpPr>
          <a:xfrm>
            <a:off x="7382964" y="1739493"/>
            <a:ext cx="1800000" cy="1800000"/>
            <a:chOff x="1300233" y="1995959"/>
            <a:chExt cx="3306471" cy="3273825"/>
          </a:xfrm>
        </p:grpSpPr>
        <p:sp>
          <p:nvSpPr>
            <p:cNvPr id="28" name="圆角矩形 20">
              <a:extLst>
                <a:ext uri="{FF2B5EF4-FFF2-40B4-BE49-F238E27FC236}">
                  <a16:creationId xmlns:a16="http://schemas.microsoft.com/office/drawing/2014/main" id="{B6259706-A7D9-4A16-AB4A-6787712C5EED}"/>
                </a:ext>
              </a:extLst>
            </p:cNvPr>
            <p:cNvSpPr/>
            <p:nvPr/>
          </p:nvSpPr>
          <p:spPr>
            <a:xfrm>
              <a:off x="1432848" y="2127265"/>
              <a:ext cx="3041243" cy="3011214"/>
            </a:xfrm>
            <a:prstGeom prst="ellipse">
              <a:avLst/>
            </a:prstGeom>
            <a:solidFill>
              <a:srgbClr val="157E9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地质勘查方法</a:t>
              </a:r>
            </a:p>
          </p:txBody>
        </p:sp>
        <p:sp>
          <p:nvSpPr>
            <p:cNvPr id="29" name="圆角矩形 20">
              <a:extLst>
                <a:ext uri="{FF2B5EF4-FFF2-40B4-BE49-F238E27FC236}">
                  <a16:creationId xmlns:a16="http://schemas.microsoft.com/office/drawing/2014/main" id="{06016FBA-65B2-4475-8B4B-6D9EC86891B6}"/>
                </a:ext>
              </a:extLst>
            </p:cNvPr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rgbClr val="157E9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7322710B-9233-4AFB-B788-D1FBD0C5D477}"/>
              </a:ext>
            </a:extLst>
          </p:cNvPr>
          <p:cNvSpPr/>
          <p:nvPr/>
        </p:nvSpPr>
        <p:spPr>
          <a:xfrm rot="20841793">
            <a:off x="9292256" y="2042594"/>
            <a:ext cx="612558" cy="406976"/>
          </a:xfrm>
          <a:prstGeom prst="rightArrow">
            <a:avLst/>
          </a:prstGeom>
          <a:solidFill>
            <a:srgbClr val="157E9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B7C6EBF-4A70-41D6-AD2A-F6EB7D5BEAE7}"/>
              </a:ext>
            </a:extLst>
          </p:cNvPr>
          <p:cNvGrpSpPr/>
          <p:nvPr/>
        </p:nvGrpSpPr>
        <p:grpSpPr>
          <a:xfrm>
            <a:off x="10014106" y="1192492"/>
            <a:ext cx="1440000" cy="1440000"/>
            <a:chOff x="1300233" y="1995959"/>
            <a:chExt cx="3306471" cy="3273825"/>
          </a:xfrm>
        </p:grpSpPr>
        <p:sp>
          <p:nvSpPr>
            <p:cNvPr id="33" name="圆角矩形 20">
              <a:extLst>
                <a:ext uri="{FF2B5EF4-FFF2-40B4-BE49-F238E27FC236}">
                  <a16:creationId xmlns:a16="http://schemas.microsoft.com/office/drawing/2014/main" id="{FD69AF66-B6FC-45CF-BD63-9C1EDFC43FAB}"/>
                </a:ext>
              </a:extLst>
            </p:cNvPr>
            <p:cNvSpPr/>
            <p:nvPr/>
          </p:nvSpPr>
          <p:spPr>
            <a:xfrm>
              <a:off x="1432848" y="2127265"/>
              <a:ext cx="3041243" cy="3011214"/>
            </a:xfrm>
            <a:prstGeom prst="ellipse">
              <a:avLst/>
            </a:prstGeom>
            <a:solidFill>
              <a:srgbClr val="157E9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坑、槽探</a:t>
              </a:r>
            </a:p>
          </p:txBody>
        </p:sp>
        <p:sp>
          <p:nvSpPr>
            <p:cNvPr id="34" name="圆角矩形 20">
              <a:extLst>
                <a:ext uri="{FF2B5EF4-FFF2-40B4-BE49-F238E27FC236}">
                  <a16:creationId xmlns:a16="http://schemas.microsoft.com/office/drawing/2014/main" id="{DDEA62F4-6BF0-4FFF-8660-5635ECB9EBFB}"/>
                </a:ext>
              </a:extLst>
            </p:cNvPr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rgbClr val="157E9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6DDC275-C94B-4F29-A6BC-11B0A658F1EC}"/>
              </a:ext>
            </a:extLst>
          </p:cNvPr>
          <p:cNvGrpSpPr/>
          <p:nvPr/>
        </p:nvGrpSpPr>
        <p:grpSpPr>
          <a:xfrm>
            <a:off x="9883425" y="3322646"/>
            <a:ext cx="1440000" cy="1440000"/>
            <a:chOff x="1300233" y="1995959"/>
            <a:chExt cx="3306471" cy="3273825"/>
          </a:xfrm>
        </p:grpSpPr>
        <p:sp>
          <p:nvSpPr>
            <p:cNvPr id="36" name="圆角矩形 20">
              <a:extLst>
                <a:ext uri="{FF2B5EF4-FFF2-40B4-BE49-F238E27FC236}">
                  <a16:creationId xmlns:a16="http://schemas.microsoft.com/office/drawing/2014/main" id="{03C9ED4F-9895-4CC5-ADF7-7461B195EC28}"/>
                </a:ext>
              </a:extLst>
            </p:cNvPr>
            <p:cNvSpPr/>
            <p:nvPr/>
          </p:nvSpPr>
          <p:spPr>
            <a:xfrm>
              <a:off x="1432848" y="2127265"/>
              <a:ext cx="3041243" cy="3011214"/>
            </a:xfrm>
            <a:prstGeom prst="ellipse">
              <a:avLst/>
            </a:prstGeom>
            <a:solidFill>
              <a:srgbClr val="157E9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钻孔勘探</a:t>
              </a:r>
            </a:p>
          </p:txBody>
        </p:sp>
        <p:sp>
          <p:nvSpPr>
            <p:cNvPr id="37" name="圆角矩形 20">
              <a:extLst>
                <a:ext uri="{FF2B5EF4-FFF2-40B4-BE49-F238E27FC236}">
                  <a16:creationId xmlns:a16="http://schemas.microsoft.com/office/drawing/2014/main" id="{970F7479-E456-4AF5-A5CD-7C279F814679}"/>
                </a:ext>
              </a:extLst>
            </p:cNvPr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rgbClr val="157E9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A84E50F-352A-4375-9E86-4BC87383A32E}"/>
              </a:ext>
            </a:extLst>
          </p:cNvPr>
          <p:cNvSpPr/>
          <p:nvPr/>
        </p:nvSpPr>
        <p:spPr>
          <a:xfrm rot="1569740">
            <a:off x="9192447" y="3263810"/>
            <a:ext cx="612558" cy="406976"/>
          </a:xfrm>
          <a:prstGeom prst="rightArrow">
            <a:avLst/>
          </a:prstGeom>
          <a:solidFill>
            <a:srgbClr val="157E9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D65082BA-B3DF-4136-9971-280073CEFFE6}"/>
              </a:ext>
            </a:extLst>
          </p:cNvPr>
          <p:cNvSpPr/>
          <p:nvPr/>
        </p:nvSpPr>
        <p:spPr>
          <a:xfrm rot="5143125">
            <a:off x="7913376" y="3804743"/>
            <a:ext cx="612558" cy="406976"/>
          </a:xfrm>
          <a:prstGeom prst="rightArrow">
            <a:avLst/>
          </a:prstGeom>
          <a:solidFill>
            <a:srgbClr val="157E9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D512255-E484-4706-8577-2C19B242850E}"/>
              </a:ext>
            </a:extLst>
          </p:cNvPr>
          <p:cNvGrpSpPr/>
          <p:nvPr/>
        </p:nvGrpSpPr>
        <p:grpSpPr>
          <a:xfrm>
            <a:off x="7562964" y="4508263"/>
            <a:ext cx="1440000" cy="1440000"/>
            <a:chOff x="1300233" y="1995959"/>
            <a:chExt cx="3306471" cy="3273825"/>
          </a:xfrm>
        </p:grpSpPr>
        <p:sp>
          <p:nvSpPr>
            <p:cNvPr id="42" name="圆角矩形 20">
              <a:extLst>
                <a:ext uri="{FF2B5EF4-FFF2-40B4-BE49-F238E27FC236}">
                  <a16:creationId xmlns:a16="http://schemas.microsoft.com/office/drawing/2014/main" id="{A5EFB038-F4AF-46A1-97D7-40DFF719452F}"/>
                </a:ext>
              </a:extLst>
            </p:cNvPr>
            <p:cNvSpPr/>
            <p:nvPr/>
          </p:nvSpPr>
          <p:spPr>
            <a:xfrm>
              <a:off x="1432848" y="2127265"/>
              <a:ext cx="3041243" cy="3011214"/>
            </a:xfrm>
            <a:prstGeom prst="ellipse">
              <a:avLst/>
            </a:prstGeom>
            <a:solidFill>
              <a:srgbClr val="157E9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地球物理勘探</a:t>
              </a:r>
            </a:p>
          </p:txBody>
        </p:sp>
        <p:sp>
          <p:nvSpPr>
            <p:cNvPr id="43" name="圆角矩形 20">
              <a:extLst>
                <a:ext uri="{FF2B5EF4-FFF2-40B4-BE49-F238E27FC236}">
                  <a16:creationId xmlns:a16="http://schemas.microsoft.com/office/drawing/2014/main" id="{71A3A3D5-3ACC-4A41-B3C9-2AC300331625}"/>
                </a:ext>
              </a:extLst>
            </p:cNvPr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rgbClr val="157E9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2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575474" y="325927"/>
            <a:ext cx="2263368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STATUS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7061" y="117467"/>
            <a:ext cx="172675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研究现状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CDD09F-4E43-4031-A599-2B9947F73E48}"/>
              </a:ext>
            </a:extLst>
          </p:cNvPr>
          <p:cNvSpPr/>
          <p:nvPr/>
        </p:nvSpPr>
        <p:spPr>
          <a:xfrm>
            <a:off x="3731150" y="1313239"/>
            <a:ext cx="4215384" cy="62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直流电阻率法勘探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1F14982B-1F60-4FA0-9A43-1956D7864897}"/>
              </a:ext>
            </a:extLst>
          </p:cNvPr>
          <p:cNvCxnSpPr>
            <a:cxnSpLocks/>
            <a:stCxn id="3" idx="2"/>
            <a:endCxn id="394" idx="0"/>
          </p:cNvCxnSpPr>
          <p:nvPr/>
        </p:nvCxnSpPr>
        <p:spPr>
          <a:xfrm rot="5400000">
            <a:off x="3733226" y="407683"/>
            <a:ext cx="576095" cy="363513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4" name="矩形 393">
            <a:extLst>
              <a:ext uri="{FF2B5EF4-FFF2-40B4-BE49-F238E27FC236}">
                <a16:creationId xmlns:a16="http://schemas.microsoft.com/office/drawing/2014/main" id="{B1D90BFD-C8CA-4B98-A212-B8434F380E35}"/>
              </a:ext>
            </a:extLst>
          </p:cNvPr>
          <p:cNvSpPr/>
          <p:nvPr/>
        </p:nvSpPr>
        <p:spPr>
          <a:xfrm>
            <a:off x="935736" y="2513300"/>
            <a:ext cx="2535936" cy="49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巷道空间电流场理论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FE7A4B2-D3D1-4675-AA6C-254FA122DC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0290" y="3979599"/>
            <a:ext cx="193460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>
            <a:extLst>
              <a:ext uri="{FF2B5EF4-FFF2-40B4-BE49-F238E27FC236}">
                <a16:creationId xmlns:a16="http://schemas.microsoft.com/office/drawing/2014/main" id="{9D62159B-0AE5-485B-A427-FA5F48F9B34C}"/>
              </a:ext>
            </a:extLst>
          </p:cNvPr>
          <p:cNvSpPr/>
          <p:nvPr/>
        </p:nvSpPr>
        <p:spPr>
          <a:xfrm>
            <a:off x="1644394" y="3493265"/>
            <a:ext cx="2013202" cy="49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地电体响应特征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63B9A8-7C6F-4B0D-8B07-202A6E22654C}"/>
              </a:ext>
            </a:extLst>
          </p:cNvPr>
          <p:cNvCxnSpPr>
            <a:cxnSpLocks/>
            <a:stCxn id="395" idx="1"/>
          </p:cNvCxnSpPr>
          <p:nvPr/>
        </p:nvCxnSpPr>
        <p:spPr>
          <a:xfrm flipH="1">
            <a:off x="1307593" y="3742764"/>
            <a:ext cx="336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>
            <a:extLst>
              <a:ext uri="{FF2B5EF4-FFF2-40B4-BE49-F238E27FC236}">
                <a16:creationId xmlns:a16="http://schemas.microsoft.com/office/drawing/2014/main" id="{9BAA7EFD-7050-4E5D-B4CD-D155C648E316}"/>
              </a:ext>
            </a:extLst>
          </p:cNvPr>
          <p:cNvSpPr/>
          <p:nvPr/>
        </p:nvSpPr>
        <p:spPr>
          <a:xfrm>
            <a:off x="1610866" y="4692527"/>
            <a:ext cx="2535936" cy="49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全空间电场分布规律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E124AC9-D419-407B-95B0-41D5BBA6058C}"/>
              </a:ext>
            </a:extLst>
          </p:cNvPr>
          <p:cNvCxnSpPr>
            <a:cxnSpLocks/>
            <a:stCxn id="396" idx="1"/>
          </p:cNvCxnSpPr>
          <p:nvPr/>
        </p:nvCxnSpPr>
        <p:spPr>
          <a:xfrm flipH="1" flipV="1">
            <a:off x="1307593" y="4942025"/>
            <a:ext cx="3032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>
            <a:extLst>
              <a:ext uri="{FF2B5EF4-FFF2-40B4-BE49-F238E27FC236}">
                <a16:creationId xmlns:a16="http://schemas.microsoft.com/office/drawing/2014/main" id="{5F6E642B-C57F-4620-88AA-2FBD61C0D82A}"/>
              </a:ext>
            </a:extLst>
          </p:cNvPr>
          <p:cNvSpPr/>
          <p:nvPr/>
        </p:nvSpPr>
        <p:spPr>
          <a:xfrm>
            <a:off x="4233674" y="2525090"/>
            <a:ext cx="3191254" cy="49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工作面地质勘探</a:t>
            </a:r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1C988A95-5845-4D29-A405-1BDF9BB25CAA}"/>
              </a:ext>
            </a:extLst>
          </p:cNvPr>
          <p:cNvSpPr/>
          <p:nvPr/>
        </p:nvSpPr>
        <p:spPr>
          <a:xfrm>
            <a:off x="5092960" y="3547965"/>
            <a:ext cx="2013202" cy="49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采煤工作面顶底板探测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395B74B-E969-46C4-A719-5476FAD8800C}"/>
              </a:ext>
            </a:extLst>
          </p:cNvPr>
          <p:cNvCxnSpPr>
            <a:cxnSpLocks/>
            <a:stCxn id="3" idx="2"/>
            <a:endCxn id="397" idx="0"/>
          </p:cNvCxnSpPr>
          <p:nvPr/>
        </p:nvCxnSpPr>
        <p:spPr>
          <a:xfrm flipH="1">
            <a:off x="5829301" y="1937205"/>
            <a:ext cx="9541" cy="5878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0" name="连接符: 肘形 399">
            <a:extLst>
              <a:ext uri="{FF2B5EF4-FFF2-40B4-BE49-F238E27FC236}">
                <a16:creationId xmlns:a16="http://schemas.microsoft.com/office/drawing/2014/main" id="{06C3BE52-7835-4092-A61D-5656C529F8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853" y="3991391"/>
            <a:ext cx="193460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>
            <a:extLst>
              <a:ext uri="{FF2B5EF4-FFF2-40B4-BE49-F238E27FC236}">
                <a16:creationId xmlns:a16="http://schemas.microsoft.com/office/drawing/2014/main" id="{805674DC-6AC3-4452-B431-9E448EBDD3B7}"/>
              </a:ext>
            </a:extLst>
          </p:cNvPr>
          <p:cNvCxnSpPr>
            <a:cxnSpLocks/>
            <a:stCxn id="398" idx="1"/>
          </p:cNvCxnSpPr>
          <p:nvPr/>
        </p:nvCxnSpPr>
        <p:spPr>
          <a:xfrm flipH="1" flipV="1">
            <a:off x="4693156" y="3795656"/>
            <a:ext cx="399804" cy="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>
            <a:extLst>
              <a:ext uri="{FF2B5EF4-FFF2-40B4-BE49-F238E27FC236}">
                <a16:creationId xmlns:a16="http://schemas.microsoft.com/office/drawing/2014/main" id="{5FC11CE7-B00E-4293-A747-3B97BDFFA1D1}"/>
              </a:ext>
            </a:extLst>
          </p:cNvPr>
          <p:cNvCxnSpPr>
            <a:cxnSpLocks/>
            <a:stCxn id="403" idx="1"/>
          </p:cNvCxnSpPr>
          <p:nvPr/>
        </p:nvCxnSpPr>
        <p:spPr>
          <a:xfrm flipH="1">
            <a:off x="4693158" y="4953817"/>
            <a:ext cx="4349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>
            <a:extLst>
              <a:ext uri="{FF2B5EF4-FFF2-40B4-BE49-F238E27FC236}">
                <a16:creationId xmlns:a16="http://schemas.microsoft.com/office/drawing/2014/main" id="{9B8091B0-1191-430A-A0B8-EC238DE4F176}"/>
              </a:ext>
            </a:extLst>
          </p:cNvPr>
          <p:cNvSpPr/>
          <p:nvPr/>
        </p:nvSpPr>
        <p:spPr>
          <a:xfrm>
            <a:off x="5128096" y="4704318"/>
            <a:ext cx="2013202" cy="49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掘进工作面超前探测</a:t>
            </a:r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2A843274-F8EF-4D3E-8F29-3A866D1923E4}"/>
              </a:ext>
            </a:extLst>
          </p:cNvPr>
          <p:cNvSpPr/>
          <p:nvPr/>
        </p:nvSpPr>
        <p:spPr>
          <a:xfrm>
            <a:off x="8065010" y="2513298"/>
            <a:ext cx="3191254" cy="49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矿井电法动态监测方法</a:t>
            </a:r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7783CE93-5623-46CF-9E88-DCA177CF6E15}"/>
              </a:ext>
            </a:extLst>
          </p:cNvPr>
          <p:cNvSpPr/>
          <p:nvPr/>
        </p:nvSpPr>
        <p:spPr>
          <a:xfrm>
            <a:off x="9014799" y="3531295"/>
            <a:ext cx="2013202" cy="49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改进数据采集方式</a:t>
            </a:r>
          </a:p>
        </p:txBody>
      </p:sp>
      <p:cxnSp>
        <p:nvCxnSpPr>
          <p:cNvPr id="416" name="连接符: 肘形 415">
            <a:extLst>
              <a:ext uri="{FF2B5EF4-FFF2-40B4-BE49-F238E27FC236}">
                <a16:creationId xmlns:a16="http://schemas.microsoft.com/office/drawing/2014/main" id="{27885791-764B-4D32-B363-870A963652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7692" y="3974721"/>
            <a:ext cx="193460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>
            <a:extLst>
              <a:ext uri="{FF2B5EF4-FFF2-40B4-BE49-F238E27FC236}">
                <a16:creationId xmlns:a16="http://schemas.microsoft.com/office/drawing/2014/main" id="{57BF4F78-512D-4ABC-86DA-BD0CCDFBEC2D}"/>
              </a:ext>
            </a:extLst>
          </p:cNvPr>
          <p:cNvCxnSpPr>
            <a:cxnSpLocks/>
            <a:stCxn id="415" idx="1"/>
          </p:cNvCxnSpPr>
          <p:nvPr/>
        </p:nvCxnSpPr>
        <p:spPr>
          <a:xfrm flipH="1" flipV="1">
            <a:off x="8614995" y="3778986"/>
            <a:ext cx="399804" cy="1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>
            <a:extLst>
              <a:ext uri="{FF2B5EF4-FFF2-40B4-BE49-F238E27FC236}">
                <a16:creationId xmlns:a16="http://schemas.microsoft.com/office/drawing/2014/main" id="{F4295B8A-8CDC-4A28-8E13-573DDBE74C08}"/>
              </a:ext>
            </a:extLst>
          </p:cNvPr>
          <p:cNvCxnSpPr>
            <a:cxnSpLocks/>
            <a:stCxn id="419" idx="1"/>
          </p:cNvCxnSpPr>
          <p:nvPr/>
        </p:nvCxnSpPr>
        <p:spPr>
          <a:xfrm flipH="1">
            <a:off x="8614997" y="4937147"/>
            <a:ext cx="4349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矩形 418">
            <a:extLst>
              <a:ext uri="{FF2B5EF4-FFF2-40B4-BE49-F238E27FC236}">
                <a16:creationId xmlns:a16="http://schemas.microsoft.com/office/drawing/2014/main" id="{FA67783F-C278-4C51-954C-E8E388C308BA}"/>
              </a:ext>
            </a:extLst>
          </p:cNvPr>
          <p:cNvSpPr/>
          <p:nvPr/>
        </p:nvSpPr>
        <p:spPr>
          <a:xfrm>
            <a:off x="9049935" y="4687648"/>
            <a:ext cx="2013202" cy="49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数据预处理</a:t>
            </a:r>
          </a:p>
        </p:txBody>
      </p:sp>
      <p:cxnSp>
        <p:nvCxnSpPr>
          <p:cNvPr id="1735" name="连接符: 肘形 1734">
            <a:extLst>
              <a:ext uri="{FF2B5EF4-FFF2-40B4-BE49-F238E27FC236}">
                <a16:creationId xmlns:a16="http://schemas.microsoft.com/office/drawing/2014/main" id="{3834C301-688C-4AEB-B811-89AB1FEB0E34}"/>
              </a:ext>
            </a:extLst>
          </p:cNvPr>
          <p:cNvCxnSpPr>
            <a:cxnSpLocks/>
            <a:stCxn id="3" idx="2"/>
            <a:endCxn id="413" idx="0"/>
          </p:cNvCxnSpPr>
          <p:nvPr/>
        </p:nvCxnSpPr>
        <p:spPr>
          <a:xfrm rot="16200000" flipH="1">
            <a:off x="7461693" y="314353"/>
            <a:ext cx="576093" cy="38217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1" name="连接符: 肘形 1740">
            <a:extLst>
              <a:ext uri="{FF2B5EF4-FFF2-40B4-BE49-F238E27FC236}">
                <a16:creationId xmlns:a16="http://schemas.microsoft.com/office/drawing/2014/main" id="{CA82AD64-1B6A-4E37-886A-58D1B0C9F1D7}"/>
              </a:ext>
            </a:extLst>
          </p:cNvPr>
          <p:cNvCxnSpPr>
            <a:cxnSpLocks/>
            <a:endCxn id="429" idx="1"/>
          </p:cNvCxnSpPr>
          <p:nvPr/>
        </p:nvCxnSpPr>
        <p:spPr>
          <a:xfrm rot="16200000" flipH="1">
            <a:off x="8341697" y="5210444"/>
            <a:ext cx="981536" cy="4349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矩形 428">
            <a:extLst>
              <a:ext uri="{FF2B5EF4-FFF2-40B4-BE49-F238E27FC236}">
                <a16:creationId xmlns:a16="http://schemas.microsoft.com/office/drawing/2014/main" id="{0547764B-F79A-4050-AB8F-D471E5CB1343}"/>
              </a:ext>
            </a:extLst>
          </p:cNvPr>
          <p:cNvSpPr/>
          <p:nvPr/>
        </p:nvSpPr>
        <p:spPr>
          <a:xfrm>
            <a:off x="9049935" y="5669183"/>
            <a:ext cx="2013202" cy="49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优化反演算法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575474" y="325927"/>
            <a:ext cx="2263368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STATUS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7061" y="117467"/>
            <a:ext cx="172675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研究现状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6ACB237-A03E-4370-8139-ED3273E39460}"/>
              </a:ext>
            </a:extLst>
          </p:cNvPr>
          <p:cNvSpPr txBox="1"/>
          <p:nvPr/>
        </p:nvSpPr>
        <p:spPr>
          <a:xfrm>
            <a:off x="471519" y="1123691"/>
            <a:ext cx="1313172" cy="4895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研究空白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07B81F9-491E-4CA9-AF0B-F49F5AE2D14B}"/>
              </a:ext>
            </a:extLst>
          </p:cNvPr>
          <p:cNvCxnSpPr/>
          <p:nvPr/>
        </p:nvCxnSpPr>
        <p:spPr>
          <a:xfrm>
            <a:off x="552102" y="1628958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90BCD07-A20F-4C64-93F4-5B133F1D1CE1}"/>
              </a:ext>
            </a:extLst>
          </p:cNvPr>
          <p:cNvSpPr/>
          <p:nvPr/>
        </p:nvSpPr>
        <p:spPr>
          <a:xfrm>
            <a:off x="471519" y="1818641"/>
            <a:ext cx="10216146" cy="295189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目前对于直流电法勘探研究，大多聚焦于如何利用电法数据更精确的反演出地质情况，来识别地质体异常位置，却鲜有人在此基础上对地质情况进行评估。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矿井地质灾害预测，如瓦斯涌出预测，往往将岩层地质参数作为一种静态指标，或是基于周期性获得的地质指标对涌出危险性进行静态评估。而实际开采过程中，地质参数受开采影响变化是一个动态过程，从而影响烷烃类气体涌出危险性。所以，直流电阻率法采集速度快、携带方便等优点，能够支撑其反映的地质参数作为一种动态评价指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56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242255" y="252859"/>
            <a:ext cx="8949748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3371252" y="325927"/>
            <a:ext cx="2671814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CONTENTS</a:t>
            </a: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7061" y="117467"/>
            <a:ext cx="172675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研究内容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A6ED901-C38F-44F8-AABE-13DB11DBB974}"/>
              </a:ext>
            </a:extLst>
          </p:cNvPr>
          <p:cNvSpPr/>
          <p:nvPr/>
        </p:nvSpPr>
        <p:spPr>
          <a:xfrm>
            <a:off x="732547" y="1452254"/>
            <a:ext cx="1393794" cy="426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研究对象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8F29F0-DED5-40B7-97E2-7A3A43845970}"/>
              </a:ext>
            </a:extLst>
          </p:cNvPr>
          <p:cNvSpPr/>
          <p:nvPr/>
        </p:nvSpPr>
        <p:spPr>
          <a:xfrm>
            <a:off x="727969" y="3019621"/>
            <a:ext cx="1393794" cy="426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研究内容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26610B-CA3A-4CD8-BA27-0AC49A5246FB}"/>
              </a:ext>
            </a:extLst>
          </p:cNvPr>
          <p:cNvSpPr/>
          <p:nvPr/>
        </p:nvSpPr>
        <p:spPr>
          <a:xfrm>
            <a:off x="727969" y="4425184"/>
            <a:ext cx="1393794" cy="426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研究方法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F80F090-1695-408F-B5A1-5B3C557614DB}"/>
              </a:ext>
            </a:extLst>
          </p:cNvPr>
          <p:cNvSpPr/>
          <p:nvPr/>
        </p:nvSpPr>
        <p:spPr>
          <a:xfrm>
            <a:off x="5257199" y="1345719"/>
            <a:ext cx="4634144" cy="6391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/>
              <a:t>直流电阻率法下的地质异常区域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50E1D1C-D73E-4897-BEA8-0E3C9CA39D4B}"/>
              </a:ext>
            </a:extLst>
          </p:cNvPr>
          <p:cNvSpPr/>
          <p:nvPr/>
        </p:nvSpPr>
        <p:spPr>
          <a:xfrm>
            <a:off x="727969" y="5779490"/>
            <a:ext cx="1393794" cy="426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研究目标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A9AFA3B-7936-440E-882D-0A1F506817BC}"/>
              </a:ext>
            </a:extLst>
          </p:cNvPr>
          <p:cNvSpPr/>
          <p:nvPr/>
        </p:nvSpPr>
        <p:spPr>
          <a:xfrm>
            <a:off x="2623491" y="1452251"/>
            <a:ext cx="752339" cy="4261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839BE4B-6927-4463-A2A4-15414B447FA5}"/>
              </a:ext>
            </a:extLst>
          </p:cNvPr>
          <p:cNvSpPr/>
          <p:nvPr/>
        </p:nvSpPr>
        <p:spPr>
          <a:xfrm>
            <a:off x="4048217" y="2530136"/>
            <a:ext cx="814485" cy="13057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巷道全空间电场分布规律研究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E6813BB-B45C-400C-B7B0-9BDAC23E16E7}"/>
              </a:ext>
            </a:extLst>
          </p:cNvPr>
          <p:cNvSpPr/>
          <p:nvPr/>
        </p:nvSpPr>
        <p:spPr>
          <a:xfrm>
            <a:off x="4948850" y="2530136"/>
            <a:ext cx="752339" cy="13057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地质电性响应特性研究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FD39F40-3C4B-453F-AE95-08D28866B8AF}"/>
              </a:ext>
            </a:extLst>
          </p:cNvPr>
          <p:cNvSpPr/>
          <p:nvPr/>
        </p:nvSpPr>
        <p:spPr>
          <a:xfrm>
            <a:off x="5803005" y="2530136"/>
            <a:ext cx="752339" cy="13057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视电阻率成像数学模型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D8793C7-CBBE-4AAB-A1B6-E01A8782F38A}"/>
              </a:ext>
            </a:extLst>
          </p:cNvPr>
          <p:cNvSpPr/>
          <p:nvPr/>
        </p:nvSpPr>
        <p:spPr>
          <a:xfrm>
            <a:off x="2618912" y="3019621"/>
            <a:ext cx="752339" cy="4261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9DCA7403-FABA-4012-B68F-89B516296F77}"/>
              </a:ext>
            </a:extLst>
          </p:cNvPr>
          <p:cNvSpPr/>
          <p:nvPr/>
        </p:nvSpPr>
        <p:spPr>
          <a:xfrm>
            <a:off x="2618911" y="4425184"/>
            <a:ext cx="752339" cy="4261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DB763A3-3F69-4644-9FF7-14ABA7783749}"/>
              </a:ext>
            </a:extLst>
          </p:cNvPr>
          <p:cNvSpPr/>
          <p:nvPr/>
        </p:nvSpPr>
        <p:spPr>
          <a:xfrm>
            <a:off x="2620816" y="5779490"/>
            <a:ext cx="752339" cy="4261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FEC1C8B-3943-46D0-B322-47A23AE5DF98}"/>
              </a:ext>
            </a:extLst>
          </p:cNvPr>
          <p:cNvSpPr/>
          <p:nvPr/>
        </p:nvSpPr>
        <p:spPr>
          <a:xfrm>
            <a:off x="8002911" y="2530136"/>
            <a:ext cx="676492" cy="13057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相似理论及应用分析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D5B3928-041C-431D-AD9C-F46D485CB503}"/>
              </a:ext>
            </a:extLst>
          </p:cNvPr>
          <p:cNvSpPr/>
          <p:nvPr/>
        </p:nvSpPr>
        <p:spPr>
          <a:xfrm>
            <a:off x="8775717" y="2530136"/>
            <a:ext cx="1022272" cy="13057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直流电阻率法下多物理场数值模拟模型建立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9FEE1EF-4DD1-4783-88A3-1383D56D6475}"/>
              </a:ext>
            </a:extLst>
          </p:cNvPr>
          <p:cNvSpPr/>
          <p:nvPr/>
        </p:nvSpPr>
        <p:spPr>
          <a:xfrm>
            <a:off x="6659906" y="2530136"/>
            <a:ext cx="814485" cy="13057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智能评价算法与可视化软件的开发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C9A6378-1987-49DD-AEE2-F17A2F32A96A}"/>
              </a:ext>
            </a:extLst>
          </p:cNvPr>
          <p:cNvSpPr/>
          <p:nvPr/>
        </p:nvSpPr>
        <p:spPr>
          <a:xfrm>
            <a:off x="10163421" y="2530136"/>
            <a:ext cx="1395947" cy="13057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现场通过直流电阻率法进行数据采集并对地质异常区域进行评价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34E379D-54C5-42A4-9675-400361A45E99}"/>
              </a:ext>
            </a:extLst>
          </p:cNvPr>
          <p:cNvSpPr/>
          <p:nvPr/>
        </p:nvSpPr>
        <p:spPr>
          <a:xfrm>
            <a:off x="4787129" y="4425184"/>
            <a:ext cx="1828120" cy="4842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理论分析</a:t>
            </a:r>
            <a:r>
              <a:rPr lang="en-US" altLang="zh-CN" sz="1400" dirty="0"/>
              <a:t>+</a:t>
            </a:r>
            <a:r>
              <a:rPr lang="zh-CN" altLang="en-US" sz="1400" dirty="0"/>
              <a:t>数学计算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0B6953C-93BB-4913-A3CD-F2D4670B42FC}"/>
              </a:ext>
            </a:extLst>
          </p:cNvPr>
          <p:cNvSpPr/>
          <p:nvPr/>
        </p:nvSpPr>
        <p:spPr>
          <a:xfrm>
            <a:off x="8002911" y="4425182"/>
            <a:ext cx="1754480" cy="4842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理论分析</a:t>
            </a:r>
            <a:r>
              <a:rPr lang="en-US" altLang="zh-CN" sz="1400" dirty="0"/>
              <a:t>+</a:t>
            </a:r>
            <a:r>
              <a:rPr lang="zh-CN" altLang="en-US" sz="1400" dirty="0"/>
              <a:t>数值模拟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EE624B9-04C0-474F-BF2E-5E6096E48B03}"/>
              </a:ext>
            </a:extLst>
          </p:cNvPr>
          <p:cNvSpPr/>
          <p:nvPr/>
        </p:nvSpPr>
        <p:spPr>
          <a:xfrm>
            <a:off x="10375337" y="4425182"/>
            <a:ext cx="972113" cy="4842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工程应用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5CC14F-17CA-45D3-9DB5-65EB8866358E}"/>
              </a:ext>
            </a:extLst>
          </p:cNvPr>
          <p:cNvSpPr/>
          <p:nvPr/>
        </p:nvSpPr>
        <p:spPr>
          <a:xfrm>
            <a:off x="3868400" y="2432816"/>
            <a:ext cx="3769079" cy="147416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B15ABEA-EAA5-4F98-A206-D51E7B39F983}"/>
              </a:ext>
            </a:extLst>
          </p:cNvPr>
          <p:cNvSpPr/>
          <p:nvPr/>
        </p:nvSpPr>
        <p:spPr>
          <a:xfrm>
            <a:off x="7839823" y="2432816"/>
            <a:ext cx="2051520" cy="147416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70BB765-089B-4BCA-8DF0-8CD55472F666}"/>
              </a:ext>
            </a:extLst>
          </p:cNvPr>
          <p:cNvSpPr/>
          <p:nvPr/>
        </p:nvSpPr>
        <p:spPr>
          <a:xfrm>
            <a:off x="10054431" y="2432815"/>
            <a:ext cx="1629569" cy="147416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E1AB59D-6048-43CE-BC18-10E816F47A18}"/>
              </a:ext>
            </a:extLst>
          </p:cNvPr>
          <p:cNvSpPr/>
          <p:nvPr/>
        </p:nvSpPr>
        <p:spPr>
          <a:xfrm>
            <a:off x="3868398" y="4354886"/>
            <a:ext cx="7815602" cy="63919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6FD557A-398A-4A03-B9CB-B941C5D7A23F}"/>
              </a:ext>
            </a:extLst>
          </p:cNvPr>
          <p:cNvSpPr/>
          <p:nvPr/>
        </p:nvSpPr>
        <p:spPr>
          <a:xfrm rot="5400000">
            <a:off x="7557879" y="2033572"/>
            <a:ext cx="318499" cy="35058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68D17DE3-B75C-4489-9377-77FEA499A52C}"/>
              </a:ext>
            </a:extLst>
          </p:cNvPr>
          <p:cNvSpPr/>
          <p:nvPr/>
        </p:nvSpPr>
        <p:spPr>
          <a:xfrm rot="5400000">
            <a:off x="5593689" y="3955643"/>
            <a:ext cx="318499" cy="35058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0A59D46F-D722-49E5-B2B5-BEB86367F1E0}"/>
              </a:ext>
            </a:extLst>
          </p:cNvPr>
          <p:cNvSpPr/>
          <p:nvPr/>
        </p:nvSpPr>
        <p:spPr>
          <a:xfrm rot="5400000">
            <a:off x="8616467" y="3955643"/>
            <a:ext cx="318499" cy="35058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2F2462B-4939-4932-B6E2-1C556E74C2E7}"/>
              </a:ext>
            </a:extLst>
          </p:cNvPr>
          <p:cNvSpPr/>
          <p:nvPr/>
        </p:nvSpPr>
        <p:spPr>
          <a:xfrm rot="5400000">
            <a:off x="10702143" y="3949263"/>
            <a:ext cx="318499" cy="35058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FCBEC6-EF13-4330-88EB-3C2F9700841C}"/>
              </a:ext>
            </a:extLst>
          </p:cNvPr>
          <p:cNvSpPr/>
          <p:nvPr/>
        </p:nvSpPr>
        <p:spPr>
          <a:xfrm rot="5400000">
            <a:off x="7562444" y="5179907"/>
            <a:ext cx="318499" cy="35058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0F23AE6-FC06-4E61-ADE4-E0FBE92410C2}"/>
              </a:ext>
            </a:extLst>
          </p:cNvPr>
          <p:cNvSpPr/>
          <p:nvPr/>
        </p:nvSpPr>
        <p:spPr>
          <a:xfrm>
            <a:off x="5964770" y="5617683"/>
            <a:ext cx="3504715" cy="76464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/>
              <a:t>基于岩层电性差异的地质异常定量评价方法</a:t>
            </a:r>
          </a:p>
        </p:txBody>
      </p:sp>
    </p:spTree>
    <p:extLst>
      <p:ext uri="{BB962C8B-B14F-4D97-AF65-F5344CB8AC3E}">
        <p14:creationId xmlns:p14="http://schemas.microsoft.com/office/powerpoint/2010/main" val="22103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3966736" y="310334"/>
            <a:ext cx="203292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FINISHED WORK</a:t>
            </a:r>
          </a:p>
        </p:txBody>
      </p:sp>
      <p:sp>
        <p:nvSpPr>
          <p:cNvPr id="20" name="圆角矩形 1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077" y="125666"/>
            <a:ext cx="2444900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已完成的工作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 rot="10800000" flipV="1">
            <a:off x="836779" y="930532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1</a:t>
            </a:r>
            <a:endParaRPr lang="zh-CN" altLang="en-US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BC948AE-F345-49F2-94B5-670398E9406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" b="7569"/>
          <a:stretch/>
        </p:blipFill>
        <p:spPr bwMode="auto">
          <a:xfrm>
            <a:off x="2136651" y="1563959"/>
            <a:ext cx="7726012" cy="529432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0BE648-862B-4612-856A-5A092654C0BD}"/>
              </a:ext>
            </a:extLst>
          </p:cNvPr>
          <p:cNvSpPr txBox="1"/>
          <p:nvPr/>
        </p:nvSpPr>
        <p:spPr>
          <a:xfrm>
            <a:off x="2323463" y="932094"/>
            <a:ext cx="4698714" cy="4895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地质异常评价算法可视化界面的开发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3966736" y="310334"/>
            <a:ext cx="203292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FINISHED WORK</a:t>
            </a:r>
          </a:p>
        </p:txBody>
      </p:sp>
      <p:sp>
        <p:nvSpPr>
          <p:cNvPr id="20" name="圆角矩形 1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077" y="125666"/>
            <a:ext cx="2444900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已完成的工作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 rot="10800000" flipV="1">
            <a:off x="893302" y="963311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</a:t>
            </a:r>
            <a:endParaRPr lang="zh-CN" altLang="en-US" sz="24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068BA5-ED55-4001-8A3F-F65B164FE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05368"/>
              </p:ext>
            </p:extLst>
          </p:nvPr>
        </p:nvGraphicFramePr>
        <p:xfrm>
          <a:off x="2193174" y="1629518"/>
          <a:ext cx="8718352" cy="5135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9176">
                  <a:extLst>
                    <a:ext uri="{9D8B030D-6E8A-4147-A177-3AD203B41FA5}">
                      <a16:colId xmlns:a16="http://schemas.microsoft.com/office/drawing/2014/main" val="199573644"/>
                    </a:ext>
                  </a:extLst>
                </a:gridCol>
                <a:gridCol w="4359176">
                  <a:extLst>
                    <a:ext uri="{9D8B030D-6E8A-4147-A177-3AD203B41FA5}">
                      <a16:colId xmlns:a16="http://schemas.microsoft.com/office/drawing/2014/main" val="824987370"/>
                    </a:ext>
                  </a:extLst>
                </a:gridCol>
              </a:tblGrid>
              <a:tr h="229573">
                <a:tc>
                  <a:txBody>
                    <a:bodyPr/>
                    <a:lstStyle/>
                    <a:p>
                      <a:pPr algn="ctr"/>
                      <a:r>
                        <a:rPr lang="zh-CN" sz="1050" dirty="0">
                          <a:effectLst/>
                        </a:rPr>
                        <a:t>测量区域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dirty="0">
                          <a:effectLst/>
                        </a:rPr>
                        <a:t>测量地点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9401622"/>
                  </a:ext>
                </a:extLst>
              </a:tr>
              <a:tr h="229573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413</a:t>
                      </a:r>
                      <a:r>
                        <a:rPr lang="zh-CN" sz="2800" dirty="0">
                          <a:effectLst/>
                        </a:rPr>
                        <a:t>巷道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171700" algn="l"/>
                        </a:tabLst>
                      </a:pP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413</a:t>
                      </a: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胶带机巷反掘面</a:t>
                      </a: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200m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8883599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171700" algn="l"/>
                        </a:tabLst>
                      </a:pP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413</a:t>
                      </a: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胶带机巷反掘面</a:t>
                      </a: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250m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9152584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171700" algn="l"/>
                        </a:tabLst>
                      </a:pP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413</a:t>
                      </a: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胶带机巷迎头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8133554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胶带巷630m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900272"/>
                  </a:ext>
                </a:extLst>
              </a:tr>
              <a:tr h="2997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胶带巷660m</a:t>
                      </a:r>
                      <a:endParaRPr lang="zh-CN" alt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4504989"/>
                  </a:ext>
                </a:extLst>
              </a:tr>
              <a:tr h="229573">
                <a:tc rowSpan="11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215</a:t>
                      </a:r>
                      <a:r>
                        <a:rPr lang="zh-CN" sz="2800" dirty="0">
                          <a:effectLst/>
                        </a:rPr>
                        <a:t>巷道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270</a:t>
                      </a:r>
                      <a:r>
                        <a:rPr lang="en-US" alt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280969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560324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704267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579429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1800m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788150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465831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3060m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0371199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pPr algn="ctr"/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3090m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153841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pPr algn="ctr"/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3130m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1116285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pPr algn="ctr"/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3300m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281291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pPr algn="ctr"/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5000"/>
                        </a:lnSpc>
                      </a:pPr>
                      <a:r>
                        <a:rPr lang="en-US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r>
                        <a:rPr lang="zh-CN" sz="12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巷道</a:t>
                      </a:r>
                      <a:r>
                        <a:rPr lang="en-US" sz="12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3500m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51072"/>
                  </a:ext>
                </a:extLst>
              </a:tr>
              <a:tr h="229573">
                <a:tc rowSpan="5">
                  <a:txBody>
                    <a:bodyPr/>
                    <a:lstStyle/>
                    <a:p>
                      <a:pPr algn="ctr"/>
                      <a:r>
                        <a:rPr lang="zh-CN" sz="2800" dirty="0">
                          <a:effectLst/>
                        </a:rPr>
                        <a:t>北二巷道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171700" algn="l"/>
                        </a:tabLst>
                      </a:pP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北二辅运巷</a:t>
                      </a: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200m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211433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171700" algn="l"/>
                        </a:tabLst>
                      </a:pP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北二辅运巷</a:t>
                      </a: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400m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7818422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171700" algn="l"/>
                        </a:tabLst>
                      </a:pP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北二辅运巷</a:t>
                      </a: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460m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1150744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171700" algn="l"/>
                        </a:tabLst>
                      </a:pP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北二辅运巷</a:t>
                      </a: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490m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8016121"/>
                  </a:ext>
                </a:extLst>
              </a:tr>
              <a:tr h="2295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2171700" algn="l"/>
                        </a:tabLst>
                      </a:pPr>
                      <a:r>
                        <a:rPr lang="zh-CN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北二辅运巷</a:t>
                      </a:r>
                      <a:r>
                        <a:rPr lang="en-US" sz="12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520m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148319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23C8B66-B444-4224-BFEE-6727D01F4012}"/>
              </a:ext>
            </a:extLst>
          </p:cNvPr>
          <p:cNvSpPr txBox="1"/>
          <p:nvPr/>
        </p:nvSpPr>
        <p:spPr>
          <a:xfrm>
            <a:off x="2323463" y="932094"/>
            <a:ext cx="4416586" cy="489554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实地直流电阻率法数据的采集工作</a:t>
            </a:r>
          </a:p>
        </p:txBody>
      </p:sp>
    </p:spTree>
    <p:extLst>
      <p:ext uri="{BB962C8B-B14F-4D97-AF65-F5344CB8AC3E}">
        <p14:creationId xmlns:p14="http://schemas.microsoft.com/office/powerpoint/2010/main" val="251786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753</Words>
  <Application>Microsoft Office PowerPoint</Application>
  <PresentationFormat>宽屏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方正清刻本悦宋简体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keywords>PPT之家www.52ppt.com; PPT之家</cp:keywords>
  <dc:description>http://www.52ppt.com</dc:description>
  <cp:lastModifiedBy>fxg1998@163.com</cp:lastModifiedBy>
  <cp:revision>55</cp:revision>
  <dcterms:created xsi:type="dcterms:W3CDTF">2015-07-31T01:43:00Z</dcterms:created>
  <dcterms:modified xsi:type="dcterms:W3CDTF">2023-06-09T23:51:39Z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