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B50D8-8CEA-4FC4-BD87-D7FD716E23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7CC132-8C90-4541-8BBC-500A116AC93B}">
      <dgm:prSet custT="1"/>
      <dgm:spPr/>
      <dgm:t>
        <a:bodyPr/>
        <a:lstStyle/>
        <a:p>
          <a:r>
            <a:rPr lang="en-US" sz="1600" b="1" dirty="0" smtClean="0"/>
            <a:t>Acoustic/</a:t>
          </a:r>
        </a:p>
        <a:p>
          <a:r>
            <a:rPr lang="en-US" sz="1600" b="1" dirty="0" smtClean="0"/>
            <a:t>Phonetic</a:t>
          </a:r>
          <a:endParaRPr lang="en-US" sz="1600" b="1" dirty="0"/>
        </a:p>
      </dgm:t>
    </dgm:pt>
    <dgm:pt modelId="{13874D36-B300-4132-A99E-BB070697C739}" type="parTrans" cxnId="{26AB0023-2B10-48EE-9661-2F8719546205}">
      <dgm:prSet/>
      <dgm:spPr/>
      <dgm:t>
        <a:bodyPr/>
        <a:lstStyle/>
        <a:p>
          <a:endParaRPr lang="en-US"/>
        </a:p>
      </dgm:t>
    </dgm:pt>
    <dgm:pt modelId="{04173694-6CED-4DE2-A311-8608F905E9FA}" type="sibTrans" cxnId="{26AB0023-2B10-48EE-9661-2F8719546205}">
      <dgm:prSet/>
      <dgm:spPr/>
      <dgm:t>
        <a:bodyPr/>
        <a:lstStyle/>
        <a:p>
          <a:endParaRPr lang="en-US"/>
        </a:p>
      </dgm:t>
    </dgm:pt>
    <dgm:pt modelId="{1ACAB9D7-40E4-47F0-A292-BA68508827AE}">
      <dgm:prSet custT="1"/>
      <dgm:spPr/>
      <dgm:t>
        <a:bodyPr/>
        <a:lstStyle/>
        <a:p>
          <a:r>
            <a:rPr lang="en-US" sz="1600" b="1" dirty="0" smtClean="0"/>
            <a:t>Syntax</a:t>
          </a:r>
          <a:endParaRPr lang="en-US" sz="1600" b="1" dirty="0"/>
        </a:p>
      </dgm:t>
    </dgm:pt>
    <dgm:pt modelId="{26F419A0-94D4-4682-B123-56590EC5479D}" type="parTrans" cxnId="{888FFF2A-6008-4ADB-85C5-23FA524EDE04}">
      <dgm:prSet/>
      <dgm:spPr/>
      <dgm:t>
        <a:bodyPr/>
        <a:lstStyle/>
        <a:p>
          <a:endParaRPr lang="en-US"/>
        </a:p>
      </dgm:t>
    </dgm:pt>
    <dgm:pt modelId="{F0F7B0BA-EC5C-4A8D-98A5-E03C61D26CC5}" type="sibTrans" cxnId="{888FFF2A-6008-4ADB-85C5-23FA524EDE04}">
      <dgm:prSet/>
      <dgm:spPr/>
      <dgm:t>
        <a:bodyPr/>
        <a:lstStyle/>
        <a:p>
          <a:endParaRPr lang="en-US"/>
        </a:p>
      </dgm:t>
    </dgm:pt>
    <dgm:pt modelId="{B4A5FF93-A9D2-421D-A355-15271152A6C6}">
      <dgm:prSet custT="1"/>
      <dgm:spPr/>
      <dgm:t>
        <a:bodyPr/>
        <a:lstStyle/>
        <a:p>
          <a:r>
            <a:rPr lang="en-US" sz="1600" b="1" dirty="0" smtClean="0"/>
            <a:t>Semantics</a:t>
          </a:r>
          <a:endParaRPr lang="en-US" sz="1600" b="1" dirty="0"/>
        </a:p>
      </dgm:t>
    </dgm:pt>
    <dgm:pt modelId="{4B0FC799-EEDA-443C-89FD-F5B044324534}" type="parTrans" cxnId="{DED92B72-9D2C-495C-9F4A-829756AB87AF}">
      <dgm:prSet/>
      <dgm:spPr/>
      <dgm:t>
        <a:bodyPr/>
        <a:lstStyle/>
        <a:p>
          <a:endParaRPr lang="en-US"/>
        </a:p>
      </dgm:t>
    </dgm:pt>
    <dgm:pt modelId="{C101D388-1D7F-44DF-B2B2-8EB362995FDA}" type="sibTrans" cxnId="{DED92B72-9D2C-495C-9F4A-829756AB87AF}">
      <dgm:prSet/>
      <dgm:spPr/>
      <dgm:t>
        <a:bodyPr/>
        <a:lstStyle/>
        <a:p>
          <a:endParaRPr lang="en-US"/>
        </a:p>
      </dgm:t>
    </dgm:pt>
    <dgm:pt modelId="{50490986-DCE5-45E7-BB70-C7D5ADCA6006}">
      <dgm:prSet custT="1"/>
      <dgm:spPr/>
      <dgm:t>
        <a:bodyPr/>
        <a:lstStyle/>
        <a:p>
          <a:r>
            <a:rPr lang="en-US" sz="1600" b="1" dirty="0" smtClean="0"/>
            <a:t>Pragmatics</a:t>
          </a:r>
          <a:endParaRPr lang="en-US" sz="1600" b="1" dirty="0"/>
        </a:p>
      </dgm:t>
    </dgm:pt>
    <dgm:pt modelId="{99B4C72C-2F4E-46D9-B177-9D98A9601C82}" type="parTrans" cxnId="{DD881530-1683-4CCB-9054-82D10A856327}">
      <dgm:prSet/>
      <dgm:spPr/>
      <dgm:t>
        <a:bodyPr/>
        <a:lstStyle/>
        <a:p>
          <a:endParaRPr lang="en-US"/>
        </a:p>
      </dgm:t>
    </dgm:pt>
    <dgm:pt modelId="{D632708A-5E97-4F9A-9E9B-553553099A21}" type="sibTrans" cxnId="{DD881530-1683-4CCB-9054-82D10A856327}">
      <dgm:prSet/>
      <dgm:spPr/>
      <dgm:t>
        <a:bodyPr/>
        <a:lstStyle/>
        <a:p>
          <a:endParaRPr lang="en-US"/>
        </a:p>
      </dgm:t>
    </dgm:pt>
    <dgm:pt modelId="{9C13983B-C316-49F8-AEC5-3B53A2653D8C}" type="pres">
      <dgm:prSet presAssocID="{B52B50D8-8CEA-4FC4-BD87-D7FD716E23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86103-2E30-4B69-8DE4-00D3A4917C60}" type="pres">
      <dgm:prSet presAssocID="{BA7CC132-8C90-4541-8BBC-500A116AC93B}" presName="parTxOnly" presStyleLbl="node1" presStyleIdx="0" presStyleCnt="4" custScaleX="409134" custScaleY="555996" custLinFactX="100274" custLinFactNeighborX="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6DA88-6852-459D-9E49-837E4719E960}" type="pres">
      <dgm:prSet presAssocID="{04173694-6CED-4DE2-A311-8608F905E9FA}" presName="parTxOnlySpace" presStyleCnt="0"/>
      <dgm:spPr/>
    </dgm:pt>
    <dgm:pt modelId="{4DC3B3F4-DD7A-4245-863A-D9A56425BAF2}" type="pres">
      <dgm:prSet presAssocID="{1ACAB9D7-40E4-47F0-A292-BA68508827AE}" presName="parTxOnly" presStyleLbl="node1" presStyleIdx="1" presStyleCnt="4" custScaleX="393205" custScaleY="555996" custLinFactX="54108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0AF0C-3BFD-44A3-875D-AEB221FF76CC}" type="pres">
      <dgm:prSet presAssocID="{F0F7B0BA-EC5C-4A8D-98A5-E03C61D26CC5}" presName="parTxOnlySpace" presStyleCnt="0"/>
      <dgm:spPr/>
    </dgm:pt>
    <dgm:pt modelId="{E741ED59-7694-4D65-B8DE-67F29A6C5B14}" type="pres">
      <dgm:prSet presAssocID="{B4A5FF93-A9D2-421D-A355-15271152A6C6}" presName="parTxOnly" presStyleLbl="node1" presStyleIdx="2" presStyleCnt="4" custScaleX="404638" custScaleY="555996" custLinFactX="131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32440-D41A-4206-9494-9B7870DEC331}" type="pres">
      <dgm:prSet presAssocID="{C101D388-1D7F-44DF-B2B2-8EB362995FDA}" presName="parTxOnlySpace" presStyleCnt="0"/>
      <dgm:spPr/>
    </dgm:pt>
    <dgm:pt modelId="{DC978882-E724-421C-BAC8-221715739F07}" type="pres">
      <dgm:prSet presAssocID="{50490986-DCE5-45E7-BB70-C7D5ADCA6006}" presName="parTxOnly" presStyleLbl="node1" presStyleIdx="3" presStyleCnt="4" custScaleX="409103" custScaleY="555996" custLinFactX="-3510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494561-1AD8-4CFE-AB39-D8955A06E9C3}" type="presOf" srcId="{BA7CC132-8C90-4541-8BBC-500A116AC93B}" destId="{08B86103-2E30-4B69-8DE4-00D3A4917C60}" srcOrd="0" destOrd="0" presId="urn:microsoft.com/office/officeart/2005/8/layout/chevron1"/>
    <dgm:cxn modelId="{26AB0023-2B10-48EE-9661-2F8719546205}" srcId="{B52B50D8-8CEA-4FC4-BD87-D7FD716E239B}" destId="{BA7CC132-8C90-4541-8BBC-500A116AC93B}" srcOrd="0" destOrd="0" parTransId="{13874D36-B300-4132-A99E-BB070697C739}" sibTransId="{04173694-6CED-4DE2-A311-8608F905E9FA}"/>
    <dgm:cxn modelId="{DED92B72-9D2C-495C-9F4A-829756AB87AF}" srcId="{B52B50D8-8CEA-4FC4-BD87-D7FD716E239B}" destId="{B4A5FF93-A9D2-421D-A355-15271152A6C6}" srcOrd="2" destOrd="0" parTransId="{4B0FC799-EEDA-443C-89FD-F5B044324534}" sibTransId="{C101D388-1D7F-44DF-B2B2-8EB362995FDA}"/>
    <dgm:cxn modelId="{DB87652F-2AF6-4B82-AC9A-F10E742591AC}" type="presOf" srcId="{B4A5FF93-A9D2-421D-A355-15271152A6C6}" destId="{E741ED59-7694-4D65-B8DE-67F29A6C5B14}" srcOrd="0" destOrd="0" presId="urn:microsoft.com/office/officeart/2005/8/layout/chevron1"/>
    <dgm:cxn modelId="{DD881530-1683-4CCB-9054-82D10A856327}" srcId="{B52B50D8-8CEA-4FC4-BD87-D7FD716E239B}" destId="{50490986-DCE5-45E7-BB70-C7D5ADCA6006}" srcOrd="3" destOrd="0" parTransId="{99B4C72C-2F4E-46D9-B177-9D98A9601C82}" sibTransId="{D632708A-5E97-4F9A-9E9B-553553099A21}"/>
    <dgm:cxn modelId="{8733EAF2-77CD-4D03-840E-A8BDDB1DA1F5}" type="presOf" srcId="{50490986-DCE5-45E7-BB70-C7D5ADCA6006}" destId="{DC978882-E724-421C-BAC8-221715739F07}" srcOrd="0" destOrd="0" presId="urn:microsoft.com/office/officeart/2005/8/layout/chevron1"/>
    <dgm:cxn modelId="{A429409B-14EB-4046-BBA3-DB82C27C8DF3}" type="presOf" srcId="{B52B50D8-8CEA-4FC4-BD87-D7FD716E239B}" destId="{9C13983B-C316-49F8-AEC5-3B53A2653D8C}" srcOrd="0" destOrd="0" presId="urn:microsoft.com/office/officeart/2005/8/layout/chevron1"/>
    <dgm:cxn modelId="{888FFF2A-6008-4ADB-85C5-23FA524EDE04}" srcId="{B52B50D8-8CEA-4FC4-BD87-D7FD716E239B}" destId="{1ACAB9D7-40E4-47F0-A292-BA68508827AE}" srcOrd="1" destOrd="0" parTransId="{26F419A0-94D4-4682-B123-56590EC5479D}" sibTransId="{F0F7B0BA-EC5C-4A8D-98A5-E03C61D26CC5}"/>
    <dgm:cxn modelId="{29910CBF-301E-4CB2-A21F-38C857D813F9}" type="presOf" srcId="{1ACAB9D7-40E4-47F0-A292-BA68508827AE}" destId="{4DC3B3F4-DD7A-4245-863A-D9A56425BAF2}" srcOrd="0" destOrd="0" presId="urn:microsoft.com/office/officeart/2005/8/layout/chevron1"/>
    <dgm:cxn modelId="{EF81243B-FA58-46F0-8C6D-8DC00AB1442B}" type="presParOf" srcId="{9C13983B-C316-49F8-AEC5-3B53A2653D8C}" destId="{08B86103-2E30-4B69-8DE4-00D3A4917C60}" srcOrd="0" destOrd="0" presId="urn:microsoft.com/office/officeart/2005/8/layout/chevron1"/>
    <dgm:cxn modelId="{7B09FFF1-C619-43F4-A6E7-EC70639F5FDA}" type="presParOf" srcId="{9C13983B-C316-49F8-AEC5-3B53A2653D8C}" destId="{F5B6DA88-6852-459D-9E49-837E4719E960}" srcOrd="1" destOrd="0" presId="urn:microsoft.com/office/officeart/2005/8/layout/chevron1"/>
    <dgm:cxn modelId="{2D7D3F92-3917-4A19-8AFE-CECD6BC315FF}" type="presParOf" srcId="{9C13983B-C316-49F8-AEC5-3B53A2653D8C}" destId="{4DC3B3F4-DD7A-4245-863A-D9A56425BAF2}" srcOrd="2" destOrd="0" presId="urn:microsoft.com/office/officeart/2005/8/layout/chevron1"/>
    <dgm:cxn modelId="{0D140E26-ECF6-4BC0-94F6-1804F2D172B3}" type="presParOf" srcId="{9C13983B-C316-49F8-AEC5-3B53A2653D8C}" destId="{D790AF0C-3BFD-44A3-875D-AEB221FF76CC}" srcOrd="3" destOrd="0" presId="urn:microsoft.com/office/officeart/2005/8/layout/chevron1"/>
    <dgm:cxn modelId="{E81DF573-ECE3-42FF-A2C5-C7CF1EC0649F}" type="presParOf" srcId="{9C13983B-C316-49F8-AEC5-3B53A2653D8C}" destId="{E741ED59-7694-4D65-B8DE-67F29A6C5B14}" srcOrd="4" destOrd="0" presId="urn:microsoft.com/office/officeart/2005/8/layout/chevron1"/>
    <dgm:cxn modelId="{8C54AABA-32CD-4CBA-819E-30006C9FCA4D}" type="presParOf" srcId="{9C13983B-C316-49F8-AEC5-3B53A2653D8C}" destId="{DF732440-D41A-4206-9494-9B7870DEC331}" srcOrd="5" destOrd="0" presId="urn:microsoft.com/office/officeart/2005/8/layout/chevron1"/>
    <dgm:cxn modelId="{70699F0A-C95B-489B-B7CE-B955343F20A8}" type="presParOf" srcId="{9C13983B-C316-49F8-AEC5-3B53A2653D8C}" destId="{DC978882-E724-421C-BAC8-221715739F0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B86103-2E30-4B69-8DE4-00D3A4917C60}">
      <dsp:nvSpPr>
        <dsp:cNvPr id="0" name=""/>
        <dsp:cNvSpPr/>
      </dsp:nvSpPr>
      <dsp:spPr>
        <a:xfrm>
          <a:off x="673376" y="1179175"/>
          <a:ext cx="2276257" cy="123733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Acoustic/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Phonetic</a:t>
          </a:r>
          <a:endParaRPr lang="en-US" sz="1600" b="1" kern="1200" dirty="0"/>
        </a:p>
      </dsp:txBody>
      <dsp:txXfrm>
        <a:off x="673376" y="1179175"/>
        <a:ext cx="2276257" cy="1237335"/>
      </dsp:txXfrm>
    </dsp:sp>
    <dsp:sp modelId="{4DC3B3F4-DD7A-4245-863A-D9A56425BAF2}">
      <dsp:nvSpPr>
        <dsp:cNvPr id="0" name=""/>
        <dsp:cNvSpPr/>
      </dsp:nvSpPr>
      <dsp:spPr>
        <a:xfrm>
          <a:off x="2581512" y="1179175"/>
          <a:ext cx="2187635" cy="123733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Syntax</a:t>
          </a:r>
          <a:endParaRPr lang="en-US" sz="1600" b="1" kern="1200" dirty="0"/>
        </a:p>
      </dsp:txBody>
      <dsp:txXfrm>
        <a:off x="2581512" y="1179175"/>
        <a:ext cx="2187635" cy="1237335"/>
      </dsp:txXfrm>
    </dsp:sp>
    <dsp:sp modelId="{E741ED59-7694-4D65-B8DE-67F29A6C5B14}">
      <dsp:nvSpPr>
        <dsp:cNvPr id="0" name=""/>
        <dsp:cNvSpPr/>
      </dsp:nvSpPr>
      <dsp:spPr>
        <a:xfrm>
          <a:off x="4419781" y="1179175"/>
          <a:ext cx="2251243" cy="123733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Semantics</a:t>
          </a:r>
          <a:endParaRPr lang="en-US" sz="1600" b="1" kern="1200" dirty="0"/>
        </a:p>
      </dsp:txBody>
      <dsp:txXfrm>
        <a:off x="4419781" y="1179175"/>
        <a:ext cx="2251243" cy="1237335"/>
      </dsp:txXfrm>
    </dsp:sp>
    <dsp:sp modelId="{DC978882-E724-421C-BAC8-221715739F07}">
      <dsp:nvSpPr>
        <dsp:cNvPr id="0" name=""/>
        <dsp:cNvSpPr/>
      </dsp:nvSpPr>
      <dsp:spPr>
        <a:xfrm>
          <a:off x="6301491" y="1179175"/>
          <a:ext cx="2276085" cy="123733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Pragmatics</a:t>
          </a:r>
          <a:endParaRPr lang="en-US" sz="1600" b="1" kern="1200" dirty="0"/>
        </a:p>
      </dsp:txBody>
      <dsp:txXfrm>
        <a:off x="6301491" y="1179175"/>
        <a:ext cx="2276085" cy="1237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8287-3317-4708-89A4-64CF12EC093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90F7-216D-44C1-9956-BFFFBA0D8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36D35-4C85-3E41-89B4-FDF9D8D5886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4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846489-291B-425C-A694-AAB6DE1AF4C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448464-39EF-4C98-920E-0277B63E32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828800"/>
            <a:ext cx="7772400" cy="1168878"/>
          </a:xfrm>
        </p:spPr>
        <p:txBody>
          <a:bodyPr>
            <a:noAutofit/>
          </a:bodyPr>
          <a:lstStyle/>
          <a:p>
            <a:r>
              <a:rPr lang="en-US" sz="3100" i="1" dirty="0" smtClean="0">
                <a:latin typeface="Arial" pitchFamily="34" charset="0"/>
                <a:ea typeface="ＭＳ Ｐゴシック" pitchFamily="8" charset="-128"/>
                <a:cs typeface="Arial" pitchFamily="34" charset="0"/>
              </a:rPr>
              <a:t>Natural Language Processing (NLP) &amp;</a:t>
            </a:r>
            <a:br>
              <a:rPr lang="en-US" sz="3100" i="1" dirty="0" smtClean="0">
                <a:latin typeface="Arial" pitchFamily="34" charset="0"/>
                <a:ea typeface="ＭＳ Ｐゴシック" pitchFamily="8" charset="-128"/>
                <a:cs typeface="Arial" pitchFamily="34" charset="0"/>
              </a:rPr>
            </a:br>
            <a:r>
              <a:rPr lang="en-US" sz="3100" i="1" dirty="0" smtClean="0">
                <a:latin typeface="Arial" pitchFamily="34" charset="0"/>
                <a:ea typeface="ＭＳ Ｐゴシック" pitchFamily="8" charset="-128"/>
                <a:cs typeface="Arial" pitchFamily="34" charset="0"/>
              </a:rPr>
              <a:t>Automated Report</a:t>
            </a:r>
            <a:endParaRPr lang="en-US" sz="3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46482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Moeen Kamali</a:t>
            </a:r>
          </a:p>
          <a:p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Department of Mathematics </a:t>
            </a:r>
          </a:p>
          <a:p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University of Kansas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Natural Language </a:t>
            </a:r>
            <a:r>
              <a:rPr lang="en-US" dirty="0" smtClean="0">
                <a:solidFill>
                  <a:prstClr val="white"/>
                </a:solidFill>
              </a:rPr>
              <a:t>Processing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6676257"/>
              </p:ext>
            </p:extLst>
          </p:nvPr>
        </p:nvGraphicFramePr>
        <p:xfrm>
          <a:off x="419100" y="1066800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Information Extraction (IE)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8356601" cy="3958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Identify phrases in language that refer to specific types of entities and relations in text</a:t>
            </a:r>
            <a:r>
              <a:rPr lang="en-US" sz="2000" b="1" dirty="0" smtClean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0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+mn-lt"/>
              </a:rPr>
              <a:t>Named </a:t>
            </a:r>
            <a:r>
              <a:rPr lang="en-US" sz="2000" b="1" dirty="0">
                <a:latin typeface="+mn-lt"/>
              </a:rPr>
              <a:t>entity recognition is task of identifying names of people, </a:t>
            </a:r>
            <a:r>
              <a:rPr lang="en-US" sz="2000" b="1" dirty="0" smtClean="0">
                <a:latin typeface="+mn-lt"/>
              </a:rPr>
              <a:t>places, organizations</a:t>
            </a:r>
            <a:r>
              <a:rPr lang="en-US" sz="2000" b="1" dirty="0">
                <a:latin typeface="+mn-lt"/>
              </a:rPr>
              <a:t>, etc. in </a:t>
            </a:r>
            <a:r>
              <a:rPr lang="en-US" sz="2000" b="1" dirty="0" smtClean="0">
                <a:latin typeface="+mn-lt"/>
              </a:rPr>
              <a:t>text.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+mn-lt"/>
              </a:rPr>
              <a:t>Relation </a:t>
            </a:r>
            <a:r>
              <a:rPr lang="en-US" sz="2000" b="1" dirty="0">
                <a:latin typeface="+mn-lt"/>
              </a:rPr>
              <a:t>extraction identifies specific relations between </a:t>
            </a:r>
            <a:r>
              <a:rPr lang="en-US" sz="2000" b="1" dirty="0" smtClean="0">
                <a:latin typeface="+mn-lt"/>
              </a:rPr>
              <a:t>entities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</p:txBody>
      </p:sp>
      <p:pic>
        <p:nvPicPr>
          <p:cNvPr id="1027" name="Picture 3" descr="C:\Users\Skamali\Desktop\Data Science\NLP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330" y="3629025"/>
            <a:ext cx="7399338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kamali\Desktop\Data Science\NLP\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7402513" cy="8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49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57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Natural Language </a:t>
            </a:r>
            <a:r>
              <a:rPr lang="en-US" dirty="0" smtClean="0">
                <a:solidFill>
                  <a:prstClr val="white"/>
                </a:solidFill>
              </a:rPr>
              <a:t>Processing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3963581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Text Summarization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293304"/>
            <a:ext cx="8356601" cy="39586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+mn-lt"/>
              </a:rPr>
              <a:t>Produce a short summary of a longer document or article.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+mn-lt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split decision in the final two primaries and a flurry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delegate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endorsements,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Sen. Barack Obama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Democratic presidential nomination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night after a grueling and history-making campaign against Sen. Hillary Rodham Clinton that will make him the first African American to head a major-party ticket. Before a chanting and cheering audience in St. Paul, Minn., the first-term senator from Illinois savored what once seemed an unlikely outcome to the Democratic race with a nod to the marathon that was ending and to what will be another hard-fought battle, against Sen. John McCain, the presumptive Republican nominee….</a:t>
            </a:r>
          </a:p>
          <a:p>
            <a:pPr marL="400050" lvl="1" indent="0">
              <a:lnSpc>
                <a:spcPct val="10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Senator Barack Obama was declared the presumptive Democratic presidential nominee.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2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865811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English sentence structure and classes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520" y="2400817"/>
            <a:ext cx="6093699" cy="3869356"/>
          </a:xfrm>
        </p:spPr>
      </p:pic>
    </p:spTree>
    <p:extLst>
      <p:ext uri="{BB962C8B-B14F-4D97-AF65-F5344CB8AC3E}">
        <p14:creationId xmlns:p14="http://schemas.microsoft.com/office/powerpoint/2010/main" xmlns="" val="22851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57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1571425"/>
              </p:ext>
            </p:extLst>
          </p:nvPr>
        </p:nvGraphicFramePr>
        <p:xfrm>
          <a:off x="419100" y="1439644"/>
          <a:ext cx="8356601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UPenn</a:t>
                      </a:r>
                      <a:r>
                        <a:rPr lang="en-US" sz="2400" dirty="0" smtClean="0"/>
                        <a:t> Treebank set of 45 tags is the most common in NLP today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090" y="2282062"/>
            <a:ext cx="4600178" cy="388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059" y="2305813"/>
            <a:ext cx="4991920" cy="312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7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57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059434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Modular Comprehension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8829039"/>
              </p:ext>
            </p:extLst>
          </p:nvPr>
        </p:nvGraphicFramePr>
        <p:xfrm>
          <a:off x="183655" y="2293938"/>
          <a:ext cx="8832754" cy="359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577" y="4712158"/>
            <a:ext cx="14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</a:t>
            </a:r>
            <a:r>
              <a:rPr lang="en-US" b="1" dirty="0" smtClean="0">
                <a:latin typeface="+mn-lt"/>
              </a:rPr>
              <a:t>ound waves</a:t>
            </a:r>
          </a:p>
          <a:p>
            <a:endParaRPr lang="en-US" dirty="0"/>
          </a:p>
        </p:txBody>
      </p:sp>
      <p:pic>
        <p:nvPicPr>
          <p:cNvPr id="1026" name="Picture 2" descr="C:\Users\Skamali\Desktop\Data Science\NLG\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31" y="3886731"/>
            <a:ext cx="11239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9799" y="4695910"/>
            <a:ext cx="83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words</a:t>
            </a:r>
            <a:endParaRPr lang="en-US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9739" y="4685277"/>
            <a:ext cx="13290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p</a:t>
            </a:r>
            <a:r>
              <a:rPr lang="en-US" b="1" dirty="0" smtClean="0">
                <a:latin typeface="+mn-lt"/>
              </a:rPr>
              <a:t>arse trees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0693" y="4685277"/>
            <a:ext cx="130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l</a:t>
            </a:r>
            <a:r>
              <a:rPr lang="en-US" b="1" dirty="0" smtClean="0">
                <a:latin typeface="+mn-lt"/>
              </a:rPr>
              <a:t>iteral </a:t>
            </a:r>
          </a:p>
          <a:p>
            <a:pPr algn="ctr"/>
            <a:r>
              <a:rPr lang="en-US" b="1" dirty="0" smtClean="0">
                <a:latin typeface="+mn-lt"/>
              </a:rPr>
              <a:t>meaning </a:t>
            </a:r>
            <a:endParaRPr 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2412" y="4685276"/>
            <a:ext cx="179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meaning (</a:t>
            </a:r>
            <a:r>
              <a:rPr lang="en-US" b="1" dirty="0" smtClean="0">
                <a:latin typeface="+mn-lt"/>
              </a:rPr>
              <a:t>contextualized)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0071218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Main players and applications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293304"/>
            <a:ext cx="8356601" cy="35970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+mn-lt"/>
              </a:rPr>
              <a:t> </a:t>
            </a:r>
          </a:p>
        </p:txBody>
      </p:sp>
      <p:pic>
        <p:nvPicPr>
          <p:cNvPr id="2050" name="Picture 2" descr="C:\Users\Skamali\Desktop\Data Science\NLG\BB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76347"/>
            <a:ext cx="1890712" cy="9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kamali\Desktop\Data Science\NLG\2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8989" y="2772931"/>
            <a:ext cx="1675585" cy="5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kamali\Desktop\Data Science\NLG\Cap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836" y="3650894"/>
            <a:ext cx="2017887" cy="18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kamali\Desktop\Data Science\NLG\sergeant-sta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8583" y="3400218"/>
            <a:ext cx="1296396" cy="28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kamali\Desktop\Data Science\NLG\BBN_tal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834" y="3793537"/>
            <a:ext cx="1840848" cy="174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kamali\Desktop\Data Science\NLG\googl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2811" y="2796681"/>
            <a:ext cx="1659686" cy="5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Skamali\Desktop\Data Science\NLG\Google_Glass_with_fram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9350" y="4145016"/>
            <a:ext cx="1652890" cy="9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kamali\Desktop\Data Science\NLG\IBMWatson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2476" y="2772931"/>
            <a:ext cx="2330605" cy="3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7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279877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What is Natural Language Processing (NLP)?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156824"/>
            <a:ext cx="8356601" cy="35970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200" dirty="0" smtClean="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NLP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is the branch of computer science focused on developing systems that allow computers to communicate with people using everyday language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The field of Natural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L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anguage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rocessing (NLP) is formed by Natural Language Understanding (NLU) and Natural Language Generation (NLG).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2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523696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What is Sentence Processing?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72099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95563" y="5063315"/>
            <a:ext cx="1815152" cy="6901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9215" y="4054198"/>
            <a:ext cx="18415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49" y="3141684"/>
            <a:ext cx="18415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4671" y="4036231"/>
            <a:ext cx="18415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4671" y="4980258"/>
            <a:ext cx="18415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9215" y="5172505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Speech</a:t>
            </a:r>
            <a:endParaRPr lang="en-US" sz="24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9215" y="4171904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Text</a:t>
            </a:r>
            <a:endParaRPr lang="en-US" sz="24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1249" y="3245171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Meaning</a:t>
            </a:r>
            <a:endParaRPr lang="en-US" sz="24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4671" y="4144608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Text</a:t>
            </a:r>
            <a:endParaRPr lang="en-US" sz="2400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4671" y="5077343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Speech</a:t>
            </a:r>
            <a:endParaRPr lang="en-US" sz="2400" b="1" dirty="0">
              <a:latin typeface="+mn-lt"/>
            </a:endParaRPr>
          </a:p>
        </p:txBody>
      </p:sp>
      <p:sp>
        <p:nvSpPr>
          <p:cNvPr id="22" name="Circular Arrow 21"/>
          <p:cNvSpPr/>
          <p:nvPr/>
        </p:nvSpPr>
        <p:spPr>
          <a:xfrm>
            <a:off x="3944203" y="4055673"/>
            <a:ext cx="1337481" cy="270762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44439" y="4410591"/>
            <a:ext cx="1760561" cy="11284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752" y="2440034"/>
            <a:ext cx="2524837" cy="14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1387" y="4313458"/>
            <a:ext cx="154781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6201" y="4549914"/>
            <a:ext cx="1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Speech Recognition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8172" y="2514600"/>
            <a:ext cx="222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Natural Language</a:t>
            </a:r>
          </a:p>
          <a:p>
            <a:pPr algn="ctr"/>
            <a:r>
              <a:rPr lang="en-US" sz="2000" b="1" dirty="0">
                <a:latin typeface="+mn-lt"/>
              </a:rPr>
              <a:t>Understanding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298" y="2440034"/>
            <a:ext cx="2524125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854890" y="2590800"/>
            <a:ext cx="225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Natural Language</a:t>
            </a:r>
          </a:p>
          <a:p>
            <a:pPr algn="ctr"/>
            <a:r>
              <a:rPr lang="en-US" sz="2000" b="1" dirty="0">
                <a:latin typeface="+mn-lt"/>
              </a:rPr>
              <a:t>Generation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4473714"/>
            <a:ext cx="156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Speech</a:t>
            </a:r>
          </a:p>
          <a:p>
            <a:pPr algn="ctr"/>
            <a:r>
              <a:rPr lang="en-US" sz="2000" b="1" dirty="0">
                <a:latin typeface="+mn-lt"/>
              </a:rPr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xmlns="" val="1757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722585"/>
              </p:ext>
            </p:extLst>
          </p:nvPr>
        </p:nvGraphicFramePr>
        <p:xfrm>
          <a:off x="419100" y="1439644"/>
          <a:ext cx="8459086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59086"/>
              </a:tblGrid>
              <a:tr h="5092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Three</a:t>
                      </a:r>
                      <a:r>
                        <a:rPr lang="en-US" sz="2400" baseline="0" dirty="0" smtClean="0"/>
                        <a:t> aspects of the language: Syntax, Semantics, and Pragmatics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243832"/>
            <a:ext cx="8356601" cy="41147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Syntax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concerns the proper ordering of words and its affect on meaning.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dog bit the boy.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boy bit the dog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Semantics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concerns the (literal) meaning of words, phrases, and sentences.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“plant” as a photosynthetic </a:t>
            </a:r>
            <a:r>
              <a:rPr lang="en-US" sz="1800" dirty="0" smtClean="0">
                <a:latin typeface="+mn-lt"/>
              </a:rPr>
              <a:t>organism/tree/ flower</a:t>
            </a:r>
            <a:endParaRPr lang="en-US" sz="1800" dirty="0">
              <a:latin typeface="+mn-lt"/>
            </a:endParaRP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“plant” as a manufacturing facility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“plant” as the act of </a:t>
            </a:r>
            <a:r>
              <a:rPr lang="en-US" sz="1800" dirty="0" smtClean="0">
                <a:latin typeface="+mn-lt"/>
              </a:rPr>
              <a:t>sowing/farming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Pragmatics</a:t>
            </a:r>
            <a:r>
              <a:rPr lang="en-US" sz="1800" dirty="0">
                <a:latin typeface="+mn-lt"/>
              </a:rPr>
              <a:t> concerns the overall communicative and social context and its effect on interpretation.</a:t>
            </a:r>
          </a:p>
          <a:p>
            <a:pPr marL="6858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ham sandwich wants another beer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1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1344729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Word Sense Disambiguation (WSD)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" y="1948921"/>
            <a:ext cx="8356601" cy="202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endParaRPr lang="en-US" sz="2000" b="1" dirty="0" smtClean="0">
              <a:solidFill>
                <a:srgbClr val="333333"/>
              </a:solidFill>
              <a:latin typeface="+mj-lt"/>
            </a:endParaRPr>
          </a:p>
          <a:p>
            <a:pPr>
              <a:lnSpc>
                <a:spcPct val="100000"/>
              </a:lnSpc>
              <a:buClrTx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33333"/>
                </a:solidFill>
                <a:latin typeface="+mj-lt"/>
                <a:cs typeface="Arial" pitchFamily="34" charset="0"/>
              </a:rPr>
              <a:t>Words </a:t>
            </a:r>
            <a:r>
              <a:rPr lang="en-US" sz="2400" b="1" dirty="0">
                <a:solidFill>
                  <a:srgbClr val="333333"/>
                </a:solidFill>
                <a:latin typeface="+mj-lt"/>
                <a:cs typeface="Arial" pitchFamily="34" charset="0"/>
              </a:rPr>
              <a:t>in natural language usually have a fair number of different possible </a:t>
            </a:r>
            <a:r>
              <a:rPr lang="en-US" sz="2400" b="1" dirty="0" smtClean="0">
                <a:solidFill>
                  <a:srgbClr val="333333"/>
                </a:solidFill>
                <a:latin typeface="+mj-lt"/>
                <a:cs typeface="Arial" pitchFamily="34" charset="0"/>
              </a:rPr>
              <a:t>meanings: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en-US" sz="2400" b="1" dirty="0" smtClean="0">
              <a:solidFill>
                <a:srgbClr val="333333"/>
              </a:solidFill>
              <a:latin typeface="+mj-lt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en-US" sz="2000" b="1" dirty="0" smtClean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3074" name="Picture 2" descr="C:\Users\Skamali\Desktop\Data Science\NL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0594" y="3370521"/>
            <a:ext cx="6481540" cy="7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5045" y="4338083"/>
            <a:ext cx="818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itchFamily="34" charset="0"/>
              </a:rPr>
              <a:t>For many </a:t>
            </a:r>
            <a:r>
              <a:rPr lang="en-US" sz="2400" b="1" dirty="0" smtClean="0">
                <a:latin typeface="+mj-lt"/>
                <a:cs typeface="Arial" pitchFamily="34" charset="0"/>
              </a:rPr>
              <a:t>tasks, such as generation and machine translation, </a:t>
            </a:r>
            <a:r>
              <a:rPr lang="en-US" sz="2400" b="1" dirty="0">
                <a:latin typeface="+mj-lt"/>
                <a:cs typeface="Arial" pitchFamily="34" charset="0"/>
              </a:rPr>
              <a:t>the proper sense of each ambiguous word in a sentence must be determined.</a:t>
            </a:r>
          </a:p>
        </p:txBody>
      </p:sp>
    </p:spTree>
    <p:extLst>
      <p:ext uri="{BB962C8B-B14F-4D97-AF65-F5344CB8AC3E}">
        <p14:creationId xmlns:p14="http://schemas.microsoft.com/office/powerpoint/2010/main" xmlns="" val="1757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Natural Language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6740106"/>
              </p:ext>
            </p:extLst>
          </p:nvPr>
        </p:nvGraphicFramePr>
        <p:xfrm>
          <a:off x="419100" y="990600"/>
          <a:ext cx="8356601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Part-Of-Speech (POS) tagging</a:t>
                      </a:r>
                      <a:r>
                        <a:rPr lang="en-US" sz="2400" baseline="0" dirty="0" smtClean="0"/>
                        <a:t> and Phrase Chunking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8356601" cy="38228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latin typeface="+mj-lt"/>
                <a:cs typeface="Arial" pitchFamily="34" charset="0"/>
              </a:rPr>
              <a:t>	Part-of-speech </a:t>
            </a:r>
            <a:r>
              <a:rPr lang="en-US" b="1" dirty="0">
                <a:latin typeface="+mj-lt"/>
                <a:cs typeface="Arial" pitchFamily="34" charset="0"/>
              </a:rPr>
              <a:t>tagging is the process of disambiguating the syntactic category of a word in context.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latin typeface="+mj-lt"/>
                <a:cs typeface="Arial" pitchFamily="34" charset="0"/>
              </a:rPr>
              <a:t>	</a:t>
            </a:r>
            <a:r>
              <a:rPr lang="en-US" b="1" dirty="0" smtClean="0">
                <a:latin typeface="+mj-lt"/>
                <a:cs typeface="Arial" pitchFamily="34" charset="0"/>
              </a:rPr>
              <a:t>Phrase </a:t>
            </a:r>
            <a:r>
              <a:rPr lang="en-US" b="1" dirty="0">
                <a:latin typeface="+mj-lt"/>
                <a:cs typeface="Arial" pitchFamily="34" charset="0"/>
              </a:rPr>
              <a:t>Chunking separates and segments a sentence into its </a:t>
            </a:r>
            <a:r>
              <a:rPr lang="en-US" b="1" dirty="0" smtClean="0">
                <a:latin typeface="+mj-lt"/>
                <a:cs typeface="Arial" pitchFamily="34" charset="0"/>
              </a:rPr>
              <a:t>sub elements: non-recursive </a:t>
            </a:r>
            <a:r>
              <a:rPr lang="en-US" b="1" dirty="0">
                <a:latin typeface="+mj-lt"/>
                <a:cs typeface="Arial" pitchFamily="34" charset="0"/>
              </a:rPr>
              <a:t>noun </a:t>
            </a:r>
            <a:r>
              <a:rPr lang="en-US" b="1" dirty="0" smtClean="0">
                <a:latin typeface="+mj-lt"/>
                <a:cs typeface="Arial" pitchFamily="34" charset="0"/>
              </a:rPr>
              <a:t>phrase </a:t>
            </a:r>
            <a:r>
              <a:rPr lang="en-US" b="1" dirty="0">
                <a:latin typeface="+mj-lt"/>
                <a:cs typeface="Arial" pitchFamily="34" charset="0"/>
              </a:rPr>
              <a:t>(</a:t>
            </a:r>
            <a:r>
              <a:rPr lang="en-US" b="1" dirty="0" smtClean="0">
                <a:latin typeface="+mj-lt"/>
                <a:cs typeface="Arial" pitchFamily="34" charset="0"/>
              </a:rPr>
              <a:t>NP) </a:t>
            </a:r>
            <a:r>
              <a:rPr lang="en-US" b="1" dirty="0">
                <a:latin typeface="+mj-lt"/>
                <a:cs typeface="Arial" pitchFamily="34" charset="0"/>
              </a:rPr>
              <a:t>and verb </a:t>
            </a:r>
            <a:r>
              <a:rPr lang="en-US" b="1" dirty="0" smtClean="0">
                <a:latin typeface="+mj-lt"/>
                <a:cs typeface="Arial" pitchFamily="34" charset="0"/>
              </a:rPr>
              <a:t>phrase </a:t>
            </a:r>
            <a:r>
              <a:rPr lang="en-US" b="1" dirty="0">
                <a:latin typeface="+mj-lt"/>
                <a:cs typeface="Arial" pitchFamily="34" charset="0"/>
              </a:rPr>
              <a:t>(</a:t>
            </a:r>
            <a:r>
              <a:rPr lang="en-US" b="1" dirty="0" smtClean="0">
                <a:latin typeface="+mj-lt"/>
                <a:cs typeface="Arial" pitchFamily="34" charset="0"/>
              </a:rPr>
              <a:t>VP).</a:t>
            </a:r>
            <a:endParaRPr lang="en-US" sz="2000" b="1" dirty="0" smtClean="0">
              <a:latin typeface="+mj-lt"/>
              <a:cs typeface="Arial" pitchFamily="34" charset="0"/>
            </a:endParaRPr>
          </a:p>
          <a:p>
            <a:pPr marL="457200" lvl="1" indent="0" defTabSz="914400">
              <a:lnSpc>
                <a:spcPct val="100000"/>
              </a:lnSpc>
              <a:buClr>
                <a:srgbClr val="00CC00"/>
              </a:buClr>
              <a:buNone/>
            </a:pPr>
            <a:endParaRPr lang="en-US" altLang="en-US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30322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 I      ate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cs typeface="Arial" pitchFamily="34" charset="0"/>
              </a:rPr>
              <a:t>the  spaghetti  with   meatballs.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Pro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 V    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Det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      N     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cs typeface="Arial" pitchFamily="34" charset="0"/>
              </a:rPr>
              <a:t>Prep        N</a:t>
            </a:r>
          </a:p>
        </p:txBody>
      </p:sp>
      <p:pic>
        <p:nvPicPr>
          <p:cNvPr id="1026" name="Picture 2" descr="C:\Users\Skamali\Desktop\Data Science\NLP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59474"/>
            <a:ext cx="7236273" cy="4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7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0077586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Parsing (Syntactic Structure)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293304"/>
            <a:ext cx="8356601" cy="35970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+mn-lt"/>
              </a:rPr>
              <a:t>Parsing</a:t>
            </a:r>
            <a:r>
              <a:rPr lang="en-US" sz="2000" dirty="0" smtClean="0">
                <a:latin typeface="+mn-lt"/>
              </a:rPr>
              <a:t> is a </a:t>
            </a:r>
            <a:r>
              <a:rPr lang="en-US" sz="2000" dirty="0">
                <a:latin typeface="+mn-lt"/>
              </a:rPr>
              <a:t>traditional grammatical exercise that involves breaking down a text into its component parts of speech with an explanation of the form, function, and syntactic relationship of each part. </a:t>
            </a:r>
            <a:endParaRPr lang="en-US" sz="2000" dirty="0" smtClean="0">
              <a:latin typeface="+mn-lt"/>
            </a:endParaRPr>
          </a:p>
        </p:txBody>
      </p:sp>
      <p:pic>
        <p:nvPicPr>
          <p:cNvPr id="2050" name="Picture 2" descr="C:\Users\Skamali\Desktop\Data Science\NLP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8337" y="3481387"/>
            <a:ext cx="4327323" cy="27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89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1987" y="5791200"/>
            <a:ext cx="481013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"/>
            <a:ext cx="9143999" cy="673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Roboto Slab Bold"/>
                <a:ea typeface="ＭＳ Ｐゴシック" pitchFamily="-84" charset="-128"/>
                <a:cs typeface="Roboto Slab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E3E3E"/>
                </a:solidFill>
                <a:latin typeface="Roboto Slab Bold" pitchFamily="-84" charset="0"/>
                <a:ea typeface="ＭＳ Ｐゴシック" pitchFamily="-84" charset="-128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Natural Language </a:t>
            </a:r>
            <a:r>
              <a:rPr lang="en-US" dirty="0" smtClean="0">
                <a:solidFill>
                  <a:prstClr val="white"/>
                </a:solidFill>
              </a:rPr>
              <a:t>Processing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9319673"/>
              </p:ext>
            </p:extLst>
          </p:nvPr>
        </p:nvGraphicFramePr>
        <p:xfrm>
          <a:off x="419100" y="1439644"/>
          <a:ext cx="8356601" cy="509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6601"/>
              </a:tblGrid>
              <a:tr h="5092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Anaphora Resolution</a:t>
                      </a:r>
                      <a:r>
                        <a:rPr lang="en-US" sz="2400" baseline="0" dirty="0" smtClean="0"/>
                        <a:t>  and </a:t>
                      </a:r>
                      <a:r>
                        <a:rPr lang="en-US" sz="2400" dirty="0" smtClean="0"/>
                        <a:t>Co-Reference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19100" y="2293304"/>
            <a:ext cx="8356601" cy="35970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C</a:t>
            </a:r>
            <a:r>
              <a:rPr lang="en-US" sz="2000" b="1" dirty="0" smtClean="0">
                <a:latin typeface="+mn-lt"/>
              </a:rPr>
              <a:t>o-reference</a:t>
            </a:r>
            <a:r>
              <a:rPr lang="en-US" sz="2000" dirty="0" smtClean="0">
                <a:latin typeface="+mn-lt"/>
              </a:rPr>
              <a:t> occurs </a:t>
            </a:r>
            <a:r>
              <a:rPr lang="en-US" sz="2000" dirty="0">
                <a:latin typeface="+mn-lt"/>
              </a:rPr>
              <a:t>when two or more expressions in a text refer to the same person or </a:t>
            </a:r>
            <a:r>
              <a:rPr lang="en-US" sz="2000" dirty="0" smtClean="0">
                <a:latin typeface="+mn-lt"/>
              </a:rPr>
              <a:t>thing. They </a:t>
            </a:r>
            <a:r>
              <a:rPr lang="en-US" sz="2000" dirty="0">
                <a:latin typeface="+mn-lt"/>
              </a:rPr>
              <a:t>have the same </a:t>
            </a:r>
            <a:r>
              <a:rPr lang="en-US" sz="2000" dirty="0" smtClean="0">
                <a:latin typeface="+mn-lt"/>
              </a:rPr>
              <a:t>“referent”.</a:t>
            </a:r>
            <a:endParaRPr lang="en-US" sz="2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+mn-lt"/>
              </a:rPr>
              <a:t>A</a:t>
            </a:r>
            <a:r>
              <a:rPr lang="en-US" sz="2000" b="1" dirty="0" smtClean="0">
                <a:latin typeface="+mn-lt"/>
              </a:rPr>
              <a:t>naphora</a:t>
            </a:r>
            <a:r>
              <a:rPr lang="en-US" sz="2000" dirty="0" smtClean="0">
                <a:latin typeface="+mn-lt"/>
              </a:rPr>
              <a:t> is </a:t>
            </a:r>
            <a:r>
              <a:rPr lang="en-US" sz="2000" dirty="0">
                <a:latin typeface="+mn-lt"/>
              </a:rPr>
              <a:t>the use of an expression the interpretation of which depends upon another expression in context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Determine which phrases in a document refer to the same underlying </a:t>
            </a:r>
            <a:r>
              <a:rPr lang="en-US" sz="2000" dirty="0" smtClean="0">
                <a:latin typeface="+mn-lt"/>
              </a:rPr>
              <a:t>entity: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+mn-lt"/>
            </a:endParaRPr>
          </a:p>
        </p:txBody>
      </p:sp>
      <p:pic>
        <p:nvPicPr>
          <p:cNvPr id="1027" name="Picture 3" descr="C:\Users\Skamali\Desktop\Data Science\NLP\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286375"/>
            <a:ext cx="47815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49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</TotalTime>
  <Words>644</Words>
  <Application>Microsoft Office PowerPoint</Application>
  <PresentationFormat>On-screen Show (4:3)</PresentationFormat>
  <Paragraphs>124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Moeen</dc:creator>
  <cp:lastModifiedBy>Moeen</cp:lastModifiedBy>
  <cp:revision>3</cp:revision>
  <dcterms:created xsi:type="dcterms:W3CDTF">2016-10-07T02:19:34Z</dcterms:created>
  <dcterms:modified xsi:type="dcterms:W3CDTF">2016-10-07T02:47:57Z</dcterms:modified>
</cp:coreProperties>
</file>