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5" r:id="rId1"/>
  </p:sldMasterIdLst>
  <p:notesMasterIdLst>
    <p:notesMasterId r:id="rId59"/>
  </p:notesMasterIdLst>
  <p:handoutMasterIdLst>
    <p:handoutMasterId r:id="rId60"/>
  </p:handoutMasterIdLst>
  <p:sldIdLst>
    <p:sldId id="778" r:id="rId2"/>
    <p:sldId id="1356" r:id="rId3"/>
    <p:sldId id="256" r:id="rId4"/>
    <p:sldId id="726" r:id="rId5"/>
    <p:sldId id="1074" r:id="rId6"/>
    <p:sldId id="1480" r:id="rId7"/>
    <p:sldId id="1522" r:id="rId8"/>
    <p:sldId id="1523" r:id="rId9"/>
    <p:sldId id="1524" r:id="rId10"/>
    <p:sldId id="1525" r:id="rId11"/>
    <p:sldId id="1526" r:id="rId12"/>
    <p:sldId id="1527" r:id="rId13"/>
    <p:sldId id="1528" r:id="rId14"/>
    <p:sldId id="1529" r:id="rId15"/>
    <p:sldId id="1530" r:id="rId16"/>
    <p:sldId id="1531" r:id="rId17"/>
    <p:sldId id="1532" r:id="rId18"/>
    <p:sldId id="1533" r:id="rId19"/>
    <p:sldId id="1534" r:id="rId20"/>
    <p:sldId id="1535" r:id="rId21"/>
    <p:sldId id="1536" r:id="rId22"/>
    <p:sldId id="1537" r:id="rId23"/>
    <p:sldId id="1538" r:id="rId24"/>
    <p:sldId id="1539" r:id="rId25"/>
    <p:sldId id="1540" r:id="rId26"/>
    <p:sldId id="1541" r:id="rId27"/>
    <p:sldId id="1542" r:id="rId28"/>
    <p:sldId id="1543" r:id="rId29"/>
    <p:sldId id="1544" r:id="rId30"/>
    <p:sldId id="1545" r:id="rId31"/>
    <p:sldId id="1546" r:id="rId32"/>
    <p:sldId id="1547" r:id="rId33"/>
    <p:sldId id="1548" r:id="rId34"/>
    <p:sldId id="1549" r:id="rId35"/>
    <p:sldId id="1550" r:id="rId36"/>
    <p:sldId id="1551" r:id="rId37"/>
    <p:sldId id="1552" r:id="rId38"/>
    <p:sldId id="1553" r:id="rId39"/>
    <p:sldId id="1554" r:id="rId40"/>
    <p:sldId id="1555" r:id="rId41"/>
    <p:sldId id="1556" r:id="rId42"/>
    <p:sldId id="1557" r:id="rId43"/>
    <p:sldId id="1558" r:id="rId44"/>
    <p:sldId id="1559" r:id="rId45"/>
    <p:sldId id="1560" r:id="rId46"/>
    <p:sldId id="1561" r:id="rId47"/>
    <p:sldId id="1562" r:id="rId48"/>
    <p:sldId id="1563" r:id="rId49"/>
    <p:sldId id="1564" r:id="rId50"/>
    <p:sldId id="1565" r:id="rId51"/>
    <p:sldId id="1566" r:id="rId52"/>
    <p:sldId id="1567" r:id="rId53"/>
    <p:sldId id="1568" r:id="rId54"/>
    <p:sldId id="1569" r:id="rId55"/>
    <p:sldId id="1570" r:id="rId56"/>
    <p:sldId id="1571" r:id="rId57"/>
    <p:sldId id="1572"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A7C8F6E-57CA-4C2D-998B-730F5CEA0B17}">
          <p14:sldIdLst>
            <p14:sldId id="778"/>
            <p14:sldId id="1356"/>
            <p14:sldId id="256"/>
            <p14:sldId id="726"/>
            <p14:sldId id="1074"/>
            <p14:sldId id="1480"/>
            <p14:sldId id="1522"/>
            <p14:sldId id="1523"/>
            <p14:sldId id="1524"/>
            <p14:sldId id="1525"/>
            <p14:sldId id="1526"/>
            <p14:sldId id="1527"/>
            <p14:sldId id="1528"/>
            <p14:sldId id="1529"/>
            <p14:sldId id="1530"/>
            <p14:sldId id="1531"/>
            <p14:sldId id="1532"/>
            <p14:sldId id="1533"/>
            <p14:sldId id="1534"/>
            <p14:sldId id="1535"/>
            <p14:sldId id="1536"/>
            <p14:sldId id="1537"/>
            <p14:sldId id="1538"/>
            <p14:sldId id="1539"/>
            <p14:sldId id="1540"/>
            <p14:sldId id="1541"/>
            <p14:sldId id="1542"/>
            <p14:sldId id="1543"/>
            <p14:sldId id="1544"/>
            <p14:sldId id="1545"/>
            <p14:sldId id="1546"/>
            <p14:sldId id="1547"/>
            <p14:sldId id="1548"/>
            <p14:sldId id="1549"/>
            <p14:sldId id="1550"/>
            <p14:sldId id="1551"/>
            <p14:sldId id="1552"/>
            <p14:sldId id="1553"/>
            <p14:sldId id="1554"/>
            <p14:sldId id="1555"/>
            <p14:sldId id="1556"/>
            <p14:sldId id="1557"/>
            <p14:sldId id="1558"/>
            <p14:sldId id="1559"/>
            <p14:sldId id="1560"/>
            <p14:sldId id="1561"/>
            <p14:sldId id="1562"/>
            <p14:sldId id="1563"/>
            <p14:sldId id="1564"/>
            <p14:sldId id="1565"/>
            <p14:sldId id="1566"/>
            <p14:sldId id="1567"/>
            <p14:sldId id="1568"/>
            <p14:sldId id="1569"/>
            <p14:sldId id="1570"/>
            <p14:sldId id="1571"/>
            <p14:sldId id="15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userDrawn="1">
          <p15:clr>
            <a:srgbClr val="A4A3A4"/>
          </p15:clr>
        </p15:guide>
        <p15:guide id="2" pos="2160" userDrawn="1">
          <p15:clr>
            <a:srgbClr val="A4A3A4"/>
          </p15:clr>
        </p15:guide>
        <p15:guide id="3" orient="horz" pos="2948" userDrawn="1">
          <p15:clr>
            <a:srgbClr val="A4A3A4"/>
          </p15:clr>
        </p15:guide>
        <p15:guide id="4" pos="2229" userDrawn="1">
          <p15:clr>
            <a:srgbClr val="A4A3A4"/>
          </p15:clr>
        </p15:guide>
        <p15:guide id="5" orient="horz" pos="3001" userDrawn="1">
          <p15:clr>
            <a:srgbClr val="A4A3A4"/>
          </p15:clr>
        </p15:guide>
        <p15:guide id="6" orient="horz" pos="3023" userDrawn="1">
          <p15:clr>
            <a:srgbClr val="A4A3A4"/>
          </p15:clr>
        </p15:guide>
        <p15:guide id="7" pos="2233" userDrawn="1">
          <p15:clr>
            <a:srgbClr val="A4A3A4"/>
          </p15:clr>
        </p15:guide>
        <p15:guide id="8"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Tchoubineh" initials="BT" lastIdx="2" clrIdx="0"/>
  <p:cmAuthor id="1" name="Lesley Hamilton" initials="LH" lastIdx="1" clrIdx="1">
    <p:extLst>
      <p:ext uri="{19B8F6BF-5375-455C-9EA6-DF929625EA0E}">
        <p15:presenceInfo xmlns:p15="http://schemas.microsoft.com/office/powerpoint/2012/main" userId="Lesley Hamil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A9D9"/>
    <a:srgbClr val="D60000"/>
    <a:srgbClr val="FFAFAF"/>
    <a:srgbClr val="000000"/>
    <a:srgbClr val="680000"/>
    <a:srgbClr val="FF3737"/>
    <a:srgbClr val="FF0000"/>
    <a:srgbClr val="FF5050"/>
    <a:srgbClr val="A3B2DD"/>
    <a:srgbClr val="96A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85" autoAdjust="0"/>
    <p:restoredTop sz="94259" autoAdjust="0"/>
  </p:normalViewPr>
  <p:slideViewPr>
    <p:cSldViewPr>
      <p:cViewPr varScale="1">
        <p:scale>
          <a:sx n="41" d="100"/>
          <a:sy n="41" d="100"/>
        </p:scale>
        <p:origin x="54" y="7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108"/>
    </p:cViewPr>
  </p:sorterViewPr>
  <p:notesViewPr>
    <p:cSldViewPr>
      <p:cViewPr varScale="1">
        <p:scale>
          <a:sx n="53" d="100"/>
          <a:sy n="53" d="100"/>
        </p:scale>
        <p:origin x="2850" y="72"/>
      </p:cViewPr>
      <p:guideLst>
        <p:guide orient="horz" pos="2927"/>
        <p:guide pos="2160"/>
        <p:guide orient="horz" pos="2948"/>
        <p:guide pos="2229"/>
        <p:guide orient="horz" pos="3001"/>
        <p:guide orient="horz" pos="3023"/>
        <p:guide pos="223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7"/>
            <a:ext cx="3170238" cy="479424"/>
          </a:xfrm>
          <a:prstGeom prst="rect">
            <a:avLst/>
          </a:prstGeom>
        </p:spPr>
        <p:txBody>
          <a:bodyPr vert="horz" lIns="91353" tIns="45676" rIns="91353" bIns="45676" rtlCol="0"/>
          <a:lstStyle>
            <a:lvl1pPr algn="l">
              <a:defRPr sz="1200"/>
            </a:lvl1pPr>
          </a:lstStyle>
          <a:p>
            <a:endParaRPr lang="en-US" dirty="0"/>
          </a:p>
        </p:txBody>
      </p:sp>
      <p:sp>
        <p:nvSpPr>
          <p:cNvPr id="3" name="Date Placeholder 2"/>
          <p:cNvSpPr>
            <a:spLocks noGrp="1"/>
          </p:cNvSpPr>
          <p:nvPr>
            <p:ph type="dt" sz="quarter" idx="1"/>
          </p:nvPr>
        </p:nvSpPr>
        <p:spPr>
          <a:xfrm>
            <a:off x="4143376" y="7"/>
            <a:ext cx="3170238" cy="479424"/>
          </a:xfrm>
          <a:prstGeom prst="rect">
            <a:avLst/>
          </a:prstGeom>
        </p:spPr>
        <p:txBody>
          <a:bodyPr vert="horz" lIns="91353" tIns="45676" rIns="91353" bIns="45676" rtlCol="0"/>
          <a:lstStyle>
            <a:lvl1pPr algn="r">
              <a:defRPr sz="1200"/>
            </a:lvl1pPr>
          </a:lstStyle>
          <a:p>
            <a:fld id="{B2F44401-1701-4C0F-B5B6-42090571A010}" type="datetimeFigureOut">
              <a:rPr lang="en-US" smtClean="0"/>
              <a:pPr/>
              <a:t>10/13/2017</a:t>
            </a:fld>
            <a:endParaRPr lang="en-US" dirty="0"/>
          </a:p>
        </p:txBody>
      </p:sp>
      <p:sp>
        <p:nvSpPr>
          <p:cNvPr id="4" name="Footer Placeholder 3"/>
          <p:cNvSpPr>
            <a:spLocks noGrp="1"/>
          </p:cNvSpPr>
          <p:nvPr>
            <p:ph type="ftr" sz="quarter" idx="2"/>
          </p:nvPr>
        </p:nvSpPr>
        <p:spPr>
          <a:xfrm>
            <a:off x="2" y="9120190"/>
            <a:ext cx="3170238" cy="479424"/>
          </a:xfrm>
          <a:prstGeom prst="rect">
            <a:avLst/>
          </a:prstGeom>
        </p:spPr>
        <p:txBody>
          <a:bodyPr vert="horz" lIns="91353" tIns="45676" rIns="91353" bIns="45676"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6" y="9120190"/>
            <a:ext cx="3170238" cy="479424"/>
          </a:xfrm>
          <a:prstGeom prst="rect">
            <a:avLst/>
          </a:prstGeom>
        </p:spPr>
        <p:txBody>
          <a:bodyPr vert="horz" lIns="91353" tIns="45676" rIns="91353" bIns="45676" rtlCol="0" anchor="b"/>
          <a:lstStyle>
            <a:lvl1pPr algn="r">
              <a:defRPr sz="1200"/>
            </a:lvl1pPr>
          </a:lstStyle>
          <a:p>
            <a:fld id="{61E1AAA6-7BFB-439D-9D5F-576470DE1538}" type="slidenum">
              <a:rPr lang="en-US" smtClean="0"/>
              <a:pPr/>
              <a:t>‹#›</a:t>
            </a:fld>
            <a:endParaRPr lang="en-US" dirty="0"/>
          </a:p>
        </p:txBody>
      </p:sp>
    </p:spTree>
    <p:extLst>
      <p:ext uri="{BB962C8B-B14F-4D97-AF65-F5344CB8AC3E}">
        <p14:creationId xmlns:p14="http://schemas.microsoft.com/office/powerpoint/2010/main" val="13423412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4" name="Rectangle 4"/>
          <p:cNvSpPr>
            <a:spLocks noGrp="1" noRot="1" noChangeAspect="1" noChangeArrowheads="1" noTextEdit="1"/>
          </p:cNvSpPr>
          <p:nvPr>
            <p:ph type="sldImg" idx="2"/>
          </p:nvPr>
        </p:nvSpPr>
        <p:spPr bwMode="auto">
          <a:xfrm>
            <a:off x="1260475" y="720725"/>
            <a:ext cx="4799013" cy="3598863"/>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846" y="4560891"/>
            <a:ext cx="5851525" cy="4319587"/>
          </a:xfrm>
          <a:prstGeom prst="rect">
            <a:avLst/>
          </a:prstGeom>
          <a:noFill/>
          <a:ln w="9525">
            <a:noFill/>
            <a:miter lim="800000"/>
            <a:headEnd/>
            <a:tailEnd/>
          </a:ln>
          <a:effectLst/>
        </p:spPr>
        <p:txBody>
          <a:bodyPr vert="horz" wrap="square" lIns="95556" tIns="47779" rIns="95556" bIns="4777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1934615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0354" eaLnBrk="1" hangingPunct="1">
              <a:defRPr/>
            </a:pPr>
            <a:endParaRPr lang="en-US" baseline="0" dirty="0">
              <a:solidFill>
                <a:srgbClr val="000000"/>
              </a:solidFill>
            </a:endParaRPr>
          </a:p>
        </p:txBody>
      </p:sp>
    </p:spTree>
    <p:extLst>
      <p:ext uri="{BB962C8B-B14F-4D97-AF65-F5344CB8AC3E}">
        <p14:creationId xmlns:p14="http://schemas.microsoft.com/office/powerpoint/2010/main" val="3646656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6038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411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519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3411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361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237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29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4269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3482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65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2439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106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44365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61437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9920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4243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5861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7815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1068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7222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427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0109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4221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6649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8001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4180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1863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00699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27683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71034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688362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74731" y="4560890"/>
            <a:ext cx="5365750" cy="4049710"/>
          </a:xfrm>
          <a:noFill/>
          <a:ln/>
        </p:spPr>
        <p:txBody>
          <a:bodyPr/>
          <a:lstStyle/>
          <a:p>
            <a:pPr marL="470228" lvl="1" indent="0" eaLnBrk="1" hangingPunct="1">
              <a:buFont typeface="Arial" panose="020B0604020202020204" pitchFamily="34" charset="0"/>
              <a:buNone/>
            </a:pPr>
            <a:endParaRPr lang="en-US" kern="0" dirty="0"/>
          </a:p>
        </p:txBody>
      </p:sp>
    </p:spTree>
    <p:extLst>
      <p:ext uri="{BB962C8B-B14F-4D97-AF65-F5344CB8AC3E}">
        <p14:creationId xmlns:p14="http://schemas.microsoft.com/office/powerpoint/2010/main" val="72813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74731" y="4560890"/>
            <a:ext cx="5365750" cy="4049710"/>
          </a:xfrm>
          <a:noFill/>
          <a:ln/>
        </p:spPr>
        <p:txBody>
          <a:bodyPr/>
          <a:lstStyle/>
          <a:p>
            <a:pPr marL="470228" lvl="1" indent="0" eaLnBrk="1" hangingPunct="1">
              <a:buFont typeface="Arial" panose="020B0604020202020204" pitchFamily="34" charset="0"/>
              <a:buNone/>
            </a:pPr>
            <a:endParaRPr lang="en-US" kern="0" dirty="0"/>
          </a:p>
        </p:txBody>
      </p:sp>
    </p:spTree>
    <p:extLst>
      <p:ext uri="{BB962C8B-B14F-4D97-AF65-F5344CB8AC3E}">
        <p14:creationId xmlns:p14="http://schemas.microsoft.com/office/powerpoint/2010/main" val="1312858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76725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95073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1371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93047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1989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635752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786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04390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25500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407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43472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306154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9092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0497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89447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015850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353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31895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786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364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058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6727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032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Pages">
    <p:spTree>
      <p:nvGrpSpPr>
        <p:cNvPr id="1" name=""/>
        <p:cNvGrpSpPr/>
        <p:nvPr/>
      </p:nvGrpSpPr>
      <p:grpSpPr>
        <a:xfrm>
          <a:off x="0" y="0"/>
          <a:ext cx="0" cy="0"/>
          <a:chOff x="0" y="0"/>
          <a:chExt cx="0" cy="0"/>
        </a:xfrm>
      </p:grpSpPr>
      <p:sp>
        <p:nvSpPr>
          <p:cNvPr id="8" name="Rectangle 7"/>
          <p:cNvSpPr/>
          <p:nvPr userDrawn="1"/>
        </p:nvSpPr>
        <p:spPr bwMode="auto">
          <a:xfrm>
            <a:off x="0" y="0"/>
            <a:ext cx="9144000" cy="68580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051" name="Rectangle 3"/>
          <p:cNvSpPr>
            <a:spLocks noGrp="1" noChangeArrowheads="1"/>
          </p:cNvSpPr>
          <p:nvPr>
            <p:ph type="subTitle" idx="1"/>
          </p:nvPr>
        </p:nvSpPr>
        <p:spPr>
          <a:xfrm>
            <a:off x="205933" y="2754102"/>
            <a:ext cx="5697481" cy="608197"/>
          </a:xfrm>
        </p:spPr>
        <p:txBody>
          <a:bodyPr/>
          <a:lstStyle>
            <a:lvl1pPr marL="0" indent="0">
              <a:buFontTx/>
              <a:buNone/>
              <a:defRPr sz="22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189" y="137705"/>
            <a:ext cx="2196619" cy="59213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331" y="137705"/>
            <a:ext cx="6452569" cy="592131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406917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p 2 Main Header">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6 Step 2: Select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26" name="TextBox 25"/>
          <p:cNvSpPr txBox="1"/>
          <p:nvPr userDrawn="1"/>
        </p:nvSpPr>
        <p:spPr>
          <a:xfrm>
            <a:off x="1600200" y="773668"/>
            <a:ext cx="1295400" cy="369332"/>
          </a:xfrm>
          <a:prstGeom prst="rect">
            <a:avLst/>
          </a:prstGeom>
          <a:solidFill>
            <a:srgbClr val="96A7D9"/>
          </a:solidFill>
        </p:spPr>
        <p:txBody>
          <a:bodyPr wrap="square" rtlCol="0">
            <a:spAutoFit/>
          </a:bodyPr>
          <a:lstStyle/>
          <a:p>
            <a:r>
              <a:rPr lang="en-US" sz="1200" b="1" dirty="0">
                <a:solidFill>
                  <a:schemeClr val="bg1"/>
                </a:solidFill>
              </a:rPr>
              <a:t>Step 2: Select</a:t>
            </a:r>
          </a:p>
          <a:p>
            <a:endParaRPr lang="en-US" sz="600" b="1" dirty="0">
              <a:solidFill>
                <a:schemeClr val="bg1"/>
              </a:solidFill>
            </a:endParaRPr>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7" name="TextBox 26"/>
          <p:cNvSpPr txBox="1"/>
          <p:nvPr userDrawn="1"/>
        </p:nvSpPr>
        <p:spPr>
          <a:xfrm>
            <a:off x="2895600" y="789801"/>
            <a:ext cx="1447800" cy="276999"/>
          </a:xfrm>
          <a:prstGeom prst="rect">
            <a:avLst/>
          </a:prstGeom>
          <a:noFill/>
        </p:spPr>
        <p:txBody>
          <a:bodyPr wrap="square" rtlCol="0">
            <a:spAutoFit/>
          </a:bodyPr>
          <a:lstStyle/>
          <a:p>
            <a:r>
              <a:rPr lang="en-US" sz="1200" b="0" dirty="0"/>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659795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 2 Task Screens">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6 Step 2: Select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1" dirty="0">
                <a:solidFill>
                  <a:schemeClr val="bg1"/>
                </a:solidFill>
              </a:rPr>
              <a:t>Step 2: Select</a:t>
            </a:r>
          </a:p>
        </p:txBody>
      </p:sp>
      <p:sp>
        <p:nvSpPr>
          <p:cNvPr id="27" name="TextBox 26"/>
          <p:cNvSpPr txBox="1"/>
          <p:nvPr userDrawn="1"/>
        </p:nvSpPr>
        <p:spPr>
          <a:xfrm>
            <a:off x="2895600" y="789801"/>
            <a:ext cx="1447800" cy="276999"/>
          </a:xfrm>
          <a:prstGeom prst="rect">
            <a:avLst/>
          </a:prstGeom>
          <a:noFill/>
        </p:spPr>
        <p:txBody>
          <a:bodyPr wrap="square" rtlCol="0">
            <a:spAutoFit/>
          </a:bodyPr>
          <a:lstStyle/>
          <a:p>
            <a:r>
              <a:rPr lang="en-US" sz="1200" b="0" dirty="0"/>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sp>
        <p:nvSpPr>
          <p:cNvPr id="17" name="TextBox 16"/>
          <p:cNvSpPr txBox="1"/>
          <p:nvPr userDrawn="1"/>
        </p:nvSpPr>
        <p:spPr>
          <a:xfrm>
            <a:off x="1600200" y="789801"/>
            <a:ext cx="1295400" cy="369332"/>
          </a:xfrm>
          <a:prstGeom prst="rect">
            <a:avLst/>
          </a:prstGeom>
          <a:solidFill>
            <a:srgbClr val="96A7D9"/>
          </a:solidFill>
        </p:spPr>
        <p:txBody>
          <a:bodyPr wrap="square" rtlCol="0">
            <a:spAutoFit/>
          </a:bodyPr>
          <a:lstStyle/>
          <a:p>
            <a:r>
              <a:rPr lang="en-US" sz="1200" b="1" dirty="0">
                <a:solidFill>
                  <a:schemeClr val="bg1"/>
                </a:solidFill>
              </a:rPr>
              <a:t>Step 2: Select</a:t>
            </a:r>
          </a:p>
          <a:p>
            <a:endParaRPr lang="en-US" sz="600" b="1" dirty="0">
              <a:solidFill>
                <a:schemeClr val="bg1"/>
              </a:solidFill>
            </a:endParaRPr>
          </a:p>
        </p:txBody>
      </p:sp>
      <p:cxnSp>
        <p:nvCxnSpPr>
          <p:cNvPr id="23" name="Straight Connector 22"/>
          <p:cNvCxnSpPr/>
          <p:nvPr userDrawn="1"/>
        </p:nvCxnSpPr>
        <p:spPr>
          <a:xfrm>
            <a:off x="0" y="1147763"/>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31028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 3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7 Step 3: Implement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62000"/>
            <a:ext cx="1600200" cy="369332"/>
          </a:xfrm>
          <a:prstGeom prst="rect">
            <a:avLst/>
          </a:prstGeom>
          <a:solidFill>
            <a:srgbClr val="96A7D9"/>
          </a:solidFill>
        </p:spPr>
        <p:txBody>
          <a:bodyPr wrap="square" rtlCol="0">
            <a:spAutoFit/>
          </a:bodyPr>
          <a:lstStyle/>
          <a:p>
            <a:r>
              <a:rPr lang="en-US" sz="1200" b="1" dirty="0">
                <a:solidFill>
                  <a:schemeClr val="bg1"/>
                </a:solidFill>
              </a:rPr>
              <a:t>Step 3: Implement</a:t>
            </a:r>
          </a:p>
          <a:p>
            <a:endParaRPr lang="en-US" sz="600" b="1" dirty="0">
              <a:solidFill>
                <a:schemeClr val="bg1"/>
              </a:solidFill>
            </a:endParaRP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972187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 3 Non-step Non-task Screen">
    <p:spTree>
      <p:nvGrpSpPr>
        <p:cNvPr id="1" name=""/>
        <p:cNvGrpSpPr/>
        <p:nvPr/>
      </p:nvGrpSpPr>
      <p:grpSpPr>
        <a:xfrm>
          <a:off x="0" y="0"/>
          <a:ext cx="0" cy="0"/>
          <a:chOff x="0" y="0"/>
          <a:chExt cx="0" cy="0"/>
        </a:xfrm>
      </p:grpSpPr>
      <p:sp>
        <p:nvSpPr>
          <p:cNvPr id="18" name="TextBox 17"/>
          <p:cNvSpPr txBox="1"/>
          <p:nvPr userDrawn="1"/>
        </p:nvSpPr>
        <p:spPr>
          <a:xfrm>
            <a:off x="2819400" y="789801"/>
            <a:ext cx="1600200" cy="369332"/>
          </a:xfrm>
          <a:prstGeom prst="rect">
            <a:avLst/>
          </a:prstGeom>
          <a:solidFill>
            <a:srgbClr val="96A7D9"/>
          </a:solidFill>
        </p:spPr>
        <p:txBody>
          <a:bodyPr wrap="square" rtlCol="0">
            <a:spAutoFit/>
          </a:bodyPr>
          <a:lstStyle/>
          <a:p>
            <a:r>
              <a:rPr lang="en-US" sz="1200" b="1" dirty="0">
                <a:solidFill>
                  <a:schemeClr val="bg1"/>
                </a:solidFill>
              </a:rPr>
              <a:t>Step 3: Implement</a:t>
            </a:r>
          </a:p>
          <a:p>
            <a:endParaRPr lang="en-US" sz="600" b="1" dirty="0">
              <a:solidFill>
                <a:schemeClr val="bg1"/>
              </a:solidFill>
            </a:endParaRPr>
          </a:p>
        </p:txBody>
      </p:sp>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7 Step 3: Implement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1" dirty="0">
                <a:solidFill>
                  <a:schemeClr val="bg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2690410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ep 4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8 Step 4: Assess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8" name="TextBox 27"/>
          <p:cNvSpPr txBox="1"/>
          <p:nvPr userDrawn="1"/>
        </p:nvSpPr>
        <p:spPr>
          <a:xfrm>
            <a:off x="4389120" y="789801"/>
            <a:ext cx="1325880" cy="369332"/>
          </a:xfrm>
          <a:prstGeom prst="rect">
            <a:avLst/>
          </a:prstGeom>
          <a:solidFill>
            <a:srgbClr val="96A7D9"/>
          </a:solidFill>
        </p:spPr>
        <p:txBody>
          <a:bodyPr wrap="square" rtlCol="0">
            <a:spAutoFit/>
          </a:bodyPr>
          <a:lstStyle/>
          <a:p>
            <a:r>
              <a:rPr lang="en-US" sz="1200" b="1" dirty="0">
                <a:solidFill>
                  <a:schemeClr val="bg1"/>
                </a:solidFill>
              </a:rPr>
              <a:t>Step 4: Assess</a:t>
            </a:r>
          </a:p>
          <a:p>
            <a:endParaRPr lang="en-US" sz="600" b="1" dirty="0">
              <a:solidFill>
                <a:schemeClr val="bg1"/>
              </a:solidFill>
            </a:endParaRP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10826"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13033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on-Task/Non-Step Pages">
    <p:spTree>
      <p:nvGrpSpPr>
        <p:cNvPr id="1" name=""/>
        <p:cNvGrpSpPr/>
        <p:nvPr/>
      </p:nvGrpSpPr>
      <p:grpSpPr>
        <a:xfrm>
          <a:off x="0" y="0"/>
          <a:ext cx="0" cy="0"/>
          <a:chOff x="0" y="0"/>
          <a:chExt cx="0" cy="0"/>
        </a:xfrm>
      </p:grpSpPr>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83000"/>
          <p:cNvSpPr>
            <a:spLocks noGrp="1"/>
          </p:cNvSpPr>
          <p:nvPr>
            <p:ph type="body" sz="quarter" idx="44" hasCustomPrompt="1"/>
          </p:nvPr>
        </p:nvSpPr>
        <p:spPr>
          <a:xfrm>
            <a:off x="119952" y="24009"/>
            <a:ext cx="4833047" cy="243553"/>
          </a:xfrm>
          <a:prstGeom prst="rect">
            <a:avLst/>
          </a:prstGeom>
        </p:spPr>
        <p:txBody>
          <a:bodyPr/>
          <a:lstStyle>
            <a:lvl1pPr marL="0" indent="0">
              <a:buFont typeface="Arial" pitchFamily="34" charset="0"/>
              <a:buNone/>
              <a:defRPr sz="1200" b="1" baseline="0">
                <a:solidFill>
                  <a:schemeClr val="bg1">
                    <a:lumMod val="50000"/>
                  </a:schemeClr>
                </a:solidFill>
                <a:latin typeface="Arial" pitchFamily="34" charset="0"/>
                <a:cs typeface="Arial" pitchFamily="34" charset="0"/>
              </a:defRPr>
            </a:lvl1pPr>
          </a:lstStyle>
          <a:p>
            <a:r>
              <a:rPr lang="en-IN" dirty="0" err="1"/>
              <a:t>DoD</a:t>
            </a:r>
            <a:r>
              <a:rPr lang="en-IN" dirty="0"/>
              <a:t> Risk Management Framework</a:t>
            </a:r>
          </a:p>
        </p:txBody>
      </p:sp>
      <p:sp>
        <p:nvSpPr>
          <p:cNvPr id="63" name="Text Placeholder 83009"/>
          <p:cNvSpPr>
            <a:spLocks noGrp="1"/>
          </p:cNvSpPr>
          <p:nvPr>
            <p:ph type="body" sz="quarter" idx="45" hasCustomPrompt="1"/>
          </p:nvPr>
        </p:nvSpPr>
        <p:spPr>
          <a:xfrm>
            <a:off x="116430" y="304800"/>
            <a:ext cx="5293770" cy="264471"/>
          </a:xfrm>
          <a:prstGeom prst="rect">
            <a:avLst/>
          </a:prstGeom>
        </p:spPr>
        <p:txBody>
          <a:bodyPr/>
          <a:lstStyle>
            <a:lvl1pPr marL="0" indent="0">
              <a:buFont typeface="Arial" pitchFamily="34" charset="0"/>
              <a:buNone/>
              <a:defRPr sz="1400" b="1" baseline="0">
                <a:latin typeface="Arial" pitchFamily="34" charset="0"/>
                <a:cs typeface="Arial" pitchFamily="34" charset="0"/>
              </a:defRPr>
            </a:lvl1pPr>
          </a:lstStyle>
          <a:p>
            <a:r>
              <a:rPr lang="en-IN" sz="1200" dirty="0"/>
              <a:t>Chapter 1 Introduction</a:t>
            </a:r>
            <a:endParaRPr lang="en-IN" dirty="0"/>
          </a:p>
        </p:txBody>
      </p:sp>
      <p:cxnSp>
        <p:nvCxnSpPr>
          <p:cNvPr id="11" name="Straight Connector 10"/>
          <p:cNvCxnSpPr/>
          <p:nvPr userDrawn="1"/>
        </p:nvCxnSpPr>
        <p:spPr bwMode="auto">
          <a:xfrm>
            <a:off x="0" y="711200"/>
            <a:ext cx="9144000" cy="0"/>
          </a:xfrm>
          <a:prstGeom prst="line">
            <a:avLst/>
          </a:prstGeom>
          <a:solidFill>
            <a:schemeClr val="accent1"/>
          </a:solidFill>
          <a:ln w="19050" cap="flat" cmpd="sng" algn="ctr">
            <a:solidFill>
              <a:srgbClr val="0553A5"/>
            </a:solidFill>
            <a:prstDash val="solid"/>
            <a:round/>
            <a:headEnd type="none" w="med" len="med"/>
            <a:tailEnd type="none" w="med" len="med"/>
          </a:ln>
          <a:effectLst/>
        </p:spPr>
      </p:cxnSp>
    </p:spTree>
    <p:extLst>
      <p:ext uri="{BB962C8B-B14F-4D97-AF65-F5344CB8AC3E}">
        <p14:creationId xmlns:p14="http://schemas.microsoft.com/office/powerpoint/2010/main" val="4201191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 4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8 Step 4: Assess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1" dirty="0">
                <a:solidFill>
                  <a:schemeClr val="bg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17" name="TextBox 16"/>
          <p:cNvSpPr txBox="1"/>
          <p:nvPr userDrawn="1"/>
        </p:nvSpPr>
        <p:spPr>
          <a:xfrm>
            <a:off x="4389120" y="789801"/>
            <a:ext cx="1325880" cy="369332"/>
          </a:xfrm>
          <a:prstGeom prst="rect">
            <a:avLst/>
          </a:prstGeom>
          <a:solidFill>
            <a:srgbClr val="96A7D9"/>
          </a:solidFill>
        </p:spPr>
        <p:txBody>
          <a:bodyPr wrap="square" rtlCol="0">
            <a:spAutoFit/>
          </a:bodyPr>
          <a:lstStyle/>
          <a:p>
            <a:r>
              <a:rPr lang="en-US" sz="1200" b="1" dirty="0">
                <a:solidFill>
                  <a:schemeClr val="bg1"/>
                </a:solidFill>
              </a:rPr>
              <a:t>Step 4: Assess</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10826"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6643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ep 5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9 Step 5: Authorize</a:t>
            </a:r>
            <a:r>
              <a:rPr lang="en-US" sz="1200" b="1" baseline="0" dirty="0"/>
              <a:t> Information System</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369332"/>
          </a:xfrm>
          <a:prstGeom prst="rect">
            <a:avLst/>
          </a:prstGeom>
          <a:solidFill>
            <a:srgbClr val="96A7D9"/>
          </a:solidFill>
        </p:spPr>
        <p:txBody>
          <a:bodyPr wrap="square" rtlCol="0">
            <a:spAutoFit/>
          </a:bodyPr>
          <a:lstStyle/>
          <a:p>
            <a:r>
              <a:rPr lang="en-US" sz="1200" b="1" dirty="0">
                <a:solidFill>
                  <a:schemeClr val="bg1"/>
                </a:solidFill>
              </a:rPr>
              <a:t>Step 5: Authorize</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417154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 5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9 Step 5: Authorize</a:t>
            </a:r>
            <a:r>
              <a:rPr lang="en-US" sz="1200" b="1" baseline="0" dirty="0"/>
              <a:t> Information System</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1" dirty="0">
                <a:solidFill>
                  <a:schemeClr val="bg1"/>
                </a:solidFill>
              </a:rPr>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sp>
        <p:nvSpPr>
          <p:cNvPr id="17" name="TextBox 16"/>
          <p:cNvSpPr txBox="1"/>
          <p:nvPr userDrawn="1"/>
        </p:nvSpPr>
        <p:spPr>
          <a:xfrm>
            <a:off x="5836920" y="789801"/>
            <a:ext cx="1447800" cy="369332"/>
          </a:xfrm>
          <a:prstGeom prst="rect">
            <a:avLst/>
          </a:prstGeom>
          <a:solidFill>
            <a:srgbClr val="96A7D9"/>
          </a:solidFill>
        </p:spPr>
        <p:txBody>
          <a:bodyPr wrap="square" rtlCol="0">
            <a:spAutoFit/>
          </a:bodyPr>
          <a:lstStyle/>
          <a:p>
            <a:r>
              <a:rPr lang="en-US" sz="1200" b="1" dirty="0">
                <a:solidFill>
                  <a:schemeClr val="bg1"/>
                </a:solidFill>
              </a:rPr>
              <a:t>Step 5: Authorize</a:t>
            </a:r>
          </a:p>
          <a:p>
            <a:endParaRPr lang="en-US" sz="600" b="1" dirty="0">
              <a:solidFill>
                <a:schemeClr val="bg1"/>
              </a:solidFill>
            </a:endParaRP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948587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ep 6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10 Step 6: Monitor Security Controls</a:t>
            </a:r>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30" name="TextBox 29"/>
          <p:cNvSpPr txBox="1"/>
          <p:nvPr userDrawn="1"/>
        </p:nvSpPr>
        <p:spPr>
          <a:xfrm>
            <a:off x="7315200" y="789801"/>
            <a:ext cx="1447800" cy="369332"/>
          </a:xfrm>
          <a:prstGeom prst="rect">
            <a:avLst/>
          </a:prstGeom>
          <a:solidFill>
            <a:srgbClr val="96A7D9"/>
          </a:solidFill>
        </p:spPr>
        <p:txBody>
          <a:bodyPr wrap="square" rtlCol="0">
            <a:spAutoFit/>
          </a:bodyPr>
          <a:lstStyle/>
          <a:p>
            <a:r>
              <a:rPr lang="en-US" sz="1200" b="1" dirty="0">
                <a:solidFill>
                  <a:schemeClr val="bg1"/>
                </a:solidFill>
              </a:rPr>
              <a:t>Step 6: Monitor</a:t>
            </a:r>
          </a:p>
          <a:p>
            <a:endParaRPr lang="en-US" sz="600" b="1" dirty="0">
              <a:solidFill>
                <a:schemeClr val="bg1"/>
              </a:solidFill>
            </a:endParaRP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solidFill>
                  <a:schemeClr val="tx1"/>
                </a:solidFill>
              </a:rPr>
              <a:t>Step 5: Authorize</a:t>
            </a:r>
          </a:p>
        </p:txBody>
      </p:sp>
      <p:cxnSp>
        <p:nvCxnSpPr>
          <p:cNvPr id="23" name="Straight Connector 22"/>
          <p:cNvCxnSpPr/>
          <p:nvPr userDrawn="1"/>
        </p:nvCxnSpPr>
        <p:spPr>
          <a:xfrm>
            <a:off x="-31975"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410006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 6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10 Step 6: Monitor Security Controls</a:t>
            </a:r>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solidFill>
                  <a:schemeClr val="tx1"/>
                </a:solidFill>
              </a:rPr>
              <a:t>Step 5: Authorize</a:t>
            </a:r>
          </a:p>
        </p:txBody>
      </p:sp>
      <p:sp>
        <p:nvSpPr>
          <p:cNvPr id="17" name="TextBox 16"/>
          <p:cNvSpPr txBox="1"/>
          <p:nvPr userDrawn="1"/>
        </p:nvSpPr>
        <p:spPr>
          <a:xfrm>
            <a:off x="7315200" y="789801"/>
            <a:ext cx="1447800" cy="369332"/>
          </a:xfrm>
          <a:prstGeom prst="rect">
            <a:avLst/>
          </a:prstGeom>
          <a:solidFill>
            <a:srgbClr val="96A7D9"/>
          </a:solidFill>
        </p:spPr>
        <p:txBody>
          <a:bodyPr wrap="square" rtlCol="0">
            <a:spAutoFit/>
          </a:bodyPr>
          <a:lstStyle/>
          <a:p>
            <a:r>
              <a:rPr lang="en-US" sz="1200" b="1" dirty="0">
                <a:solidFill>
                  <a:schemeClr val="bg1"/>
                </a:solidFill>
              </a:rPr>
              <a:t>Step 6: Monitor</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1" dirty="0">
                <a:solidFill>
                  <a:schemeClr val="bg1"/>
                </a:solidFill>
              </a:rPr>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031679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9144000" cy="1143001"/>
          </a:xfrm>
        </p:spPr>
        <p:txBody>
          <a:bodyPr/>
          <a:lstStyle/>
          <a:p>
            <a:r>
              <a:rPr lang="en-US"/>
              <a:t>Click to edit Master title style</a:t>
            </a:r>
          </a:p>
        </p:txBody>
      </p:sp>
      <p:sp>
        <p:nvSpPr>
          <p:cNvPr id="3" name="Table Placeholder 2"/>
          <p:cNvSpPr>
            <a:spLocks noGrp="1"/>
          </p:cNvSpPr>
          <p:nvPr>
            <p:ph type="tbl" idx="1"/>
          </p:nvPr>
        </p:nvSpPr>
        <p:spPr>
          <a:xfrm>
            <a:off x="455615" y="1533529"/>
            <a:ext cx="8224837" cy="4886325"/>
          </a:xfrm>
        </p:spPr>
        <p:txBody>
          <a:bodyPr/>
          <a:lstStyle/>
          <a:p>
            <a:endParaRPr lang="en-US" dirty="0"/>
          </a:p>
        </p:txBody>
      </p:sp>
    </p:spTree>
    <p:extLst>
      <p:ext uri="{BB962C8B-B14F-4D97-AF65-F5344CB8AC3E}">
        <p14:creationId xmlns:p14="http://schemas.microsoft.com/office/powerpoint/2010/main" val="58484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Non-Task/Non-Step Pages">
    <p:spTree>
      <p:nvGrpSpPr>
        <p:cNvPr id="1" name=""/>
        <p:cNvGrpSpPr/>
        <p:nvPr/>
      </p:nvGrpSpPr>
      <p:grpSpPr>
        <a:xfrm>
          <a:off x="0" y="0"/>
          <a:ext cx="0" cy="0"/>
          <a:chOff x="0" y="0"/>
          <a:chExt cx="0" cy="0"/>
        </a:xfrm>
      </p:grpSpPr>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83000"/>
          <p:cNvSpPr>
            <a:spLocks noGrp="1"/>
          </p:cNvSpPr>
          <p:nvPr>
            <p:ph type="body" sz="quarter" idx="44" hasCustomPrompt="1"/>
          </p:nvPr>
        </p:nvSpPr>
        <p:spPr>
          <a:xfrm>
            <a:off x="119952" y="24009"/>
            <a:ext cx="4833047" cy="243553"/>
          </a:xfrm>
          <a:prstGeom prst="rect">
            <a:avLst/>
          </a:prstGeom>
        </p:spPr>
        <p:txBody>
          <a:bodyPr/>
          <a:lstStyle>
            <a:lvl1pPr marL="0" indent="0">
              <a:buFont typeface="Arial" pitchFamily="34" charset="0"/>
              <a:buNone/>
              <a:defRPr sz="1200" b="1" baseline="0">
                <a:solidFill>
                  <a:schemeClr val="bg1">
                    <a:lumMod val="50000"/>
                  </a:schemeClr>
                </a:solidFill>
                <a:latin typeface="Arial" pitchFamily="34" charset="0"/>
                <a:cs typeface="Arial" pitchFamily="34" charset="0"/>
              </a:defRPr>
            </a:lvl1pPr>
          </a:lstStyle>
          <a:p>
            <a:r>
              <a:rPr lang="en-IN" dirty="0" err="1"/>
              <a:t>DoD</a:t>
            </a:r>
            <a:r>
              <a:rPr lang="en-IN" dirty="0"/>
              <a:t> Risk Management Framework</a:t>
            </a:r>
          </a:p>
        </p:txBody>
      </p:sp>
      <p:sp>
        <p:nvSpPr>
          <p:cNvPr id="63" name="Text Placeholder 83009"/>
          <p:cNvSpPr>
            <a:spLocks noGrp="1"/>
          </p:cNvSpPr>
          <p:nvPr>
            <p:ph type="body" sz="quarter" idx="45" hasCustomPrompt="1"/>
          </p:nvPr>
        </p:nvSpPr>
        <p:spPr>
          <a:xfrm>
            <a:off x="116430" y="304800"/>
            <a:ext cx="5293770" cy="264471"/>
          </a:xfrm>
          <a:prstGeom prst="rect">
            <a:avLst/>
          </a:prstGeom>
        </p:spPr>
        <p:txBody>
          <a:bodyPr/>
          <a:lstStyle>
            <a:lvl1pPr marL="0" indent="0">
              <a:buFont typeface="Arial" pitchFamily="34" charset="0"/>
              <a:buNone/>
              <a:defRPr sz="1400" b="1" baseline="0">
                <a:latin typeface="Arial" pitchFamily="34" charset="0"/>
                <a:cs typeface="Arial" pitchFamily="34" charset="0"/>
              </a:defRPr>
            </a:lvl1pPr>
          </a:lstStyle>
          <a:p>
            <a:r>
              <a:rPr lang="en-IN" sz="1200" dirty="0"/>
              <a:t>Chapter 1 Introduction</a:t>
            </a:r>
            <a:endParaRPr lang="en-IN" dirty="0"/>
          </a:p>
        </p:txBody>
      </p:sp>
      <p:sp>
        <p:nvSpPr>
          <p:cNvPr id="17" name="Rectangle 5"/>
          <p:cNvSpPr>
            <a:spLocks noGrp="1" noChangeArrowheads="1"/>
          </p:cNvSpPr>
          <p:nvPr>
            <p:ph type="ftr" sz="quarter" idx="3"/>
          </p:nvPr>
        </p:nvSpPr>
        <p:spPr bwMode="auto">
          <a:xfrm>
            <a:off x="2209800" y="6019800"/>
            <a:ext cx="4648200" cy="6858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defTabSz="915001">
              <a:defRPr sz="1000" b="1">
                <a:solidFill>
                  <a:srgbClr val="5F5F5F"/>
                </a:solidFill>
                <a:latin typeface="Arial" pitchFamily="34" charset="0"/>
                <a:cs typeface="Arial" pitchFamily="34" charset="0"/>
              </a:defRPr>
            </a:lvl1pPr>
          </a:lstStyle>
          <a:p>
            <a:pPr>
              <a:defRPr/>
            </a:pPr>
            <a:endParaRPr lang="en-US" dirty="0"/>
          </a:p>
        </p:txBody>
      </p:sp>
      <p:cxnSp>
        <p:nvCxnSpPr>
          <p:cNvPr id="11" name="Straight Connector 10"/>
          <p:cNvCxnSpPr/>
          <p:nvPr userDrawn="1"/>
        </p:nvCxnSpPr>
        <p:spPr bwMode="auto">
          <a:xfrm>
            <a:off x="0" y="711200"/>
            <a:ext cx="9144000" cy="0"/>
          </a:xfrm>
          <a:prstGeom prst="line">
            <a:avLst/>
          </a:prstGeom>
          <a:solidFill>
            <a:schemeClr val="accent1"/>
          </a:solidFill>
          <a:ln w="19050" cap="flat" cmpd="sng" algn="ctr">
            <a:solidFill>
              <a:srgbClr val="0553A5"/>
            </a:solidFill>
            <a:prstDash val="solid"/>
            <a:round/>
            <a:headEnd type="none" w="med" len="med"/>
            <a:tailEnd type="none" w="med" len="med"/>
          </a:ln>
          <a:effectLst/>
        </p:spPr>
      </p:cxnSp>
    </p:spTree>
    <p:extLst>
      <p:ext uri="{BB962C8B-B14F-4D97-AF65-F5344CB8AC3E}">
        <p14:creationId xmlns:p14="http://schemas.microsoft.com/office/powerpoint/2010/main" val="36404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7331" y="1652461"/>
            <a:ext cx="4324594" cy="440656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9214" y="1652461"/>
            <a:ext cx="4324594" cy="440656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209800" y="6019800"/>
            <a:ext cx="4648200" cy="6858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defTabSz="915001">
              <a:defRPr sz="1000" b="1">
                <a:solidFill>
                  <a:srgbClr val="5F5F5F"/>
                </a:solidFill>
                <a:latin typeface="Arial" pitchFamily="34" charset="0"/>
                <a:cs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086" r:id="rId1"/>
    <p:sldLayoutId id="2147484101" r:id="rId2"/>
    <p:sldLayoutId id="2147484087" r:id="rId3"/>
    <p:sldLayoutId id="2147484112"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102" r:id="rId15"/>
    <p:sldLayoutId id="2147484103" r:id="rId16"/>
    <p:sldLayoutId id="2147484104" r:id="rId17"/>
    <p:sldLayoutId id="2147484105" r:id="rId18"/>
    <p:sldLayoutId id="2147484106" r:id="rId19"/>
    <p:sldLayoutId id="2147484107" r:id="rId20"/>
    <p:sldLayoutId id="2147484108" r:id="rId21"/>
    <p:sldLayoutId id="2147484109" r:id="rId22"/>
    <p:sldLayoutId id="2147484110" r:id="rId23"/>
    <p:sldLayoutId id="2147484111" r:id="rId24"/>
    <p:sldLayoutId id="2147484129" r:id="rId2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sldNum="0" hdr="0" ftr="0" dt="0"/>
  <p:txStyles>
    <p:titleStyle>
      <a:lvl1pPr algn="l" rtl="0" eaLnBrk="0" fontAlgn="base" hangingPunct="0">
        <a:spcBef>
          <a:spcPct val="0"/>
        </a:spcBef>
        <a:spcAft>
          <a:spcPct val="0"/>
        </a:spcAft>
        <a:defRPr sz="2900" b="1">
          <a:solidFill>
            <a:schemeClr val="tx2"/>
          </a:solidFill>
          <a:latin typeface="+mj-lt"/>
          <a:ea typeface="+mj-ea"/>
          <a:cs typeface="+mj-cs"/>
        </a:defRPr>
      </a:lvl1pPr>
      <a:lvl2pPr algn="l" rtl="0" eaLnBrk="0" fontAlgn="base" hangingPunct="0">
        <a:spcBef>
          <a:spcPct val="0"/>
        </a:spcBef>
        <a:spcAft>
          <a:spcPct val="0"/>
        </a:spcAft>
        <a:defRPr sz="2900" b="1">
          <a:solidFill>
            <a:schemeClr val="tx2"/>
          </a:solidFill>
          <a:latin typeface="Verdana" pitchFamily="34" charset="0"/>
        </a:defRPr>
      </a:lvl2pPr>
      <a:lvl3pPr algn="l" rtl="0" eaLnBrk="0" fontAlgn="base" hangingPunct="0">
        <a:spcBef>
          <a:spcPct val="0"/>
        </a:spcBef>
        <a:spcAft>
          <a:spcPct val="0"/>
        </a:spcAft>
        <a:defRPr sz="2900" b="1">
          <a:solidFill>
            <a:schemeClr val="tx2"/>
          </a:solidFill>
          <a:latin typeface="Verdana" pitchFamily="34" charset="0"/>
        </a:defRPr>
      </a:lvl3pPr>
      <a:lvl4pPr algn="l" rtl="0" eaLnBrk="0" fontAlgn="base" hangingPunct="0">
        <a:spcBef>
          <a:spcPct val="0"/>
        </a:spcBef>
        <a:spcAft>
          <a:spcPct val="0"/>
        </a:spcAft>
        <a:defRPr sz="2900" b="1">
          <a:solidFill>
            <a:schemeClr val="tx2"/>
          </a:solidFill>
          <a:latin typeface="Verdana" pitchFamily="34" charset="0"/>
        </a:defRPr>
      </a:lvl4pPr>
      <a:lvl5pPr algn="l" rtl="0" eaLnBrk="0" fontAlgn="base" hangingPunct="0">
        <a:spcBef>
          <a:spcPct val="0"/>
        </a:spcBef>
        <a:spcAft>
          <a:spcPct val="0"/>
        </a:spcAft>
        <a:defRPr sz="2900" b="1">
          <a:solidFill>
            <a:schemeClr val="tx2"/>
          </a:solidFill>
          <a:latin typeface="Verdana" pitchFamily="34" charset="0"/>
        </a:defRPr>
      </a:lvl5pPr>
      <a:lvl6pPr marL="412394" algn="l" defTabSz="915001" rtl="0" eaLnBrk="1" fontAlgn="base" hangingPunct="1">
        <a:spcBef>
          <a:spcPct val="0"/>
        </a:spcBef>
        <a:spcAft>
          <a:spcPct val="0"/>
        </a:spcAft>
        <a:defRPr sz="2900" b="1">
          <a:solidFill>
            <a:schemeClr val="tx2"/>
          </a:solidFill>
          <a:latin typeface="Verdana" pitchFamily="34" charset="0"/>
        </a:defRPr>
      </a:lvl6pPr>
      <a:lvl7pPr marL="824789" algn="l" defTabSz="915001" rtl="0" eaLnBrk="1" fontAlgn="base" hangingPunct="1">
        <a:spcBef>
          <a:spcPct val="0"/>
        </a:spcBef>
        <a:spcAft>
          <a:spcPct val="0"/>
        </a:spcAft>
        <a:defRPr sz="2900" b="1">
          <a:solidFill>
            <a:schemeClr val="tx2"/>
          </a:solidFill>
          <a:latin typeface="Verdana" pitchFamily="34" charset="0"/>
        </a:defRPr>
      </a:lvl7pPr>
      <a:lvl8pPr marL="1237183" algn="l" defTabSz="915001" rtl="0" eaLnBrk="1" fontAlgn="base" hangingPunct="1">
        <a:spcBef>
          <a:spcPct val="0"/>
        </a:spcBef>
        <a:spcAft>
          <a:spcPct val="0"/>
        </a:spcAft>
        <a:defRPr sz="2900" b="1">
          <a:solidFill>
            <a:schemeClr val="tx2"/>
          </a:solidFill>
          <a:latin typeface="Verdana" pitchFamily="34" charset="0"/>
        </a:defRPr>
      </a:lvl8pPr>
      <a:lvl9pPr marL="1649578" algn="l" defTabSz="915001" rtl="0" eaLnBrk="1" fontAlgn="base" hangingPunct="1">
        <a:spcBef>
          <a:spcPct val="0"/>
        </a:spcBef>
        <a:spcAft>
          <a:spcPct val="0"/>
        </a:spcAft>
        <a:defRPr sz="2900" b="1">
          <a:solidFill>
            <a:schemeClr val="tx2"/>
          </a:solidFill>
          <a:latin typeface="Verdana" pitchFamily="34" charset="0"/>
        </a:defRPr>
      </a:lvl9pPr>
    </p:titleStyle>
    <p:bodyStyle>
      <a:lvl1pPr marL="341313" indent="-341313"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1413" indent="-227013" algn="l" rtl="0" eaLnBrk="0" fontAlgn="base" hangingPunct="0">
        <a:spcBef>
          <a:spcPct val="20000"/>
        </a:spcBef>
        <a:spcAft>
          <a:spcPct val="0"/>
        </a:spcAft>
        <a:buChar char="•"/>
        <a:defRPr sz="20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470071" indent="-229108" algn="l" defTabSz="915001" rtl="0" eaLnBrk="1" fontAlgn="base" hangingPunct="1">
        <a:spcBef>
          <a:spcPct val="20000"/>
        </a:spcBef>
        <a:spcAft>
          <a:spcPct val="0"/>
        </a:spcAft>
        <a:buChar char="»"/>
        <a:defRPr>
          <a:solidFill>
            <a:schemeClr val="tx1"/>
          </a:solidFill>
          <a:latin typeface="+mn-lt"/>
        </a:defRPr>
      </a:lvl6pPr>
      <a:lvl7pPr marL="2882465" indent="-229108" algn="l" defTabSz="915001" rtl="0" eaLnBrk="1" fontAlgn="base" hangingPunct="1">
        <a:spcBef>
          <a:spcPct val="20000"/>
        </a:spcBef>
        <a:spcAft>
          <a:spcPct val="0"/>
        </a:spcAft>
        <a:buChar char="»"/>
        <a:defRPr>
          <a:solidFill>
            <a:schemeClr val="tx1"/>
          </a:solidFill>
          <a:latin typeface="+mn-lt"/>
        </a:defRPr>
      </a:lvl7pPr>
      <a:lvl8pPr marL="3294860" indent="-229108" algn="l" defTabSz="915001" rtl="0" eaLnBrk="1" fontAlgn="base" hangingPunct="1">
        <a:spcBef>
          <a:spcPct val="20000"/>
        </a:spcBef>
        <a:spcAft>
          <a:spcPct val="0"/>
        </a:spcAft>
        <a:buChar char="»"/>
        <a:defRPr>
          <a:solidFill>
            <a:schemeClr val="tx1"/>
          </a:solidFill>
          <a:latin typeface="+mn-lt"/>
        </a:defRPr>
      </a:lvl8pPr>
      <a:lvl9pPr marL="3707254" indent="-229108" algn="l" defTabSz="915001"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NUL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Welcome to </a:t>
            </a:r>
          </a:p>
          <a:p>
            <a:endParaRPr lang="en-US" dirty="0"/>
          </a:p>
          <a:p>
            <a:r>
              <a:rPr lang="en-US" sz="3200" b="1" dirty="0"/>
              <a:t>Introduction to Python</a:t>
            </a:r>
          </a:p>
        </p:txBody>
      </p:sp>
    </p:spTree>
    <p:extLst>
      <p:ext uri="{BB962C8B-B14F-4D97-AF65-F5344CB8AC3E}">
        <p14:creationId xmlns:p14="http://schemas.microsoft.com/office/powerpoint/2010/main" val="137276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1: Hello, World!</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461665"/>
          </a:xfrm>
          <a:prstGeom prst="rect">
            <a:avLst/>
          </a:prstGeom>
        </p:spPr>
        <p:txBody>
          <a:bodyPr wrap="square">
            <a:spAutoFit/>
          </a:bodyPr>
          <a:lstStyle/>
          <a:p>
            <a:r>
              <a:rPr lang="en-US" sz="2400" dirty="0"/>
              <a:t>1. Open the file in IDLE using File &gt; Open:</a:t>
            </a:r>
          </a:p>
        </p:txBody>
      </p:sp>
      <p:pic>
        <p:nvPicPr>
          <p:cNvPr id="8" name="Picture 7">
            <a:extLst>
              <a:ext uri="{FF2B5EF4-FFF2-40B4-BE49-F238E27FC236}">
                <a16:creationId xmlns:a16="http://schemas.microsoft.com/office/drawing/2014/main" id="{118DC40B-49C5-432A-8152-F7A0B0854930}"/>
              </a:ext>
            </a:extLst>
          </p:cNvPr>
          <p:cNvPicPr>
            <a:picLocks noChangeAspect="1"/>
          </p:cNvPicPr>
          <p:nvPr/>
        </p:nvPicPr>
        <p:blipFill>
          <a:blip r:embed="rId3"/>
          <a:stretch>
            <a:fillRect/>
          </a:stretch>
        </p:blipFill>
        <p:spPr>
          <a:xfrm>
            <a:off x="983149" y="2537491"/>
            <a:ext cx="4427051" cy="3276600"/>
          </a:xfrm>
          <a:prstGeom prst="rect">
            <a:avLst/>
          </a:prstGeom>
        </p:spPr>
      </p:pic>
    </p:spTree>
    <p:extLst>
      <p:ext uri="{BB962C8B-B14F-4D97-AF65-F5344CB8AC3E}">
        <p14:creationId xmlns:p14="http://schemas.microsoft.com/office/powerpoint/2010/main" val="15870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1: Hello, World!</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r>
              <a:rPr lang="en-US" sz="2400" dirty="0"/>
              <a:t>2. It should appear like this:</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3. Select Run&gt;Run Module or press F5</a:t>
            </a:r>
          </a:p>
        </p:txBody>
      </p:sp>
      <p:pic>
        <p:nvPicPr>
          <p:cNvPr id="5" name="Picture 4">
            <a:extLst>
              <a:ext uri="{FF2B5EF4-FFF2-40B4-BE49-F238E27FC236}">
                <a16:creationId xmlns:a16="http://schemas.microsoft.com/office/drawing/2014/main" id="{DC7B8FDD-6A89-445F-B7FA-C957296F130F}"/>
              </a:ext>
            </a:extLst>
          </p:cNvPr>
          <p:cNvPicPr>
            <a:picLocks noChangeAspect="1"/>
          </p:cNvPicPr>
          <p:nvPr/>
        </p:nvPicPr>
        <p:blipFill>
          <a:blip r:embed="rId3"/>
          <a:stretch>
            <a:fillRect/>
          </a:stretch>
        </p:blipFill>
        <p:spPr>
          <a:xfrm>
            <a:off x="310688" y="2264182"/>
            <a:ext cx="5434397" cy="1914525"/>
          </a:xfrm>
          <a:prstGeom prst="rect">
            <a:avLst/>
          </a:prstGeom>
        </p:spPr>
      </p:pic>
      <p:pic>
        <p:nvPicPr>
          <p:cNvPr id="6" name="Picture 5">
            <a:extLst>
              <a:ext uri="{FF2B5EF4-FFF2-40B4-BE49-F238E27FC236}">
                <a16:creationId xmlns:a16="http://schemas.microsoft.com/office/drawing/2014/main" id="{1614958B-D8B4-49B8-961E-5053A3F92B4E}"/>
              </a:ext>
            </a:extLst>
          </p:cNvPr>
          <p:cNvPicPr>
            <a:picLocks noChangeAspect="1"/>
          </p:cNvPicPr>
          <p:nvPr/>
        </p:nvPicPr>
        <p:blipFill>
          <a:blip r:embed="rId4"/>
          <a:stretch>
            <a:fillRect/>
          </a:stretch>
        </p:blipFill>
        <p:spPr>
          <a:xfrm>
            <a:off x="363415" y="4913681"/>
            <a:ext cx="4017308" cy="1496644"/>
          </a:xfrm>
          <a:prstGeom prst="rect">
            <a:avLst/>
          </a:prstGeom>
        </p:spPr>
      </p:pic>
    </p:spTree>
    <p:extLst>
      <p:ext uri="{BB962C8B-B14F-4D97-AF65-F5344CB8AC3E}">
        <p14:creationId xmlns:p14="http://schemas.microsoft.com/office/powerpoint/2010/main" val="17255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Literals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4524315"/>
          </a:xfrm>
          <a:prstGeom prst="rect">
            <a:avLst/>
          </a:prstGeom>
        </p:spPr>
        <p:txBody>
          <a:bodyPr wrap="square">
            <a:spAutoFit/>
          </a:bodyPr>
          <a:lstStyle/>
          <a:p>
            <a:pPr marL="342900" indent="-342900">
              <a:buFont typeface="Arial" panose="020B0604020202020204" pitchFamily="34" charset="0"/>
              <a:buChar char="•"/>
            </a:pPr>
            <a:r>
              <a:rPr lang="en-US" sz="2400" dirty="0"/>
              <a:t>Literal = a value hard coded into an instruction</a:t>
            </a:r>
          </a:p>
          <a:p>
            <a:pPr marL="342900" indent="-342900">
              <a:buFont typeface="Arial" panose="020B0604020202020204" pitchFamily="34" charset="0"/>
              <a:buChar char="•"/>
            </a:pPr>
            <a:r>
              <a:rPr lang="en-US" sz="2400" dirty="0"/>
              <a:t>Python interpreter should not try to interpret it</a:t>
            </a:r>
          </a:p>
          <a:p>
            <a:pPr marL="342900" indent="-342900">
              <a:buFont typeface="Arial" panose="020B0604020202020204" pitchFamily="34" charset="0"/>
              <a:buChar char="•"/>
            </a:pPr>
            <a:r>
              <a:rPr lang="en-US" sz="2400" dirty="0"/>
              <a:t>Single quotes or double quotes can be used to create literals</a:t>
            </a:r>
          </a:p>
          <a:p>
            <a:pPr marL="342900" indent="-342900">
              <a:buFont typeface="Arial" panose="020B0604020202020204" pitchFamily="34" charset="0"/>
              <a:buChar char="•"/>
            </a:pPr>
            <a:r>
              <a:rPr lang="en-US" sz="2400" dirty="0"/>
              <a:t>Be sure to include the open and closed quotation marks</a:t>
            </a:r>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69520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Python Comments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4893647"/>
          </a:xfrm>
          <a:prstGeom prst="rect">
            <a:avLst/>
          </a:prstGeom>
        </p:spPr>
        <p:txBody>
          <a:bodyPr wrap="square">
            <a:spAutoFit/>
          </a:bodyPr>
          <a:lstStyle/>
          <a:p>
            <a:pPr marL="342900" indent="-342900">
              <a:buFont typeface="Arial" panose="020B0604020202020204" pitchFamily="34" charset="0"/>
              <a:buChar char="•"/>
            </a:pPr>
            <a:r>
              <a:rPr lang="en-US" sz="2400" dirty="0"/>
              <a:t>The hash mark (or pound sign) indicates a comment</a:t>
            </a:r>
          </a:p>
          <a:p>
            <a:pPr marL="342900" indent="-342900">
              <a:buFont typeface="Arial" panose="020B0604020202020204" pitchFamily="34" charset="0"/>
              <a:buChar char="•"/>
            </a:pPr>
            <a:r>
              <a:rPr lang="en-US" sz="2400" dirty="0"/>
              <a:t>Everything after the hash mark on the same line is ignored</a:t>
            </a:r>
          </a:p>
          <a:p>
            <a:pPr marL="342900" indent="-342900">
              <a:buFont typeface="Arial" panose="020B0604020202020204" pitchFamily="34" charset="0"/>
              <a:buChar char="•"/>
            </a:pPr>
            <a:r>
              <a:rPr lang="en-US" sz="2400" dirty="0"/>
              <a:t>Multi-line strings can be used to create multi-line comments</a:t>
            </a:r>
          </a:p>
          <a:p>
            <a:pPr marL="342900" indent="-342900">
              <a:buFont typeface="Arial" panose="020B0604020202020204" pitchFamily="34" charset="0"/>
              <a:buChar char="•"/>
            </a:pPr>
            <a:r>
              <a:rPr lang="en-US" sz="2400" dirty="0"/>
              <a:t>Use triple quotes to create multi-line strings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DC07A039-1519-48AB-A3FB-C3495C46F6D0}"/>
              </a:ext>
            </a:extLst>
          </p:cNvPr>
          <p:cNvPicPr>
            <a:picLocks noChangeAspect="1"/>
          </p:cNvPicPr>
          <p:nvPr/>
        </p:nvPicPr>
        <p:blipFill>
          <a:blip r:embed="rId3"/>
          <a:stretch>
            <a:fillRect/>
          </a:stretch>
        </p:blipFill>
        <p:spPr>
          <a:xfrm>
            <a:off x="658528" y="4038600"/>
            <a:ext cx="8174784" cy="1319784"/>
          </a:xfrm>
          <a:prstGeom prst="rect">
            <a:avLst/>
          </a:prstGeom>
        </p:spPr>
      </p:pic>
    </p:spTree>
    <p:extLst>
      <p:ext uri="{BB962C8B-B14F-4D97-AF65-F5344CB8AC3E}">
        <p14:creationId xmlns:p14="http://schemas.microsoft.com/office/powerpoint/2010/main" val="177944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Data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4154984"/>
          </a:xfrm>
          <a:prstGeom prst="rect">
            <a:avLst/>
          </a:prstGeom>
        </p:spPr>
        <p:txBody>
          <a:bodyPr wrap="square">
            <a:spAutoFit/>
          </a:bodyPr>
          <a:lstStyle/>
          <a:p>
            <a:r>
              <a:rPr lang="en-US" sz="2400" dirty="0"/>
              <a:t>Data type determines </a:t>
            </a:r>
          </a:p>
          <a:p>
            <a:pPr marL="457200" indent="-457200">
              <a:buAutoNum type="arabicPeriod"/>
            </a:pPr>
            <a:r>
              <a:rPr lang="en-US" sz="2400" dirty="0"/>
              <a:t>What an object can be </a:t>
            </a:r>
          </a:p>
          <a:p>
            <a:pPr marL="457200" indent="-457200">
              <a:buAutoNum type="arabicPeriod"/>
            </a:pPr>
            <a:r>
              <a:rPr lang="en-US" sz="2400" dirty="0"/>
              <a:t>What can be done to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F378EB15-4F92-4FBE-9F05-A5161D82D794}"/>
              </a:ext>
            </a:extLst>
          </p:cNvPr>
          <p:cNvPicPr>
            <a:picLocks noChangeAspect="1"/>
          </p:cNvPicPr>
          <p:nvPr/>
        </p:nvPicPr>
        <p:blipFill>
          <a:blip r:embed="rId3"/>
          <a:stretch>
            <a:fillRect/>
          </a:stretch>
        </p:blipFill>
        <p:spPr>
          <a:xfrm>
            <a:off x="1081617" y="3124200"/>
            <a:ext cx="6766983" cy="3505200"/>
          </a:xfrm>
          <a:prstGeom prst="rect">
            <a:avLst/>
          </a:prstGeom>
        </p:spPr>
      </p:pic>
    </p:spTree>
    <p:extLst>
      <p:ext uri="{BB962C8B-B14F-4D97-AF65-F5344CB8AC3E}">
        <p14:creationId xmlns:p14="http://schemas.microsoft.com/office/powerpoint/2010/main" val="167545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2: Exploring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FCE5881E-EB49-4609-B82D-BA47C96B08AA}"/>
              </a:ext>
            </a:extLst>
          </p:cNvPr>
          <p:cNvPicPr>
            <a:picLocks noChangeAspect="1"/>
          </p:cNvPicPr>
          <p:nvPr/>
        </p:nvPicPr>
        <p:blipFill>
          <a:blip r:embed="rId3"/>
          <a:stretch>
            <a:fillRect/>
          </a:stretch>
        </p:blipFill>
        <p:spPr>
          <a:xfrm>
            <a:off x="533400" y="1564207"/>
            <a:ext cx="6172200" cy="5120974"/>
          </a:xfrm>
          <a:prstGeom prst="rect">
            <a:avLst/>
          </a:prstGeom>
        </p:spPr>
      </p:pic>
    </p:spTree>
    <p:extLst>
      <p:ext uri="{BB962C8B-B14F-4D97-AF65-F5344CB8AC3E}">
        <p14:creationId xmlns:p14="http://schemas.microsoft.com/office/powerpoint/2010/main" val="306884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2: Exploring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id="{FB509332-9B3D-4C48-8D6C-D82639544643}"/>
              </a:ext>
            </a:extLst>
          </p:cNvPr>
          <p:cNvSpPr/>
          <p:nvPr/>
        </p:nvSpPr>
        <p:spPr>
          <a:xfrm>
            <a:off x="351692" y="1802517"/>
            <a:ext cx="8481620" cy="3785652"/>
          </a:xfrm>
          <a:prstGeom prst="rect">
            <a:avLst/>
          </a:prstGeom>
        </p:spPr>
        <p:txBody>
          <a:bodyPr wrap="square">
            <a:spAutoFit/>
          </a:bodyPr>
          <a:lstStyle/>
          <a:p>
            <a:r>
              <a:rPr lang="en-US" sz="2400" dirty="0"/>
              <a:t>Exercise Solution</a:t>
            </a:r>
          </a:p>
          <a:p>
            <a:r>
              <a:rPr lang="en-US" sz="2400" dirty="0"/>
              <a:t>The shell should appear as follows: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10F001E1-2022-4043-B3FE-DFC283ED9B64}"/>
              </a:ext>
            </a:extLst>
          </p:cNvPr>
          <p:cNvPicPr>
            <a:picLocks noChangeAspect="1"/>
          </p:cNvPicPr>
          <p:nvPr/>
        </p:nvPicPr>
        <p:blipFill>
          <a:blip r:embed="rId3"/>
          <a:stretch>
            <a:fillRect/>
          </a:stretch>
        </p:blipFill>
        <p:spPr>
          <a:xfrm>
            <a:off x="1143000" y="2995404"/>
            <a:ext cx="5888660" cy="3710196"/>
          </a:xfrm>
          <a:prstGeom prst="rect">
            <a:avLst/>
          </a:prstGeom>
        </p:spPr>
      </p:pic>
    </p:spTree>
    <p:extLst>
      <p:ext uri="{BB962C8B-B14F-4D97-AF65-F5344CB8AC3E}">
        <p14:creationId xmlns:p14="http://schemas.microsoft.com/office/powerpoint/2010/main" val="420065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id="{FB509332-9B3D-4C48-8D6C-D82639544643}"/>
              </a:ext>
            </a:extLst>
          </p:cNvPr>
          <p:cNvSpPr/>
          <p:nvPr/>
        </p:nvSpPr>
        <p:spPr>
          <a:xfrm>
            <a:off x="351692" y="1802517"/>
            <a:ext cx="8481620" cy="6740307"/>
          </a:xfrm>
          <a:prstGeom prst="rect">
            <a:avLst/>
          </a:prstGeom>
        </p:spPr>
        <p:txBody>
          <a:bodyPr wrap="square">
            <a:spAutoFit/>
          </a:bodyPr>
          <a:lstStyle/>
          <a:p>
            <a:r>
              <a:rPr lang="en-US" sz="2400" dirty="0"/>
              <a:t>Variables are untyped and do not need to be declared</a:t>
            </a:r>
          </a:p>
          <a:p>
            <a:r>
              <a:rPr lang="en-US" sz="2400" dirty="0"/>
              <a:t>Simply assign a value to a variable—Python determines the type by the value assigned</a:t>
            </a:r>
          </a:p>
          <a:p>
            <a:endParaRPr lang="en-US" sz="2400" dirty="0"/>
          </a:p>
          <a:p>
            <a:r>
              <a:rPr lang="en-US" sz="2400" dirty="0"/>
              <a:t>Variable Names are </a:t>
            </a:r>
          </a:p>
          <a:p>
            <a:pPr marL="342900" indent="-342900">
              <a:buFont typeface="Arial" panose="020B0604020202020204" pitchFamily="34" charset="0"/>
              <a:buChar char="•"/>
            </a:pPr>
            <a:r>
              <a:rPr lang="en-US" sz="2400" dirty="0"/>
              <a:t>Case sensitive</a:t>
            </a:r>
          </a:p>
          <a:p>
            <a:pPr marL="342900" indent="-342900">
              <a:buFont typeface="Arial" panose="020B0604020202020204" pitchFamily="34" charset="0"/>
              <a:buChar char="•"/>
            </a:pPr>
            <a:r>
              <a:rPr lang="en-US" sz="2400" dirty="0"/>
              <a:t>Conventionally written in all lowercase letters</a:t>
            </a:r>
          </a:p>
          <a:p>
            <a:pPr marL="342900" indent="-342900">
              <a:buFont typeface="Arial" panose="020B0604020202020204" pitchFamily="34" charset="0"/>
              <a:buChar char="•"/>
            </a:pPr>
            <a:r>
              <a:rPr lang="en-US" sz="2400" dirty="0"/>
              <a:t>Words are separated by underscores</a:t>
            </a:r>
          </a:p>
          <a:p>
            <a:pPr marL="342900" indent="-342900">
              <a:buFont typeface="Arial" panose="020B0604020202020204" pitchFamily="34" charset="0"/>
              <a:buChar char="•"/>
            </a:pPr>
            <a:r>
              <a:rPr lang="en-US" sz="2400" dirty="0"/>
              <a:t>Must begin with a letter or an underscore</a:t>
            </a:r>
          </a:p>
          <a:p>
            <a:pPr marL="342900" indent="-342900">
              <a:buFont typeface="Arial" panose="020B0604020202020204" pitchFamily="34" charset="0"/>
              <a:buChar char="•"/>
            </a:pPr>
            <a:r>
              <a:rPr lang="en-US" sz="2400" dirty="0"/>
              <a:t>May contain only letters, digits, and underscores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9279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Keywords</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1" name="Picture 10">
            <a:extLst>
              <a:ext uri="{FF2B5EF4-FFF2-40B4-BE49-F238E27FC236}">
                <a16:creationId xmlns:a16="http://schemas.microsoft.com/office/drawing/2014/main" id="{45B697FE-E885-47A4-BEBD-18DF13EB20C3}"/>
              </a:ext>
            </a:extLst>
          </p:cNvPr>
          <p:cNvPicPr>
            <a:picLocks noChangeAspect="1"/>
          </p:cNvPicPr>
          <p:nvPr/>
        </p:nvPicPr>
        <p:blipFill>
          <a:blip r:embed="rId3"/>
          <a:stretch>
            <a:fillRect/>
          </a:stretch>
        </p:blipFill>
        <p:spPr>
          <a:xfrm>
            <a:off x="504693" y="1927091"/>
            <a:ext cx="2150583" cy="3635510"/>
          </a:xfrm>
          <a:prstGeom prst="rect">
            <a:avLst/>
          </a:prstGeom>
        </p:spPr>
      </p:pic>
      <p:pic>
        <p:nvPicPr>
          <p:cNvPr id="12" name="Picture 11">
            <a:extLst>
              <a:ext uri="{FF2B5EF4-FFF2-40B4-BE49-F238E27FC236}">
                <a16:creationId xmlns:a16="http://schemas.microsoft.com/office/drawing/2014/main" id="{4FE002C0-331B-4088-9448-7817A99E1021}"/>
              </a:ext>
            </a:extLst>
          </p:cNvPr>
          <p:cNvPicPr>
            <a:picLocks noChangeAspect="1"/>
          </p:cNvPicPr>
          <p:nvPr/>
        </p:nvPicPr>
        <p:blipFill>
          <a:blip r:embed="rId4"/>
          <a:stretch>
            <a:fillRect/>
          </a:stretch>
        </p:blipFill>
        <p:spPr>
          <a:xfrm>
            <a:off x="2819399" y="1927090"/>
            <a:ext cx="2133599" cy="3404680"/>
          </a:xfrm>
          <a:prstGeom prst="rect">
            <a:avLst/>
          </a:prstGeom>
        </p:spPr>
      </p:pic>
      <p:pic>
        <p:nvPicPr>
          <p:cNvPr id="13" name="Picture 12">
            <a:extLst>
              <a:ext uri="{FF2B5EF4-FFF2-40B4-BE49-F238E27FC236}">
                <a16:creationId xmlns:a16="http://schemas.microsoft.com/office/drawing/2014/main" id="{C0A584B5-4FC2-47B3-9FE3-A80180D100FB}"/>
              </a:ext>
            </a:extLst>
          </p:cNvPr>
          <p:cNvPicPr>
            <a:picLocks noChangeAspect="1"/>
          </p:cNvPicPr>
          <p:nvPr/>
        </p:nvPicPr>
        <p:blipFill>
          <a:blip r:embed="rId5"/>
          <a:stretch>
            <a:fillRect/>
          </a:stretch>
        </p:blipFill>
        <p:spPr>
          <a:xfrm>
            <a:off x="4876800" y="1927090"/>
            <a:ext cx="2520488" cy="3353149"/>
          </a:xfrm>
          <a:prstGeom prst="rect">
            <a:avLst/>
          </a:prstGeom>
        </p:spPr>
      </p:pic>
      <p:pic>
        <p:nvPicPr>
          <p:cNvPr id="14" name="Picture 13">
            <a:extLst>
              <a:ext uri="{FF2B5EF4-FFF2-40B4-BE49-F238E27FC236}">
                <a16:creationId xmlns:a16="http://schemas.microsoft.com/office/drawing/2014/main" id="{6D8A762C-7124-4148-97E0-ECA888AD70B9}"/>
              </a:ext>
            </a:extLst>
          </p:cNvPr>
          <p:cNvPicPr>
            <a:picLocks noChangeAspect="1"/>
          </p:cNvPicPr>
          <p:nvPr/>
        </p:nvPicPr>
        <p:blipFill>
          <a:blip r:embed="rId6"/>
          <a:stretch>
            <a:fillRect/>
          </a:stretch>
        </p:blipFill>
        <p:spPr>
          <a:xfrm>
            <a:off x="7086600" y="1927090"/>
            <a:ext cx="1789575" cy="1107832"/>
          </a:xfrm>
          <a:prstGeom prst="rect">
            <a:avLst/>
          </a:prstGeom>
        </p:spPr>
      </p:pic>
    </p:spTree>
    <p:extLst>
      <p:ext uri="{BB962C8B-B14F-4D97-AF65-F5344CB8AC3E}">
        <p14:creationId xmlns:p14="http://schemas.microsoft.com/office/powerpoint/2010/main" val="280473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id="{FB509332-9B3D-4C48-8D6C-D82639544643}"/>
              </a:ext>
            </a:extLst>
          </p:cNvPr>
          <p:cNvSpPr/>
          <p:nvPr/>
        </p:nvSpPr>
        <p:spPr>
          <a:xfrm>
            <a:off x="357809" y="1749287"/>
            <a:ext cx="8475502" cy="2308324"/>
          </a:xfrm>
          <a:prstGeom prst="rect">
            <a:avLst/>
          </a:prstGeom>
        </p:spPr>
        <p:txBody>
          <a:bodyPr wrap="square" numCol="1">
            <a:spAutoFit/>
          </a:bodyPr>
          <a:lstStyle/>
          <a:p>
            <a:r>
              <a:rPr lang="en-US" sz="2400" dirty="0"/>
              <a:t>Three parts to variable assignment</a:t>
            </a:r>
          </a:p>
          <a:p>
            <a:pPr marL="457200" indent="-457200">
              <a:buFont typeface="+mj-lt"/>
              <a:buAutoNum type="arabicPeriod"/>
            </a:pPr>
            <a:r>
              <a:rPr lang="en-US" sz="2400" dirty="0"/>
              <a:t>Variable name. </a:t>
            </a:r>
          </a:p>
          <a:p>
            <a:pPr marL="457200" indent="-457200">
              <a:buFont typeface="+mj-lt"/>
              <a:buAutoNum type="arabicPeriod"/>
            </a:pPr>
            <a:r>
              <a:rPr lang="en-US" sz="2400" dirty="0"/>
              <a:t>Assignment operator. </a:t>
            </a:r>
          </a:p>
          <a:p>
            <a:pPr marL="457200" indent="-457200">
              <a:buFont typeface="+mj-lt"/>
              <a:buAutoNum type="arabicPeriod"/>
            </a:pPr>
            <a:r>
              <a:rPr lang="en-US" sz="2400" dirty="0"/>
              <a:t>Value assigned. This could be any data type.</a:t>
            </a:r>
          </a:p>
          <a:p>
            <a:pPr marL="457200" indent="-457200">
              <a:buFont typeface="+mj-lt"/>
              <a:buAutoNum type="arabicPeriod"/>
            </a:pPr>
            <a:endParaRPr lang="en-US" sz="2400" dirty="0"/>
          </a:p>
          <a:p>
            <a:r>
              <a:rPr lang="en-US" sz="2400" dirty="0"/>
              <a:t> </a:t>
            </a:r>
          </a:p>
        </p:txBody>
      </p:sp>
      <p:pic>
        <p:nvPicPr>
          <p:cNvPr id="9" name="Picture 8">
            <a:extLst>
              <a:ext uri="{FF2B5EF4-FFF2-40B4-BE49-F238E27FC236}">
                <a16:creationId xmlns:a16="http://schemas.microsoft.com/office/drawing/2014/main" id="{AE8F87B9-8187-4FF6-A5B3-3A080EE60C25}"/>
              </a:ext>
            </a:extLst>
          </p:cNvPr>
          <p:cNvPicPr>
            <a:picLocks noChangeAspect="1"/>
          </p:cNvPicPr>
          <p:nvPr/>
        </p:nvPicPr>
        <p:blipFill>
          <a:blip r:embed="rId3"/>
          <a:stretch>
            <a:fillRect/>
          </a:stretch>
        </p:blipFill>
        <p:spPr>
          <a:xfrm>
            <a:off x="1066800" y="3505200"/>
            <a:ext cx="5711077" cy="2051326"/>
          </a:xfrm>
          <a:prstGeom prst="rect">
            <a:avLst/>
          </a:prstGeom>
        </p:spPr>
      </p:pic>
    </p:spTree>
    <p:extLst>
      <p:ext uri="{BB962C8B-B14F-4D97-AF65-F5344CB8AC3E}">
        <p14:creationId xmlns:p14="http://schemas.microsoft.com/office/powerpoint/2010/main" val="131879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85800" y="2701428"/>
            <a:ext cx="7335507" cy="1260972"/>
          </a:xfrm>
          <a:prstGeom prst="rect">
            <a:avLst/>
          </a:prstGeom>
          <a:solidFill>
            <a:srgbClr val="0553A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3" name="Text Placeholder 2"/>
          <p:cNvSpPr>
            <a:spLocks noGrp="1"/>
          </p:cNvSpPr>
          <p:nvPr>
            <p:ph type="body" sz="quarter" idx="44"/>
          </p:nvPr>
        </p:nvSpPr>
        <p:spPr/>
        <p:txBody>
          <a:bodyPr/>
          <a:lstStyle/>
          <a:p>
            <a:r>
              <a:rPr lang="en-US" dirty="0"/>
              <a:t>SQL Injection Attacks and Defense</a:t>
            </a:r>
          </a:p>
        </p:txBody>
      </p:sp>
      <p:sp>
        <p:nvSpPr>
          <p:cNvPr id="14338" name="Rectangle 2"/>
          <p:cNvSpPr>
            <a:spLocks noGrp="1" noChangeArrowheads="1"/>
          </p:cNvSpPr>
          <p:nvPr>
            <p:ph type="title" idx="4294967295"/>
          </p:nvPr>
        </p:nvSpPr>
        <p:spPr>
          <a:xfrm>
            <a:off x="0" y="1287463"/>
            <a:ext cx="7343775" cy="846137"/>
          </a:xfrm>
        </p:spPr>
        <p:txBody>
          <a:bodyPr/>
          <a:lstStyle/>
          <a:p>
            <a:pPr eaLnBrk="1" hangingPunct="1"/>
            <a:r>
              <a:rPr lang="en-US" dirty="0"/>
              <a:t>Before we get started…</a:t>
            </a:r>
          </a:p>
        </p:txBody>
      </p:sp>
      <p:grpSp>
        <p:nvGrpSpPr>
          <p:cNvPr id="14339" name="Group 26"/>
          <p:cNvGrpSpPr>
            <a:grpSpLocks/>
          </p:cNvGrpSpPr>
          <p:nvPr/>
        </p:nvGrpSpPr>
        <p:grpSpPr bwMode="auto">
          <a:xfrm>
            <a:off x="990601" y="2778952"/>
            <a:ext cx="976005" cy="1091046"/>
            <a:chOff x="576" y="768"/>
            <a:chExt cx="1584" cy="1680"/>
          </a:xfrm>
        </p:grpSpPr>
        <p:pic>
          <p:nvPicPr>
            <p:cNvPr id="14344" name="Picture 9" descr="razr_phone"/>
            <p:cNvPicPr>
              <a:picLocks noChangeAspect="1" noChangeArrowheads="1"/>
            </p:cNvPicPr>
            <p:nvPr/>
          </p:nvPicPr>
          <p:blipFill>
            <a:blip r:embed="rId3" cstate="print"/>
            <a:srcRect/>
            <a:stretch>
              <a:fillRect/>
            </a:stretch>
          </p:blipFill>
          <p:spPr bwMode="auto">
            <a:xfrm>
              <a:off x="672" y="1713"/>
              <a:ext cx="783" cy="735"/>
            </a:xfrm>
            <a:prstGeom prst="rect">
              <a:avLst/>
            </a:prstGeom>
            <a:ln w="28575">
              <a:solidFill>
                <a:schemeClr val="bg1"/>
              </a:solidFill>
            </a:ln>
            <a:effectLst>
              <a:outerShdw blurRad="292100" dist="139700" dir="2700000" algn="tl" rotWithShape="0">
                <a:srgbClr val="333333">
                  <a:alpha val="65000"/>
                </a:srgbClr>
              </a:outerShdw>
            </a:effectLst>
          </p:spPr>
        </p:pic>
        <p:pic>
          <p:nvPicPr>
            <p:cNvPr id="14345" name="Picture 11" descr="laptop-screen"/>
            <p:cNvPicPr>
              <a:picLocks noChangeAspect="1" noChangeArrowheads="1"/>
            </p:cNvPicPr>
            <p:nvPr/>
          </p:nvPicPr>
          <p:blipFill>
            <a:blip r:embed="rId3" cstate="print"/>
            <a:srcRect/>
            <a:stretch>
              <a:fillRect/>
            </a:stretch>
          </p:blipFill>
          <p:spPr bwMode="auto">
            <a:xfrm>
              <a:off x="1440" y="1296"/>
              <a:ext cx="618" cy="618"/>
            </a:xfrm>
            <a:prstGeom prst="rect">
              <a:avLst/>
            </a:prstGeom>
            <a:ln w="28575">
              <a:solidFill>
                <a:schemeClr val="bg1"/>
              </a:solidFill>
            </a:ln>
            <a:effectLst>
              <a:outerShdw blurRad="292100" dist="139700" dir="2700000" algn="tl" rotWithShape="0">
                <a:srgbClr val="333333">
                  <a:alpha val="65000"/>
                </a:srgbClr>
              </a:outerShdw>
            </a:effectLst>
          </p:spPr>
        </p:pic>
        <p:pic>
          <p:nvPicPr>
            <p:cNvPr id="14346" name="Picture 13" descr="blackberry-phone"/>
            <p:cNvPicPr>
              <a:picLocks noChangeAspect="1" noChangeArrowheads="1"/>
            </p:cNvPicPr>
            <p:nvPr/>
          </p:nvPicPr>
          <p:blipFill>
            <a:blip r:embed="rId3" cstate="print"/>
            <a:srcRect/>
            <a:stretch>
              <a:fillRect/>
            </a:stretch>
          </p:blipFill>
          <p:spPr bwMode="auto">
            <a:xfrm>
              <a:off x="816" y="816"/>
              <a:ext cx="685" cy="864"/>
            </a:xfrm>
            <a:prstGeom prst="rect">
              <a:avLst/>
            </a:prstGeom>
            <a:ln w="28575">
              <a:solidFill>
                <a:schemeClr val="bg1"/>
              </a:solidFill>
            </a:ln>
            <a:effectLst>
              <a:outerShdw blurRad="292100" dist="139700" dir="2700000" algn="tl" rotWithShape="0">
                <a:srgbClr val="333333">
                  <a:alpha val="65000"/>
                </a:srgbClr>
              </a:outerShdw>
            </a:effectLst>
          </p:spPr>
        </p:pic>
        <p:sp>
          <p:nvSpPr>
            <p:cNvPr id="14347" name="AutoShape 14"/>
            <p:cNvSpPr>
              <a:spLocks noChangeArrowheads="1"/>
            </p:cNvSpPr>
            <p:nvPr/>
          </p:nvSpPr>
          <p:spPr bwMode="auto">
            <a:xfrm>
              <a:off x="576" y="768"/>
              <a:ext cx="1584" cy="15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28575" cap="sq" algn="ctr">
              <a:noFill/>
              <a:miter lim="800000"/>
              <a:headEnd type="none" w="sm" len="sm"/>
              <a:tailEnd type="none" w="sm" len="sm"/>
            </a:ln>
            <a:effectLst>
              <a:prstShdw prst="shdw17" dist="17961" dir="2700000">
                <a:srgbClr val="7A0000"/>
              </a:prstShdw>
            </a:effectLst>
          </p:spPr>
          <p:txBody>
            <a:bodyPr anchor="ctr">
              <a:spAutoFit/>
            </a:bodyPr>
            <a:lstStyle/>
            <a:p>
              <a:endParaRPr lang="en-US" dirty="0"/>
            </a:p>
          </p:txBody>
        </p:sp>
      </p:grpSp>
      <p:pic>
        <p:nvPicPr>
          <p:cNvPr id="14340" name="Picture 28" descr="GENERAL038A"/>
          <p:cNvPicPr>
            <a:picLocks noChangeAspect="1" noChangeArrowheads="1"/>
          </p:cNvPicPr>
          <p:nvPr/>
        </p:nvPicPr>
        <p:blipFill>
          <a:blip r:embed="rId3" cstate="print"/>
          <a:srcRect/>
          <a:stretch>
            <a:fillRect/>
          </a:stretch>
        </p:blipFill>
        <p:spPr bwMode="auto">
          <a:xfrm>
            <a:off x="5486399" y="2793645"/>
            <a:ext cx="1066799" cy="1098847"/>
          </a:xfrm>
          <a:prstGeom prst="rect">
            <a:avLst/>
          </a:prstGeom>
          <a:ln w="28575">
            <a:solidFill>
              <a:schemeClr val="bg1"/>
            </a:solidFill>
          </a:ln>
          <a:effectLst>
            <a:outerShdw blurRad="292100" dist="139700" dir="2700000" algn="tl" rotWithShape="0">
              <a:srgbClr val="333333">
                <a:alpha val="65000"/>
              </a:srgbClr>
            </a:outerShdw>
          </a:effectLst>
        </p:spPr>
      </p:pic>
      <p:pic>
        <p:nvPicPr>
          <p:cNvPr id="14342" name="Picture 32" descr="lunch"/>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Lst>
          </a:blip>
          <a:srcRect/>
          <a:stretch>
            <a:fillRect/>
          </a:stretch>
        </p:blipFill>
        <p:spPr bwMode="auto">
          <a:xfrm>
            <a:off x="6858929" y="2765511"/>
            <a:ext cx="989671" cy="1155117"/>
          </a:xfrm>
          <a:prstGeom prst="rect">
            <a:avLst/>
          </a:prstGeom>
          <a:ln w="28575">
            <a:solidFill>
              <a:srgbClr val="FFFFFF"/>
            </a:solidFill>
          </a:ln>
          <a:effectLst>
            <a:outerShdw blurRad="292100" dist="139700" dir="2700000" algn="tl" rotWithShape="0">
              <a:srgbClr val="333333">
                <a:alpha val="65000"/>
              </a:srgbClr>
            </a:outerShdw>
          </a:effectLst>
        </p:spPr>
      </p:pic>
      <p:pic>
        <p:nvPicPr>
          <p:cNvPr id="14343" name="Picture 36" descr="47691219_66a656a64e"/>
          <p:cNvPicPr>
            <a:picLocks noChangeAspect="1" noChangeArrowheads="1"/>
          </p:cNvPicPr>
          <p:nvPr/>
        </p:nvPicPr>
        <p:blipFill>
          <a:blip r:embed="rId3" cstate="print"/>
          <a:srcRect/>
          <a:stretch>
            <a:fillRect/>
          </a:stretch>
        </p:blipFill>
        <p:spPr bwMode="auto">
          <a:xfrm>
            <a:off x="3665808" y="2764148"/>
            <a:ext cx="1461500" cy="1097055"/>
          </a:xfrm>
          <a:prstGeom prst="rect">
            <a:avLst/>
          </a:prstGeom>
          <a:ln w="28575">
            <a:solidFill>
              <a:schemeClr val="bg1"/>
            </a:solidFill>
          </a:ln>
          <a:effectLst>
            <a:outerShdw blurRad="292100" dist="139700" dir="2700000" algn="tl" rotWithShape="0">
              <a:srgbClr val="333333">
                <a:alpha val="65000"/>
              </a:srgbClr>
            </a:outerShdw>
          </a:effectLst>
        </p:spPr>
      </p:pic>
      <p:pic>
        <p:nvPicPr>
          <p:cNvPr id="14341" name="Picture 30" descr="will_return_clock"/>
          <p:cNvPicPr>
            <a:picLocks noChangeAspect="1" noChangeArrowheads="1"/>
          </p:cNvPicPr>
          <p:nvPr/>
        </p:nvPicPr>
        <p:blipFill>
          <a:blip r:embed="rId3" cstate="print"/>
          <a:srcRect/>
          <a:stretch>
            <a:fillRect/>
          </a:stretch>
        </p:blipFill>
        <p:spPr bwMode="auto">
          <a:xfrm>
            <a:off x="2339881" y="2771489"/>
            <a:ext cx="1012920" cy="1141517"/>
          </a:xfrm>
          <a:prstGeom prst="rect">
            <a:avLst/>
          </a:prstGeom>
          <a:ln w="19050">
            <a:solidFill>
              <a:schemeClr val="bg1"/>
            </a:solidFill>
          </a:ln>
          <a:effectLst>
            <a:outerShdw blurRad="292100" dist="139700" dir="2700000" algn="tl" rotWithShape="0">
              <a:srgbClr val="333333">
                <a:alpha val="65000"/>
              </a:srgbClr>
            </a:outerShdw>
          </a:effectLst>
        </p:spPr>
      </p:pic>
      <p:sp>
        <p:nvSpPr>
          <p:cNvPr id="4" name="Rectangle 3"/>
          <p:cNvSpPr/>
          <p:nvPr/>
        </p:nvSpPr>
        <p:spPr bwMode="auto">
          <a:xfrm>
            <a:off x="914400" y="2741854"/>
            <a:ext cx="1143000" cy="1178774"/>
          </a:xfrm>
          <a:prstGeom prst="rect">
            <a:avLst/>
          </a:prstGeom>
          <a:no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Text Placeholder 5"/>
          <p:cNvSpPr>
            <a:spLocks noGrp="1"/>
          </p:cNvSpPr>
          <p:nvPr>
            <p:ph type="body" sz="quarter" idx="45"/>
          </p:nvPr>
        </p:nvSpPr>
        <p:spPr/>
        <p:txBody>
          <a:bodyPr/>
          <a:lstStyle/>
          <a:p>
            <a:r>
              <a:rPr lang="en-US" dirty="0"/>
              <a:t>Overview</a:t>
            </a:r>
          </a:p>
        </p:txBody>
      </p:sp>
    </p:spTree>
    <p:extLst>
      <p:ext uri="{BB962C8B-B14F-4D97-AF65-F5344CB8AC3E}">
        <p14:creationId xmlns:p14="http://schemas.microsoft.com/office/powerpoint/2010/main" val="108528876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id="{FB509332-9B3D-4C48-8D6C-D82639544643}"/>
              </a:ext>
            </a:extLst>
          </p:cNvPr>
          <p:cNvSpPr/>
          <p:nvPr/>
        </p:nvSpPr>
        <p:spPr>
          <a:xfrm>
            <a:off x="287498" y="3043535"/>
            <a:ext cx="8475502" cy="3416320"/>
          </a:xfrm>
          <a:prstGeom prst="rect">
            <a:avLst/>
          </a:prstGeom>
        </p:spPr>
        <p:txBody>
          <a:bodyPr wrap="square" numCol="1">
            <a:spAutoFit/>
          </a:bodyPr>
          <a:lstStyle/>
          <a:p>
            <a:r>
              <a:rPr lang="en-US" sz="2400" dirty="0"/>
              <a:t> To run this code: </a:t>
            </a:r>
          </a:p>
          <a:p>
            <a:pPr marL="457200" indent="-457200">
              <a:buFont typeface="+mj-lt"/>
              <a:buAutoNum type="arabicPeriod"/>
            </a:pPr>
            <a:r>
              <a:rPr lang="en-US" sz="2400" dirty="0"/>
              <a:t>Open the file in IDLE</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Select Run&gt;Run Module or press F5.</a:t>
            </a:r>
          </a:p>
          <a:p>
            <a:endParaRPr lang="en-US" sz="2400" dirty="0"/>
          </a:p>
        </p:txBody>
      </p:sp>
      <p:pic>
        <p:nvPicPr>
          <p:cNvPr id="5" name="Picture 4">
            <a:extLst>
              <a:ext uri="{FF2B5EF4-FFF2-40B4-BE49-F238E27FC236}">
                <a16:creationId xmlns:a16="http://schemas.microsoft.com/office/drawing/2014/main" id="{22991905-5EDE-4935-8524-E583FA165758}"/>
              </a:ext>
            </a:extLst>
          </p:cNvPr>
          <p:cNvPicPr>
            <a:picLocks noChangeAspect="1"/>
          </p:cNvPicPr>
          <p:nvPr/>
        </p:nvPicPr>
        <p:blipFill>
          <a:blip r:embed="rId3"/>
          <a:stretch>
            <a:fillRect/>
          </a:stretch>
        </p:blipFill>
        <p:spPr>
          <a:xfrm>
            <a:off x="380999" y="1748256"/>
            <a:ext cx="6145866" cy="1169283"/>
          </a:xfrm>
          <a:prstGeom prst="rect">
            <a:avLst/>
          </a:prstGeom>
        </p:spPr>
      </p:pic>
      <p:pic>
        <p:nvPicPr>
          <p:cNvPr id="6" name="Picture 5">
            <a:extLst>
              <a:ext uri="{FF2B5EF4-FFF2-40B4-BE49-F238E27FC236}">
                <a16:creationId xmlns:a16="http://schemas.microsoft.com/office/drawing/2014/main" id="{684B6C79-FC53-4699-BC24-5A6D7ED45E52}"/>
              </a:ext>
            </a:extLst>
          </p:cNvPr>
          <p:cNvPicPr>
            <a:picLocks noChangeAspect="1"/>
          </p:cNvPicPr>
          <p:nvPr/>
        </p:nvPicPr>
        <p:blipFill>
          <a:blip r:embed="rId4"/>
          <a:stretch>
            <a:fillRect/>
          </a:stretch>
        </p:blipFill>
        <p:spPr>
          <a:xfrm>
            <a:off x="380999" y="3965392"/>
            <a:ext cx="3905250" cy="1371600"/>
          </a:xfrm>
          <a:prstGeom prst="rect">
            <a:avLst/>
          </a:prstGeom>
        </p:spPr>
      </p:pic>
    </p:spTree>
    <p:extLst>
      <p:ext uri="{BB962C8B-B14F-4D97-AF65-F5344CB8AC3E}">
        <p14:creationId xmlns:p14="http://schemas.microsoft.com/office/powerpoint/2010/main" val="1539284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Simultaneous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id="{FB509332-9B3D-4C48-8D6C-D82639544643}"/>
              </a:ext>
            </a:extLst>
          </p:cNvPr>
          <p:cNvSpPr/>
          <p:nvPr/>
        </p:nvSpPr>
        <p:spPr>
          <a:xfrm>
            <a:off x="351692" y="1805354"/>
            <a:ext cx="8411308" cy="1938992"/>
          </a:xfrm>
          <a:prstGeom prst="rect">
            <a:avLst/>
          </a:prstGeom>
        </p:spPr>
        <p:txBody>
          <a:bodyPr wrap="square" numCol="1">
            <a:spAutoFit/>
          </a:bodyPr>
          <a:lstStyle/>
          <a:p>
            <a:pPr marL="342900" indent="-342900">
              <a:buFont typeface="Arial" panose="020B0604020202020204" pitchFamily="34" charset="0"/>
              <a:buChar char="•"/>
            </a:pPr>
            <a:r>
              <a:rPr lang="en-US" sz="2400" dirty="0"/>
              <a:t>Python allows for simultaneous assignment.</a:t>
            </a:r>
          </a:p>
          <a:p>
            <a:pPr marL="342900" indent="-342900">
              <a:buFont typeface="Arial" panose="020B0604020202020204" pitchFamily="34" charset="0"/>
              <a:buChar char="•"/>
            </a:pPr>
            <a:r>
              <a:rPr lang="en-US" sz="2400" dirty="0"/>
              <a:t>Simultaneous assignment is useful as a shortcut for assigning several values at once.</a:t>
            </a:r>
          </a:p>
          <a:p>
            <a:pPr marL="342900" indent="-342900">
              <a:buFont typeface="Arial" panose="020B0604020202020204" pitchFamily="34" charset="0"/>
              <a:buChar char="•"/>
            </a:pPr>
            <a:r>
              <a:rPr lang="en-US" sz="2400" dirty="0"/>
              <a:t>Syntax follows: </a:t>
            </a:r>
          </a:p>
          <a:p>
            <a:endParaRPr lang="en-US" sz="2400" dirty="0"/>
          </a:p>
        </p:txBody>
      </p:sp>
      <p:pic>
        <p:nvPicPr>
          <p:cNvPr id="9" name="Picture 8">
            <a:extLst>
              <a:ext uri="{FF2B5EF4-FFF2-40B4-BE49-F238E27FC236}">
                <a16:creationId xmlns:a16="http://schemas.microsoft.com/office/drawing/2014/main" id="{677D0814-B61E-40AD-8F83-5AE78D258DE9}"/>
              </a:ext>
            </a:extLst>
          </p:cNvPr>
          <p:cNvPicPr>
            <a:picLocks noChangeAspect="1"/>
          </p:cNvPicPr>
          <p:nvPr/>
        </p:nvPicPr>
        <p:blipFill>
          <a:blip r:embed="rId3"/>
          <a:stretch>
            <a:fillRect/>
          </a:stretch>
        </p:blipFill>
        <p:spPr>
          <a:xfrm>
            <a:off x="351692" y="3351373"/>
            <a:ext cx="8124756" cy="783109"/>
          </a:xfrm>
          <a:prstGeom prst="rect">
            <a:avLst/>
          </a:prstGeom>
        </p:spPr>
      </p:pic>
    </p:spTree>
    <p:extLst>
      <p:ext uri="{BB962C8B-B14F-4D97-AF65-F5344CB8AC3E}">
        <p14:creationId xmlns:p14="http://schemas.microsoft.com/office/powerpoint/2010/main" val="4134140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Simultaneous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4952999" y="1802517"/>
            <a:ext cx="3886201" cy="4154984"/>
          </a:xfrm>
          <a:prstGeom prst="rect">
            <a:avLst/>
          </a:prstGeom>
        </p:spPr>
        <p:txBody>
          <a:bodyPr wrap="square">
            <a:spAutoFit/>
          </a:bodyPr>
          <a:lstStyle/>
          <a:p>
            <a:r>
              <a:rPr lang="en-US" sz="2400" dirty="0"/>
              <a:t>To run this code:</a:t>
            </a:r>
          </a:p>
          <a:p>
            <a:pPr marL="342900" indent="-342900">
              <a:buFont typeface="Arial" panose="020B0604020202020204" pitchFamily="34" charset="0"/>
              <a:buChar char="•"/>
            </a:pPr>
            <a:r>
              <a:rPr lang="en-US" sz="2400" dirty="0"/>
              <a:t>Open the file in IDLE</a:t>
            </a:r>
          </a:p>
          <a:p>
            <a:pPr marL="342900" indent="-342900">
              <a:buFont typeface="Arial" panose="020B0604020202020204" pitchFamily="34" charset="0"/>
              <a:buChar char="•"/>
            </a:pPr>
            <a:r>
              <a:rPr lang="en-US" sz="2400" dirty="0"/>
              <a:t>Select Run &gt; Run Module or press F5.</a:t>
            </a:r>
          </a:p>
          <a:p>
            <a:r>
              <a:rPr lang="en-US" sz="2400" dirty="0"/>
              <a:t>The output is below</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4F234A12-82A7-42D7-991B-76FF48251E0F}"/>
              </a:ext>
            </a:extLst>
          </p:cNvPr>
          <p:cNvPicPr>
            <a:picLocks noChangeAspect="1"/>
          </p:cNvPicPr>
          <p:nvPr/>
        </p:nvPicPr>
        <p:blipFill>
          <a:blip r:embed="rId3"/>
          <a:stretch>
            <a:fillRect/>
          </a:stretch>
        </p:blipFill>
        <p:spPr>
          <a:xfrm>
            <a:off x="375712" y="1637099"/>
            <a:ext cx="4321525" cy="5059065"/>
          </a:xfrm>
          <a:prstGeom prst="rect">
            <a:avLst/>
          </a:prstGeom>
        </p:spPr>
      </p:pic>
      <p:pic>
        <p:nvPicPr>
          <p:cNvPr id="6" name="Picture 5">
            <a:extLst>
              <a:ext uri="{FF2B5EF4-FFF2-40B4-BE49-F238E27FC236}">
                <a16:creationId xmlns:a16="http://schemas.microsoft.com/office/drawing/2014/main" id="{C44999AF-BADE-45C2-99AF-AD4C86F0A10D}"/>
              </a:ext>
            </a:extLst>
          </p:cNvPr>
          <p:cNvPicPr>
            <a:picLocks noChangeAspect="1"/>
          </p:cNvPicPr>
          <p:nvPr/>
        </p:nvPicPr>
        <p:blipFill>
          <a:blip r:embed="rId4"/>
          <a:stretch>
            <a:fillRect/>
          </a:stretch>
        </p:blipFill>
        <p:spPr>
          <a:xfrm>
            <a:off x="4988168" y="3880009"/>
            <a:ext cx="3851032" cy="2654383"/>
          </a:xfrm>
          <a:prstGeom prst="rect">
            <a:avLst/>
          </a:prstGeom>
        </p:spPr>
      </p:pic>
    </p:spTree>
    <p:extLst>
      <p:ext uri="{BB962C8B-B14F-4D97-AF65-F5344CB8AC3E}">
        <p14:creationId xmlns:p14="http://schemas.microsoft.com/office/powerpoint/2010/main" val="136378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984885"/>
          </a:xfrm>
          <a:prstGeom prst="rect">
            <a:avLst/>
          </a:prstGeom>
          <a:noFill/>
        </p:spPr>
        <p:txBody>
          <a:bodyPr wrap="square" rtlCol="0">
            <a:spAutoFit/>
          </a:bodyPr>
          <a:lstStyle/>
          <a:p>
            <a:r>
              <a:rPr lang="en-US" sz="2900" b="1" dirty="0">
                <a:latin typeface="+mj-lt"/>
              </a:rPr>
              <a:t>Exercise 3: A Simple Python Script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87725" y="2146280"/>
            <a:ext cx="8251475" cy="3416320"/>
          </a:xfrm>
          <a:prstGeom prst="rect">
            <a:avLst/>
          </a:prstGeom>
        </p:spPr>
        <p:txBody>
          <a:bodyPr wrap="square">
            <a:spAutoFit/>
          </a:bodyPr>
          <a:lstStyle/>
          <a:p>
            <a:r>
              <a:rPr lang="en-US" sz="2400" dirty="0"/>
              <a:t>In this exercise, you will write a simple Python script from scratch. The script will create a variable called today that stores the day of the week. </a:t>
            </a:r>
          </a:p>
          <a:p>
            <a:pPr marL="457200" indent="-457200">
              <a:buAutoNum type="arabicPeriod"/>
            </a:pPr>
            <a:r>
              <a:rPr lang="en-US" sz="2400" dirty="0"/>
              <a:t>Open a new document using File &gt; New and save it as today.py in the python- basics/Exercises folder. </a:t>
            </a:r>
          </a:p>
          <a:p>
            <a:pPr marL="457200" indent="-457200">
              <a:buAutoNum type="arabicPeriod"/>
            </a:pPr>
            <a:r>
              <a:rPr lang="en-US" sz="2400" dirty="0"/>
              <a:t>Create a variable called today that holds the current day of the week as literal text (i.e., in quotes). </a:t>
            </a:r>
          </a:p>
          <a:p>
            <a:pPr marL="457200" indent="-457200">
              <a:buAutoNum type="arabicPeriod"/>
            </a:pPr>
            <a:r>
              <a:rPr lang="en-US" sz="2400" dirty="0"/>
              <a:t>Use the print() function to output the variable value. </a:t>
            </a:r>
          </a:p>
          <a:p>
            <a:pPr marL="457200" indent="-457200">
              <a:buAutoNum type="arabicPeriod"/>
            </a:pPr>
            <a:r>
              <a:rPr lang="en-US" sz="2400" dirty="0"/>
              <a:t>Test your solution.</a:t>
            </a:r>
          </a:p>
        </p:txBody>
      </p:sp>
    </p:spTree>
    <p:extLst>
      <p:ext uri="{BB962C8B-B14F-4D97-AF65-F5344CB8AC3E}">
        <p14:creationId xmlns:p14="http://schemas.microsoft.com/office/powerpoint/2010/main" val="270315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984885"/>
          </a:xfrm>
          <a:prstGeom prst="rect">
            <a:avLst/>
          </a:prstGeom>
          <a:noFill/>
        </p:spPr>
        <p:txBody>
          <a:bodyPr wrap="square" rtlCol="0">
            <a:spAutoFit/>
          </a:bodyPr>
          <a:lstStyle/>
          <a:p>
            <a:r>
              <a:rPr lang="en-US" sz="2900" b="1" dirty="0">
                <a:latin typeface="+mj-lt"/>
              </a:rPr>
              <a:t>Exercise 3: A Simple Python Script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2281535"/>
            <a:ext cx="8251475" cy="461665"/>
          </a:xfrm>
          <a:prstGeom prst="rect">
            <a:avLst/>
          </a:prstGeom>
        </p:spPr>
        <p:txBody>
          <a:bodyPr wrap="square">
            <a:spAutoFit/>
          </a:bodyPr>
          <a:lstStyle/>
          <a:p>
            <a:r>
              <a:rPr lang="en-US" sz="2400" dirty="0"/>
              <a:t>Exercise Solution</a:t>
            </a:r>
          </a:p>
        </p:txBody>
      </p:sp>
      <p:pic>
        <p:nvPicPr>
          <p:cNvPr id="5" name="Picture 4">
            <a:extLst>
              <a:ext uri="{FF2B5EF4-FFF2-40B4-BE49-F238E27FC236}">
                <a16:creationId xmlns:a16="http://schemas.microsoft.com/office/drawing/2014/main" id="{44676952-3691-4B07-99B7-7025859498C9}"/>
              </a:ext>
            </a:extLst>
          </p:cNvPr>
          <p:cNvPicPr>
            <a:picLocks noChangeAspect="1"/>
          </p:cNvPicPr>
          <p:nvPr/>
        </p:nvPicPr>
        <p:blipFill>
          <a:blip r:embed="rId3"/>
          <a:stretch>
            <a:fillRect/>
          </a:stretch>
        </p:blipFill>
        <p:spPr>
          <a:xfrm>
            <a:off x="587725" y="2903837"/>
            <a:ext cx="7330262" cy="3039763"/>
          </a:xfrm>
          <a:prstGeom prst="rect">
            <a:avLst/>
          </a:prstGeom>
        </p:spPr>
      </p:pic>
    </p:spTree>
    <p:extLst>
      <p:ext uri="{BB962C8B-B14F-4D97-AF65-F5344CB8AC3E}">
        <p14:creationId xmlns:p14="http://schemas.microsoft.com/office/powerpoint/2010/main" val="23522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Constants</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1200329"/>
          </a:xfrm>
          <a:prstGeom prst="rect">
            <a:avLst/>
          </a:prstGeom>
        </p:spPr>
        <p:txBody>
          <a:bodyPr wrap="square">
            <a:spAutoFit/>
          </a:bodyPr>
          <a:lstStyle/>
          <a:p>
            <a:pPr marL="342900" indent="-342900">
              <a:buFont typeface="Arial" panose="020B0604020202020204" pitchFamily="34" charset="0"/>
              <a:buChar char="•"/>
            </a:pPr>
            <a:r>
              <a:rPr lang="en-US" sz="2400" dirty="0"/>
              <a:t>Python does not have constants, but it has variables that are meant to act like constants</a:t>
            </a:r>
          </a:p>
          <a:p>
            <a:pPr marL="342900" indent="-342900">
              <a:buFont typeface="Arial" panose="020B0604020202020204" pitchFamily="34" charset="0"/>
              <a:buChar char="•"/>
            </a:pPr>
            <a:r>
              <a:rPr lang="en-US" sz="2400" dirty="0"/>
              <a:t>Such variables are written in all capital letters</a:t>
            </a:r>
          </a:p>
        </p:txBody>
      </p:sp>
      <p:pic>
        <p:nvPicPr>
          <p:cNvPr id="6" name="Picture 5">
            <a:extLst>
              <a:ext uri="{FF2B5EF4-FFF2-40B4-BE49-F238E27FC236}">
                <a16:creationId xmlns:a16="http://schemas.microsoft.com/office/drawing/2014/main" id="{FF4242AE-28BA-410E-AD7B-8252FE59AE2C}"/>
              </a:ext>
            </a:extLst>
          </p:cNvPr>
          <p:cNvPicPr>
            <a:picLocks noChangeAspect="1"/>
          </p:cNvPicPr>
          <p:nvPr/>
        </p:nvPicPr>
        <p:blipFill>
          <a:blip r:embed="rId3"/>
          <a:stretch>
            <a:fillRect/>
          </a:stretch>
        </p:blipFill>
        <p:spPr>
          <a:xfrm>
            <a:off x="533400" y="3009267"/>
            <a:ext cx="8305800" cy="842618"/>
          </a:xfrm>
          <a:prstGeom prst="rect">
            <a:avLst/>
          </a:prstGeom>
        </p:spPr>
      </p:pic>
    </p:spTree>
    <p:extLst>
      <p:ext uri="{BB962C8B-B14F-4D97-AF65-F5344CB8AC3E}">
        <p14:creationId xmlns:p14="http://schemas.microsoft.com/office/powerpoint/2010/main" val="330199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Deleting Variables</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r>
              <a:rPr lang="en-US" sz="2400" dirty="0"/>
              <a:t>Delete variable using the del statement</a:t>
            </a:r>
          </a:p>
        </p:txBody>
      </p:sp>
      <p:pic>
        <p:nvPicPr>
          <p:cNvPr id="5" name="Picture 4">
            <a:extLst>
              <a:ext uri="{FF2B5EF4-FFF2-40B4-BE49-F238E27FC236}">
                <a16:creationId xmlns:a16="http://schemas.microsoft.com/office/drawing/2014/main" id="{0DDACFDD-75E7-4FF0-8426-24774FC6DA06}"/>
              </a:ext>
            </a:extLst>
          </p:cNvPr>
          <p:cNvPicPr>
            <a:picLocks noChangeAspect="1"/>
          </p:cNvPicPr>
          <p:nvPr/>
        </p:nvPicPr>
        <p:blipFill>
          <a:blip r:embed="rId3"/>
          <a:stretch>
            <a:fillRect/>
          </a:stretch>
        </p:blipFill>
        <p:spPr>
          <a:xfrm>
            <a:off x="533400" y="2270603"/>
            <a:ext cx="7990061" cy="1334855"/>
          </a:xfrm>
          <a:prstGeom prst="rect">
            <a:avLst/>
          </a:prstGeom>
        </p:spPr>
      </p:pic>
    </p:spTree>
    <p:extLst>
      <p:ext uri="{BB962C8B-B14F-4D97-AF65-F5344CB8AC3E}">
        <p14:creationId xmlns:p14="http://schemas.microsoft.com/office/powerpoint/2010/main" val="277053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Writing a Python Module</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830997"/>
          </a:xfrm>
          <a:prstGeom prst="rect">
            <a:avLst/>
          </a:prstGeom>
        </p:spPr>
        <p:txBody>
          <a:bodyPr wrap="square">
            <a:spAutoFit/>
          </a:bodyPr>
          <a:lstStyle/>
          <a:p>
            <a:pPr marL="342900" indent="-342900">
              <a:buFont typeface="Arial" panose="020B0604020202020204" pitchFamily="34" charset="0"/>
              <a:buChar char="•"/>
            </a:pPr>
            <a:r>
              <a:rPr lang="en-US" sz="2400" dirty="0"/>
              <a:t>Python module is a file that contains reusable code</a:t>
            </a:r>
          </a:p>
          <a:p>
            <a:pPr marL="342900" indent="-342900">
              <a:buFont typeface="Arial" panose="020B0604020202020204" pitchFamily="34" charset="0"/>
              <a:buChar char="•"/>
            </a:pPr>
            <a:r>
              <a:rPr lang="en-US" sz="2400" dirty="0"/>
              <a:t>Module can be run by itself or as part of a larger program</a:t>
            </a:r>
          </a:p>
        </p:txBody>
      </p:sp>
    </p:spTree>
    <p:extLst>
      <p:ext uri="{BB962C8B-B14F-4D97-AF65-F5344CB8AC3E}">
        <p14:creationId xmlns:p14="http://schemas.microsoft.com/office/powerpoint/2010/main" val="1307045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EC50F8AC-65B3-4343-99E7-267775767A6D}"/>
              </a:ext>
            </a:extLst>
          </p:cNvPr>
          <p:cNvPicPr>
            <a:picLocks noChangeAspect="1"/>
          </p:cNvPicPr>
          <p:nvPr/>
        </p:nvPicPr>
        <p:blipFill>
          <a:blip r:embed="rId3"/>
          <a:stretch>
            <a:fillRect/>
          </a:stretch>
        </p:blipFill>
        <p:spPr>
          <a:xfrm>
            <a:off x="622894" y="1600200"/>
            <a:ext cx="7189114" cy="2435291"/>
          </a:xfrm>
          <a:prstGeom prst="rect">
            <a:avLst/>
          </a:prstGeom>
        </p:spPr>
      </p:pic>
      <p:pic>
        <p:nvPicPr>
          <p:cNvPr id="6" name="Picture 5">
            <a:extLst>
              <a:ext uri="{FF2B5EF4-FFF2-40B4-BE49-F238E27FC236}">
                <a16:creationId xmlns:a16="http://schemas.microsoft.com/office/drawing/2014/main" id="{C58B9967-1009-40EC-A96A-409B866FC357}"/>
              </a:ext>
            </a:extLst>
          </p:cNvPr>
          <p:cNvPicPr>
            <a:picLocks noChangeAspect="1"/>
          </p:cNvPicPr>
          <p:nvPr/>
        </p:nvPicPr>
        <p:blipFill>
          <a:blip r:embed="rId4"/>
          <a:stretch>
            <a:fillRect/>
          </a:stretch>
        </p:blipFill>
        <p:spPr>
          <a:xfrm>
            <a:off x="838200" y="4283281"/>
            <a:ext cx="5668841" cy="2383337"/>
          </a:xfrm>
          <a:prstGeom prst="rect">
            <a:avLst/>
          </a:prstGeom>
        </p:spPr>
      </p:pic>
    </p:spTree>
    <p:extLst>
      <p:ext uri="{BB962C8B-B14F-4D97-AF65-F5344CB8AC3E}">
        <p14:creationId xmlns:p14="http://schemas.microsoft.com/office/powerpoint/2010/main" val="198311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19F4AE2E-A4E8-4FD7-BAEF-C3D24177AFFF}"/>
              </a:ext>
            </a:extLst>
          </p:cNvPr>
          <p:cNvPicPr>
            <a:picLocks noChangeAspect="1"/>
          </p:cNvPicPr>
          <p:nvPr/>
        </p:nvPicPr>
        <p:blipFill>
          <a:blip r:embed="rId3"/>
          <a:stretch>
            <a:fillRect/>
          </a:stretch>
        </p:blipFill>
        <p:spPr>
          <a:xfrm>
            <a:off x="599448" y="1636490"/>
            <a:ext cx="8011152" cy="2550425"/>
          </a:xfrm>
          <a:prstGeom prst="rect">
            <a:avLst/>
          </a:prstGeom>
        </p:spPr>
      </p:pic>
      <p:sp>
        <p:nvSpPr>
          <p:cNvPr id="9" name="Rectangle 8">
            <a:extLst>
              <a:ext uri="{FF2B5EF4-FFF2-40B4-BE49-F238E27FC236}">
                <a16:creationId xmlns:a16="http://schemas.microsoft.com/office/drawing/2014/main" id="{7356B586-8A28-4BC0-AD07-791013D41D49}"/>
              </a:ext>
            </a:extLst>
          </p:cNvPr>
          <p:cNvSpPr/>
          <p:nvPr/>
        </p:nvSpPr>
        <p:spPr>
          <a:xfrm>
            <a:off x="533400" y="4426803"/>
            <a:ext cx="8251475" cy="1938992"/>
          </a:xfrm>
          <a:prstGeom prst="rect">
            <a:avLst/>
          </a:prstGeom>
        </p:spPr>
        <p:txBody>
          <a:bodyPr wrap="square">
            <a:spAutoFit/>
          </a:bodyPr>
          <a:lstStyle/>
          <a:p>
            <a:r>
              <a:rPr lang="en-US" sz="2400" dirty="0"/>
              <a:t>Notes about function:</a:t>
            </a:r>
          </a:p>
          <a:p>
            <a:pPr marL="457200" indent="-457200">
              <a:buFont typeface="+mj-lt"/>
              <a:buAutoNum type="arabicPeriod"/>
            </a:pPr>
            <a:r>
              <a:rPr lang="en-US" sz="2400" dirty="0"/>
              <a:t>Functions are created using the def keyword. </a:t>
            </a:r>
          </a:p>
          <a:p>
            <a:pPr marL="457200" indent="-457200">
              <a:buFont typeface="+mj-lt"/>
              <a:buAutoNum type="arabicPeriod"/>
            </a:pPr>
            <a:r>
              <a:rPr lang="en-US" sz="2400" dirty="0"/>
              <a:t>The convention for naming functions is the same as that for variables: use all lowercase letters and separate words with underscores. </a:t>
            </a:r>
          </a:p>
        </p:txBody>
      </p:sp>
    </p:spTree>
    <p:extLst>
      <p:ext uri="{BB962C8B-B14F-4D97-AF65-F5344CB8AC3E}">
        <p14:creationId xmlns:p14="http://schemas.microsoft.com/office/powerpoint/2010/main" val="363603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68580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3315" name="Rectangle 17"/>
          <p:cNvSpPr>
            <a:spLocks noGrp="1" noChangeArrowheads="1"/>
          </p:cNvSpPr>
          <p:nvPr>
            <p:ph type="subTitle" idx="1"/>
          </p:nvPr>
        </p:nvSpPr>
        <p:spPr/>
        <p:txBody>
          <a:bodyPr/>
          <a:lstStyle/>
          <a:p>
            <a:pPr eaLnBrk="1" hangingPunct="1"/>
            <a:r>
              <a:rPr lang="en-US" b="1" dirty="0"/>
              <a:t>Module 1: Python Basics</a:t>
            </a:r>
            <a:endParaRPr lang="en-US" dirty="0"/>
          </a:p>
          <a:p>
            <a:pPr eaLnBrk="1" hangingPunct="1"/>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19F4AE2E-A4E8-4FD7-BAEF-C3D24177AFFF}"/>
              </a:ext>
            </a:extLst>
          </p:cNvPr>
          <p:cNvPicPr>
            <a:picLocks noChangeAspect="1"/>
          </p:cNvPicPr>
          <p:nvPr/>
        </p:nvPicPr>
        <p:blipFill>
          <a:blip r:embed="rId3"/>
          <a:stretch>
            <a:fillRect/>
          </a:stretch>
        </p:blipFill>
        <p:spPr>
          <a:xfrm>
            <a:off x="599448" y="1636490"/>
            <a:ext cx="8011152" cy="2550425"/>
          </a:xfrm>
          <a:prstGeom prst="rect">
            <a:avLst/>
          </a:prstGeom>
        </p:spPr>
      </p:pic>
      <p:sp>
        <p:nvSpPr>
          <p:cNvPr id="9" name="Rectangle 8">
            <a:extLst>
              <a:ext uri="{FF2B5EF4-FFF2-40B4-BE49-F238E27FC236}">
                <a16:creationId xmlns:a16="http://schemas.microsoft.com/office/drawing/2014/main" id="{7356B586-8A28-4BC0-AD07-791013D41D49}"/>
              </a:ext>
            </a:extLst>
          </p:cNvPr>
          <p:cNvSpPr/>
          <p:nvPr/>
        </p:nvSpPr>
        <p:spPr>
          <a:xfrm>
            <a:off x="601019" y="4319453"/>
            <a:ext cx="8251475" cy="2246769"/>
          </a:xfrm>
          <a:prstGeom prst="rect">
            <a:avLst/>
          </a:prstGeom>
        </p:spPr>
        <p:txBody>
          <a:bodyPr wrap="square">
            <a:spAutoFit/>
          </a:bodyPr>
          <a:lstStyle/>
          <a:p>
            <a:r>
              <a:rPr lang="en-US" sz="2000" dirty="0"/>
              <a:t>Notes about function:</a:t>
            </a:r>
          </a:p>
          <a:p>
            <a:pPr marL="457200" indent="-457200">
              <a:buFont typeface="+mj-lt"/>
              <a:buAutoNum type="arabicPeriod" startAt="3"/>
            </a:pPr>
            <a:r>
              <a:rPr lang="en-US" sz="2000" dirty="0"/>
              <a:t>In the function definition, the function name is followed by a pair of parentheses, which may contain parameters (more on that later) and a colon. </a:t>
            </a:r>
          </a:p>
          <a:p>
            <a:pPr marL="457200" indent="-457200">
              <a:buFont typeface="+mj-lt"/>
              <a:buAutoNum type="arabicPeriod" startAt="3"/>
            </a:pPr>
            <a:r>
              <a:rPr lang="en-US" sz="2000" dirty="0"/>
              <a:t>The contents of the function starts on the next line and must be indented. Either spaces or tabs can be used for indenting, but spaces are preferred.</a:t>
            </a:r>
          </a:p>
        </p:txBody>
      </p:sp>
    </p:spTree>
    <p:extLst>
      <p:ext uri="{BB962C8B-B14F-4D97-AF65-F5344CB8AC3E}">
        <p14:creationId xmlns:p14="http://schemas.microsoft.com/office/powerpoint/2010/main" val="3133553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19F4AE2E-A4E8-4FD7-BAEF-C3D24177AFFF}"/>
              </a:ext>
            </a:extLst>
          </p:cNvPr>
          <p:cNvPicPr>
            <a:picLocks noChangeAspect="1"/>
          </p:cNvPicPr>
          <p:nvPr/>
        </p:nvPicPr>
        <p:blipFill>
          <a:blip r:embed="rId3"/>
          <a:stretch>
            <a:fillRect/>
          </a:stretch>
        </p:blipFill>
        <p:spPr>
          <a:xfrm>
            <a:off x="599448" y="1636490"/>
            <a:ext cx="8011152" cy="2550425"/>
          </a:xfrm>
          <a:prstGeom prst="rect">
            <a:avLst/>
          </a:prstGeom>
        </p:spPr>
      </p:pic>
      <p:sp>
        <p:nvSpPr>
          <p:cNvPr id="9" name="Rectangle 8">
            <a:extLst>
              <a:ext uri="{FF2B5EF4-FFF2-40B4-BE49-F238E27FC236}">
                <a16:creationId xmlns:a16="http://schemas.microsoft.com/office/drawing/2014/main" id="{7356B586-8A28-4BC0-AD07-791013D41D49}"/>
              </a:ext>
            </a:extLst>
          </p:cNvPr>
          <p:cNvSpPr/>
          <p:nvPr/>
        </p:nvSpPr>
        <p:spPr>
          <a:xfrm>
            <a:off x="601019" y="4319453"/>
            <a:ext cx="8251475" cy="1938992"/>
          </a:xfrm>
          <a:prstGeom prst="rect">
            <a:avLst/>
          </a:prstGeom>
        </p:spPr>
        <p:txBody>
          <a:bodyPr wrap="square">
            <a:spAutoFit/>
          </a:bodyPr>
          <a:lstStyle/>
          <a:p>
            <a:r>
              <a:rPr lang="en-US" sz="2000" dirty="0"/>
              <a:t>Notes about function:</a:t>
            </a:r>
          </a:p>
          <a:p>
            <a:pPr marL="457200" indent="-457200">
              <a:buFont typeface="+mj-lt"/>
              <a:buAutoNum type="arabicPeriod" startAt="5"/>
            </a:pPr>
            <a:r>
              <a:rPr lang="en-US" sz="2000" dirty="0"/>
              <a:t>The first line of code after the function definition that is outdented is not part of the function. You'll learn that indenting matters to Python in other areas as well.</a:t>
            </a:r>
          </a:p>
          <a:p>
            <a:pPr marL="457200" indent="-457200">
              <a:buFont typeface="+mj-lt"/>
              <a:buAutoNum type="arabicPeriod" startAt="5"/>
            </a:pPr>
            <a:r>
              <a:rPr lang="en-US" sz="2000" dirty="0"/>
              <a:t>Functions are called (invoked) using the function name followed by the parentheses (e.g., </a:t>
            </a:r>
            <a:r>
              <a:rPr lang="en-US" sz="2000" dirty="0" err="1"/>
              <a:t>indent_demo</a:t>
            </a:r>
            <a:r>
              <a:rPr lang="en-US" sz="2000" dirty="0"/>
              <a:t>()).</a:t>
            </a:r>
          </a:p>
        </p:txBody>
      </p:sp>
    </p:spTree>
    <p:extLst>
      <p:ext uri="{BB962C8B-B14F-4D97-AF65-F5344CB8AC3E}">
        <p14:creationId xmlns:p14="http://schemas.microsoft.com/office/powerpoint/2010/main" val="1694178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print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94E249A3-D226-484C-AAA8-5D2887C45444}"/>
              </a:ext>
            </a:extLst>
          </p:cNvPr>
          <p:cNvPicPr>
            <a:picLocks noChangeAspect="1"/>
          </p:cNvPicPr>
          <p:nvPr/>
        </p:nvPicPr>
        <p:blipFill>
          <a:blip r:embed="rId3"/>
          <a:stretch>
            <a:fillRect/>
          </a:stretch>
        </p:blipFill>
        <p:spPr>
          <a:xfrm>
            <a:off x="636188" y="1647092"/>
            <a:ext cx="6679012" cy="1866421"/>
          </a:xfrm>
          <a:prstGeom prst="rect">
            <a:avLst/>
          </a:prstGeom>
        </p:spPr>
      </p:pic>
      <p:pic>
        <p:nvPicPr>
          <p:cNvPr id="6" name="Picture 5">
            <a:extLst>
              <a:ext uri="{FF2B5EF4-FFF2-40B4-BE49-F238E27FC236}">
                <a16:creationId xmlns:a16="http://schemas.microsoft.com/office/drawing/2014/main" id="{F5B4C802-3773-48A6-BC1B-BF0D5A335B80}"/>
              </a:ext>
            </a:extLst>
          </p:cNvPr>
          <p:cNvPicPr>
            <a:picLocks noChangeAspect="1"/>
          </p:cNvPicPr>
          <p:nvPr/>
        </p:nvPicPr>
        <p:blipFill>
          <a:blip r:embed="rId4"/>
          <a:stretch>
            <a:fillRect/>
          </a:stretch>
        </p:blipFill>
        <p:spPr>
          <a:xfrm>
            <a:off x="788588" y="3528153"/>
            <a:ext cx="5459812" cy="3036325"/>
          </a:xfrm>
          <a:prstGeom prst="rect">
            <a:avLst/>
          </a:prstGeom>
        </p:spPr>
      </p:pic>
    </p:spTree>
    <p:extLst>
      <p:ext uri="{BB962C8B-B14F-4D97-AF65-F5344CB8AC3E}">
        <p14:creationId xmlns:p14="http://schemas.microsoft.com/office/powerpoint/2010/main" val="3742805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Named Arguments</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6AF5EBDA-4FC0-45A4-9F67-B9E0806A0E11}"/>
              </a:ext>
            </a:extLst>
          </p:cNvPr>
          <p:cNvPicPr>
            <a:picLocks noChangeAspect="1"/>
          </p:cNvPicPr>
          <p:nvPr/>
        </p:nvPicPr>
        <p:blipFill>
          <a:blip r:embed="rId3"/>
          <a:stretch>
            <a:fillRect/>
          </a:stretch>
        </p:blipFill>
        <p:spPr>
          <a:xfrm>
            <a:off x="381000" y="1682262"/>
            <a:ext cx="8636846" cy="588341"/>
          </a:xfrm>
          <a:prstGeom prst="rect">
            <a:avLst/>
          </a:prstGeom>
        </p:spPr>
      </p:pic>
      <p:sp>
        <p:nvSpPr>
          <p:cNvPr id="9" name="Rectangle 8">
            <a:extLst>
              <a:ext uri="{FF2B5EF4-FFF2-40B4-BE49-F238E27FC236}">
                <a16:creationId xmlns:a16="http://schemas.microsoft.com/office/drawing/2014/main" id="{492DBFE4-27FE-432E-B15A-5775943FAF3B}"/>
              </a:ext>
            </a:extLst>
          </p:cNvPr>
          <p:cNvSpPr/>
          <p:nvPr/>
        </p:nvSpPr>
        <p:spPr>
          <a:xfrm>
            <a:off x="533400" y="2464475"/>
            <a:ext cx="8229600" cy="2554545"/>
          </a:xfrm>
          <a:prstGeom prst="rect">
            <a:avLst/>
          </a:prstGeom>
        </p:spPr>
        <p:txBody>
          <a:bodyPr wrap="square">
            <a:spAutoFit/>
          </a:bodyPr>
          <a:lstStyle/>
          <a:p>
            <a:r>
              <a:rPr lang="en-US" sz="2000" dirty="0"/>
              <a:t>The last two arguments above are named arguments.</a:t>
            </a:r>
          </a:p>
          <a:p>
            <a:pPr marL="285750" indent="-285750">
              <a:buFont typeface="Arial" panose="020B0604020202020204" pitchFamily="34" charset="0"/>
              <a:buChar char="•"/>
            </a:pPr>
            <a:r>
              <a:rPr lang="en-US" sz="2000" dirty="0" err="1"/>
              <a:t>sep</a:t>
            </a:r>
            <a:r>
              <a:rPr lang="en-US" sz="2000" dirty="0"/>
              <a:t> is short for "separator." It specifies the character that separates the list of objects to output. The default value is a single space, so specifying </a:t>
            </a:r>
            <a:r>
              <a:rPr lang="en-US" sz="2000" dirty="0" err="1"/>
              <a:t>sep</a:t>
            </a:r>
            <a:r>
              <a:rPr lang="en-US" sz="2000" dirty="0"/>
              <a:t>=" " doesn't change the default behavior at all.</a:t>
            </a:r>
          </a:p>
          <a:p>
            <a:pPr marL="285750" indent="-285750">
              <a:buFont typeface="Arial" panose="020B0604020202020204" pitchFamily="34" charset="0"/>
              <a:buChar char="•"/>
            </a:pPr>
            <a:r>
              <a:rPr lang="en-US" sz="2000" dirty="0"/>
              <a:t>end specifies the character to trail the printed objects. The default is a newline character (denoted with "\n"). You can use an empty quotation (e.g., "") to specify that nothing should trail the printed objects.</a:t>
            </a:r>
          </a:p>
        </p:txBody>
      </p:sp>
    </p:spTree>
    <p:extLst>
      <p:ext uri="{BB962C8B-B14F-4D97-AF65-F5344CB8AC3E}">
        <p14:creationId xmlns:p14="http://schemas.microsoft.com/office/powerpoint/2010/main" val="161314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Named Arguments</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84CC3845-3C83-4EBB-81C8-70C86F56360C}"/>
              </a:ext>
            </a:extLst>
          </p:cNvPr>
          <p:cNvPicPr>
            <a:picLocks noChangeAspect="1"/>
          </p:cNvPicPr>
          <p:nvPr/>
        </p:nvPicPr>
        <p:blipFill>
          <a:blip r:embed="rId3"/>
          <a:stretch>
            <a:fillRect/>
          </a:stretch>
        </p:blipFill>
        <p:spPr>
          <a:xfrm>
            <a:off x="736548" y="1676400"/>
            <a:ext cx="7454537" cy="4267200"/>
          </a:xfrm>
          <a:prstGeom prst="rect">
            <a:avLst/>
          </a:prstGeom>
        </p:spPr>
      </p:pic>
    </p:spTree>
    <p:extLst>
      <p:ext uri="{BB962C8B-B14F-4D97-AF65-F5344CB8AC3E}">
        <p14:creationId xmlns:p14="http://schemas.microsoft.com/office/powerpoint/2010/main" val="746488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Collecting User Input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C3CA63F7-31CA-4A75-B9CC-25D6983AA904}"/>
              </a:ext>
            </a:extLst>
          </p:cNvPr>
          <p:cNvPicPr>
            <a:picLocks noChangeAspect="1"/>
          </p:cNvPicPr>
          <p:nvPr/>
        </p:nvPicPr>
        <p:blipFill>
          <a:blip r:embed="rId3"/>
          <a:stretch>
            <a:fillRect/>
          </a:stretch>
        </p:blipFill>
        <p:spPr>
          <a:xfrm>
            <a:off x="702024" y="1676400"/>
            <a:ext cx="5927375" cy="2864898"/>
          </a:xfrm>
          <a:prstGeom prst="rect">
            <a:avLst/>
          </a:prstGeom>
        </p:spPr>
      </p:pic>
      <p:pic>
        <p:nvPicPr>
          <p:cNvPr id="8" name="Picture 7">
            <a:extLst>
              <a:ext uri="{FF2B5EF4-FFF2-40B4-BE49-F238E27FC236}">
                <a16:creationId xmlns:a16="http://schemas.microsoft.com/office/drawing/2014/main" id="{BF531D99-F8FD-49AB-86CF-B8169684B6B3}"/>
              </a:ext>
            </a:extLst>
          </p:cNvPr>
          <p:cNvPicPr>
            <a:picLocks noChangeAspect="1"/>
          </p:cNvPicPr>
          <p:nvPr/>
        </p:nvPicPr>
        <p:blipFill>
          <a:blip r:embed="rId4"/>
          <a:stretch>
            <a:fillRect/>
          </a:stretch>
        </p:blipFill>
        <p:spPr>
          <a:xfrm>
            <a:off x="702024" y="4685559"/>
            <a:ext cx="5927375" cy="1926856"/>
          </a:xfrm>
          <a:prstGeom prst="rect">
            <a:avLst/>
          </a:prstGeom>
        </p:spPr>
      </p:pic>
    </p:spTree>
    <p:extLst>
      <p:ext uri="{BB962C8B-B14F-4D97-AF65-F5344CB8AC3E}">
        <p14:creationId xmlns:p14="http://schemas.microsoft.com/office/powerpoint/2010/main" val="2991520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Exercise 4: Hello, You!</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id="{302C1963-34B1-4973-950D-E051DCFA545D}"/>
              </a:ext>
            </a:extLst>
          </p:cNvPr>
          <p:cNvSpPr/>
          <p:nvPr/>
        </p:nvSpPr>
        <p:spPr>
          <a:xfrm>
            <a:off x="533400" y="1676400"/>
            <a:ext cx="8251475" cy="2677656"/>
          </a:xfrm>
          <a:prstGeom prst="rect">
            <a:avLst/>
          </a:prstGeom>
        </p:spPr>
        <p:txBody>
          <a:bodyPr wrap="square">
            <a:spAutoFit/>
          </a:bodyPr>
          <a:lstStyle/>
          <a:p>
            <a:r>
              <a:rPr lang="en-US" sz="2400" dirty="0"/>
              <a:t>In this exercise, you will ...</a:t>
            </a:r>
          </a:p>
          <a:p>
            <a:pPr marL="457200" indent="-457200">
              <a:buFont typeface="+mj-lt"/>
              <a:buAutoNum type="arabicPeriod"/>
            </a:pPr>
            <a:r>
              <a:rPr lang="en-US" sz="2400" dirty="0"/>
              <a:t>Open a new script. Save it as hello_you.py in python-basics/Exercises. </a:t>
            </a:r>
          </a:p>
          <a:p>
            <a:pPr marL="457200" indent="-457200">
              <a:buFont typeface="+mj-lt"/>
              <a:buAutoNum type="arabicPeriod"/>
            </a:pPr>
            <a:r>
              <a:rPr lang="en-US" sz="2400" dirty="0"/>
              <a:t>Write code to prompt for the user's name. </a:t>
            </a:r>
          </a:p>
          <a:p>
            <a:pPr marL="457200" indent="-457200">
              <a:buFont typeface="+mj-lt"/>
              <a:buAutoNum type="arabicPeriod"/>
            </a:pPr>
            <a:r>
              <a:rPr lang="en-US" sz="2400" dirty="0"/>
              <a:t>After the user has entered his/her name, output a greeting. </a:t>
            </a:r>
          </a:p>
          <a:p>
            <a:pPr marL="457200" indent="-457200">
              <a:buFont typeface="+mj-lt"/>
              <a:buAutoNum type="arabicPeriod"/>
            </a:pPr>
            <a:r>
              <a:rPr lang="en-US" sz="2400" dirty="0"/>
              <a:t>Test your solution.</a:t>
            </a:r>
          </a:p>
        </p:txBody>
      </p:sp>
    </p:spTree>
    <p:extLst>
      <p:ext uri="{BB962C8B-B14F-4D97-AF65-F5344CB8AC3E}">
        <p14:creationId xmlns:p14="http://schemas.microsoft.com/office/powerpoint/2010/main" val="3790687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Getting Help</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8" name="Rectangle 7">
            <a:extLst>
              <a:ext uri="{FF2B5EF4-FFF2-40B4-BE49-F238E27FC236}">
                <a16:creationId xmlns:a16="http://schemas.microsoft.com/office/drawing/2014/main" id="{674410AB-E5F1-480A-9672-E7B3040CA00C}"/>
              </a:ext>
            </a:extLst>
          </p:cNvPr>
          <p:cNvSpPr/>
          <p:nvPr/>
        </p:nvSpPr>
        <p:spPr>
          <a:xfrm>
            <a:off x="533400" y="1676400"/>
            <a:ext cx="8251475" cy="3785652"/>
          </a:xfrm>
          <a:prstGeom prst="rect">
            <a:avLst/>
          </a:prstGeom>
        </p:spPr>
        <p:txBody>
          <a:bodyPr wrap="square">
            <a:spAutoFit/>
          </a:bodyPr>
          <a:lstStyle/>
          <a:p>
            <a:r>
              <a:rPr lang="en-US" sz="2400" dirty="0"/>
              <a:t>Python has a built-in help ( ) function in the Python Shell.</a:t>
            </a:r>
          </a:p>
          <a:p>
            <a:pPr marL="457200" indent="-457200">
              <a:buFont typeface="+mj-lt"/>
              <a:buAutoNum type="arabicPeriod"/>
            </a:pPr>
            <a:r>
              <a:rPr lang="en-US" sz="2400" dirty="0"/>
              <a:t>Open the Python Shell from IDLE.</a:t>
            </a:r>
          </a:p>
          <a:p>
            <a:pPr marL="457200" indent="-457200">
              <a:buFont typeface="+mj-lt"/>
              <a:buAutoNum type="arabicPeriod"/>
            </a:pPr>
            <a:r>
              <a:rPr lang="en-US" sz="2400" dirty="0"/>
              <a:t>Type help() and press ENTER.</a:t>
            </a:r>
          </a:p>
          <a:p>
            <a:pPr marL="457200" indent="-457200">
              <a:buFont typeface="+mj-lt"/>
              <a:buAutoNum type="arabicPeriod"/>
            </a:pPr>
            <a:r>
              <a:rPr lang="en-US" sz="2400" dirty="0"/>
              <a:t>Type keywords and press ENTER. You should get a list of keywords in Python.</a:t>
            </a:r>
          </a:p>
          <a:p>
            <a:pPr marL="457200" indent="-457200">
              <a:buFont typeface="+mj-lt"/>
              <a:buAutoNum type="arabicPeriod"/>
            </a:pPr>
            <a:r>
              <a:rPr lang="en-US" sz="2400" dirty="0"/>
              <a:t>Type any one of the keywords and press ENTER. You should get documentation on that keyword.</a:t>
            </a:r>
          </a:p>
          <a:p>
            <a:r>
              <a:rPr lang="en-US" sz="2400" dirty="0"/>
              <a:t>To leave interactive help, type quit and press ENTER. You can also pass a value to the help() function when you call it.</a:t>
            </a:r>
          </a:p>
          <a:p>
            <a:r>
              <a:rPr lang="en-US" sz="2400" dirty="0"/>
              <a:t> </a:t>
            </a:r>
          </a:p>
        </p:txBody>
      </p:sp>
    </p:spTree>
    <p:extLst>
      <p:ext uri="{BB962C8B-B14F-4D97-AF65-F5344CB8AC3E}">
        <p14:creationId xmlns:p14="http://schemas.microsoft.com/office/powerpoint/2010/main" val="58632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68580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3315" name="Rectangle 17"/>
          <p:cNvSpPr>
            <a:spLocks noGrp="1" noChangeArrowheads="1"/>
          </p:cNvSpPr>
          <p:nvPr>
            <p:ph type="subTitle" idx="1"/>
          </p:nvPr>
        </p:nvSpPr>
        <p:spPr/>
        <p:txBody>
          <a:bodyPr/>
          <a:lstStyle/>
          <a:p>
            <a:pPr eaLnBrk="1" hangingPunct="1"/>
            <a:r>
              <a:rPr lang="en-US" b="1" dirty="0"/>
              <a:t>Module 2: Functions and Modules</a:t>
            </a:r>
            <a:endParaRPr lang="en-US" dirty="0"/>
          </a:p>
          <a:p>
            <a:pPr eaLnBrk="1" hangingPunct="1"/>
            <a:endParaRPr lang="en-US" dirty="0"/>
          </a:p>
        </p:txBody>
      </p:sp>
    </p:spTree>
    <p:extLst>
      <p:ext uri="{BB962C8B-B14F-4D97-AF65-F5344CB8AC3E}">
        <p14:creationId xmlns:p14="http://schemas.microsoft.com/office/powerpoint/2010/main" val="288450400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4"/>
          </p:nvPr>
        </p:nvSpPr>
        <p:spPr/>
        <p:txBody>
          <a:bodyPr/>
          <a:lstStyle/>
          <a:p>
            <a:r>
              <a:rPr lang="en-US" dirty="0"/>
              <a:t>SQL Injection Attacks and Defense</a:t>
            </a:r>
          </a:p>
        </p:txBody>
      </p:sp>
      <p:sp>
        <p:nvSpPr>
          <p:cNvPr id="5" name="Text Placeholder 4"/>
          <p:cNvSpPr>
            <a:spLocks noGrp="1"/>
          </p:cNvSpPr>
          <p:nvPr>
            <p:ph type="body" sz="quarter" idx="45"/>
          </p:nvPr>
        </p:nvSpPr>
        <p:spPr>
          <a:xfrm>
            <a:off x="116430" y="268929"/>
            <a:ext cx="5293770" cy="264471"/>
          </a:xfrm>
        </p:spPr>
        <p:txBody>
          <a:bodyPr/>
          <a:lstStyle/>
          <a:p>
            <a:r>
              <a:rPr lang="en-US" dirty="0"/>
              <a:t>Module 2: Functions and Modules</a:t>
            </a:r>
          </a:p>
        </p:txBody>
      </p:sp>
      <p:sp>
        <p:nvSpPr>
          <p:cNvPr id="20482" name="Rectangle 2"/>
          <p:cNvSpPr>
            <a:spLocks noGrp="1" noChangeArrowheads="1"/>
          </p:cNvSpPr>
          <p:nvPr>
            <p:ph type="title" idx="4294967295"/>
          </p:nvPr>
        </p:nvSpPr>
        <p:spPr>
          <a:xfrm>
            <a:off x="76199" y="692150"/>
            <a:ext cx="4648201" cy="679450"/>
          </a:xfrm>
        </p:spPr>
        <p:txBody>
          <a:bodyPr/>
          <a:lstStyle/>
          <a:p>
            <a:pPr eaLnBrk="1" hangingPunct="1"/>
            <a:r>
              <a:rPr lang="en-US" dirty="0"/>
              <a:t>Objectives</a:t>
            </a:r>
          </a:p>
        </p:txBody>
      </p:sp>
      <p:sp>
        <p:nvSpPr>
          <p:cNvPr id="8" name="Rectangle 3"/>
          <p:cNvSpPr txBox="1">
            <a:spLocks noChangeArrowheads="1"/>
          </p:cNvSpPr>
          <p:nvPr/>
        </p:nvSpPr>
        <p:spPr>
          <a:xfrm>
            <a:off x="177800" y="1371600"/>
            <a:ext cx="8785225" cy="4572000"/>
          </a:xfrm>
          <a:prstGeom prst="rect">
            <a:avLst/>
          </a:prstGeom>
        </p:spPr>
        <p:txBody>
          <a:bodyPr/>
          <a:lstStyle>
            <a:lvl1pPr marL="341313" indent="-341313"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1413" indent="-227013" algn="l" rtl="0" eaLnBrk="0" fontAlgn="base" hangingPunct="0">
              <a:spcBef>
                <a:spcPct val="20000"/>
              </a:spcBef>
              <a:spcAft>
                <a:spcPct val="0"/>
              </a:spcAft>
              <a:buChar char="•"/>
              <a:defRPr sz="20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470071" indent="-229108" algn="l" defTabSz="915001" rtl="0" eaLnBrk="1" fontAlgn="base" hangingPunct="1">
              <a:spcBef>
                <a:spcPct val="20000"/>
              </a:spcBef>
              <a:spcAft>
                <a:spcPct val="0"/>
              </a:spcAft>
              <a:buChar char="»"/>
              <a:defRPr>
                <a:solidFill>
                  <a:schemeClr val="tx1"/>
                </a:solidFill>
                <a:latin typeface="+mn-lt"/>
              </a:defRPr>
            </a:lvl6pPr>
            <a:lvl7pPr marL="2882465" indent="-229108" algn="l" defTabSz="915001" rtl="0" eaLnBrk="1" fontAlgn="base" hangingPunct="1">
              <a:spcBef>
                <a:spcPct val="20000"/>
              </a:spcBef>
              <a:spcAft>
                <a:spcPct val="0"/>
              </a:spcAft>
              <a:buChar char="»"/>
              <a:defRPr>
                <a:solidFill>
                  <a:schemeClr val="tx1"/>
                </a:solidFill>
                <a:latin typeface="+mn-lt"/>
              </a:defRPr>
            </a:lvl7pPr>
            <a:lvl8pPr marL="3294860" indent="-229108" algn="l" defTabSz="915001" rtl="0" eaLnBrk="1" fontAlgn="base" hangingPunct="1">
              <a:spcBef>
                <a:spcPct val="20000"/>
              </a:spcBef>
              <a:spcAft>
                <a:spcPct val="0"/>
              </a:spcAft>
              <a:buChar char="»"/>
              <a:defRPr>
                <a:solidFill>
                  <a:schemeClr val="tx1"/>
                </a:solidFill>
                <a:latin typeface="+mn-lt"/>
              </a:defRPr>
            </a:lvl8pPr>
            <a:lvl9pPr marL="3707254" indent="-229108" algn="l" defTabSz="915001" rtl="0" eaLnBrk="1" fontAlgn="base" hangingPunct="1">
              <a:spcBef>
                <a:spcPct val="20000"/>
              </a:spcBef>
              <a:spcAft>
                <a:spcPct val="0"/>
              </a:spcAft>
              <a:buChar char="»"/>
              <a:defRPr>
                <a:solidFill>
                  <a:schemeClr val="tx1"/>
                </a:solidFill>
                <a:latin typeface="+mn-lt"/>
              </a:defRPr>
            </a:lvl9pPr>
          </a:lstStyle>
          <a:p>
            <a:pPr marL="0" indent="0" eaLnBrk="1" hangingPunct="1">
              <a:buNone/>
            </a:pPr>
            <a:r>
              <a:rPr lang="en-US" sz="2400" kern="0" dirty="0"/>
              <a:t>Upon completion of this lesson, students will be able to do the following:</a:t>
            </a:r>
          </a:p>
          <a:p>
            <a:pPr lvl="1" eaLnBrk="1" hangingPunct="1">
              <a:buFont typeface="Arial" panose="020B0604020202020204" pitchFamily="34" charset="0"/>
              <a:buChar char="•"/>
            </a:pPr>
            <a:r>
              <a:rPr lang="en-US" dirty="0"/>
              <a:t>Define and call functions. </a:t>
            </a:r>
          </a:p>
          <a:p>
            <a:pPr lvl="1" eaLnBrk="1" hangingPunct="1">
              <a:buFont typeface="Arial" panose="020B0604020202020204" pitchFamily="34" charset="0"/>
              <a:buChar char="•"/>
            </a:pPr>
            <a:r>
              <a:rPr lang="en-US" dirty="0"/>
              <a:t>Define parameters in and pass arguments to functions. </a:t>
            </a:r>
          </a:p>
          <a:p>
            <a:pPr lvl="1" eaLnBrk="1" hangingPunct="1">
              <a:buFont typeface="Arial" panose="020B0604020202020204" pitchFamily="34" charset="0"/>
              <a:buChar char="•"/>
            </a:pPr>
            <a:r>
              <a:rPr lang="en-US" dirty="0"/>
              <a:t>Set default values for parameters. </a:t>
            </a:r>
          </a:p>
          <a:p>
            <a:pPr lvl="1" eaLnBrk="1" hangingPunct="1">
              <a:buFont typeface="Arial" panose="020B0604020202020204" pitchFamily="34" charset="0"/>
              <a:buChar char="•"/>
            </a:pPr>
            <a:r>
              <a:rPr lang="en-US" dirty="0"/>
              <a:t>About variable scope. </a:t>
            </a:r>
          </a:p>
          <a:p>
            <a:pPr lvl="1" eaLnBrk="1" hangingPunct="1">
              <a:buFont typeface="Arial" panose="020B0604020202020204" pitchFamily="34" charset="0"/>
              <a:buChar char="•"/>
            </a:pPr>
            <a:r>
              <a:rPr lang="en-US" dirty="0"/>
              <a:t>Return values from functions. </a:t>
            </a:r>
          </a:p>
          <a:p>
            <a:pPr lvl="1" eaLnBrk="1" hangingPunct="1">
              <a:buFont typeface="Arial" panose="020B0604020202020204" pitchFamily="34" charset="0"/>
              <a:buChar char="•"/>
            </a:pPr>
            <a:r>
              <a:rPr lang="en-US" dirty="0"/>
              <a:t>Create and import modules.</a:t>
            </a:r>
          </a:p>
        </p:txBody>
      </p:sp>
    </p:spTree>
    <p:extLst>
      <p:ext uri="{BB962C8B-B14F-4D97-AF65-F5344CB8AC3E}">
        <p14:creationId xmlns:p14="http://schemas.microsoft.com/office/powerpoint/2010/main" val="17578364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4"/>
          </p:nvPr>
        </p:nvSpPr>
        <p:spPr/>
        <p:txBody>
          <a:bodyPr/>
          <a:lstStyle/>
          <a:p>
            <a:r>
              <a:rPr lang="en-US" dirty="0"/>
              <a:t>SQL Injection Attacks and Defense</a:t>
            </a:r>
          </a:p>
        </p:txBody>
      </p:sp>
      <p:sp>
        <p:nvSpPr>
          <p:cNvPr id="5" name="Text Placeholder 4"/>
          <p:cNvSpPr>
            <a:spLocks noGrp="1"/>
          </p:cNvSpPr>
          <p:nvPr>
            <p:ph type="body" sz="quarter" idx="45"/>
          </p:nvPr>
        </p:nvSpPr>
        <p:spPr>
          <a:xfrm>
            <a:off x="116430" y="268929"/>
            <a:ext cx="5293770" cy="264471"/>
          </a:xfrm>
        </p:spPr>
        <p:txBody>
          <a:bodyPr/>
          <a:lstStyle/>
          <a:p>
            <a:r>
              <a:rPr lang="en-US" dirty="0"/>
              <a:t>Module 1: What is SQL injection?</a:t>
            </a:r>
          </a:p>
        </p:txBody>
      </p:sp>
      <p:sp>
        <p:nvSpPr>
          <p:cNvPr id="20482" name="Rectangle 2"/>
          <p:cNvSpPr>
            <a:spLocks noGrp="1" noChangeArrowheads="1"/>
          </p:cNvSpPr>
          <p:nvPr>
            <p:ph type="title" idx="4294967295"/>
          </p:nvPr>
        </p:nvSpPr>
        <p:spPr>
          <a:xfrm>
            <a:off x="76199" y="692150"/>
            <a:ext cx="4648201" cy="679450"/>
          </a:xfrm>
        </p:spPr>
        <p:txBody>
          <a:bodyPr/>
          <a:lstStyle/>
          <a:p>
            <a:pPr eaLnBrk="1" hangingPunct="1"/>
            <a:r>
              <a:rPr lang="en-US" dirty="0"/>
              <a:t>Objectives</a:t>
            </a:r>
          </a:p>
        </p:txBody>
      </p:sp>
      <p:sp>
        <p:nvSpPr>
          <p:cNvPr id="8" name="Rectangle 3"/>
          <p:cNvSpPr txBox="1">
            <a:spLocks noChangeArrowheads="1"/>
          </p:cNvSpPr>
          <p:nvPr/>
        </p:nvSpPr>
        <p:spPr>
          <a:xfrm>
            <a:off x="177800" y="1371600"/>
            <a:ext cx="8785225" cy="4572000"/>
          </a:xfrm>
          <a:prstGeom prst="rect">
            <a:avLst/>
          </a:prstGeom>
        </p:spPr>
        <p:txBody>
          <a:bodyPr/>
          <a:lstStyle>
            <a:lvl1pPr marL="341313" indent="-341313"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1413" indent="-227013" algn="l" rtl="0" eaLnBrk="0" fontAlgn="base" hangingPunct="0">
              <a:spcBef>
                <a:spcPct val="20000"/>
              </a:spcBef>
              <a:spcAft>
                <a:spcPct val="0"/>
              </a:spcAft>
              <a:buChar char="•"/>
              <a:defRPr sz="20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470071" indent="-229108" algn="l" defTabSz="915001" rtl="0" eaLnBrk="1" fontAlgn="base" hangingPunct="1">
              <a:spcBef>
                <a:spcPct val="20000"/>
              </a:spcBef>
              <a:spcAft>
                <a:spcPct val="0"/>
              </a:spcAft>
              <a:buChar char="»"/>
              <a:defRPr>
                <a:solidFill>
                  <a:schemeClr val="tx1"/>
                </a:solidFill>
                <a:latin typeface="+mn-lt"/>
              </a:defRPr>
            </a:lvl6pPr>
            <a:lvl7pPr marL="2882465" indent="-229108" algn="l" defTabSz="915001" rtl="0" eaLnBrk="1" fontAlgn="base" hangingPunct="1">
              <a:spcBef>
                <a:spcPct val="20000"/>
              </a:spcBef>
              <a:spcAft>
                <a:spcPct val="0"/>
              </a:spcAft>
              <a:buChar char="»"/>
              <a:defRPr>
                <a:solidFill>
                  <a:schemeClr val="tx1"/>
                </a:solidFill>
                <a:latin typeface="+mn-lt"/>
              </a:defRPr>
            </a:lvl7pPr>
            <a:lvl8pPr marL="3294860" indent="-229108" algn="l" defTabSz="915001" rtl="0" eaLnBrk="1" fontAlgn="base" hangingPunct="1">
              <a:spcBef>
                <a:spcPct val="20000"/>
              </a:spcBef>
              <a:spcAft>
                <a:spcPct val="0"/>
              </a:spcAft>
              <a:buChar char="»"/>
              <a:defRPr>
                <a:solidFill>
                  <a:schemeClr val="tx1"/>
                </a:solidFill>
                <a:latin typeface="+mn-lt"/>
              </a:defRPr>
            </a:lvl8pPr>
            <a:lvl9pPr marL="3707254" indent="-229108" algn="l" defTabSz="915001" rtl="0" eaLnBrk="1" fontAlgn="base" hangingPunct="1">
              <a:spcBef>
                <a:spcPct val="20000"/>
              </a:spcBef>
              <a:spcAft>
                <a:spcPct val="0"/>
              </a:spcAft>
              <a:buChar char="»"/>
              <a:defRPr>
                <a:solidFill>
                  <a:schemeClr val="tx1"/>
                </a:solidFill>
                <a:latin typeface="+mn-lt"/>
              </a:defRPr>
            </a:lvl9pPr>
          </a:lstStyle>
          <a:p>
            <a:pPr marL="0" indent="0" eaLnBrk="1" hangingPunct="1">
              <a:buNone/>
            </a:pPr>
            <a:r>
              <a:rPr lang="en-US" sz="2400" kern="0" dirty="0"/>
              <a:t>Upon completion of this lesson, students will be able to do the following:</a:t>
            </a:r>
          </a:p>
          <a:p>
            <a:pPr lvl="1" eaLnBrk="1" hangingPunct="1">
              <a:buFont typeface="Arial" panose="020B0604020202020204" pitchFamily="34" charset="0"/>
              <a:buChar char="•"/>
            </a:pPr>
            <a:r>
              <a:rPr lang="en-US" dirty="0"/>
              <a:t>Explain how Python works. </a:t>
            </a:r>
          </a:p>
          <a:p>
            <a:pPr lvl="1" eaLnBrk="1" hangingPunct="1">
              <a:buFont typeface="Arial" panose="020B0604020202020204" pitchFamily="34" charset="0"/>
              <a:buChar char="•"/>
            </a:pPr>
            <a:r>
              <a:rPr lang="en-US" dirty="0"/>
              <a:t>Understand Python's place in the world of programming languages. </a:t>
            </a:r>
          </a:p>
          <a:p>
            <a:pPr lvl="1" eaLnBrk="1" hangingPunct="1">
              <a:buFont typeface="Arial" panose="020B0604020202020204" pitchFamily="34" charset="0"/>
              <a:buChar char="•"/>
            </a:pPr>
            <a:r>
              <a:rPr lang="en-US" dirty="0"/>
              <a:t>Explain the difference between Python 3.x and Python 2.x. </a:t>
            </a:r>
          </a:p>
          <a:p>
            <a:pPr lvl="1" eaLnBrk="1" hangingPunct="1">
              <a:buFont typeface="Arial" panose="020B0604020202020204" pitchFamily="34" charset="0"/>
              <a:buChar char="•"/>
            </a:pPr>
            <a:r>
              <a:rPr lang="en-US" dirty="0"/>
              <a:t>Identify variables and Python's data types. </a:t>
            </a:r>
          </a:p>
          <a:p>
            <a:pPr lvl="1" eaLnBrk="1" hangingPunct="1">
              <a:buFont typeface="Arial" panose="020B0604020202020204" pitchFamily="34" charset="0"/>
              <a:buChar char="•"/>
            </a:pPr>
            <a:r>
              <a:rPr lang="en-US" dirty="0"/>
              <a:t>Create simple modules. </a:t>
            </a:r>
          </a:p>
          <a:p>
            <a:pPr lvl="1" eaLnBrk="1" hangingPunct="1">
              <a:buFont typeface="Arial" panose="020B0604020202020204" pitchFamily="34" charset="0"/>
              <a:buChar char="•"/>
            </a:pPr>
            <a:r>
              <a:rPr lang="en-US" dirty="0"/>
              <a:t>Access appropriate help on Python.</a:t>
            </a:r>
            <a:endParaRPr lang="en-US" sz="2400" kern="0" dirty="0"/>
          </a:p>
        </p:txBody>
      </p:sp>
    </p:spTree>
    <p:extLst>
      <p:ext uri="{BB962C8B-B14F-4D97-AF65-F5344CB8AC3E}">
        <p14:creationId xmlns:p14="http://schemas.microsoft.com/office/powerpoint/2010/main" val="297633973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0688" y="1802517"/>
            <a:ext cx="8522624" cy="830997"/>
          </a:xfrm>
          <a:prstGeom prst="rect">
            <a:avLst/>
          </a:prstGeom>
        </p:spPr>
        <p:txBody>
          <a:bodyPr wrap="square">
            <a:spAutoFit/>
          </a:bodyPr>
          <a:lstStyle/>
          <a:p>
            <a:r>
              <a:rPr lang="en-US" sz="2400" dirty="0"/>
              <a:t>Functions are defined using the def keyword</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id="{0E2C3BF7-D142-402C-A7B6-59073E4681C9}"/>
              </a:ext>
            </a:extLst>
          </p:cNvPr>
          <p:cNvPicPr>
            <a:picLocks noChangeAspect="1"/>
          </p:cNvPicPr>
          <p:nvPr/>
        </p:nvPicPr>
        <p:blipFill>
          <a:blip r:embed="rId3"/>
          <a:stretch>
            <a:fillRect/>
          </a:stretch>
        </p:blipFill>
        <p:spPr>
          <a:xfrm>
            <a:off x="533400" y="2521060"/>
            <a:ext cx="6629400" cy="1858067"/>
          </a:xfrm>
          <a:prstGeom prst="rect">
            <a:avLst/>
          </a:prstGeom>
        </p:spPr>
      </p:pic>
    </p:spTree>
    <p:extLst>
      <p:ext uri="{BB962C8B-B14F-4D97-AF65-F5344CB8AC3E}">
        <p14:creationId xmlns:p14="http://schemas.microsoft.com/office/powerpoint/2010/main" val="160491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C932DF31-1F81-4C2F-B9EB-8C73E4CD03AE}"/>
              </a:ext>
            </a:extLst>
          </p:cNvPr>
          <p:cNvPicPr>
            <a:picLocks noChangeAspect="1"/>
          </p:cNvPicPr>
          <p:nvPr/>
        </p:nvPicPr>
        <p:blipFill>
          <a:blip r:embed="rId3"/>
          <a:stretch>
            <a:fillRect/>
          </a:stretch>
        </p:blipFill>
        <p:spPr>
          <a:xfrm>
            <a:off x="377363" y="1657349"/>
            <a:ext cx="7019925" cy="3423415"/>
          </a:xfrm>
          <a:prstGeom prst="rect">
            <a:avLst/>
          </a:prstGeom>
        </p:spPr>
      </p:pic>
      <p:sp>
        <p:nvSpPr>
          <p:cNvPr id="8" name="Rectangle 7">
            <a:extLst>
              <a:ext uri="{FF2B5EF4-FFF2-40B4-BE49-F238E27FC236}">
                <a16:creationId xmlns:a16="http://schemas.microsoft.com/office/drawing/2014/main" id="{2D5CC685-40C3-44B7-B9F6-668945E5FD2B}"/>
              </a:ext>
            </a:extLst>
          </p:cNvPr>
          <p:cNvSpPr/>
          <p:nvPr/>
        </p:nvSpPr>
        <p:spPr>
          <a:xfrm>
            <a:off x="533400" y="5152072"/>
            <a:ext cx="6863888" cy="1477328"/>
          </a:xfrm>
          <a:prstGeom prst="rect">
            <a:avLst/>
          </a:prstGeom>
        </p:spPr>
        <p:txBody>
          <a:bodyPr wrap="square">
            <a:spAutoFit/>
          </a:bodyPr>
          <a:lstStyle/>
          <a:p>
            <a:r>
              <a:rPr lang="en-US" dirty="0"/>
              <a:t>The code works in the same way, but the meat of the program has been moved out of the main() function and into another function. This is common. Usually, the main() function handles the flow of the program, but the actual "work" is done by other functions in the module.</a:t>
            </a:r>
          </a:p>
        </p:txBody>
      </p:sp>
    </p:spTree>
    <p:extLst>
      <p:ext uri="{BB962C8B-B14F-4D97-AF65-F5344CB8AC3E}">
        <p14:creationId xmlns:p14="http://schemas.microsoft.com/office/powerpoint/2010/main" val="120766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id="{E054316F-AAF0-492D-87A7-1FA4A4AF57B6}"/>
              </a:ext>
            </a:extLst>
          </p:cNvPr>
          <p:cNvPicPr>
            <a:picLocks noChangeAspect="1"/>
          </p:cNvPicPr>
          <p:nvPr/>
        </p:nvPicPr>
        <p:blipFill>
          <a:blip r:embed="rId3"/>
          <a:stretch>
            <a:fillRect/>
          </a:stretch>
        </p:blipFill>
        <p:spPr>
          <a:xfrm>
            <a:off x="381000" y="1447800"/>
            <a:ext cx="4495799" cy="5345399"/>
          </a:xfrm>
          <a:prstGeom prst="rect">
            <a:avLst/>
          </a:prstGeom>
        </p:spPr>
      </p:pic>
    </p:spTree>
    <p:extLst>
      <p:ext uri="{BB962C8B-B14F-4D97-AF65-F5344CB8AC3E}">
        <p14:creationId xmlns:p14="http://schemas.microsoft.com/office/powerpoint/2010/main" val="1192939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E65CB783-3973-4D69-8BBE-038EA4412F42}"/>
              </a:ext>
            </a:extLst>
          </p:cNvPr>
          <p:cNvPicPr>
            <a:picLocks noChangeAspect="1"/>
          </p:cNvPicPr>
          <p:nvPr/>
        </p:nvPicPr>
        <p:blipFill>
          <a:blip r:embed="rId3"/>
          <a:stretch>
            <a:fillRect/>
          </a:stretch>
        </p:blipFill>
        <p:spPr>
          <a:xfrm>
            <a:off x="477949" y="1752599"/>
            <a:ext cx="7065851" cy="4639349"/>
          </a:xfrm>
          <a:prstGeom prst="rect">
            <a:avLst/>
          </a:prstGeom>
        </p:spPr>
      </p:pic>
    </p:spTree>
    <p:extLst>
      <p:ext uri="{BB962C8B-B14F-4D97-AF65-F5344CB8AC3E}">
        <p14:creationId xmlns:p14="http://schemas.microsoft.com/office/powerpoint/2010/main" val="1332071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 Scope</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id="{B5EF3EA6-4804-44DE-B58B-50A00CABF0AC}"/>
              </a:ext>
            </a:extLst>
          </p:cNvPr>
          <p:cNvPicPr>
            <a:picLocks noChangeAspect="1"/>
          </p:cNvPicPr>
          <p:nvPr/>
        </p:nvPicPr>
        <p:blipFill>
          <a:blip r:embed="rId3"/>
          <a:stretch>
            <a:fillRect/>
          </a:stretch>
        </p:blipFill>
        <p:spPr>
          <a:xfrm>
            <a:off x="310688" y="1676400"/>
            <a:ext cx="7457010" cy="4881497"/>
          </a:xfrm>
          <a:prstGeom prst="rect">
            <a:avLst/>
          </a:prstGeom>
        </p:spPr>
      </p:pic>
    </p:spTree>
    <p:extLst>
      <p:ext uri="{BB962C8B-B14F-4D97-AF65-F5344CB8AC3E}">
        <p14:creationId xmlns:p14="http://schemas.microsoft.com/office/powerpoint/2010/main" val="2763911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Global Variables </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2B5439A0-9744-4B79-B6D6-C8A0ED6F986B}"/>
              </a:ext>
            </a:extLst>
          </p:cNvPr>
          <p:cNvPicPr>
            <a:picLocks noChangeAspect="1"/>
          </p:cNvPicPr>
          <p:nvPr/>
        </p:nvPicPr>
        <p:blipFill>
          <a:blip r:embed="rId3"/>
          <a:stretch>
            <a:fillRect/>
          </a:stretch>
        </p:blipFill>
        <p:spPr>
          <a:xfrm>
            <a:off x="410334" y="1529207"/>
            <a:ext cx="7438266" cy="4923169"/>
          </a:xfrm>
          <a:prstGeom prst="rect">
            <a:avLst/>
          </a:prstGeom>
        </p:spPr>
      </p:pic>
    </p:spTree>
    <p:extLst>
      <p:ext uri="{BB962C8B-B14F-4D97-AF65-F5344CB8AC3E}">
        <p14:creationId xmlns:p14="http://schemas.microsoft.com/office/powerpoint/2010/main" val="241030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Global Variables </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sp>
        <p:nvSpPr>
          <p:cNvPr id="5" name="Rectangle 4">
            <a:extLst>
              <a:ext uri="{FF2B5EF4-FFF2-40B4-BE49-F238E27FC236}">
                <a16:creationId xmlns:a16="http://schemas.microsoft.com/office/drawing/2014/main" id="{05656D75-3D48-4DC6-995F-12A3A07AE5A4}"/>
              </a:ext>
            </a:extLst>
          </p:cNvPr>
          <p:cNvSpPr/>
          <p:nvPr/>
        </p:nvSpPr>
        <p:spPr>
          <a:xfrm>
            <a:off x="533400" y="1582341"/>
            <a:ext cx="8229600" cy="1938992"/>
          </a:xfrm>
          <a:prstGeom prst="rect">
            <a:avLst/>
          </a:prstGeom>
        </p:spPr>
        <p:txBody>
          <a:bodyPr wrap="square">
            <a:spAutoFit/>
          </a:bodyPr>
          <a:lstStyle/>
          <a:p>
            <a:pPr marL="285750" indent="-285750">
              <a:buFont typeface="Arial" panose="020B0604020202020204" pitchFamily="34" charset="0"/>
              <a:buChar char="•"/>
            </a:pPr>
            <a:r>
              <a:rPr lang="en-US" sz="2000" dirty="0"/>
              <a:t>When a variable is referenced within a function, Python first looks for a local variable by that name. If it doesn't find one, then it looks for a global variable.</a:t>
            </a:r>
          </a:p>
          <a:p>
            <a:pPr marL="285750" indent="-285750">
              <a:buFont typeface="Arial" panose="020B0604020202020204" pitchFamily="34" charset="0"/>
              <a:buChar char="•"/>
            </a:pPr>
            <a:r>
              <a:rPr lang="en-US" sz="2000" dirty="0"/>
              <a:t>When a variable is assigned within a function, it will be a local variable, even if a global variable with the same name already exists. </a:t>
            </a:r>
          </a:p>
          <a:p>
            <a:endParaRPr lang="en-US" sz="2000" dirty="0"/>
          </a:p>
        </p:txBody>
      </p:sp>
    </p:spTree>
    <p:extLst>
      <p:ext uri="{BB962C8B-B14F-4D97-AF65-F5344CB8AC3E}">
        <p14:creationId xmlns:p14="http://schemas.microsoft.com/office/powerpoint/2010/main" val="2223025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Global Variables </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5760A973-D7A0-454B-B68D-BAB2FF44535D}"/>
              </a:ext>
            </a:extLst>
          </p:cNvPr>
          <p:cNvPicPr>
            <a:picLocks noChangeAspect="1"/>
          </p:cNvPicPr>
          <p:nvPr/>
        </p:nvPicPr>
        <p:blipFill>
          <a:blip r:embed="rId3"/>
          <a:stretch>
            <a:fillRect/>
          </a:stretch>
        </p:blipFill>
        <p:spPr>
          <a:xfrm>
            <a:off x="469550" y="1599926"/>
            <a:ext cx="7302850" cy="4778824"/>
          </a:xfrm>
          <a:prstGeom prst="rect">
            <a:avLst/>
          </a:prstGeom>
        </p:spPr>
      </p:pic>
    </p:spTree>
    <p:extLst>
      <p:ext uri="{BB962C8B-B14F-4D97-AF65-F5344CB8AC3E}">
        <p14:creationId xmlns:p14="http://schemas.microsoft.com/office/powerpoint/2010/main" val="4137273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Function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9190814D-0353-4BEF-8955-B1D863257D9E}"/>
              </a:ext>
            </a:extLst>
          </p:cNvPr>
          <p:cNvPicPr>
            <a:picLocks noChangeAspect="1"/>
          </p:cNvPicPr>
          <p:nvPr/>
        </p:nvPicPr>
        <p:blipFill>
          <a:blip r:embed="rId3"/>
          <a:stretch>
            <a:fillRect/>
          </a:stretch>
        </p:blipFill>
        <p:spPr>
          <a:xfrm>
            <a:off x="363441" y="1782396"/>
            <a:ext cx="7489723" cy="1064804"/>
          </a:xfrm>
          <a:prstGeom prst="rect">
            <a:avLst/>
          </a:prstGeom>
        </p:spPr>
      </p:pic>
    </p:spTree>
    <p:extLst>
      <p:ext uri="{BB962C8B-B14F-4D97-AF65-F5344CB8AC3E}">
        <p14:creationId xmlns:p14="http://schemas.microsoft.com/office/powerpoint/2010/main" val="3273255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Function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id="{D33B7C27-0316-4130-8FDA-3716C94B259C}"/>
              </a:ext>
            </a:extLst>
          </p:cNvPr>
          <p:cNvPicPr>
            <a:picLocks noChangeAspect="1"/>
          </p:cNvPicPr>
          <p:nvPr/>
        </p:nvPicPr>
        <p:blipFill>
          <a:blip r:embed="rId3"/>
          <a:stretch>
            <a:fillRect/>
          </a:stretch>
        </p:blipFill>
        <p:spPr>
          <a:xfrm>
            <a:off x="772283" y="1529207"/>
            <a:ext cx="4180715" cy="5206657"/>
          </a:xfrm>
          <a:prstGeom prst="rect">
            <a:avLst/>
          </a:prstGeom>
        </p:spPr>
      </p:pic>
    </p:spTree>
    <p:extLst>
      <p:ext uri="{BB962C8B-B14F-4D97-AF65-F5344CB8AC3E}">
        <p14:creationId xmlns:p14="http://schemas.microsoft.com/office/powerpoint/2010/main" val="417312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0688" y="1802517"/>
            <a:ext cx="8522624" cy="2677656"/>
          </a:xfrm>
          <a:prstGeom prst="rect">
            <a:avLst/>
          </a:prstGeom>
        </p:spPr>
        <p:txBody>
          <a:bodyPr wrap="square">
            <a:spAutoFit/>
          </a:bodyPr>
          <a:lstStyle/>
          <a:p>
            <a:pPr marL="342900" indent="-342900">
              <a:buFont typeface="Arial" panose="020B0604020202020204" pitchFamily="34" charset="0"/>
              <a:buChar char="•"/>
            </a:pPr>
            <a:r>
              <a:rPr lang="en-US" sz="2400" dirty="0"/>
              <a:t>Python Interpreter is necessary to run Python code</a:t>
            </a:r>
          </a:p>
          <a:p>
            <a:pPr marL="342900" indent="-342900">
              <a:buFont typeface="Arial" panose="020B0604020202020204" pitchFamily="34" charset="0"/>
              <a:buChar char="•"/>
            </a:pPr>
            <a:r>
              <a:rPr lang="en-US" sz="2400" dirty="0"/>
              <a:t>Mac or Linux machine already installed </a:t>
            </a:r>
          </a:p>
          <a:p>
            <a:pPr marL="342900" indent="-342900">
              <a:buFont typeface="Arial" panose="020B0604020202020204" pitchFamily="34" charset="0"/>
              <a:buChar char="•"/>
            </a:pPr>
            <a:r>
              <a:rPr lang="en-US" sz="2400" dirty="0"/>
              <a:t>Windows download for free at </a:t>
            </a:r>
            <a:r>
              <a:rPr lang="en-US" sz="2400" dirty="0">
                <a:hlinkClick r:id="rId3"/>
              </a:rPr>
              <a:t>https://www.python.org/downloads</a:t>
            </a:r>
            <a:endParaRPr lang="en-US" sz="2400" dirty="0"/>
          </a:p>
          <a:p>
            <a:pPr marL="342900" indent="-342900">
              <a:buFont typeface="Arial" panose="020B0604020202020204" pitchFamily="34" charset="0"/>
              <a:buChar char="•"/>
            </a:pPr>
            <a:r>
              <a:rPr lang="en-US" sz="2400" dirty="0"/>
              <a:t>Open Python Interpreter by typing python at a terminal window or shell prompt</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Running Python</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pic>
        <p:nvPicPr>
          <p:cNvPr id="6" name="Picture 5">
            <a:extLst>
              <a:ext uri="{FF2B5EF4-FFF2-40B4-BE49-F238E27FC236}">
                <a16:creationId xmlns:a16="http://schemas.microsoft.com/office/drawing/2014/main" id="{A9BDEDD0-0CB6-4798-BEFD-93A6142D042D}"/>
              </a:ext>
            </a:extLst>
          </p:cNvPr>
          <p:cNvPicPr>
            <a:picLocks noChangeAspect="1"/>
          </p:cNvPicPr>
          <p:nvPr/>
        </p:nvPicPr>
        <p:blipFill>
          <a:blip r:embed="rId4"/>
          <a:stretch>
            <a:fillRect/>
          </a:stretch>
        </p:blipFill>
        <p:spPr>
          <a:xfrm>
            <a:off x="1143000" y="4114800"/>
            <a:ext cx="6977628" cy="2490702"/>
          </a:xfrm>
          <a:prstGeom prst="rect">
            <a:avLst/>
          </a:prstGeom>
        </p:spPr>
      </p:pic>
    </p:spTree>
    <p:extLst>
      <p:ext uri="{BB962C8B-B14F-4D97-AF65-F5344CB8AC3E}">
        <p14:creationId xmlns:p14="http://schemas.microsoft.com/office/powerpoint/2010/main" val="3886467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Function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CCB11960-29A8-4FA6-BAAA-C3BF101FE186}"/>
              </a:ext>
            </a:extLst>
          </p:cNvPr>
          <p:cNvPicPr>
            <a:picLocks noChangeAspect="1"/>
          </p:cNvPicPr>
          <p:nvPr/>
        </p:nvPicPr>
        <p:blipFill>
          <a:blip r:embed="rId3"/>
          <a:stretch>
            <a:fillRect/>
          </a:stretch>
        </p:blipFill>
        <p:spPr>
          <a:xfrm>
            <a:off x="533400" y="1924180"/>
            <a:ext cx="7278699" cy="2724020"/>
          </a:xfrm>
          <a:prstGeom prst="rect">
            <a:avLst/>
          </a:prstGeom>
        </p:spPr>
      </p:pic>
    </p:spTree>
    <p:extLst>
      <p:ext uri="{BB962C8B-B14F-4D97-AF65-F5344CB8AC3E}">
        <p14:creationId xmlns:p14="http://schemas.microsoft.com/office/powerpoint/2010/main" val="815317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984885"/>
          </a:xfrm>
          <a:prstGeom prst="rect">
            <a:avLst/>
          </a:prstGeom>
          <a:noFill/>
        </p:spPr>
        <p:txBody>
          <a:bodyPr wrap="square" rtlCol="0">
            <a:spAutoFit/>
          </a:bodyPr>
          <a:lstStyle/>
          <a:p>
            <a:r>
              <a:rPr lang="en-US" sz="2900" b="1" dirty="0">
                <a:latin typeface="+mj-lt"/>
              </a:rPr>
              <a:t>Using Parameter Names in Function Calls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sp>
        <p:nvSpPr>
          <p:cNvPr id="5" name="Rectangle 4">
            <a:extLst>
              <a:ext uri="{FF2B5EF4-FFF2-40B4-BE49-F238E27FC236}">
                <a16:creationId xmlns:a16="http://schemas.microsoft.com/office/drawing/2014/main" id="{3B138C02-1944-4322-A2BF-8061545F3427}"/>
              </a:ext>
            </a:extLst>
          </p:cNvPr>
          <p:cNvSpPr/>
          <p:nvPr/>
        </p:nvSpPr>
        <p:spPr>
          <a:xfrm>
            <a:off x="539262" y="2133599"/>
            <a:ext cx="8147538" cy="707886"/>
          </a:xfrm>
          <a:prstGeom prst="rect">
            <a:avLst/>
          </a:prstGeom>
        </p:spPr>
        <p:txBody>
          <a:bodyPr wrap="square">
            <a:spAutoFit/>
          </a:bodyPr>
          <a:lstStyle/>
          <a:p>
            <a:r>
              <a:rPr lang="en-US" sz="2000" dirty="0"/>
              <a:t>When calling a function, specify the parameter by name when passing in an argument. This is called passing in a keyword argument. </a:t>
            </a:r>
          </a:p>
        </p:txBody>
      </p:sp>
      <p:pic>
        <p:nvPicPr>
          <p:cNvPr id="7" name="Picture 6">
            <a:extLst>
              <a:ext uri="{FF2B5EF4-FFF2-40B4-BE49-F238E27FC236}">
                <a16:creationId xmlns:a16="http://schemas.microsoft.com/office/drawing/2014/main" id="{C2E8AF3E-51A7-4847-93C1-FF3FB1E21E68}"/>
              </a:ext>
            </a:extLst>
          </p:cNvPr>
          <p:cNvPicPr>
            <a:picLocks noChangeAspect="1"/>
          </p:cNvPicPr>
          <p:nvPr/>
        </p:nvPicPr>
        <p:blipFill>
          <a:blip r:embed="rId3"/>
          <a:stretch>
            <a:fillRect/>
          </a:stretch>
        </p:blipFill>
        <p:spPr>
          <a:xfrm>
            <a:off x="492368" y="3200399"/>
            <a:ext cx="7584831" cy="2512475"/>
          </a:xfrm>
          <a:prstGeom prst="rect">
            <a:avLst/>
          </a:prstGeom>
        </p:spPr>
      </p:pic>
    </p:spTree>
    <p:extLst>
      <p:ext uri="{BB962C8B-B14F-4D97-AF65-F5344CB8AC3E}">
        <p14:creationId xmlns:p14="http://schemas.microsoft.com/office/powerpoint/2010/main" val="491677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538609"/>
          </a:xfrm>
          <a:prstGeom prst="rect">
            <a:avLst/>
          </a:prstGeom>
          <a:noFill/>
        </p:spPr>
        <p:txBody>
          <a:bodyPr wrap="square" rtlCol="0">
            <a:spAutoFit/>
          </a:bodyPr>
          <a:lstStyle/>
          <a:p>
            <a:r>
              <a:rPr lang="en-US" sz="2900" b="1" dirty="0">
                <a:latin typeface="+mj-lt"/>
              </a:rPr>
              <a:t>Exercise 5: A Function with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FFEBB273-FAAC-4DB3-AF84-5DE82C551D8E}"/>
              </a:ext>
            </a:extLst>
          </p:cNvPr>
          <p:cNvPicPr>
            <a:picLocks noChangeAspect="1"/>
          </p:cNvPicPr>
          <p:nvPr/>
        </p:nvPicPr>
        <p:blipFill>
          <a:blip r:embed="rId3"/>
          <a:stretch>
            <a:fillRect/>
          </a:stretch>
        </p:blipFill>
        <p:spPr>
          <a:xfrm>
            <a:off x="310688" y="1535070"/>
            <a:ext cx="8147999" cy="4484730"/>
          </a:xfrm>
          <a:prstGeom prst="rect">
            <a:avLst/>
          </a:prstGeom>
        </p:spPr>
      </p:pic>
    </p:spTree>
    <p:extLst>
      <p:ext uri="{BB962C8B-B14F-4D97-AF65-F5344CB8AC3E}">
        <p14:creationId xmlns:p14="http://schemas.microsoft.com/office/powerpoint/2010/main" val="1357885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538609"/>
          </a:xfrm>
          <a:prstGeom prst="rect">
            <a:avLst/>
          </a:prstGeom>
          <a:noFill/>
        </p:spPr>
        <p:txBody>
          <a:bodyPr wrap="square" rtlCol="0">
            <a:spAutoFit/>
          </a:bodyPr>
          <a:lstStyle/>
          <a:p>
            <a:r>
              <a:rPr lang="en-US" sz="2900" b="1" dirty="0">
                <a:latin typeface="+mj-lt"/>
              </a:rPr>
              <a:t>Exercise 5: A Function with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sp>
        <p:nvSpPr>
          <p:cNvPr id="7" name="Rectangle 6">
            <a:extLst>
              <a:ext uri="{FF2B5EF4-FFF2-40B4-BE49-F238E27FC236}">
                <a16:creationId xmlns:a16="http://schemas.microsoft.com/office/drawing/2014/main" id="{A9C2A1C4-6A1A-4FBA-A93D-AEA8BB698FF7}"/>
              </a:ext>
            </a:extLst>
          </p:cNvPr>
          <p:cNvSpPr/>
          <p:nvPr/>
        </p:nvSpPr>
        <p:spPr>
          <a:xfrm>
            <a:off x="457200" y="1600200"/>
            <a:ext cx="8147538" cy="707886"/>
          </a:xfrm>
          <a:prstGeom prst="rect">
            <a:avLst/>
          </a:prstGeom>
        </p:spPr>
        <p:txBody>
          <a:bodyPr wrap="square">
            <a:spAutoFit/>
          </a:bodyPr>
          <a:lstStyle/>
          <a:p>
            <a:r>
              <a:rPr lang="en-US" sz="2000" dirty="0"/>
              <a:t>Take a look at this code and see if you can figure out what will be printed out.</a:t>
            </a:r>
          </a:p>
        </p:txBody>
      </p:sp>
      <p:pic>
        <p:nvPicPr>
          <p:cNvPr id="5" name="Picture 4">
            <a:extLst>
              <a:ext uri="{FF2B5EF4-FFF2-40B4-BE49-F238E27FC236}">
                <a16:creationId xmlns:a16="http://schemas.microsoft.com/office/drawing/2014/main" id="{3EA1E7B5-B3E7-41EE-BC85-7C2340B23C90}"/>
              </a:ext>
            </a:extLst>
          </p:cNvPr>
          <p:cNvPicPr>
            <a:picLocks noChangeAspect="1"/>
          </p:cNvPicPr>
          <p:nvPr/>
        </p:nvPicPr>
        <p:blipFill>
          <a:blip r:embed="rId3"/>
          <a:stretch>
            <a:fillRect/>
          </a:stretch>
        </p:blipFill>
        <p:spPr>
          <a:xfrm>
            <a:off x="436212" y="2379077"/>
            <a:ext cx="7336188" cy="4092295"/>
          </a:xfrm>
          <a:prstGeom prst="rect">
            <a:avLst/>
          </a:prstGeom>
        </p:spPr>
      </p:pic>
    </p:spTree>
    <p:extLst>
      <p:ext uri="{BB962C8B-B14F-4D97-AF65-F5344CB8AC3E}">
        <p14:creationId xmlns:p14="http://schemas.microsoft.com/office/powerpoint/2010/main" val="1002674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538609"/>
          </a:xfrm>
          <a:prstGeom prst="rect">
            <a:avLst/>
          </a:prstGeom>
          <a:noFill/>
        </p:spPr>
        <p:txBody>
          <a:bodyPr wrap="square" rtlCol="0">
            <a:spAutoFit/>
          </a:bodyPr>
          <a:lstStyle/>
          <a:p>
            <a:r>
              <a:rPr lang="en-US" sz="2900" b="1" dirty="0">
                <a:latin typeface="+mj-lt"/>
              </a:rPr>
              <a:t>Exercise 5: A Function with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id="{22119FE0-FFA0-4D86-956D-7212F1B91AE7}"/>
              </a:ext>
            </a:extLst>
          </p:cNvPr>
          <p:cNvPicPr>
            <a:picLocks noChangeAspect="1"/>
          </p:cNvPicPr>
          <p:nvPr/>
        </p:nvPicPr>
        <p:blipFill>
          <a:blip r:embed="rId3"/>
          <a:stretch>
            <a:fillRect/>
          </a:stretch>
        </p:blipFill>
        <p:spPr>
          <a:xfrm>
            <a:off x="345857" y="1950536"/>
            <a:ext cx="7274143" cy="4400971"/>
          </a:xfrm>
          <a:prstGeom prst="rect">
            <a:avLst/>
          </a:prstGeom>
        </p:spPr>
      </p:pic>
    </p:spTree>
    <p:extLst>
      <p:ext uri="{BB962C8B-B14F-4D97-AF65-F5344CB8AC3E}">
        <p14:creationId xmlns:p14="http://schemas.microsoft.com/office/powerpoint/2010/main" val="2781320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538609"/>
          </a:xfrm>
          <a:prstGeom prst="rect">
            <a:avLst/>
          </a:prstGeom>
          <a:noFill/>
        </p:spPr>
        <p:txBody>
          <a:bodyPr wrap="square" rtlCol="0">
            <a:spAutoFit/>
          </a:bodyPr>
          <a:lstStyle/>
          <a:p>
            <a:r>
              <a:rPr lang="en-US" sz="2900" b="1" dirty="0">
                <a:latin typeface="+mj-lt"/>
              </a:rPr>
              <a:t>Exercise 5: A Function with Parameters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id="{794A243E-BF2E-4D1C-AD66-200CD6DF9722}"/>
              </a:ext>
            </a:extLst>
          </p:cNvPr>
          <p:cNvPicPr>
            <a:picLocks noChangeAspect="1"/>
          </p:cNvPicPr>
          <p:nvPr/>
        </p:nvPicPr>
        <p:blipFill>
          <a:blip r:embed="rId3"/>
          <a:stretch>
            <a:fillRect/>
          </a:stretch>
        </p:blipFill>
        <p:spPr>
          <a:xfrm>
            <a:off x="576523" y="1950536"/>
            <a:ext cx="6738677" cy="2116010"/>
          </a:xfrm>
          <a:prstGeom prst="rect">
            <a:avLst/>
          </a:prstGeom>
        </p:spPr>
      </p:pic>
    </p:spTree>
    <p:extLst>
      <p:ext uri="{BB962C8B-B14F-4D97-AF65-F5344CB8AC3E}">
        <p14:creationId xmlns:p14="http://schemas.microsoft.com/office/powerpoint/2010/main" val="2823053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538609"/>
          </a:xfrm>
          <a:prstGeom prst="rect">
            <a:avLst/>
          </a:prstGeom>
          <a:noFill/>
        </p:spPr>
        <p:txBody>
          <a:bodyPr wrap="square" rtlCol="0">
            <a:spAutoFit/>
          </a:bodyPr>
          <a:lstStyle/>
          <a:p>
            <a:r>
              <a:rPr lang="en-US" sz="2900" b="1" dirty="0">
                <a:latin typeface="+mj-lt"/>
              </a:rPr>
              <a:t>Default Values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sp>
        <p:nvSpPr>
          <p:cNvPr id="7" name="Rectangle 6">
            <a:extLst>
              <a:ext uri="{FF2B5EF4-FFF2-40B4-BE49-F238E27FC236}">
                <a16:creationId xmlns:a16="http://schemas.microsoft.com/office/drawing/2014/main" id="{A9C2A1C4-6A1A-4FBA-A93D-AEA8BB698FF7}"/>
              </a:ext>
            </a:extLst>
          </p:cNvPr>
          <p:cNvSpPr/>
          <p:nvPr/>
        </p:nvSpPr>
        <p:spPr>
          <a:xfrm>
            <a:off x="457200" y="1600200"/>
            <a:ext cx="8147538" cy="707886"/>
          </a:xfrm>
          <a:prstGeom prst="rect">
            <a:avLst/>
          </a:prstGeom>
        </p:spPr>
        <p:txBody>
          <a:bodyPr wrap="square">
            <a:spAutoFit/>
          </a:bodyPr>
          <a:lstStyle/>
          <a:p>
            <a:r>
              <a:rPr lang="en-US" sz="2000" dirty="0"/>
              <a:t>Parameters that do not have default values require arguments to be passed in.</a:t>
            </a:r>
          </a:p>
        </p:txBody>
      </p:sp>
      <p:pic>
        <p:nvPicPr>
          <p:cNvPr id="6" name="Picture 5">
            <a:extLst>
              <a:ext uri="{FF2B5EF4-FFF2-40B4-BE49-F238E27FC236}">
                <a16:creationId xmlns:a16="http://schemas.microsoft.com/office/drawing/2014/main" id="{D1DC402B-E08D-4030-AD81-62242AD5F94E}"/>
              </a:ext>
            </a:extLst>
          </p:cNvPr>
          <p:cNvPicPr>
            <a:picLocks noChangeAspect="1"/>
          </p:cNvPicPr>
          <p:nvPr/>
        </p:nvPicPr>
        <p:blipFill>
          <a:blip r:embed="rId3"/>
          <a:stretch>
            <a:fillRect/>
          </a:stretch>
        </p:blipFill>
        <p:spPr>
          <a:xfrm>
            <a:off x="486508" y="2667000"/>
            <a:ext cx="8087264" cy="1143000"/>
          </a:xfrm>
          <a:prstGeom prst="rect">
            <a:avLst/>
          </a:prstGeom>
        </p:spPr>
      </p:pic>
    </p:spTree>
    <p:extLst>
      <p:ext uri="{BB962C8B-B14F-4D97-AF65-F5344CB8AC3E}">
        <p14:creationId xmlns:p14="http://schemas.microsoft.com/office/powerpoint/2010/main" val="142281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8376112" cy="984885"/>
          </a:xfrm>
          <a:prstGeom prst="rect">
            <a:avLst/>
          </a:prstGeom>
          <a:noFill/>
        </p:spPr>
        <p:txBody>
          <a:bodyPr wrap="square" rtlCol="0">
            <a:spAutoFit/>
          </a:bodyPr>
          <a:lstStyle/>
          <a:p>
            <a:r>
              <a:rPr lang="en-US" sz="2900" b="1" dirty="0">
                <a:latin typeface="+mj-lt"/>
              </a:rPr>
              <a:t>Exercise 6: Parameters with Default Values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sp>
        <p:nvSpPr>
          <p:cNvPr id="7" name="Rectangle 6">
            <a:extLst>
              <a:ext uri="{FF2B5EF4-FFF2-40B4-BE49-F238E27FC236}">
                <a16:creationId xmlns:a16="http://schemas.microsoft.com/office/drawing/2014/main" id="{A9C2A1C4-6A1A-4FBA-A93D-AEA8BB698FF7}"/>
              </a:ext>
            </a:extLst>
          </p:cNvPr>
          <p:cNvSpPr/>
          <p:nvPr/>
        </p:nvSpPr>
        <p:spPr>
          <a:xfrm>
            <a:off x="457200" y="2133600"/>
            <a:ext cx="8147538" cy="400110"/>
          </a:xfrm>
          <a:prstGeom prst="rect">
            <a:avLst/>
          </a:prstGeom>
        </p:spPr>
        <p:txBody>
          <a:bodyPr wrap="square">
            <a:spAutoFit/>
          </a:bodyPr>
          <a:lstStyle/>
          <a:p>
            <a:endParaRPr lang="en-US" sz="2000" dirty="0"/>
          </a:p>
        </p:txBody>
      </p:sp>
      <p:pic>
        <p:nvPicPr>
          <p:cNvPr id="5" name="Picture 4">
            <a:extLst>
              <a:ext uri="{FF2B5EF4-FFF2-40B4-BE49-F238E27FC236}">
                <a16:creationId xmlns:a16="http://schemas.microsoft.com/office/drawing/2014/main" id="{D646F5BA-45A8-4764-9EEF-4FFCDB974670}"/>
              </a:ext>
            </a:extLst>
          </p:cNvPr>
          <p:cNvPicPr>
            <a:picLocks noChangeAspect="1"/>
          </p:cNvPicPr>
          <p:nvPr/>
        </p:nvPicPr>
        <p:blipFill>
          <a:blip r:embed="rId3"/>
          <a:stretch>
            <a:fillRect/>
          </a:stretch>
        </p:blipFill>
        <p:spPr>
          <a:xfrm>
            <a:off x="763064" y="1975484"/>
            <a:ext cx="5790135" cy="4645894"/>
          </a:xfrm>
          <a:prstGeom prst="rect">
            <a:avLst/>
          </a:prstGeom>
        </p:spPr>
      </p:pic>
    </p:spTree>
    <p:extLst>
      <p:ext uri="{BB962C8B-B14F-4D97-AF65-F5344CB8AC3E}">
        <p14:creationId xmlns:p14="http://schemas.microsoft.com/office/powerpoint/2010/main" val="206391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1692" y="1802517"/>
            <a:ext cx="8481620" cy="1200329"/>
          </a:xfrm>
          <a:prstGeom prst="rect">
            <a:avLst/>
          </a:prstGeom>
        </p:spPr>
        <p:txBody>
          <a:bodyPr wrap="square">
            <a:spAutoFit/>
          </a:bodyPr>
          <a:lstStyle/>
          <a:p>
            <a:r>
              <a:rPr lang="en-US" sz="2400" dirty="0"/>
              <a:t>IDLE = Integrated </a:t>
            </a:r>
            <a:r>
              <a:rPr lang="en-US" sz="2400" dirty="0" err="1"/>
              <a:t>DeveLopment</a:t>
            </a:r>
            <a:r>
              <a:rPr lang="en-US" sz="2400" dirty="0"/>
              <a:t> Environment</a:t>
            </a:r>
          </a:p>
          <a:p>
            <a:pPr marL="342900" indent="-342900">
              <a:buFont typeface="Arial" panose="020B0604020202020204" pitchFamily="34" charset="0"/>
              <a:buChar char="•"/>
            </a:pPr>
            <a:r>
              <a:rPr lang="en-US" sz="2400" dirty="0"/>
              <a:t>Type idle at a terminal or shell prompt and press ENTER</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IDLE</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Tree>
    <p:extLst>
      <p:ext uri="{BB962C8B-B14F-4D97-AF65-F5344CB8AC3E}">
        <p14:creationId xmlns:p14="http://schemas.microsoft.com/office/powerpoint/2010/main" val="143593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1692" y="1802517"/>
            <a:ext cx="8481620" cy="4524315"/>
          </a:xfrm>
          <a:prstGeom prst="rect">
            <a:avLst/>
          </a:prstGeom>
        </p:spPr>
        <p:txBody>
          <a:bodyPr wrap="square">
            <a:spAutoFit/>
          </a:bodyPr>
          <a:lstStyle/>
          <a:p>
            <a:r>
              <a:rPr lang="en-US" sz="2400" dirty="0"/>
              <a:t>You can navigate to the Python directory by</a:t>
            </a:r>
          </a:p>
          <a:p>
            <a:pPr marL="457200" indent="-457200">
              <a:buFont typeface="+mj-lt"/>
              <a:buAutoNum type="arabicPeriod"/>
            </a:pPr>
            <a:r>
              <a:rPr lang="en-US" sz="2400" dirty="0"/>
              <a:t>Open the Lib folder</a:t>
            </a:r>
          </a:p>
          <a:p>
            <a:pPr marL="457200" indent="-457200">
              <a:buFont typeface="+mj-lt"/>
              <a:buAutoNum type="arabicPeriod"/>
            </a:pPr>
            <a:r>
              <a:rPr lang="en-US" sz="2400" dirty="0"/>
              <a:t>Open the </a:t>
            </a:r>
            <a:r>
              <a:rPr lang="en-US" sz="2400" dirty="0" err="1"/>
              <a:t>idlelib</a:t>
            </a:r>
            <a:r>
              <a:rPr lang="en-US" sz="2400" dirty="0"/>
              <a:t> folder</a:t>
            </a:r>
          </a:p>
          <a:p>
            <a:pPr marL="457200" indent="-457200">
              <a:buFont typeface="+mj-lt"/>
              <a:buAutoNum type="arabicPeriod"/>
            </a:pPr>
            <a:r>
              <a:rPr lang="en-US" sz="2400" dirty="0"/>
              <a:t>Double-click on idle.bat</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This opens IDLE’s Python Shell</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IDLE (cont.)</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pic>
        <p:nvPicPr>
          <p:cNvPr id="5" name="Picture 4">
            <a:extLst>
              <a:ext uri="{FF2B5EF4-FFF2-40B4-BE49-F238E27FC236}">
                <a16:creationId xmlns:a16="http://schemas.microsoft.com/office/drawing/2014/main" id="{23057026-A46A-454C-B12D-4FAD8EE16393}"/>
              </a:ext>
            </a:extLst>
          </p:cNvPr>
          <p:cNvPicPr>
            <a:picLocks noChangeAspect="1"/>
          </p:cNvPicPr>
          <p:nvPr/>
        </p:nvPicPr>
        <p:blipFill>
          <a:blip r:embed="rId3"/>
          <a:stretch>
            <a:fillRect/>
          </a:stretch>
        </p:blipFill>
        <p:spPr>
          <a:xfrm>
            <a:off x="386861" y="3429000"/>
            <a:ext cx="3437073" cy="1864711"/>
          </a:xfrm>
          <a:prstGeom prst="rect">
            <a:avLst/>
          </a:prstGeom>
        </p:spPr>
      </p:pic>
    </p:spTree>
    <p:extLst>
      <p:ext uri="{BB962C8B-B14F-4D97-AF65-F5344CB8AC3E}">
        <p14:creationId xmlns:p14="http://schemas.microsoft.com/office/powerpoint/2010/main" val="314906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Hello, World!</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pic>
        <p:nvPicPr>
          <p:cNvPr id="6" name="Picture 5">
            <a:extLst>
              <a:ext uri="{FF2B5EF4-FFF2-40B4-BE49-F238E27FC236}">
                <a16:creationId xmlns:a16="http://schemas.microsoft.com/office/drawing/2014/main" id="{6BF2BC89-ED31-4FCA-AD4D-4D3613408471}"/>
              </a:ext>
            </a:extLst>
          </p:cNvPr>
          <p:cNvPicPr>
            <a:picLocks noChangeAspect="1"/>
          </p:cNvPicPr>
          <p:nvPr/>
        </p:nvPicPr>
        <p:blipFill>
          <a:blip r:embed="rId3"/>
          <a:stretch>
            <a:fillRect/>
          </a:stretch>
        </p:blipFill>
        <p:spPr>
          <a:xfrm>
            <a:off x="339996" y="1752600"/>
            <a:ext cx="8193071" cy="3886200"/>
          </a:xfrm>
          <a:prstGeom prst="rect">
            <a:avLst/>
          </a:prstGeom>
        </p:spPr>
      </p:pic>
    </p:spTree>
    <p:extLst>
      <p:ext uri="{BB962C8B-B14F-4D97-AF65-F5344CB8AC3E}">
        <p14:creationId xmlns:p14="http://schemas.microsoft.com/office/powerpoint/2010/main" val="146913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Hello, World!</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id="{302C1963-34B1-4973-950D-E051DCFA545D}"/>
              </a:ext>
            </a:extLst>
          </p:cNvPr>
          <p:cNvSpPr/>
          <p:nvPr/>
        </p:nvSpPr>
        <p:spPr>
          <a:xfrm>
            <a:off x="351692" y="1802517"/>
            <a:ext cx="8481620" cy="830997"/>
          </a:xfrm>
          <a:prstGeom prst="rect">
            <a:avLst/>
          </a:prstGeom>
        </p:spPr>
        <p:txBody>
          <a:bodyPr wrap="square">
            <a:spAutoFit/>
          </a:bodyPr>
          <a:lstStyle/>
          <a:p>
            <a:r>
              <a:rPr lang="en-US" sz="2400" dirty="0"/>
              <a:t>Run the following pre-written script:</a:t>
            </a:r>
          </a:p>
          <a:p>
            <a:endParaRPr lang="en-US" sz="2400" dirty="0"/>
          </a:p>
        </p:txBody>
      </p:sp>
      <p:pic>
        <p:nvPicPr>
          <p:cNvPr id="9" name="Picture 8">
            <a:extLst>
              <a:ext uri="{FF2B5EF4-FFF2-40B4-BE49-F238E27FC236}">
                <a16:creationId xmlns:a16="http://schemas.microsoft.com/office/drawing/2014/main" id="{B134CD29-4B24-4C66-A624-D44790EA5046}"/>
              </a:ext>
            </a:extLst>
          </p:cNvPr>
          <p:cNvPicPr>
            <a:picLocks noChangeAspect="1"/>
          </p:cNvPicPr>
          <p:nvPr/>
        </p:nvPicPr>
        <p:blipFill>
          <a:blip r:embed="rId3"/>
          <a:stretch>
            <a:fillRect/>
          </a:stretch>
        </p:blipFill>
        <p:spPr>
          <a:xfrm>
            <a:off x="386861" y="2438400"/>
            <a:ext cx="8096753" cy="1560402"/>
          </a:xfrm>
          <a:prstGeom prst="rect">
            <a:avLst/>
          </a:prstGeom>
        </p:spPr>
      </p:pic>
    </p:spTree>
    <p:extLst>
      <p:ext uri="{BB962C8B-B14F-4D97-AF65-F5344CB8AC3E}">
        <p14:creationId xmlns:p14="http://schemas.microsoft.com/office/powerpoint/2010/main" val="1981926543"/>
      </p:ext>
    </p:extLst>
  </p:cSld>
  <p:clrMapOvr>
    <a:masterClrMapping/>
  </p:clrMapOvr>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35818</TotalTime>
  <Words>1856</Words>
  <Application>Microsoft Office PowerPoint</Application>
  <PresentationFormat>On-screen Show (4:3)</PresentationFormat>
  <Paragraphs>368</Paragraphs>
  <Slides>57</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Verdana</vt:lpstr>
      <vt:lpstr>Glass design template</vt:lpstr>
      <vt:lpstr>PowerPoint Presentation</vt:lpstr>
      <vt:lpstr>Before we get started…</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Phoenix 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 RMF</dc:title>
  <dc:creator>Lesley Hamilton;Ben Tchoubineh</dc:creator>
  <cp:lastModifiedBy>Lesley Hamilton</cp:lastModifiedBy>
  <cp:revision>2388</cp:revision>
  <cp:lastPrinted>2016-06-06T11:42:50Z</cp:lastPrinted>
  <dcterms:created xsi:type="dcterms:W3CDTF">2006-09-11T14:33:49Z</dcterms:created>
  <dcterms:modified xsi:type="dcterms:W3CDTF">2017-10-13T18:49:18Z</dcterms:modified>
</cp:coreProperties>
</file>