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y="5143500" cx="9144000"/>
  <p:notesSz cx="6858000" cy="9144000"/>
  <p:embeddedFontLst>
    <p:embeddedFont>
      <p:font typeface="Anton"/>
      <p:regular r:id="rId68"/>
    </p:embeddedFont>
    <p:embeddedFont>
      <p:font typeface="Lato"/>
      <p:regular r:id="rId69"/>
      <p:bold r:id="rId70"/>
      <p:italic r:id="rId71"/>
      <p:boldItalic r:id="rId72"/>
    </p:embeddedFont>
    <p:embeddedFont>
      <p:font typeface="Lato Light"/>
      <p:regular r:id="rId73"/>
      <p:bold r:id="rId74"/>
      <p:italic r:id="rId75"/>
      <p:boldItalic r:id="rId76"/>
    </p:embeddedFont>
    <p:embeddedFont>
      <p:font typeface="Helvetica Neue"/>
      <p:regular r:id="rId77"/>
      <p:bold r:id="rId78"/>
      <p:italic r:id="rId79"/>
      <p:boldItalic r:id="rId80"/>
    </p:embeddedFont>
    <p:embeddedFont>
      <p:font typeface="Helvetica Neue Light"/>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HelveticaNeueLight-boldItalic.fntdata"/><Relationship Id="rId83" Type="http://schemas.openxmlformats.org/officeDocument/2006/relationships/font" Target="fonts/HelveticaNeueLight-italic.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HelveticaNeue-boldItalic.fntdata"/><Relationship Id="rId82" Type="http://schemas.openxmlformats.org/officeDocument/2006/relationships/font" Target="fonts/HelveticaNeueLight-bold.fntdata"/><Relationship Id="rId81" Type="http://schemas.openxmlformats.org/officeDocument/2006/relationships/font" Target="fonts/HelveticaNeue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LatoLight-regular.fntdata"/><Relationship Id="rId72" Type="http://schemas.openxmlformats.org/officeDocument/2006/relationships/font" Target="fonts/Lato-boldItalic.fntdata"/><Relationship Id="rId31" Type="http://schemas.openxmlformats.org/officeDocument/2006/relationships/slide" Target="slides/slide27.xml"/><Relationship Id="rId75" Type="http://schemas.openxmlformats.org/officeDocument/2006/relationships/font" Target="fonts/LatoLight-italic.fntdata"/><Relationship Id="rId30" Type="http://schemas.openxmlformats.org/officeDocument/2006/relationships/slide" Target="slides/slide26.xml"/><Relationship Id="rId74" Type="http://schemas.openxmlformats.org/officeDocument/2006/relationships/font" Target="fonts/LatoLight-bold.fntdata"/><Relationship Id="rId33" Type="http://schemas.openxmlformats.org/officeDocument/2006/relationships/slide" Target="slides/slide29.xml"/><Relationship Id="rId77" Type="http://schemas.openxmlformats.org/officeDocument/2006/relationships/font" Target="fonts/HelveticaNeue-regular.fntdata"/><Relationship Id="rId32" Type="http://schemas.openxmlformats.org/officeDocument/2006/relationships/slide" Target="slides/slide28.xml"/><Relationship Id="rId76" Type="http://schemas.openxmlformats.org/officeDocument/2006/relationships/font" Target="fonts/LatoLight-boldItalic.fntdata"/><Relationship Id="rId35" Type="http://schemas.openxmlformats.org/officeDocument/2006/relationships/slide" Target="slides/slide31.xml"/><Relationship Id="rId79" Type="http://schemas.openxmlformats.org/officeDocument/2006/relationships/font" Target="fonts/HelveticaNeue-italic.fntdata"/><Relationship Id="rId34" Type="http://schemas.openxmlformats.org/officeDocument/2006/relationships/slide" Target="slides/slide30.xml"/><Relationship Id="rId78" Type="http://schemas.openxmlformats.org/officeDocument/2006/relationships/font" Target="fonts/HelveticaNeue-bold.fntdata"/><Relationship Id="rId71" Type="http://schemas.openxmlformats.org/officeDocument/2006/relationships/font" Target="fonts/Lato-italic.fntdata"/><Relationship Id="rId70" Type="http://schemas.openxmlformats.org/officeDocument/2006/relationships/font" Target="fonts/Lato-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Anton-regular.fntdata"/><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Lato-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87edb21d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7edb21d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2011d44b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2011d44b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2011d44b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2011d44b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011d44b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011d44b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2011d44b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2011d44b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158f38a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158f38a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415ea5d1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415ea5d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2011d44b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2011d44b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158f389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158f389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158f389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158f389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2011d44b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2011d44b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2011d44b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2011d44b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2011d44b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2011d44b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2011d44b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2011d44b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ed853dfe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ed853dfe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2f2632c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2f2632c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25d65cb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25d65cb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175dcd22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175dcd22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175dcd22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175dcd22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175dcd22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175dcd22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175dcd22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175dcd22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175dcd22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175dcd22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175dcd22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175dcd22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175dcd2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175dcd2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175dcd22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175dcd22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175dcd2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175dcd2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175dcd22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175dcd22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175dcd22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175dcd22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175dcd22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175dcd22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175dcd22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175dcd22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158f389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158f389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175dcd22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175dcd22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175dcd22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175dcd22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175dcd22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175dcd22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175dcd22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175dcd22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17b059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17b059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2a513c74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2a513c7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Retomar en clase 4</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2a513c7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2a513c7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2a513c74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2a513c74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2a513c74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2a513c74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2a513c7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2a513c7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58f389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158f38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2a513c7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a2a513c7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175dcd2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175dcd2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2a513c7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2a513c7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2a513c7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2a513c7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Quitar fs del ejemplo, se ve en la clase 6</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2a513c74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2a513c74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Cambiar ejemplo!</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97a6049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97a6049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e97a6049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e97a6049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97a6049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e97a6049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e97a6049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e97a6049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e97a60499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e97a60499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2011d44b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2011d44b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415ea5d13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e415ea5d13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e415ea5d13_2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e415ea5d13_2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e415ea5d13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e415ea5d13_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ed853dfe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ed853dfe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2011d44b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2011d44b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2011d44b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2011d44b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0.png"/><Relationship Id="rId6"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8.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8.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8.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7.png"/><Relationship Id="rId4" Type="http://schemas.openxmlformats.org/officeDocument/2006/relationships/image" Target="../media/image28.png"/><Relationship Id="rId5" Type="http://schemas.openxmlformats.org/officeDocument/2006/relationships/image" Target="../media/image30.png"/><Relationship Id="rId6"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1.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4.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8.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9.pn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9.pn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9.png"/><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3.png"/><Relationship Id="rId4" Type="http://schemas.openxmlformats.org/officeDocument/2006/relationships/image" Target="../media/image53.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3.png"/><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1.png"/><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2.png"/><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958400" y="1727025"/>
            <a:ext cx="5227200" cy="142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121212"/>
                </a:solidFill>
                <a:latin typeface="Anton"/>
                <a:ea typeface="Anton"/>
                <a:cs typeface="Anton"/>
                <a:sym typeface="Anton"/>
              </a:rPr>
              <a:t>P</a:t>
            </a:r>
            <a:r>
              <a:rPr i="1" lang="en-GB" sz="3600">
                <a:solidFill>
                  <a:srgbClr val="121212"/>
                </a:solidFill>
                <a:latin typeface="Anton"/>
                <a:ea typeface="Anton"/>
                <a:cs typeface="Anton"/>
                <a:sym typeface="Anton"/>
              </a:rPr>
              <a:t>rogramación sincrónica y asincrónica</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3.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2"/>
          <p:cNvSpPr txBox="1"/>
          <p:nvPr/>
        </p:nvSpPr>
        <p:spPr>
          <a:xfrm>
            <a:off x="1852500" y="31047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 2.0</a:t>
            </a:r>
            <a:endParaRPr i="1" sz="3600">
              <a:solidFill>
                <a:srgbClr val="E0FF00"/>
              </a:solidFill>
              <a:latin typeface="Anton"/>
              <a:ea typeface="Anton"/>
              <a:cs typeface="Anton"/>
              <a:sym typeface="Anton"/>
            </a:endParaRPr>
          </a:p>
        </p:txBody>
      </p:sp>
      <p:pic>
        <p:nvPicPr>
          <p:cNvPr id="147" name="Google Shape;147;p22"/>
          <p:cNvPicPr preferRelativeResize="0"/>
          <p:nvPr/>
        </p:nvPicPr>
        <p:blipFill>
          <a:blip r:embed="rId4">
            <a:alphaModFix/>
          </a:blip>
          <a:stretch>
            <a:fillRect/>
          </a:stretch>
        </p:blipFill>
        <p:spPr>
          <a:xfrm>
            <a:off x="2539763" y="1343450"/>
            <a:ext cx="4216875" cy="281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Nueva d</a:t>
            </a:r>
            <a:r>
              <a:rPr i="1" lang="en-GB" sz="3600">
                <a:latin typeface="Anton"/>
                <a:ea typeface="Anton"/>
                <a:cs typeface="Anton"/>
                <a:sym typeface="Anton"/>
              </a:rPr>
              <a:t>eclaración de funciones</a:t>
            </a:r>
            <a:endParaRPr i="1" sz="3600">
              <a:latin typeface="Anton"/>
              <a:ea typeface="Anton"/>
              <a:cs typeface="Anton"/>
              <a:sym typeface="Anton"/>
            </a:endParaRPr>
          </a:p>
        </p:txBody>
      </p:sp>
      <p:pic>
        <p:nvPicPr>
          <p:cNvPr id="153" name="Google Shape;153;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4" name="Google Shape;154;p2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55" name="Google Shape;155;p23"/>
          <p:cNvSpPr txBox="1"/>
          <p:nvPr/>
        </p:nvSpPr>
        <p:spPr>
          <a:xfrm>
            <a:off x="456600" y="1235650"/>
            <a:ext cx="8298000" cy="35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a:t>
            </a:r>
            <a:r>
              <a:rPr b="1" lang="en-GB" sz="2000">
                <a:latin typeface="Helvetica Neue"/>
                <a:ea typeface="Helvetica Neue"/>
                <a:cs typeface="Helvetica Neue"/>
                <a:sym typeface="Helvetica Neue"/>
              </a:rPr>
              <a:t>nueva sintaxis</a:t>
            </a:r>
            <a:r>
              <a:rPr lang="en-GB" sz="2000">
                <a:latin typeface="Helvetica Neue Light"/>
                <a:ea typeface="Helvetica Neue Light"/>
                <a:cs typeface="Helvetica Neue Light"/>
                <a:sym typeface="Helvetica Neue Light"/>
              </a:rPr>
              <a:t> consiste en </a:t>
            </a:r>
            <a:r>
              <a:rPr b="1" lang="en-GB" sz="2000">
                <a:latin typeface="Helvetica Neue"/>
                <a:ea typeface="Helvetica Neue"/>
                <a:cs typeface="Helvetica Neue"/>
                <a:sym typeface="Helvetica Neue"/>
              </a:rPr>
              <a:t>declarar únicamente los parámetros</a:t>
            </a:r>
            <a:r>
              <a:rPr lang="en-GB" sz="2000">
                <a:latin typeface="Helvetica Neue Light"/>
                <a:ea typeface="Helvetica Neue Light"/>
                <a:cs typeface="Helvetica Neue Light"/>
                <a:sym typeface="Helvetica Neue Light"/>
              </a:rPr>
              <a:t>, y luego </a:t>
            </a:r>
            <a:r>
              <a:rPr b="1" lang="en-GB" sz="2000">
                <a:latin typeface="Helvetica Neue"/>
                <a:ea typeface="Helvetica Neue"/>
                <a:cs typeface="Helvetica Neue"/>
                <a:sym typeface="Helvetica Neue"/>
              </a:rPr>
              <a:t>conectarlos </a:t>
            </a:r>
            <a:r>
              <a:rPr lang="en-GB" sz="2000">
                <a:latin typeface="Helvetica Neue Light"/>
                <a:ea typeface="Helvetica Neue Light"/>
                <a:cs typeface="Helvetica Neue Light"/>
                <a:sym typeface="Helvetica Neue Light"/>
              </a:rPr>
              <a:t>con el cuerpo de la función </a:t>
            </a:r>
            <a:r>
              <a:rPr b="1" lang="en-GB" sz="2000">
                <a:latin typeface="Helvetica Neue"/>
                <a:ea typeface="Helvetica Neue"/>
                <a:cs typeface="Helvetica Neue"/>
                <a:sym typeface="Helvetica Neue"/>
              </a:rPr>
              <a:t>mediante </a:t>
            </a:r>
            <a:r>
              <a:rPr lang="en-GB" sz="2000">
                <a:latin typeface="Helvetica Neue Light"/>
                <a:ea typeface="Helvetica Neue Light"/>
                <a:cs typeface="Helvetica Neue Light"/>
                <a:sym typeface="Helvetica Neue Light"/>
              </a:rPr>
              <a:t>el </a:t>
            </a:r>
            <a:r>
              <a:rPr b="1" lang="en-GB" sz="2000">
                <a:latin typeface="Helvetica Neue"/>
                <a:ea typeface="Helvetica Neue"/>
                <a:cs typeface="Helvetica Neue"/>
                <a:sym typeface="Helvetica Neue"/>
              </a:rPr>
              <a:t>operador =&gt; </a:t>
            </a:r>
            <a:r>
              <a:rPr lang="en-GB" sz="2000">
                <a:latin typeface="Helvetica Neue Light"/>
                <a:ea typeface="Helvetica Neue Light"/>
                <a:cs typeface="Helvetica Neue Light"/>
                <a:sym typeface="Helvetica Neue Light"/>
              </a:rPr>
              <a:t>(flecha gorda, o ‘fat arrow’ en inglés). Veamos un ejemplo:</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Nuevo e</a:t>
            </a:r>
            <a:r>
              <a:rPr i="1" lang="en-GB" sz="2000">
                <a:latin typeface="Helvetica Neue Light"/>
                <a:ea typeface="Helvetica Neue Light"/>
                <a:cs typeface="Helvetica Neue Light"/>
                <a:sym typeface="Helvetica Neue Light"/>
              </a:rPr>
              <a:t>stilo (simplificado):  </a:t>
            </a:r>
            <a:endParaRPr i="1"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i="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Llamada a la función:  </a:t>
            </a:r>
            <a:r>
              <a:rPr b="1" i="1" lang="en-GB" sz="2000">
                <a:latin typeface="Helvetica Neue"/>
                <a:ea typeface="Helvetica Neue"/>
                <a:cs typeface="Helvetica Neue"/>
                <a:sym typeface="Helvetica Neue"/>
              </a:rPr>
              <a:t>mostrar(args)</a:t>
            </a:r>
            <a:r>
              <a:rPr i="1" lang="en-GB" sz="2000">
                <a:latin typeface="Helvetica Neue Light"/>
                <a:ea typeface="Helvetica Neue Light"/>
                <a:cs typeface="Helvetica Neue Light"/>
                <a:sym typeface="Helvetica Neue Light"/>
              </a:rPr>
              <a:t>     </a:t>
            </a:r>
            <a:endParaRPr i="1"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56" name="Google Shape;156;p23"/>
          <p:cNvSpPr txBox="1"/>
          <p:nvPr/>
        </p:nvSpPr>
        <p:spPr>
          <a:xfrm>
            <a:off x="545000" y="3215216"/>
            <a:ext cx="46518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nvSpPr>
        <p:spPr>
          <a:xfrm>
            <a:off x="792550" y="454225"/>
            <a:ext cx="6694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Anton"/>
                <a:ea typeface="Anton"/>
                <a:cs typeface="Anton"/>
                <a:sym typeface="Anton"/>
              </a:rPr>
              <a:t>Funciones de un solo parámetro</a:t>
            </a:r>
            <a:endParaRPr sz="3000">
              <a:latin typeface="Anton"/>
              <a:ea typeface="Anton"/>
              <a:cs typeface="Anton"/>
              <a:sym typeface="Anton"/>
            </a:endParaRPr>
          </a:p>
        </p:txBody>
      </p:sp>
      <p:pic>
        <p:nvPicPr>
          <p:cNvPr id="162" name="Google Shape;162;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3" name="Google Shape;163;p24"/>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64" name="Google Shape;164;p24"/>
          <p:cNvSpPr txBox="1"/>
          <p:nvPr/>
        </p:nvSpPr>
        <p:spPr>
          <a:xfrm>
            <a:off x="792550" y="1235650"/>
            <a:ext cx="7962000" cy="30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En el caso de que la función reciba </a:t>
            </a:r>
            <a:r>
              <a:rPr b="1" lang="en-GB" sz="2000">
                <a:latin typeface="Helvetica Neue"/>
                <a:ea typeface="Helvetica Neue"/>
                <a:cs typeface="Helvetica Neue"/>
                <a:sym typeface="Helvetica Neue"/>
              </a:rPr>
              <a:t>un solo parámetro</a:t>
            </a:r>
            <a:r>
              <a:rPr lang="en-GB" sz="2000">
                <a:latin typeface="Helvetica Neue Light"/>
                <a:ea typeface="Helvetica Neue Light"/>
                <a:cs typeface="Helvetica Neue Light"/>
                <a:sym typeface="Helvetica Neue Light"/>
              </a:rPr>
              <a:t>, los </a:t>
            </a:r>
            <a:r>
              <a:rPr b="1" lang="en-GB" sz="2000">
                <a:latin typeface="Helvetica Neue"/>
                <a:ea typeface="Helvetica Neue"/>
                <a:cs typeface="Helvetica Neue"/>
                <a:sym typeface="Helvetica Neue"/>
              </a:rPr>
              <a:t>paréntesis </a:t>
            </a:r>
            <a:r>
              <a:rPr lang="en-GB" sz="2000">
                <a:latin typeface="Helvetica Neue Light"/>
                <a:ea typeface="Helvetica Neue Light"/>
                <a:cs typeface="Helvetica Neue Light"/>
                <a:sym typeface="Helvetica Neue Light"/>
              </a:rPr>
              <a:t>se vuelven </a:t>
            </a:r>
            <a:r>
              <a:rPr b="1" lang="en-GB" sz="2000">
                <a:latin typeface="Helvetica Neue"/>
                <a:ea typeface="Helvetica Neue"/>
                <a:cs typeface="Helvetica Neue"/>
                <a:sym typeface="Helvetica Neue"/>
              </a:rPr>
              <a:t>opcionales</a:t>
            </a:r>
            <a:r>
              <a:rPr lang="en-GB" sz="2000">
                <a:latin typeface="Helvetica Neue Light"/>
                <a:ea typeface="Helvetica Neue Light"/>
                <a:cs typeface="Helvetica Neue Light"/>
                <a:sym typeface="Helvetica Neue Light"/>
              </a:rPr>
              <a:t>, pudiendo escribir</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función se podrá usar de la misma manera que las anteriores</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65" name="Google Shape;165;p24"/>
          <p:cNvSpPr txBox="1"/>
          <p:nvPr/>
        </p:nvSpPr>
        <p:spPr>
          <a:xfrm>
            <a:off x="934925" y="2325900"/>
            <a:ext cx="45150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582275" y="454238"/>
            <a:ext cx="6694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Anton"/>
                <a:ea typeface="Anton"/>
                <a:cs typeface="Anton"/>
                <a:sym typeface="Anton"/>
              </a:rPr>
              <a:t>Funciones de una sola instrucción</a:t>
            </a:r>
            <a:endParaRPr sz="3000">
              <a:latin typeface="Anton"/>
              <a:ea typeface="Anton"/>
              <a:cs typeface="Anton"/>
              <a:sym typeface="Anton"/>
            </a:endParaRPr>
          </a:p>
        </p:txBody>
      </p:sp>
      <p:pic>
        <p:nvPicPr>
          <p:cNvPr id="171" name="Google Shape;171;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2" name="Google Shape;172;p25"/>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73" name="Google Shape;173;p25"/>
          <p:cNvSpPr txBox="1"/>
          <p:nvPr/>
        </p:nvSpPr>
        <p:spPr>
          <a:xfrm>
            <a:off x="582275" y="1235650"/>
            <a:ext cx="8172300" cy="342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En el caso de que el cuerpo de la función conste de una </a:t>
            </a:r>
            <a:r>
              <a:rPr b="1" lang="en-GB" sz="2000">
                <a:latin typeface="Helvetica Neue"/>
                <a:ea typeface="Helvetica Neue"/>
                <a:cs typeface="Helvetica Neue"/>
                <a:sym typeface="Helvetica Neue"/>
              </a:rPr>
              <a:t>única instrucción</a:t>
            </a:r>
            <a:r>
              <a:rPr lang="en-GB" sz="2000">
                <a:latin typeface="Helvetica Neue Light"/>
                <a:ea typeface="Helvetica Neue Light"/>
                <a:cs typeface="Helvetica Neue Light"/>
                <a:sym typeface="Helvetica Neue Light"/>
              </a:rPr>
              <a:t>, las </a:t>
            </a:r>
            <a:r>
              <a:rPr b="1" lang="en-GB" sz="2000">
                <a:latin typeface="Helvetica Neue"/>
                <a:ea typeface="Helvetica Neue"/>
                <a:cs typeface="Helvetica Neue"/>
                <a:sym typeface="Helvetica Neue"/>
              </a:rPr>
              <a:t>llaves </a:t>
            </a:r>
            <a:r>
              <a:rPr lang="en-GB" sz="2000">
                <a:latin typeface="Helvetica Neue Light"/>
                <a:ea typeface="Helvetica Neue Light"/>
                <a:cs typeface="Helvetica Neue Light"/>
                <a:sym typeface="Helvetica Neue Light"/>
              </a:rPr>
              <a:t>se vuelven </a:t>
            </a:r>
            <a:r>
              <a:rPr b="1" lang="en-GB" sz="2000">
                <a:latin typeface="Helvetica Neue"/>
                <a:ea typeface="Helvetica Neue"/>
                <a:cs typeface="Helvetica Neue"/>
                <a:sym typeface="Helvetica Neue"/>
              </a:rPr>
              <a:t>opcionales</a:t>
            </a:r>
            <a:r>
              <a:rPr lang="en-GB" sz="2000">
                <a:latin typeface="Helvetica Neue Light"/>
                <a:ea typeface="Helvetica Neue Light"/>
                <a:cs typeface="Helvetica Neue Light"/>
                <a:sym typeface="Helvetica Neue Light"/>
              </a:rPr>
              <a:t>, el cuerpo se puede escribir en la misma línea de la declaración y el resultado de computar esa única línea se devuelve como resultado de la función, como si tuviera un “return” adelante. A esto se lo conoce como “return implícito”.</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En este caso la función devolvería “undefined” ya que console.log es de tipo void y por lo tanto no devuelve nada</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nvSpPr>
        <p:spPr>
          <a:xfrm>
            <a:off x="744025" y="516975"/>
            <a:ext cx="6694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Anton"/>
                <a:ea typeface="Anton"/>
                <a:cs typeface="Anton"/>
                <a:sym typeface="Anton"/>
              </a:rPr>
              <a:t>Return implícito</a:t>
            </a:r>
            <a:endParaRPr sz="3000">
              <a:latin typeface="Anton"/>
              <a:ea typeface="Anton"/>
              <a:cs typeface="Anton"/>
              <a:sym typeface="Anton"/>
            </a:endParaRPr>
          </a:p>
        </p:txBody>
      </p:sp>
      <p:pic>
        <p:nvPicPr>
          <p:cNvPr id="179" name="Google Shape;179;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0" name="Google Shape;180;p26"/>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81" name="Google Shape;181;p26"/>
          <p:cNvSpPr txBox="1"/>
          <p:nvPr/>
        </p:nvSpPr>
        <p:spPr>
          <a:xfrm>
            <a:off x="744025" y="1430300"/>
            <a:ext cx="7780200" cy="9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Un ejemplo igualmente trivial pero más ilustrativo de return implícito sería el siguiente:</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182" name="Google Shape;182;p26"/>
          <p:cNvPicPr preferRelativeResize="0"/>
          <p:nvPr/>
        </p:nvPicPr>
        <p:blipFill>
          <a:blip r:embed="rId5">
            <a:alphaModFix/>
          </a:blip>
          <a:stretch>
            <a:fillRect/>
          </a:stretch>
        </p:blipFill>
        <p:spPr>
          <a:xfrm>
            <a:off x="1152525" y="2509225"/>
            <a:ext cx="6694500" cy="15352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1224675" y="152400"/>
            <a:ext cx="6694640" cy="4838700"/>
          </a:xfrm>
          <a:prstGeom prst="rect">
            <a:avLst/>
          </a:prstGeom>
          <a:noFill/>
          <a:ln>
            <a:noFill/>
          </a:ln>
        </p:spPr>
      </p:pic>
      <p:pic>
        <p:nvPicPr>
          <p:cNvPr id="188" name="Google Shape;188;p2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8"/>
          <p:cNvSpPr txBox="1"/>
          <p:nvPr/>
        </p:nvSpPr>
        <p:spPr>
          <a:xfrm>
            <a:off x="1852500" y="31047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Callbacks</a:t>
            </a:r>
            <a:endParaRPr i="1" sz="3600">
              <a:solidFill>
                <a:srgbClr val="E0FF00"/>
              </a:solidFill>
              <a:latin typeface="Anton"/>
              <a:ea typeface="Anton"/>
              <a:cs typeface="Anton"/>
              <a:sym typeface="Anton"/>
            </a:endParaRPr>
          </a:p>
        </p:txBody>
      </p:sp>
      <p:pic>
        <p:nvPicPr>
          <p:cNvPr id="194" name="Google Shape;194;p28"/>
          <p:cNvPicPr preferRelativeResize="0"/>
          <p:nvPr/>
        </p:nvPicPr>
        <p:blipFill>
          <a:blip r:embed="rId4">
            <a:alphaModFix/>
          </a:blip>
          <a:stretch>
            <a:fillRect/>
          </a:stretch>
        </p:blipFill>
        <p:spPr>
          <a:xfrm>
            <a:off x="2102300" y="1352000"/>
            <a:ext cx="4939402" cy="2739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98" name="Shape 198"/>
        <p:cNvGrpSpPr/>
        <p:nvPr/>
      </p:nvGrpSpPr>
      <p:grpSpPr>
        <a:xfrm>
          <a:off x="0" y="0"/>
          <a:ext cx="0" cy="0"/>
          <a:chOff x="0" y="0"/>
          <a:chExt cx="0" cy="0"/>
        </a:xfrm>
      </p:grpSpPr>
      <p:sp>
        <p:nvSpPr>
          <p:cNvPr id="199" name="Google Shape;199;p29"/>
          <p:cNvSpPr txBox="1"/>
          <p:nvPr/>
        </p:nvSpPr>
        <p:spPr>
          <a:xfrm>
            <a:off x="1398000" y="21753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Callbacks..?</a:t>
            </a:r>
            <a:endParaRPr i="1" sz="3600">
              <a:solidFill>
                <a:srgbClr val="121212"/>
              </a:solidFill>
              <a:latin typeface="Anton"/>
              <a:ea typeface="Anton"/>
              <a:cs typeface="Anton"/>
              <a:sym typeface="Anton"/>
            </a:endParaRPr>
          </a:p>
        </p:txBody>
      </p:sp>
      <p:pic>
        <p:nvPicPr>
          <p:cNvPr id="200" name="Google Shape;200;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04" name="Shape 204"/>
        <p:cNvGrpSpPr/>
        <p:nvPr/>
      </p:nvGrpSpPr>
      <p:grpSpPr>
        <a:xfrm>
          <a:off x="0" y="0"/>
          <a:ext cx="0" cy="0"/>
          <a:chOff x="0" y="0"/>
          <a:chExt cx="0" cy="0"/>
        </a:xfrm>
      </p:grpSpPr>
      <p:sp>
        <p:nvSpPr>
          <p:cNvPr id="205" name="Google Shape;205;p30"/>
          <p:cNvSpPr txBox="1"/>
          <p:nvPr/>
        </p:nvSpPr>
        <p:spPr>
          <a:xfrm>
            <a:off x="1398000" y="21753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Funciones como parámetros, claro</a:t>
            </a:r>
            <a:endParaRPr i="1" sz="3600">
              <a:solidFill>
                <a:srgbClr val="121212"/>
              </a:solidFill>
              <a:latin typeface="Anton"/>
              <a:ea typeface="Anton"/>
              <a:cs typeface="Anton"/>
              <a:sym typeface="Anton"/>
            </a:endParaRPr>
          </a:p>
        </p:txBody>
      </p:sp>
      <p:pic>
        <p:nvPicPr>
          <p:cNvPr id="206" name="Google Shape;206;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10" name="Shape 210"/>
        <p:cNvGrpSpPr/>
        <p:nvPr/>
      </p:nvGrpSpPr>
      <p:grpSpPr>
        <a:xfrm>
          <a:off x="0" y="0"/>
          <a:ext cx="0" cy="0"/>
          <a:chOff x="0" y="0"/>
          <a:chExt cx="0" cy="0"/>
        </a:xfrm>
      </p:grpSpPr>
      <p:sp>
        <p:nvSpPr>
          <p:cNvPr id="211" name="Google Shape;211;p31"/>
          <p:cNvSpPr txBox="1"/>
          <p:nvPr/>
        </p:nvSpPr>
        <p:spPr>
          <a:xfrm>
            <a:off x="1398000" y="4989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Funciones como parámetros..?!</a:t>
            </a:r>
            <a:endParaRPr i="1" sz="3600">
              <a:solidFill>
                <a:srgbClr val="121212"/>
              </a:solidFill>
              <a:latin typeface="Anton"/>
              <a:ea typeface="Anton"/>
              <a:cs typeface="Anton"/>
              <a:sym typeface="Anton"/>
            </a:endParaRPr>
          </a:p>
        </p:txBody>
      </p:sp>
      <p:pic>
        <p:nvPicPr>
          <p:cNvPr id="212" name="Google Shape;212;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3" name="Google Shape;213;p31"/>
          <p:cNvPicPr preferRelativeResize="0"/>
          <p:nvPr/>
        </p:nvPicPr>
        <p:blipFill>
          <a:blip r:embed="rId4">
            <a:alphaModFix/>
          </a:blip>
          <a:stretch>
            <a:fillRect/>
          </a:stretch>
        </p:blipFill>
        <p:spPr>
          <a:xfrm>
            <a:off x="2124689" y="1488000"/>
            <a:ext cx="4894622" cy="326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06550" y="14395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Repasar las funciones en Javascript y conocer las nuevas declaraciones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Comprender lo que es un callback y las promesas de JS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latin typeface="Helvetica Neue Light"/>
                <a:ea typeface="Helvetica Neue Light"/>
                <a:cs typeface="Helvetica Neue Light"/>
                <a:sym typeface="Helvetica Neue Light"/>
              </a:rPr>
              <a:t>Conocer el concepto y diferencias entre programación sincrónica y asincrónica en Javascript</a:t>
            </a:r>
            <a:endParaRPr sz="1800">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Concepto</a:t>
            </a:r>
            <a:endParaRPr i="1" sz="3600">
              <a:latin typeface="Anton"/>
              <a:ea typeface="Anton"/>
              <a:cs typeface="Anton"/>
              <a:sym typeface="Anton"/>
            </a:endParaRPr>
          </a:p>
        </p:txBody>
      </p:sp>
      <p:pic>
        <p:nvPicPr>
          <p:cNvPr id="219" name="Google Shape;219;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0" name="Google Shape;220;p3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21" name="Google Shape;221;p32"/>
          <p:cNvSpPr txBox="1"/>
          <p:nvPr/>
        </p:nvSpPr>
        <p:spPr>
          <a:xfrm>
            <a:off x="808725" y="1235650"/>
            <a:ext cx="7490700" cy="19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Como hemos visto, en Javascript es posible asignar una función a una variable. Esto es porque internamente, las funciones también son objetos (y las variables, referencias a esos objetos). Es por esto que </a:t>
            </a:r>
            <a:r>
              <a:rPr b="1" lang="en-GB" sz="2000">
                <a:solidFill>
                  <a:schemeClr val="dk1"/>
                </a:solidFill>
                <a:latin typeface="Helvetica Neue"/>
                <a:ea typeface="Helvetica Neue"/>
                <a:cs typeface="Helvetica Neue"/>
                <a:sym typeface="Helvetica Neue"/>
              </a:rPr>
              <a:t>Javascript </a:t>
            </a:r>
            <a:r>
              <a:rPr b="1" lang="en-GB" sz="2000">
                <a:latin typeface="Helvetica Neue"/>
                <a:ea typeface="Helvetica Neue"/>
                <a:cs typeface="Helvetica Neue"/>
                <a:sym typeface="Helvetica Neue"/>
              </a:rPr>
              <a:t>nos permite hacer que una función reciba como parámetro una referencia a otra función</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22" name="Google Shape;222;p32"/>
          <p:cNvPicPr preferRelativeResize="0"/>
          <p:nvPr/>
        </p:nvPicPr>
        <p:blipFill>
          <a:blip r:embed="rId5">
            <a:alphaModFix/>
          </a:blip>
          <a:stretch>
            <a:fillRect/>
          </a:stretch>
        </p:blipFill>
        <p:spPr>
          <a:xfrm>
            <a:off x="884925" y="3354850"/>
            <a:ext cx="7181500" cy="106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Ejemplos</a:t>
            </a:r>
            <a:endParaRPr i="1" sz="3600">
              <a:latin typeface="Anton"/>
              <a:ea typeface="Anton"/>
              <a:cs typeface="Anton"/>
              <a:sym typeface="Anton"/>
            </a:endParaRPr>
          </a:p>
        </p:txBody>
      </p:sp>
      <p:pic>
        <p:nvPicPr>
          <p:cNvPr id="228" name="Google Shape;228;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9" name="Google Shape;229;p3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30" name="Google Shape;230;p33"/>
          <p:cNvSpPr txBox="1"/>
          <p:nvPr/>
        </p:nvSpPr>
        <p:spPr>
          <a:xfrm>
            <a:off x="540600" y="1235650"/>
            <a:ext cx="80628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Y como ya sabemos, donde puedo </a:t>
            </a:r>
            <a:r>
              <a:rPr b="1" lang="en-GB" sz="2000">
                <a:latin typeface="Helvetica Neue"/>
                <a:ea typeface="Helvetica Neue"/>
                <a:cs typeface="Helvetica Neue"/>
                <a:sym typeface="Helvetica Neue"/>
              </a:rPr>
              <a:t>usar una variable </a:t>
            </a:r>
            <a:r>
              <a:rPr lang="en-GB" sz="2000">
                <a:latin typeface="Helvetica Neue Light"/>
                <a:ea typeface="Helvetica Neue Light"/>
                <a:cs typeface="Helvetica Neue Light"/>
                <a:sym typeface="Helvetica Neue Light"/>
              </a:rPr>
              <a:t>puedo también </a:t>
            </a:r>
            <a:r>
              <a:rPr b="1" lang="en-GB" sz="2000">
                <a:solidFill>
                  <a:schemeClr val="dk1"/>
                </a:solidFill>
                <a:latin typeface="Helvetica Neue"/>
                <a:ea typeface="Helvetica Neue"/>
                <a:cs typeface="Helvetica Neue"/>
                <a:sym typeface="Helvetica Neue"/>
              </a:rPr>
              <a:t>usar </a:t>
            </a:r>
            <a:r>
              <a:rPr b="1" lang="en-GB" sz="2000">
                <a:latin typeface="Helvetica Neue"/>
                <a:ea typeface="Helvetica Neue"/>
                <a:cs typeface="Helvetica Neue"/>
                <a:sym typeface="Helvetica Neue"/>
              </a:rPr>
              <a:t>directamente el contenido </a:t>
            </a:r>
            <a:r>
              <a:rPr lang="en-GB" sz="2000">
                <a:latin typeface="Helvetica Neue Light"/>
                <a:ea typeface="Helvetica Neue Light"/>
                <a:cs typeface="Helvetica Neue Light"/>
                <a:sym typeface="Helvetica Neue Light"/>
              </a:rPr>
              <a:t>de esa variable. </a:t>
            </a:r>
            <a:r>
              <a:rPr lang="en-GB" sz="2000">
                <a:solidFill>
                  <a:schemeClr val="dk1"/>
                </a:solidFill>
                <a:latin typeface="Helvetica Neue Light"/>
                <a:ea typeface="Helvetica Neue Light"/>
                <a:cs typeface="Helvetica Neue Light"/>
                <a:sym typeface="Helvetica Neue Light"/>
              </a:rPr>
              <a:t>En el ejemplo, la función ‘ejecutar’ recibe una función anónima, y la ejecuta.</a:t>
            </a:r>
            <a:endParaRPr sz="2000">
              <a:latin typeface="Helvetica Neue Light"/>
              <a:ea typeface="Helvetica Neue Light"/>
              <a:cs typeface="Helvetica Neue Light"/>
              <a:sym typeface="Helvetica Neue Light"/>
            </a:endParaRPr>
          </a:p>
        </p:txBody>
      </p:sp>
      <p:sp>
        <p:nvSpPr>
          <p:cNvPr id="231" name="Google Shape;231;p33"/>
          <p:cNvSpPr txBox="1"/>
          <p:nvPr/>
        </p:nvSpPr>
        <p:spPr>
          <a:xfrm>
            <a:off x="540600" y="3146977"/>
            <a:ext cx="8172300" cy="4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Esto también funciona con funciones anónimas con parámetros</a:t>
            </a:r>
            <a:endParaRPr sz="2000">
              <a:latin typeface="Helvetica Neue Light"/>
              <a:ea typeface="Helvetica Neue Light"/>
              <a:cs typeface="Helvetica Neue Light"/>
              <a:sym typeface="Helvetica Neue Light"/>
            </a:endParaRPr>
          </a:p>
        </p:txBody>
      </p:sp>
      <p:pic>
        <p:nvPicPr>
          <p:cNvPr id="232" name="Google Shape;232;p33"/>
          <p:cNvPicPr preferRelativeResize="0"/>
          <p:nvPr/>
        </p:nvPicPr>
        <p:blipFill>
          <a:blip r:embed="rId5">
            <a:alphaModFix/>
          </a:blip>
          <a:stretch>
            <a:fillRect/>
          </a:stretch>
        </p:blipFill>
        <p:spPr>
          <a:xfrm>
            <a:off x="653800" y="2478650"/>
            <a:ext cx="5670424" cy="440093"/>
          </a:xfrm>
          <a:prstGeom prst="rect">
            <a:avLst/>
          </a:prstGeom>
          <a:noFill/>
          <a:ln>
            <a:noFill/>
          </a:ln>
        </p:spPr>
      </p:pic>
      <p:pic>
        <p:nvPicPr>
          <p:cNvPr id="233" name="Google Shape;233;p33"/>
          <p:cNvPicPr preferRelativeResize="0"/>
          <p:nvPr/>
        </p:nvPicPr>
        <p:blipFill>
          <a:blip r:embed="rId6">
            <a:alphaModFix/>
          </a:blip>
          <a:stretch>
            <a:fillRect/>
          </a:stretch>
        </p:blipFill>
        <p:spPr>
          <a:xfrm>
            <a:off x="653788" y="3663275"/>
            <a:ext cx="7655832" cy="843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nvSpPr>
        <p:spPr>
          <a:xfrm>
            <a:off x="3655325" y="454250"/>
            <a:ext cx="3220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Definiendo...</a:t>
            </a:r>
            <a:endParaRPr i="1" sz="3600">
              <a:latin typeface="Anton"/>
              <a:ea typeface="Anton"/>
              <a:cs typeface="Anton"/>
              <a:sym typeface="Anton"/>
            </a:endParaRPr>
          </a:p>
        </p:txBody>
      </p:sp>
      <p:pic>
        <p:nvPicPr>
          <p:cNvPr id="239" name="Google Shape;239;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0" name="Google Shape;240;p34"/>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41" name="Google Shape;241;p34"/>
          <p:cNvSpPr txBox="1"/>
          <p:nvPr/>
        </p:nvSpPr>
        <p:spPr>
          <a:xfrm>
            <a:off x="852150" y="1591875"/>
            <a:ext cx="7218900" cy="306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 callback es una </a:t>
            </a:r>
            <a:r>
              <a:rPr b="1" lang="en-GB" sz="2000">
                <a:solidFill>
                  <a:schemeClr val="dk1"/>
                </a:solidFill>
                <a:highlight>
                  <a:srgbClr val="FFFFFF"/>
                </a:highlight>
                <a:latin typeface="Helvetica Neue"/>
                <a:ea typeface="Helvetica Neue"/>
                <a:cs typeface="Helvetica Neue"/>
                <a:sym typeface="Helvetica Neue"/>
              </a:rPr>
              <a:t>función que se envía como argumento a otra función</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intención es que la función que hace de receptora ejecute la función que se le está pasando por parámetro.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Podemos decir</a:t>
            </a:r>
            <a:r>
              <a:rPr lang="en-GB" sz="2000">
                <a:solidFill>
                  <a:schemeClr val="dk1"/>
                </a:solidFill>
                <a:highlight>
                  <a:srgbClr val="FFFFFF"/>
                </a:highlight>
                <a:latin typeface="Helvetica Neue Light"/>
                <a:ea typeface="Helvetica Neue Light"/>
                <a:cs typeface="Helvetica Neue Light"/>
                <a:sym typeface="Helvetica Neue Light"/>
              </a:rPr>
              <a:t> que la función “ejecutar” que usamos en el punto anterior “recibe un callback”.</a:t>
            </a:r>
            <a:endParaRPr sz="2000">
              <a:latin typeface="Helvetica Neue Light"/>
              <a:ea typeface="Helvetica Neue Light"/>
              <a:cs typeface="Helvetica Neue Light"/>
              <a:sym typeface="Helvetica Neue Light"/>
            </a:endParaRPr>
          </a:p>
        </p:txBody>
      </p:sp>
      <p:pic>
        <p:nvPicPr>
          <p:cNvPr id="242" name="Google Shape;242;p34"/>
          <p:cNvPicPr preferRelativeResize="0"/>
          <p:nvPr/>
        </p:nvPicPr>
        <p:blipFill>
          <a:blip r:embed="rId5">
            <a:alphaModFix/>
          </a:blip>
          <a:stretch>
            <a:fillRect/>
          </a:stretch>
        </p:blipFill>
        <p:spPr>
          <a:xfrm>
            <a:off x="1192313" y="405350"/>
            <a:ext cx="2139637"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46" name="Shape 246"/>
        <p:cNvGrpSpPr/>
        <p:nvPr/>
      </p:nvGrpSpPr>
      <p:grpSpPr>
        <a:xfrm>
          <a:off x="0" y="0"/>
          <a:ext cx="0" cy="0"/>
          <a:chOff x="0" y="0"/>
          <a:chExt cx="0" cy="0"/>
        </a:xfrm>
      </p:grpSpPr>
      <p:sp>
        <p:nvSpPr>
          <p:cNvPr id="247" name="Google Shape;247;p35"/>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48" name="Google Shape;248;p35"/>
          <p:cNvSpPr txBox="1"/>
          <p:nvPr/>
        </p:nvSpPr>
        <p:spPr>
          <a:xfrm>
            <a:off x="1181763" y="551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a:t>
            </a:r>
            <a:endParaRPr i="1" sz="4000">
              <a:latin typeface="Anton"/>
              <a:ea typeface="Anton"/>
              <a:cs typeface="Anton"/>
              <a:sym typeface="Anton"/>
            </a:endParaRPr>
          </a:p>
        </p:txBody>
      </p:sp>
      <p:sp>
        <p:nvSpPr>
          <p:cNvPr id="249" name="Google Shape;249;p35"/>
          <p:cNvSpPr txBox="1"/>
          <p:nvPr/>
        </p:nvSpPr>
        <p:spPr>
          <a:xfrm>
            <a:off x="800325" y="910050"/>
            <a:ext cx="7640100" cy="404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800">
                <a:latin typeface="Helvetica Neue Light"/>
                <a:ea typeface="Helvetica Neue Light"/>
                <a:cs typeface="Helvetica Neue Light"/>
                <a:sym typeface="Helvetica Neue Light"/>
              </a:rPr>
              <a:t>Imaginemos que queremos que al finalizar una operación se ejecute un cierto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ejemplo, queremos escribir un archivo y registrar en un log la hora en que se termine de escribir.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probable que no se pueda saber con exactitud en qué momento va a finalizar.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(ya veremos en cuáles) no podemos simplemente ejecutar la de escritura y luego, a continuación, guardar el log.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estos escenarios, las funciones deben recibir como último parámetro un callback, que (por convención) será ejecutado al finalizar la ejecución de la función.</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latin typeface="Helvetica Neue Light"/>
                <a:ea typeface="Helvetica Neue Light"/>
                <a:cs typeface="Helvetica Neue Light"/>
                <a:sym typeface="Helvetica Neue Light"/>
              </a:rPr>
              <a:t>Veamos una función inventada para entenderlo:</a:t>
            </a:r>
            <a:endParaRPr sz="1800">
              <a:latin typeface="Helvetica Neue Light"/>
              <a:ea typeface="Helvetica Neue Light"/>
              <a:cs typeface="Helvetica Neue Light"/>
              <a:sym typeface="Helvetica Neue Light"/>
            </a:endParaRPr>
          </a:p>
        </p:txBody>
      </p:sp>
      <p:pic>
        <p:nvPicPr>
          <p:cNvPr id="250" name="Google Shape;250;p3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nvSpPr>
        <p:spPr>
          <a:xfrm>
            <a:off x="707000" y="265525"/>
            <a:ext cx="414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Callback</a:t>
            </a:r>
            <a:endParaRPr i="1" sz="2600">
              <a:latin typeface="Anton"/>
              <a:ea typeface="Anton"/>
              <a:cs typeface="Anton"/>
              <a:sym typeface="Anton"/>
            </a:endParaRPr>
          </a:p>
        </p:txBody>
      </p:sp>
      <p:pic>
        <p:nvPicPr>
          <p:cNvPr id="256" name="Google Shape;256;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7" name="Google Shape;257;p36"/>
          <p:cNvSpPr txBox="1"/>
          <p:nvPr/>
        </p:nvSpPr>
        <p:spPr>
          <a:xfrm>
            <a:off x="641375" y="952025"/>
            <a:ext cx="7055100" cy="3058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150">
                <a:solidFill>
                  <a:srgbClr val="569CD6"/>
                </a:solidFill>
                <a:highlight>
                  <a:srgbClr val="1E1E1E"/>
                </a:highlight>
                <a:latin typeface="Courier New"/>
                <a:ea typeface="Courier New"/>
                <a:cs typeface="Courier New"/>
                <a:sym typeface="Courier New"/>
              </a:rPr>
              <a:t>function</a:t>
            </a:r>
            <a:r>
              <a:rPr lang="en-GB" sz="1150">
                <a:solidFill>
                  <a:srgbClr val="D4D4D4"/>
                </a:solidFill>
                <a:highlight>
                  <a:srgbClr val="1E1E1E"/>
                </a:highlight>
                <a:latin typeface="Courier New"/>
                <a:ea typeface="Courier New"/>
                <a:cs typeface="Courier New"/>
                <a:sym typeface="Courier New"/>
              </a:rPr>
              <a:t> </a:t>
            </a:r>
            <a:r>
              <a:rPr lang="en-GB" sz="1150">
                <a:solidFill>
                  <a:srgbClr val="DCDCAA"/>
                </a:solidFill>
                <a:highlight>
                  <a:srgbClr val="1E1E1E"/>
                </a:highlight>
                <a:latin typeface="Courier New"/>
                <a:ea typeface="Courier New"/>
                <a:cs typeface="Courier New"/>
                <a:sym typeface="Courier New"/>
              </a:rPr>
              <a:t>escribirYLoguear</a:t>
            </a:r>
            <a:r>
              <a:rPr lang="en-GB" sz="1150">
                <a:solidFill>
                  <a:srgbClr val="D4D4D4"/>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texto</a:t>
            </a: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callbackParaLoguear</a:t>
            </a:r>
            <a:r>
              <a:rPr lang="en-GB"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6A9955"/>
                </a:solidFill>
                <a:highlight>
                  <a:srgbClr val="1E1E1E"/>
                </a:highlight>
                <a:latin typeface="Courier New"/>
                <a:ea typeface="Courier New"/>
                <a:cs typeface="Courier New"/>
                <a:sym typeface="Courier New"/>
              </a:rPr>
              <a:t>// simulamos que escribimos en un archivo!</a:t>
            </a:r>
            <a:endParaRPr sz="11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console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log</a:t>
            </a:r>
            <a:r>
              <a:rPr lang="en-GB" sz="1150">
                <a:solidFill>
                  <a:srgbClr val="D4D4D4"/>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texto</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6A9955"/>
                </a:solidFill>
                <a:highlight>
                  <a:srgbClr val="1E1E1E"/>
                </a:highlight>
                <a:latin typeface="Courier New"/>
                <a:ea typeface="Courier New"/>
                <a:cs typeface="Courier New"/>
                <a:sym typeface="Courier New"/>
              </a:rPr>
              <a:t>// al finalizar, ejecutamos el callback</a:t>
            </a:r>
            <a:endParaRPr sz="11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DCDCAA"/>
                </a:solidFill>
                <a:highlight>
                  <a:srgbClr val="1E1E1E"/>
                </a:highlight>
                <a:latin typeface="Courier New"/>
                <a:ea typeface="Courier New"/>
                <a:cs typeface="Courier New"/>
                <a:sym typeface="Courier New"/>
              </a:rPr>
              <a:t>callbackParaLoguear</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'archivo escrito con éxito'</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CDCAA"/>
                </a:solidFill>
                <a:highlight>
                  <a:srgbClr val="1E1E1E"/>
                </a:highlight>
                <a:latin typeface="Courier New"/>
                <a:ea typeface="Courier New"/>
                <a:cs typeface="Courier New"/>
                <a:sym typeface="Courier New"/>
              </a:rPr>
              <a:t>escribirYLoguear</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'hola mundo de los callbacks!'</a:t>
            </a: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mensajeParaLoguear</a:t>
            </a:r>
            <a:r>
              <a:rPr lang="en-GB" sz="1150">
                <a:solidFill>
                  <a:srgbClr val="D4D4D4"/>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=&gt;</a:t>
            </a:r>
            <a:r>
              <a:rPr lang="en-GB"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const</a:t>
            </a:r>
            <a:r>
              <a:rPr lang="en-GB" sz="1150">
                <a:solidFill>
                  <a:srgbClr val="D4D4D4"/>
                </a:solidFill>
                <a:highlight>
                  <a:srgbClr val="1E1E1E"/>
                </a:highlight>
                <a:latin typeface="Courier New"/>
                <a:ea typeface="Courier New"/>
                <a:cs typeface="Courier New"/>
                <a:sym typeface="Courier New"/>
              </a:rPr>
              <a:t> </a:t>
            </a:r>
            <a:r>
              <a:rPr lang="en-GB" sz="1150">
                <a:solidFill>
                  <a:srgbClr val="4FC1FF"/>
                </a:solidFill>
                <a:highlight>
                  <a:srgbClr val="1E1E1E"/>
                </a:highlight>
                <a:latin typeface="Courier New"/>
                <a:ea typeface="Courier New"/>
                <a:cs typeface="Courier New"/>
                <a:sym typeface="Courier New"/>
              </a:rPr>
              <a:t>fecha</a:t>
            </a:r>
            <a:r>
              <a:rPr lang="en-GB" sz="1150">
                <a:solidFill>
                  <a:srgbClr val="D4D4D4"/>
                </a:solidFill>
                <a:highlight>
                  <a:srgbClr val="1E1E1E"/>
                </a:highlight>
                <a:latin typeface="Courier New"/>
                <a:ea typeface="Courier New"/>
                <a:cs typeface="Courier New"/>
                <a:sym typeface="Courier New"/>
              </a:rPr>
              <a:t> = </a:t>
            </a:r>
            <a:r>
              <a:rPr lang="en-GB" sz="1150">
                <a:solidFill>
                  <a:srgbClr val="569CD6"/>
                </a:solidFill>
                <a:highlight>
                  <a:srgbClr val="1E1E1E"/>
                </a:highlight>
                <a:latin typeface="Courier New"/>
                <a:ea typeface="Courier New"/>
                <a:cs typeface="Courier New"/>
                <a:sym typeface="Courier New"/>
              </a:rPr>
              <a:t>new</a:t>
            </a:r>
            <a:r>
              <a:rPr lang="en-GB" sz="1150">
                <a:solidFill>
                  <a:srgbClr val="D4D4D4"/>
                </a:solidFill>
                <a:highlight>
                  <a:srgbClr val="1E1E1E"/>
                </a:highlight>
                <a:latin typeface="Courier New"/>
                <a:ea typeface="Courier New"/>
                <a:cs typeface="Courier New"/>
                <a:sym typeface="Courier New"/>
              </a:rPr>
              <a:t> </a:t>
            </a:r>
            <a:r>
              <a:rPr lang="en-GB" sz="1150">
                <a:solidFill>
                  <a:srgbClr val="4EC9B0"/>
                </a:solidFill>
                <a:highlight>
                  <a:srgbClr val="1E1E1E"/>
                </a:highlight>
                <a:latin typeface="Courier New"/>
                <a:ea typeface="Courier New"/>
                <a:cs typeface="Courier New"/>
                <a:sym typeface="Courier New"/>
              </a:rPr>
              <a:t>Date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toLocaleDateString</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console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log</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t>
            </a:r>
            <a:r>
              <a:rPr lang="en-GB" sz="1150">
                <a:solidFill>
                  <a:srgbClr val="569CD6"/>
                </a:solidFill>
                <a:highlight>
                  <a:srgbClr val="1E1E1E"/>
                </a:highlight>
                <a:latin typeface="Courier New"/>
                <a:ea typeface="Courier New"/>
                <a:cs typeface="Courier New"/>
                <a:sym typeface="Courier New"/>
              </a:rPr>
              <a:t>${</a:t>
            </a:r>
            <a:r>
              <a:rPr lang="en-GB" sz="1150">
                <a:solidFill>
                  <a:srgbClr val="4FC1FF"/>
                </a:solidFill>
                <a:highlight>
                  <a:srgbClr val="1E1E1E"/>
                </a:highlight>
                <a:latin typeface="Courier New"/>
                <a:ea typeface="Courier New"/>
                <a:cs typeface="Courier New"/>
                <a:sym typeface="Courier New"/>
              </a:rPr>
              <a:t>fecha</a:t>
            </a:r>
            <a:r>
              <a:rPr lang="en-GB" sz="1150">
                <a:solidFill>
                  <a:srgbClr val="569CD6"/>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mensajeParaLoguear</a:t>
            </a:r>
            <a:r>
              <a:rPr lang="en-GB" sz="1150">
                <a:solidFill>
                  <a:srgbClr val="569CD6"/>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500"/>
          </a:p>
        </p:txBody>
      </p:sp>
      <p:sp>
        <p:nvSpPr>
          <p:cNvPr id="258" name="Google Shape;258;p36"/>
          <p:cNvSpPr txBox="1"/>
          <p:nvPr/>
        </p:nvSpPr>
        <p:spPr>
          <a:xfrm>
            <a:off x="578475" y="4072325"/>
            <a:ext cx="7243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En este ejemplo, “callbackParaLoguear” es una función anónima enviada como argumento a la función “escribirYLoguear” que obtiene la fecha de grabación y muestra un mensaje por pantalla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7"/>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264" name="Google Shape;264;p37"/>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8" name="Shape 268"/>
        <p:cNvGrpSpPr/>
        <p:nvPr/>
      </p:nvGrpSpPr>
      <p:grpSpPr>
        <a:xfrm>
          <a:off x="0" y="0"/>
          <a:ext cx="0" cy="0"/>
          <a:chOff x="0" y="0"/>
          <a:chExt cx="0" cy="0"/>
        </a:xfrm>
      </p:grpSpPr>
      <p:pic>
        <p:nvPicPr>
          <p:cNvPr id="269" name="Google Shape;269;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0" name="Google Shape;270;p38"/>
          <p:cNvSpPr txBox="1"/>
          <p:nvPr/>
        </p:nvSpPr>
        <p:spPr>
          <a:xfrm>
            <a:off x="852900" y="1090338"/>
            <a:ext cx="7438200" cy="2962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Definiremos una función llamada </a:t>
            </a:r>
            <a:r>
              <a:rPr b="1" lang="en-GB" sz="1600">
                <a:latin typeface="Helvetica Neue"/>
                <a:ea typeface="Helvetica Neue"/>
                <a:cs typeface="Helvetica Neue"/>
                <a:sym typeface="Helvetica Neue"/>
              </a:rPr>
              <a:t>operación</a:t>
            </a:r>
            <a:r>
              <a:rPr b="1" lang="en-GB" sz="1600">
                <a:latin typeface="Helvetica Neue"/>
                <a:ea typeface="Helvetica Neue"/>
                <a:cs typeface="Helvetica Neue"/>
                <a:sym typeface="Helvetica Neue"/>
              </a:rPr>
              <a:t> </a:t>
            </a:r>
            <a:r>
              <a:rPr lang="en-GB" sz="1600">
                <a:latin typeface="Helvetica Neue Light"/>
                <a:ea typeface="Helvetica Neue Light"/>
                <a:cs typeface="Helvetica Neue Light"/>
                <a:sym typeface="Helvetica Neue Light"/>
              </a:rPr>
              <a:t>que reciba </a:t>
            </a:r>
            <a:r>
              <a:rPr lang="en-GB" sz="1600">
                <a:solidFill>
                  <a:schemeClr val="dk1"/>
                </a:solidFill>
                <a:latin typeface="Helvetica Neue Light"/>
                <a:ea typeface="Helvetica Neue Light"/>
                <a:cs typeface="Helvetica Neue Light"/>
                <a:sym typeface="Helvetica Neue Light"/>
              </a:rPr>
              <a:t>como parámetro </a:t>
            </a:r>
            <a:r>
              <a:rPr lang="en-GB" sz="1600">
                <a:latin typeface="Helvetica Neue Light"/>
                <a:ea typeface="Helvetica Neue Light"/>
                <a:cs typeface="Helvetica Neue Light"/>
                <a:sym typeface="Helvetica Neue Light"/>
              </a:rPr>
              <a:t>dos valores y una función con la operación que va a realizar. Deberá retornar el resultado.</a:t>
            </a:r>
            <a:endParaRPr sz="1600">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sz="1600">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Definiremos las siguientes funciones: suma, resta, multiplicación, división y módulo. Estas recibirán dos valores y devolverán el resultado. Serán pasadas como parámetro en la llamada a la función </a:t>
            </a:r>
            <a:r>
              <a:rPr b="1" lang="en-GB" sz="1600">
                <a:latin typeface="Helvetica Neue"/>
                <a:ea typeface="Helvetica Neue"/>
                <a:cs typeface="Helvetica Neue"/>
                <a:sym typeface="Helvetica Neue"/>
              </a:rPr>
              <a:t>operación</a:t>
            </a:r>
            <a:endParaRPr b="1" sz="1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1600">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Todas las funciones tendrán que ser realizadas con sintaxis flecha.</a:t>
            </a:r>
            <a:endParaRPr sz="1600">
              <a:latin typeface="Helvetica Neue Light"/>
              <a:ea typeface="Helvetica Neue Light"/>
              <a:cs typeface="Helvetica Neue Light"/>
              <a:sym typeface="Helvetica Neue Light"/>
            </a:endParaRPr>
          </a:p>
        </p:txBody>
      </p:sp>
      <p:pic>
        <p:nvPicPr>
          <p:cNvPr id="271" name="Google Shape;271;p38"/>
          <p:cNvPicPr preferRelativeResize="0"/>
          <p:nvPr/>
        </p:nvPicPr>
        <p:blipFill rotWithShape="1">
          <a:blip r:embed="rId4">
            <a:alphaModFix/>
          </a:blip>
          <a:srcRect b="0" l="0" r="0" t="0"/>
          <a:stretch/>
        </p:blipFill>
        <p:spPr>
          <a:xfrm>
            <a:off x="7509825" y="-7"/>
            <a:ext cx="1634174" cy="63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nvSpPr>
        <p:spPr>
          <a:xfrm>
            <a:off x="536950" y="454250"/>
            <a:ext cx="69213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Callbacks: Algunas convenciones</a:t>
            </a:r>
            <a:endParaRPr i="1" sz="3600">
              <a:latin typeface="Anton"/>
              <a:ea typeface="Anton"/>
              <a:cs typeface="Anton"/>
              <a:sym typeface="Anton"/>
            </a:endParaRPr>
          </a:p>
        </p:txBody>
      </p:sp>
      <p:pic>
        <p:nvPicPr>
          <p:cNvPr id="277" name="Google Shape;277;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8" name="Google Shape;278;p3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79" name="Google Shape;279;p39"/>
          <p:cNvSpPr txBox="1"/>
          <p:nvPr/>
        </p:nvSpPr>
        <p:spPr>
          <a:xfrm>
            <a:off x="886050" y="1269950"/>
            <a:ext cx="7868400" cy="3339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 </a:t>
            </a:r>
            <a:r>
              <a:rPr lang="en-GB" sz="2000">
                <a:solidFill>
                  <a:schemeClr val="dk1"/>
                </a:solidFill>
                <a:highlight>
                  <a:srgbClr val="FFFFFF"/>
                </a:highlight>
                <a:latin typeface="Helvetica Neue Light"/>
                <a:ea typeface="Helvetica Neue Light"/>
                <a:cs typeface="Helvetica Neue Light"/>
                <a:sym typeface="Helvetica Neue Light"/>
              </a:rPr>
              <a:t>siempre es el </a:t>
            </a:r>
            <a:r>
              <a:rPr b="1" lang="en-GB" sz="2000">
                <a:solidFill>
                  <a:schemeClr val="dk1"/>
                </a:solidFill>
                <a:highlight>
                  <a:srgbClr val="FFFFFF"/>
                </a:highlight>
                <a:latin typeface="Helvetica Neue"/>
                <a:ea typeface="Helvetica Neue"/>
                <a:cs typeface="Helvetica Neue"/>
                <a:sym typeface="Helvetica Neue"/>
              </a:rPr>
              <a:t>último parámetro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 </a:t>
            </a:r>
            <a:r>
              <a:rPr lang="en-GB" sz="2000">
                <a:solidFill>
                  <a:schemeClr val="dk1"/>
                </a:solidFill>
                <a:highlight>
                  <a:srgbClr val="FFFFFF"/>
                </a:highlight>
                <a:latin typeface="Helvetica Neue Light"/>
                <a:ea typeface="Helvetica Neue Light"/>
                <a:cs typeface="Helvetica Neue Light"/>
                <a:sym typeface="Helvetica Neue Light"/>
              </a:rPr>
              <a:t>suele ser una función que </a:t>
            </a:r>
            <a:r>
              <a:rPr b="1" lang="en-GB" sz="2000">
                <a:solidFill>
                  <a:schemeClr val="dk1"/>
                </a:solidFill>
                <a:highlight>
                  <a:srgbClr val="FFFFFF"/>
                </a:highlight>
                <a:latin typeface="Helvetica Neue"/>
                <a:ea typeface="Helvetica Neue"/>
                <a:cs typeface="Helvetica Neue"/>
                <a:sym typeface="Helvetica Neue"/>
              </a:rPr>
              <a:t>recibe dos parámetros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a:t>
            </a:r>
            <a:r>
              <a:rPr b="1" lang="en-GB" sz="2000">
                <a:solidFill>
                  <a:schemeClr val="dk1"/>
                </a:solidFill>
                <a:highlight>
                  <a:srgbClr val="FFFFFF"/>
                </a:highlight>
                <a:latin typeface="Helvetica Neue"/>
                <a:ea typeface="Helvetica Neue"/>
                <a:cs typeface="Helvetica Neue"/>
                <a:sym typeface="Helvetica Neue"/>
              </a:rPr>
              <a:t>función llama </a:t>
            </a:r>
            <a:r>
              <a:rPr lang="en-GB" sz="2000">
                <a:solidFill>
                  <a:schemeClr val="dk1"/>
                </a:solidFill>
                <a:highlight>
                  <a:srgbClr val="FFFFFF"/>
                </a:highlight>
                <a:latin typeface="Helvetica Neue Light"/>
                <a:ea typeface="Helvetica Neue Light"/>
                <a:cs typeface="Helvetica Neue Light"/>
                <a:sym typeface="Helvetica Neue Light"/>
              </a:rPr>
              <a:t>al callback </a:t>
            </a:r>
            <a:r>
              <a:rPr b="1" lang="en-GB" sz="2000">
                <a:solidFill>
                  <a:schemeClr val="dk1"/>
                </a:solidFill>
                <a:highlight>
                  <a:srgbClr val="FFFFFF"/>
                </a:highlight>
                <a:latin typeface="Helvetica Neue"/>
                <a:ea typeface="Helvetica Neue"/>
                <a:cs typeface="Helvetica Neue"/>
                <a:sym typeface="Helvetica Neue"/>
              </a:rPr>
              <a:t>al terminar </a:t>
            </a:r>
            <a:r>
              <a:rPr lang="en-GB" sz="2000">
                <a:solidFill>
                  <a:schemeClr val="dk1"/>
                </a:solidFill>
                <a:highlight>
                  <a:srgbClr val="FFFFFF"/>
                </a:highlight>
                <a:latin typeface="Helvetica Neue Light"/>
                <a:ea typeface="Helvetica Neue Light"/>
                <a:cs typeface="Helvetica Neue Light"/>
                <a:sym typeface="Helvetica Neue Light"/>
              </a:rPr>
              <a:t>de ejecutar todas sus operaciones.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Si la operación fue exitosa</a:t>
            </a:r>
            <a:r>
              <a:rPr lang="en-GB" sz="2000">
                <a:solidFill>
                  <a:schemeClr val="dk1"/>
                </a:solidFill>
                <a:highlight>
                  <a:srgbClr val="FFFFFF"/>
                </a:highlight>
                <a:latin typeface="Helvetica Neue Light"/>
                <a:ea typeface="Helvetica Neue Light"/>
                <a:cs typeface="Helvetica Neue Light"/>
                <a:sym typeface="Helvetica Neue Light"/>
              </a:rPr>
              <a:t>, la función llamará al callback pasando null como primer parámetro y si generó algún resultado este se pasará como segundo parámetro.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Helvetica Neue"/>
                <a:ea typeface="Helvetica Neue"/>
                <a:cs typeface="Helvetica Neue"/>
                <a:sym typeface="Helvetica Neue"/>
              </a:rPr>
              <a:t>Si la operación resultó en un error</a:t>
            </a:r>
            <a:r>
              <a:rPr lang="en-GB" sz="2000">
                <a:latin typeface="Helvetica Neue Light"/>
                <a:ea typeface="Helvetica Neue Light"/>
                <a:cs typeface="Helvetica Neue Light"/>
                <a:sym typeface="Helvetica Neue Light"/>
              </a:rPr>
              <a:t>, la función llamará al callback pasando el error obtenido como primer parámetro.</a:t>
            </a:r>
            <a:endParaRPr sz="2000">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nvSpPr>
        <p:spPr>
          <a:xfrm>
            <a:off x="1003275" y="460300"/>
            <a:ext cx="414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convenciones</a:t>
            </a:r>
            <a:endParaRPr i="1" sz="2600">
              <a:latin typeface="Anton"/>
              <a:ea typeface="Anton"/>
              <a:cs typeface="Anton"/>
              <a:sym typeface="Anton"/>
            </a:endParaRPr>
          </a:p>
        </p:txBody>
      </p:sp>
      <p:pic>
        <p:nvPicPr>
          <p:cNvPr id="285" name="Google Shape;285;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6" name="Google Shape;286;p40"/>
          <p:cNvSpPr txBox="1"/>
          <p:nvPr/>
        </p:nvSpPr>
        <p:spPr>
          <a:xfrm>
            <a:off x="1003275" y="1209925"/>
            <a:ext cx="7135800" cy="129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Desde el lado del callback, estas funciones deberán saber cómo manejar los parámetros. Por este motivo, nos encontraremos muy a menudo con la siguiente estructura</a:t>
            </a:r>
            <a:endParaRPr sz="2000">
              <a:latin typeface="Helvetica Neue Light"/>
              <a:ea typeface="Helvetica Neue Light"/>
              <a:cs typeface="Helvetica Neue Light"/>
              <a:sym typeface="Helvetica Neue Light"/>
            </a:endParaRPr>
          </a:p>
        </p:txBody>
      </p:sp>
      <p:pic>
        <p:nvPicPr>
          <p:cNvPr id="287" name="Google Shape;287;p40"/>
          <p:cNvPicPr preferRelativeResize="0"/>
          <p:nvPr/>
        </p:nvPicPr>
        <p:blipFill>
          <a:blip r:embed="rId4">
            <a:alphaModFix/>
          </a:blip>
          <a:stretch>
            <a:fillRect/>
          </a:stretch>
        </p:blipFill>
        <p:spPr>
          <a:xfrm>
            <a:off x="1977525" y="2651050"/>
            <a:ext cx="5047651" cy="1835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91" name="Shape 291"/>
        <p:cNvGrpSpPr/>
        <p:nvPr/>
      </p:nvGrpSpPr>
      <p:grpSpPr>
        <a:xfrm>
          <a:off x="0" y="0"/>
          <a:ext cx="0" cy="0"/>
          <a:chOff x="0" y="0"/>
          <a:chExt cx="0" cy="0"/>
        </a:xfrm>
      </p:grpSpPr>
      <p:sp>
        <p:nvSpPr>
          <p:cNvPr id="292" name="Google Shape;292;p41"/>
          <p:cNvSpPr txBox="1"/>
          <p:nvPr/>
        </p:nvSpPr>
        <p:spPr>
          <a:xfrm>
            <a:off x="1981150" y="912625"/>
            <a:ext cx="5181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Callbacks anidados</a:t>
            </a:r>
            <a:endParaRPr i="1" sz="3600">
              <a:solidFill>
                <a:srgbClr val="121212"/>
              </a:solidFill>
              <a:latin typeface="Anton"/>
              <a:ea typeface="Anton"/>
              <a:cs typeface="Anton"/>
              <a:sym typeface="Anton"/>
            </a:endParaRPr>
          </a:p>
        </p:txBody>
      </p:sp>
      <p:pic>
        <p:nvPicPr>
          <p:cNvPr id="293" name="Google Shape;293;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4" name="Google Shape;294;p41"/>
          <p:cNvPicPr preferRelativeResize="0"/>
          <p:nvPr/>
        </p:nvPicPr>
        <p:blipFill>
          <a:blip r:embed="rId4">
            <a:alphaModFix/>
          </a:blip>
          <a:stretch>
            <a:fillRect/>
          </a:stretch>
        </p:blipFill>
        <p:spPr>
          <a:xfrm>
            <a:off x="1981163" y="1901725"/>
            <a:ext cx="5181675" cy="236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1" name="Google Shape;71;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 name="Google Shape;72;p15"/>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 name="Google Shape;73;p15"/>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5" name="Google Shape;75;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77" name="Google Shape;77;p15"/>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highlight>
                  <a:srgbClr val="FFFFFF"/>
                </a:highlight>
              </a:rPr>
              <a:t>Principios básiclos de Javascript</a:t>
            </a:r>
            <a:endParaRPr b="1" sz="1200">
              <a:latin typeface="Helvetica Neue"/>
              <a:ea typeface="Helvetica Neue"/>
              <a:cs typeface="Helvetica Neue"/>
              <a:sym typeface="Helvetica Neue"/>
            </a:endParaRPr>
          </a:p>
        </p:txBody>
      </p:sp>
      <p:pic>
        <p:nvPicPr>
          <p:cNvPr id="78" name="Google Shape;78;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9" name="Google Shape;79;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a:t>
            </a:r>
            <a:endParaRPr>
              <a:latin typeface="Helvetica Neue"/>
              <a:ea typeface="Helvetica Neue"/>
              <a:cs typeface="Helvetica Neue"/>
              <a:sym typeface="Helvetica Neue"/>
            </a:endParaRPr>
          </a:p>
        </p:txBody>
      </p:sp>
      <p:sp>
        <p:nvSpPr>
          <p:cNvPr id="81" name="Google Shape;81;p15"/>
          <p:cNvSpPr txBox="1"/>
          <p:nvPr/>
        </p:nvSpPr>
        <p:spPr>
          <a:xfrm>
            <a:off x="6302850" y="1842700"/>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rPr>
              <a:t>Manejo de Archivos en Javascript</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2" name="Google Shape;82;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3" name="Google Shape;83;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4" name="Google Shape;84;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5" name="Google Shape;85;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6" name="Google Shape;86;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7" name="Google Shape;87;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a:t>
            </a:r>
            <a:endParaRPr>
              <a:latin typeface="Helvetica Neue"/>
              <a:ea typeface="Helvetica Neue"/>
              <a:cs typeface="Helvetica Neue"/>
              <a:sym typeface="Helvetica Neue"/>
            </a:endParaRPr>
          </a:p>
        </p:txBody>
      </p:sp>
      <p:sp>
        <p:nvSpPr>
          <p:cNvPr id="89" name="Google Shape;89;p15"/>
          <p:cNvSpPr txBox="1"/>
          <p:nvPr/>
        </p:nvSpPr>
        <p:spPr>
          <a:xfrm>
            <a:off x="3576837" y="1758000"/>
            <a:ext cx="22407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Programación sincrónica y asincrónica</a:t>
            </a:r>
            <a:endParaRPr b="1" sz="1200">
              <a:latin typeface="Helvetica Neue"/>
              <a:ea typeface="Helvetica Neue"/>
              <a:cs typeface="Helvetica Neue"/>
              <a:sym typeface="Helvetica Neue"/>
            </a:endParaRPr>
          </a:p>
        </p:txBody>
      </p:sp>
      <p:cxnSp>
        <p:nvCxnSpPr>
          <p:cNvPr id="90" name="Google Shape;90;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2" name="Google Shape;92;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3" name="Google Shape;93;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4" name="Google Shape;94;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5" name="Google Shape;95;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Concepto</a:t>
            </a:r>
            <a:endParaRPr i="1" sz="3600">
              <a:latin typeface="Anton"/>
              <a:ea typeface="Anton"/>
              <a:cs typeface="Anton"/>
              <a:sym typeface="Anton"/>
            </a:endParaRPr>
          </a:p>
        </p:txBody>
      </p:sp>
      <p:pic>
        <p:nvPicPr>
          <p:cNvPr id="300" name="Google Shape;300;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1" name="Google Shape;301;p4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02" name="Google Shape;302;p42"/>
          <p:cNvSpPr txBox="1"/>
          <p:nvPr/>
        </p:nvSpPr>
        <p:spPr>
          <a:xfrm>
            <a:off x="1174350" y="1430300"/>
            <a:ext cx="6795300" cy="2706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Es un fragmento de código en el que </a:t>
            </a:r>
            <a:r>
              <a:rPr b="1" lang="en-GB" sz="2000">
                <a:solidFill>
                  <a:schemeClr val="dk1"/>
                </a:solidFill>
                <a:latin typeface="Helvetica Neue"/>
                <a:ea typeface="Helvetica Neue"/>
                <a:cs typeface="Helvetica Neue"/>
                <a:sym typeface="Helvetica Neue"/>
              </a:rPr>
              <a:t>una función llama a un callback, y este a otro </a:t>
            </a:r>
            <a:r>
              <a:rPr lang="en-GB" sz="2000">
                <a:solidFill>
                  <a:schemeClr val="dk1"/>
                </a:solidFill>
                <a:latin typeface="Helvetica Neue Light"/>
                <a:ea typeface="Helvetica Neue Light"/>
                <a:cs typeface="Helvetica Neue Light"/>
                <a:sym typeface="Helvetica Neue Light"/>
              </a:rPr>
              <a:t>callback, y este a otro, y así sucesivamente.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Son </a:t>
            </a:r>
            <a:r>
              <a:rPr b="1" lang="en-GB" sz="2000">
                <a:solidFill>
                  <a:schemeClr val="dk1"/>
                </a:solidFill>
                <a:latin typeface="Helvetica Neue"/>
                <a:ea typeface="Helvetica Neue"/>
                <a:cs typeface="Helvetica Neue"/>
                <a:sym typeface="Helvetica Neue"/>
              </a:rPr>
              <a:t>operaciones encadenadas</a:t>
            </a:r>
            <a:r>
              <a:rPr lang="en-GB" sz="2000">
                <a:solidFill>
                  <a:schemeClr val="dk1"/>
                </a:solidFill>
                <a:latin typeface="Helvetica Neue Light"/>
                <a:ea typeface="Helvetica Neue Light"/>
                <a:cs typeface="Helvetica Neue Light"/>
                <a:sym typeface="Helvetica Neue Light"/>
              </a:rPr>
              <a:t>, en serie.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el nivel de anidamiento es grande, se puede producir el llamado </a:t>
            </a:r>
            <a:r>
              <a:rPr b="1" i="1" lang="en-GB" sz="2000">
                <a:solidFill>
                  <a:schemeClr val="dk1"/>
                </a:solidFill>
                <a:latin typeface="Helvetica Neue"/>
                <a:ea typeface="Helvetica Neue"/>
                <a:cs typeface="Helvetica Neue"/>
                <a:sym typeface="Helvetica Neue"/>
              </a:rPr>
              <a:t>callback hell</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ó infierno de callbacks</a:t>
            </a:r>
            <a:r>
              <a:rPr lang="en-GB" sz="2000">
                <a:solidFill>
                  <a:schemeClr val="dk1"/>
                </a:solidFill>
                <a:highlight>
                  <a:schemeClr val="lt1"/>
                </a:highlight>
                <a:latin typeface="Helvetica Neue Light"/>
                <a:ea typeface="Helvetica Neue Light"/>
                <a:cs typeface="Helvetica Neue Light"/>
                <a:sym typeface="Helvetica Neue Light"/>
              </a:rPr>
              <a:t>. También se conoce como </a:t>
            </a:r>
            <a:r>
              <a:rPr i="1" lang="en-GB" sz="2000">
                <a:solidFill>
                  <a:schemeClr val="dk1"/>
                </a:solidFill>
                <a:highlight>
                  <a:schemeClr val="lt1"/>
                </a:highlight>
                <a:latin typeface="Helvetica Neue Light"/>
                <a:ea typeface="Helvetica Neue Light"/>
                <a:cs typeface="Helvetica Neue Light"/>
                <a:sym typeface="Helvetica Neue Light"/>
              </a:rPr>
              <a:t>pyramid of doom</a:t>
            </a:r>
            <a:r>
              <a:rPr lang="en-GB" sz="2000">
                <a:solidFill>
                  <a:schemeClr val="dk1"/>
                </a:solidFill>
                <a:highlight>
                  <a:schemeClr val="lt1"/>
                </a:highlight>
                <a:latin typeface="Helvetica Neue Light"/>
                <a:ea typeface="Helvetica Neue Light"/>
                <a:cs typeface="Helvetica Neue Light"/>
                <a:sym typeface="Helvetica Neue Light"/>
              </a:rPr>
              <a:t> ó pirámide de la perdición.</a:t>
            </a:r>
            <a:endParaRPr sz="2000">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nvSpPr>
        <p:spPr>
          <a:xfrm>
            <a:off x="1003275" y="460300"/>
            <a:ext cx="414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Callback anidado</a:t>
            </a:r>
            <a:endParaRPr i="1" sz="2600">
              <a:latin typeface="Anton"/>
              <a:ea typeface="Anton"/>
              <a:cs typeface="Anton"/>
              <a:sym typeface="Anton"/>
            </a:endParaRPr>
          </a:p>
        </p:txBody>
      </p:sp>
      <p:pic>
        <p:nvPicPr>
          <p:cNvPr id="308" name="Google Shape;308;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9" name="Google Shape;309;p43"/>
          <p:cNvPicPr preferRelativeResize="0"/>
          <p:nvPr/>
        </p:nvPicPr>
        <p:blipFill>
          <a:blip r:embed="rId4">
            <a:alphaModFix/>
          </a:blip>
          <a:stretch>
            <a:fillRect/>
          </a:stretch>
        </p:blipFill>
        <p:spPr>
          <a:xfrm>
            <a:off x="1099125" y="1059395"/>
            <a:ext cx="6468802" cy="33637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13" name="Shape 313"/>
        <p:cNvGrpSpPr/>
        <p:nvPr/>
      </p:nvGrpSpPr>
      <p:grpSpPr>
        <a:xfrm>
          <a:off x="0" y="0"/>
          <a:ext cx="0" cy="0"/>
          <a:chOff x="0" y="0"/>
          <a:chExt cx="0" cy="0"/>
        </a:xfrm>
      </p:grpSpPr>
      <p:sp>
        <p:nvSpPr>
          <p:cNvPr id="314" name="Google Shape;314;p44"/>
          <p:cNvSpPr txBox="1"/>
          <p:nvPr/>
        </p:nvSpPr>
        <p:spPr>
          <a:xfrm>
            <a:off x="1181763" y="551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¡Atención!</a:t>
            </a:r>
            <a:endParaRPr i="1" sz="4000">
              <a:latin typeface="Anton"/>
              <a:ea typeface="Anton"/>
              <a:cs typeface="Anton"/>
              <a:sym typeface="Anton"/>
            </a:endParaRPr>
          </a:p>
        </p:txBody>
      </p:sp>
      <p:sp>
        <p:nvSpPr>
          <p:cNvPr id="315" name="Google Shape;315;p44"/>
          <p:cNvSpPr txBox="1"/>
          <p:nvPr/>
        </p:nvSpPr>
        <p:spPr>
          <a:xfrm>
            <a:off x="614400" y="1044225"/>
            <a:ext cx="7915200" cy="1543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A tipo de estructura de código se le ha denominado </a:t>
            </a:r>
            <a:r>
              <a:rPr b="1" lang="en-GB" sz="2000">
                <a:latin typeface="Helvetica Neue"/>
                <a:ea typeface="Helvetica Neue"/>
                <a:cs typeface="Helvetica Neue"/>
                <a:sym typeface="Helvetica Neue"/>
              </a:rPr>
              <a:t>callbacks hell</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pyramid of doom</a:t>
            </a:r>
            <a:r>
              <a:rPr lang="en-GB" sz="2000">
                <a:latin typeface="Helvetica Neue Light"/>
                <a:ea typeface="Helvetica Neue Light"/>
                <a:cs typeface="Helvetica Neue Light"/>
                <a:sym typeface="Helvetica Neue Light"/>
              </a:rPr>
              <a:t>, ya que las funciones se van encadenando de forma que la indentación del código se vuelve bastante prominente y dificulta la comprensión del mismo.</a:t>
            </a:r>
            <a:endParaRPr sz="2000">
              <a:latin typeface="Helvetica Neue Light"/>
              <a:ea typeface="Helvetica Neue Light"/>
              <a:cs typeface="Helvetica Neue Light"/>
              <a:sym typeface="Helvetica Neue Light"/>
            </a:endParaRPr>
          </a:p>
        </p:txBody>
      </p:sp>
      <p:pic>
        <p:nvPicPr>
          <p:cNvPr id="316" name="Google Shape;316;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7" name="Google Shape;317;p44"/>
          <p:cNvPicPr preferRelativeResize="0"/>
          <p:nvPr/>
        </p:nvPicPr>
        <p:blipFill>
          <a:blip r:embed="rId4">
            <a:alphaModFix/>
          </a:blip>
          <a:stretch>
            <a:fillRect/>
          </a:stretch>
        </p:blipFill>
        <p:spPr>
          <a:xfrm>
            <a:off x="1025825" y="2663925"/>
            <a:ext cx="6957085" cy="1767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21" name="Shape 321"/>
        <p:cNvGrpSpPr/>
        <p:nvPr/>
      </p:nvGrpSpPr>
      <p:grpSpPr>
        <a:xfrm>
          <a:off x="0" y="0"/>
          <a:ext cx="0" cy="0"/>
          <a:chOff x="0" y="0"/>
          <a:chExt cx="0" cy="0"/>
        </a:xfrm>
      </p:grpSpPr>
      <p:pic>
        <p:nvPicPr>
          <p:cNvPr id="322" name="Google Shape;322;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3" name="Google Shape;323;p45"/>
          <p:cNvPicPr preferRelativeResize="0"/>
          <p:nvPr/>
        </p:nvPicPr>
        <p:blipFill>
          <a:blip r:embed="rId4">
            <a:alphaModFix/>
          </a:blip>
          <a:stretch>
            <a:fillRect/>
          </a:stretch>
        </p:blipFill>
        <p:spPr>
          <a:xfrm>
            <a:off x="2070162" y="2027879"/>
            <a:ext cx="5003676" cy="2432976"/>
          </a:xfrm>
          <a:prstGeom prst="rect">
            <a:avLst/>
          </a:prstGeom>
          <a:noFill/>
          <a:ln>
            <a:noFill/>
          </a:ln>
        </p:spPr>
      </p:pic>
      <p:sp>
        <p:nvSpPr>
          <p:cNvPr id="324" name="Google Shape;324;p45"/>
          <p:cNvSpPr txBox="1"/>
          <p:nvPr/>
        </p:nvSpPr>
        <p:spPr>
          <a:xfrm>
            <a:off x="908700" y="11549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a:t>
            </a:r>
            <a:endParaRPr i="1" sz="3600">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nvSpPr>
        <p:spPr>
          <a:xfrm>
            <a:off x="241300" y="4700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a:t>
            </a:r>
            <a:endParaRPr i="1" sz="3600">
              <a:latin typeface="Anton"/>
              <a:ea typeface="Anton"/>
              <a:cs typeface="Anton"/>
              <a:sym typeface="Anton"/>
            </a:endParaRPr>
          </a:p>
        </p:txBody>
      </p:sp>
      <p:sp>
        <p:nvSpPr>
          <p:cNvPr id="330" name="Google Shape;330;p46"/>
          <p:cNvSpPr txBox="1"/>
          <p:nvPr/>
        </p:nvSpPr>
        <p:spPr>
          <a:xfrm>
            <a:off x="585725" y="1235650"/>
            <a:ext cx="7706100" cy="3316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Una Promesa es un objeto que encapsula una operación, y que permite definir acciones a tomar luego de finalizada dicha operación, según el resultado de la misma. Para ello, permite </a:t>
            </a:r>
            <a:r>
              <a:rPr b="1" lang="en-GB" sz="1800">
                <a:solidFill>
                  <a:schemeClr val="dk1"/>
                </a:solidFill>
                <a:highlight>
                  <a:schemeClr val="lt1"/>
                </a:highlight>
                <a:latin typeface="Helvetica Neue"/>
                <a:ea typeface="Helvetica Neue"/>
                <a:cs typeface="Helvetica Neue"/>
                <a:sym typeface="Helvetica Neue"/>
              </a:rPr>
              <a:t>asociar manejadores </a:t>
            </a:r>
            <a:r>
              <a:rPr lang="en-GB" sz="1800">
                <a:solidFill>
                  <a:schemeClr val="dk1"/>
                </a:solidFill>
                <a:highlight>
                  <a:schemeClr val="lt1"/>
                </a:highlight>
                <a:latin typeface="Helvetica Neue Light"/>
                <a:ea typeface="Helvetica Neue Light"/>
                <a:cs typeface="Helvetica Neue Light"/>
                <a:sym typeface="Helvetica Neue Light"/>
              </a:rPr>
              <a:t>que actuarán sobre un eventual valor (resultado) en caso de éxito, o la razón de falla (error) en caso de una falla.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Al igual que con los callbacks, este mecanismo permite </a:t>
            </a:r>
            <a:r>
              <a:rPr b="1" lang="en-GB" sz="1800">
                <a:solidFill>
                  <a:schemeClr val="dk1"/>
                </a:solidFill>
                <a:highlight>
                  <a:schemeClr val="lt1"/>
                </a:highlight>
                <a:latin typeface="Helvetica Neue"/>
                <a:ea typeface="Helvetica Neue"/>
                <a:cs typeface="Helvetica Neue"/>
                <a:sym typeface="Helvetica Neue"/>
              </a:rPr>
              <a:t>definir desde afuera</a:t>
            </a:r>
            <a:r>
              <a:rPr lang="en-GB" sz="1800">
                <a:solidFill>
                  <a:schemeClr val="dk1"/>
                </a:solidFill>
                <a:highlight>
                  <a:schemeClr val="lt1"/>
                </a:highlight>
                <a:latin typeface="Helvetica Neue Light"/>
                <a:ea typeface="Helvetica Neue Light"/>
                <a:cs typeface="Helvetica Neue Light"/>
                <a:sym typeface="Helvetica Neue Light"/>
              </a:rPr>
              <a:t> de una función un bloque de código que </a:t>
            </a:r>
            <a:r>
              <a:rPr b="1" lang="en-GB" sz="1800">
                <a:solidFill>
                  <a:schemeClr val="dk1"/>
                </a:solidFill>
                <a:highlight>
                  <a:schemeClr val="lt1"/>
                </a:highlight>
                <a:latin typeface="Helvetica Neue"/>
                <a:ea typeface="Helvetica Neue"/>
                <a:cs typeface="Helvetica Neue"/>
                <a:sym typeface="Helvetica Neue"/>
              </a:rPr>
              <a:t>se ejecutará dentro</a:t>
            </a:r>
            <a:r>
              <a:rPr lang="en-GB" sz="1800">
                <a:solidFill>
                  <a:schemeClr val="dk1"/>
                </a:solidFill>
                <a:highlight>
                  <a:schemeClr val="lt1"/>
                </a:highlight>
                <a:latin typeface="Helvetica Neue Light"/>
                <a:ea typeface="Helvetica Neue Light"/>
                <a:cs typeface="Helvetica Neue Light"/>
                <a:sym typeface="Helvetica Neue Light"/>
              </a:rPr>
              <a:t> de esa función, dependiendo del resultado. A diferencia de los callbacks, en este caso se definirán dos manejadores en lugar de uno solo. Esto permite evitar </a:t>
            </a:r>
            <a:r>
              <a:rPr i="1" lang="en-GB" sz="1800">
                <a:solidFill>
                  <a:schemeClr val="dk1"/>
                </a:solidFill>
                <a:highlight>
                  <a:schemeClr val="lt1"/>
                </a:highlight>
                <a:latin typeface="Helvetica Neue Light"/>
                <a:ea typeface="Helvetica Neue Light"/>
                <a:cs typeface="Helvetica Neue Light"/>
                <a:sym typeface="Helvetica Neue Light"/>
              </a:rPr>
              <a:t>callback hells</a:t>
            </a:r>
            <a:r>
              <a:rPr lang="en-GB" sz="1800">
                <a:solidFill>
                  <a:schemeClr val="dk1"/>
                </a:solidFill>
                <a:highlight>
                  <a:schemeClr val="lt1"/>
                </a:highlight>
                <a:latin typeface="Helvetica Neue Light"/>
                <a:ea typeface="Helvetica Neue Light"/>
                <a:cs typeface="Helvetica Neue Light"/>
                <a:sym typeface="Helvetica Neue Light"/>
              </a:rPr>
              <a:t> como veremos más adelante.</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331" name="Google Shape;331;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2" name="Google Shape;332;p46"/>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nvSpPr>
        <p:spPr>
          <a:xfrm>
            <a:off x="241300" y="4700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Estados de una promesa</a:t>
            </a:r>
            <a:endParaRPr i="1" sz="3600">
              <a:latin typeface="Anton"/>
              <a:ea typeface="Anton"/>
              <a:cs typeface="Anton"/>
              <a:sym typeface="Anton"/>
            </a:endParaRPr>
          </a:p>
        </p:txBody>
      </p:sp>
      <p:sp>
        <p:nvSpPr>
          <p:cNvPr id="338" name="Google Shape;338;p47"/>
          <p:cNvSpPr txBox="1"/>
          <p:nvPr/>
        </p:nvSpPr>
        <p:spPr>
          <a:xfrm>
            <a:off x="585725" y="1388050"/>
            <a:ext cx="7706100" cy="331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El estado inicial de una promesa 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Pendiente (pending)</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Una vez que la operación contenida se resuelve, el estado de la promesa pasa 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Cumplida (fulfilled):</a:t>
            </a:r>
            <a:r>
              <a:rPr lang="en-GB" sz="1900">
                <a:solidFill>
                  <a:schemeClr val="dk1"/>
                </a:solidFill>
                <a:highlight>
                  <a:schemeClr val="lt1"/>
                </a:highlight>
                <a:latin typeface="Helvetica Neue Light"/>
                <a:ea typeface="Helvetica Neue Light"/>
                <a:cs typeface="Helvetica Neue Light"/>
                <a:sym typeface="Helvetica Neue Light"/>
              </a:rPr>
              <a:t> la operación salió bien, y su resultado será manejado por el callback asignado mediante el método </a:t>
            </a:r>
            <a:r>
              <a:rPr lang="en-GB" sz="1900">
                <a:solidFill>
                  <a:schemeClr val="dk1"/>
                </a:solidFill>
                <a:highlight>
                  <a:schemeClr val="lt1"/>
                </a:highlight>
                <a:latin typeface="Consolas"/>
                <a:ea typeface="Consolas"/>
                <a:cs typeface="Consolas"/>
                <a:sym typeface="Consolas"/>
              </a:rPr>
              <a:t>.</a:t>
            </a:r>
            <a:r>
              <a:rPr i="1" lang="en-GB" sz="1900">
                <a:solidFill>
                  <a:schemeClr val="dk1"/>
                </a:solidFill>
                <a:highlight>
                  <a:schemeClr val="lt1"/>
                </a:highlight>
                <a:latin typeface="Consolas"/>
                <a:ea typeface="Consolas"/>
                <a:cs typeface="Consolas"/>
                <a:sym typeface="Consolas"/>
              </a:rPr>
              <a:t>then()</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Rechazada (rejected):</a:t>
            </a:r>
            <a:r>
              <a:rPr lang="en-GB" sz="1900">
                <a:solidFill>
                  <a:schemeClr val="dk1"/>
                </a:solidFill>
                <a:highlight>
                  <a:schemeClr val="lt1"/>
                </a:highlight>
                <a:latin typeface="Helvetica Neue Light"/>
                <a:ea typeface="Helvetica Neue Light"/>
                <a:cs typeface="Helvetica Neue Light"/>
                <a:sym typeface="Helvetica Neue Light"/>
              </a:rPr>
              <a:t> la operación falló, y su error será manejado por el callback asignado mediante el método </a:t>
            </a:r>
            <a:r>
              <a:rPr lang="en-GB" sz="1900">
                <a:solidFill>
                  <a:schemeClr val="dk1"/>
                </a:solidFill>
                <a:highlight>
                  <a:schemeClr val="lt1"/>
                </a:highlight>
                <a:latin typeface="Consolas"/>
                <a:ea typeface="Consolas"/>
                <a:cs typeface="Consolas"/>
                <a:sym typeface="Consolas"/>
              </a:rPr>
              <a:t>.</a:t>
            </a:r>
            <a:r>
              <a:rPr i="1" lang="en-GB" sz="1900">
                <a:solidFill>
                  <a:schemeClr val="dk1"/>
                </a:solidFill>
                <a:highlight>
                  <a:schemeClr val="lt1"/>
                </a:highlight>
                <a:latin typeface="Consolas"/>
                <a:ea typeface="Consolas"/>
                <a:cs typeface="Consolas"/>
                <a:sym typeface="Consolas"/>
              </a:rPr>
              <a:t>catch()</a:t>
            </a:r>
            <a:r>
              <a:rPr lang="en-GB" sz="1900">
                <a:solidFill>
                  <a:schemeClr val="dk1"/>
                </a:solidFill>
                <a:highlight>
                  <a:schemeClr val="lt1"/>
                </a:highlight>
                <a:latin typeface="Helvetica Neue Light"/>
                <a:ea typeface="Helvetica Neue Light"/>
                <a:cs typeface="Helvetica Neue Light"/>
                <a:sym typeface="Helvetica Neue Light"/>
              </a:rPr>
              <a:t>.</a:t>
            </a:r>
            <a:endParaRPr i="1" sz="1900">
              <a:solidFill>
                <a:schemeClr val="dk1"/>
              </a:solidFill>
              <a:highlight>
                <a:srgbClr val="FFFFFF"/>
              </a:highlight>
              <a:latin typeface="Helvetica Neue Light"/>
              <a:ea typeface="Helvetica Neue Light"/>
              <a:cs typeface="Helvetica Neue Light"/>
              <a:sym typeface="Helvetica Neue Light"/>
            </a:endParaRPr>
          </a:p>
        </p:txBody>
      </p:sp>
      <p:pic>
        <p:nvPicPr>
          <p:cNvPr id="339" name="Google Shape;339;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0" name="Google Shape;340;p47"/>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6" name="Google Shape;346;p48"/>
          <p:cNvPicPr preferRelativeResize="0"/>
          <p:nvPr/>
        </p:nvPicPr>
        <p:blipFill>
          <a:blip r:embed="rId4">
            <a:alphaModFix/>
          </a:blip>
          <a:stretch>
            <a:fillRect/>
          </a:stretch>
        </p:blipFill>
        <p:spPr>
          <a:xfrm>
            <a:off x="1048813" y="1109487"/>
            <a:ext cx="7046385" cy="2924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2" name="Google Shape;352;p49"/>
          <p:cNvPicPr preferRelativeResize="0"/>
          <p:nvPr/>
        </p:nvPicPr>
        <p:blipFill>
          <a:blip r:embed="rId4">
            <a:alphaModFix/>
          </a:blip>
          <a:stretch>
            <a:fillRect/>
          </a:stretch>
        </p:blipFill>
        <p:spPr>
          <a:xfrm>
            <a:off x="2018050" y="770225"/>
            <a:ext cx="5107904" cy="3603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nvSpPr>
        <p:spPr>
          <a:xfrm>
            <a:off x="241300" y="2414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 creación</a:t>
            </a:r>
            <a:endParaRPr i="1" sz="3600">
              <a:latin typeface="Anton"/>
              <a:ea typeface="Anton"/>
              <a:cs typeface="Anton"/>
              <a:sym typeface="Anton"/>
            </a:endParaRPr>
          </a:p>
        </p:txBody>
      </p:sp>
      <p:sp>
        <p:nvSpPr>
          <p:cNvPr id="358" name="Google Shape;358;p50"/>
          <p:cNvSpPr txBox="1"/>
          <p:nvPr/>
        </p:nvSpPr>
        <p:spPr>
          <a:xfrm>
            <a:off x="1387650" y="1250838"/>
            <a:ext cx="6368700" cy="30888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dividendo</a:t>
            </a: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C586C0"/>
                </a:solidFill>
                <a:highlight>
                  <a:srgbClr val="1E1E1E"/>
                </a:highlight>
                <a:latin typeface="Courier New"/>
                <a:ea typeface="Courier New"/>
                <a:cs typeface="Courier New"/>
                <a:sym typeface="Courier New"/>
              </a:rPr>
              <a:t>return</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new</a:t>
            </a:r>
            <a:r>
              <a:rPr lang="en-GB" sz="1450">
                <a:solidFill>
                  <a:srgbClr val="D4D4D4"/>
                </a:solidFill>
                <a:highlight>
                  <a:srgbClr val="1E1E1E"/>
                </a:highlight>
                <a:latin typeface="Courier New"/>
                <a:ea typeface="Courier New"/>
                <a:cs typeface="Courier New"/>
                <a:sym typeface="Courier New"/>
              </a:rPr>
              <a:t> </a:t>
            </a:r>
            <a:r>
              <a:rPr lang="en-GB" sz="1450">
                <a:solidFill>
                  <a:srgbClr val="4EC9B0"/>
                </a:solidFill>
                <a:highlight>
                  <a:srgbClr val="1E1E1E"/>
                </a:highlight>
                <a:latin typeface="Courier New"/>
                <a:ea typeface="Courier New"/>
                <a:cs typeface="Courier New"/>
                <a:sym typeface="Courier New"/>
              </a:rPr>
              <a:t>Promise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resolve</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reject</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C586C0"/>
                </a:solidFill>
                <a:highlight>
                  <a:srgbClr val="1E1E1E"/>
                </a:highlight>
                <a:latin typeface="Courier New"/>
                <a:ea typeface="Courier New"/>
                <a:cs typeface="Courier New"/>
                <a:sym typeface="Courier New"/>
              </a:rPr>
              <a:t>if</a:t>
            </a: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 ==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reject</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'no se puede dividir por cero'</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 </a:t>
            </a:r>
            <a:r>
              <a:rPr lang="en-GB" sz="1450">
                <a:solidFill>
                  <a:srgbClr val="C586C0"/>
                </a:solidFill>
                <a:highlight>
                  <a:srgbClr val="1E1E1E"/>
                </a:highlight>
                <a:latin typeface="Courier New"/>
                <a:ea typeface="Courier New"/>
                <a:cs typeface="Courier New"/>
                <a:sym typeface="Courier New"/>
              </a:rPr>
              <a:t>else</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resolve</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dividendo</a:t>
            </a:r>
            <a:r>
              <a:rPr lang="en-GB" sz="1450">
                <a:solidFill>
                  <a:srgbClr val="D4D4D4"/>
                </a:solidFill>
                <a:highlight>
                  <a:srgbClr val="1E1E1E"/>
                </a:highlight>
                <a:latin typeface="Courier New"/>
                <a:ea typeface="Courier New"/>
                <a:cs typeface="Courier New"/>
                <a:sym typeface="Courier New"/>
              </a:rPr>
              <a:t> /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i="1" sz="2400">
              <a:solidFill>
                <a:schemeClr val="dk1"/>
              </a:solidFill>
              <a:highlight>
                <a:srgbClr val="FFFFFF"/>
              </a:highlight>
              <a:latin typeface="Helvetica Neue Light"/>
              <a:ea typeface="Helvetica Neue Light"/>
              <a:cs typeface="Helvetica Neue Light"/>
              <a:sym typeface="Helvetica Neue Light"/>
            </a:endParaRPr>
          </a:p>
        </p:txBody>
      </p:sp>
      <p:pic>
        <p:nvPicPr>
          <p:cNvPr id="359" name="Google Shape;359;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0" name="Google Shape;360;p50"/>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nvSpPr>
        <p:spPr>
          <a:xfrm>
            <a:off x="241300" y="2414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 uso (sale bien)</a:t>
            </a:r>
            <a:endParaRPr i="1" sz="3600">
              <a:latin typeface="Anton"/>
              <a:ea typeface="Anton"/>
              <a:cs typeface="Anton"/>
              <a:sym typeface="Anton"/>
            </a:endParaRPr>
          </a:p>
        </p:txBody>
      </p:sp>
      <p:sp>
        <p:nvSpPr>
          <p:cNvPr id="366" name="Google Shape;366;p51"/>
          <p:cNvSpPr txBox="1"/>
          <p:nvPr/>
        </p:nvSpPr>
        <p:spPr>
          <a:xfrm>
            <a:off x="1361100" y="1072525"/>
            <a:ext cx="6421800" cy="3215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B5CEA8"/>
                </a:solidFill>
                <a:highlight>
                  <a:srgbClr val="1E1E1E"/>
                </a:highlight>
                <a:latin typeface="Courier New"/>
                <a:ea typeface="Courier New"/>
                <a:cs typeface="Courier New"/>
                <a:sym typeface="Courier New"/>
              </a:rPr>
              <a:t>10</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then</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`resultado: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catch</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`error: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resultado: 5</a:t>
            </a:r>
            <a:endParaRPr sz="1450">
              <a:solidFill>
                <a:srgbClr val="D4D4D4"/>
              </a:solidFill>
              <a:highlight>
                <a:srgbClr val="1E1E1E"/>
              </a:highlight>
              <a:latin typeface="Courier New"/>
              <a:ea typeface="Courier New"/>
              <a:cs typeface="Courier New"/>
              <a:sym typeface="Courier New"/>
            </a:endParaRPr>
          </a:p>
        </p:txBody>
      </p:sp>
      <p:pic>
        <p:nvPicPr>
          <p:cNvPr id="367" name="Google Shape;367;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8" name="Google Shape;368;p51"/>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6"/>
          <p:cNvSpPr txBox="1"/>
          <p:nvPr/>
        </p:nvSpPr>
        <p:spPr>
          <a:xfrm>
            <a:off x="1852500" y="31047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a:t>
            </a:r>
            <a:endParaRPr i="1" sz="3600">
              <a:solidFill>
                <a:srgbClr val="E0FF00"/>
              </a:solidFill>
              <a:latin typeface="Anton"/>
              <a:ea typeface="Anton"/>
              <a:cs typeface="Anton"/>
              <a:sym typeface="Anton"/>
            </a:endParaRPr>
          </a:p>
        </p:txBody>
      </p:sp>
      <p:pic>
        <p:nvPicPr>
          <p:cNvPr id="101" name="Google Shape;101;p16"/>
          <p:cNvPicPr preferRelativeResize="0"/>
          <p:nvPr/>
        </p:nvPicPr>
        <p:blipFill>
          <a:blip r:embed="rId4">
            <a:alphaModFix/>
          </a:blip>
          <a:stretch>
            <a:fillRect/>
          </a:stretch>
        </p:blipFill>
        <p:spPr>
          <a:xfrm>
            <a:off x="2539763" y="1343450"/>
            <a:ext cx="4216875" cy="2811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nvSpPr>
        <p:spPr>
          <a:xfrm>
            <a:off x="241300" y="2414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 uso (sale mal)</a:t>
            </a:r>
            <a:endParaRPr i="1" sz="3600">
              <a:latin typeface="Anton"/>
              <a:ea typeface="Anton"/>
              <a:cs typeface="Anton"/>
              <a:sym typeface="Anton"/>
            </a:endParaRPr>
          </a:p>
        </p:txBody>
      </p:sp>
      <p:sp>
        <p:nvSpPr>
          <p:cNvPr id="374" name="Google Shape;374;p52"/>
          <p:cNvSpPr txBox="1"/>
          <p:nvPr/>
        </p:nvSpPr>
        <p:spPr>
          <a:xfrm>
            <a:off x="1361100" y="1072525"/>
            <a:ext cx="6421800" cy="32034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B5CEA8"/>
                </a:solidFill>
                <a:highlight>
                  <a:srgbClr val="1E1E1E"/>
                </a:highlight>
                <a:latin typeface="Courier New"/>
                <a:ea typeface="Courier New"/>
                <a:cs typeface="Courier New"/>
                <a:sym typeface="Courier New"/>
              </a:rPr>
              <a:t>10</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then</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`resultado: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catch</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`error: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error: no se puede dividir por cero</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p:txBody>
      </p:sp>
      <p:pic>
        <p:nvPicPr>
          <p:cNvPr id="375" name="Google Shape;375;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6" name="Google Shape;376;p52"/>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3"/>
          <p:cNvPicPr preferRelativeResize="0"/>
          <p:nvPr/>
        </p:nvPicPr>
        <p:blipFill>
          <a:blip r:embed="rId3">
            <a:alphaModFix/>
          </a:blip>
          <a:stretch>
            <a:fillRect/>
          </a:stretch>
        </p:blipFill>
        <p:spPr>
          <a:xfrm>
            <a:off x="5444775" y="1659900"/>
            <a:ext cx="1937525" cy="3307975"/>
          </a:xfrm>
          <a:prstGeom prst="rect">
            <a:avLst/>
          </a:prstGeom>
          <a:noFill/>
          <a:ln>
            <a:noFill/>
          </a:ln>
        </p:spPr>
      </p:pic>
      <p:sp>
        <p:nvSpPr>
          <p:cNvPr id="382" name="Google Shape;382;p53"/>
          <p:cNvSpPr txBox="1"/>
          <p:nvPr/>
        </p:nvSpPr>
        <p:spPr>
          <a:xfrm>
            <a:off x="403025" y="454225"/>
            <a:ext cx="639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Encadenamiento de promesas</a:t>
            </a:r>
            <a:endParaRPr i="1" sz="3600">
              <a:latin typeface="Anton"/>
              <a:ea typeface="Anton"/>
              <a:cs typeface="Anton"/>
              <a:sym typeface="Anton"/>
            </a:endParaRPr>
          </a:p>
        </p:txBody>
      </p:sp>
      <p:sp>
        <p:nvSpPr>
          <p:cNvPr id="383" name="Google Shape;383;p53"/>
          <p:cNvSpPr txBox="1"/>
          <p:nvPr/>
        </p:nvSpPr>
        <p:spPr>
          <a:xfrm>
            <a:off x="774575" y="1142200"/>
            <a:ext cx="8052900" cy="9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Una llamada a </a:t>
            </a:r>
            <a:r>
              <a:rPr lang="en-GB" sz="2000">
                <a:solidFill>
                  <a:schemeClr val="dk1"/>
                </a:solidFill>
                <a:highlight>
                  <a:schemeClr val="lt1"/>
                </a:highlight>
                <a:latin typeface="Consolas"/>
                <a:ea typeface="Consolas"/>
                <a:cs typeface="Consolas"/>
                <a:sym typeface="Consolas"/>
              </a:rPr>
              <a:t>promise.then()</a:t>
            </a:r>
            <a:r>
              <a:rPr lang="en-GB" sz="2000">
                <a:solidFill>
                  <a:schemeClr val="dk1"/>
                </a:solidFill>
                <a:highlight>
                  <a:schemeClr val="lt1"/>
                </a:highlight>
                <a:latin typeface="Helvetica Neue Light"/>
                <a:ea typeface="Helvetica Neue Light"/>
                <a:cs typeface="Helvetica Neue Light"/>
                <a:sym typeface="Helvetica Neue Light"/>
              </a:rPr>
              <a:t> devuelve otra promesa, para que podamos llamar al siguiente </a:t>
            </a:r>
            <a:r>
              <a:rPr lang="en-GB" sz="2000">
                <a:solidFill>
                  <a:schemeClr val="dk1"/>
                </a:solidFill>
                <a:highlight>
                  <a:schemeClr val="lt1"/>
                </a:highlight>
                <a:latin typeface="Consolas"/>
                <a:ea typeface="Consolas"/>
                <a:cs typeface="Consolas"/>
                <a:sym typeface="Consolas"/>
              </a:rPr>
              <a:t>.then()</a:t>
            </a:r>
            <a:r>
              <a:rPr lang="en-GB" sz="2000">
                <a:solidFill>
                  <a:schemeClr val="dk1"/>
                </a:solidFill>
                <a:highlight>
                  <a:schemeClr val="lt1"/>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384" name="Google Shape;384;p53"/>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85" name="Google Shape;385;p53"/>
          <p:cNvPicPr preferRelativeResize="0"/>
          <p:nvPr/>
        </p:nvPicPr>
        <p:blipFill>
          <a:blip r:embed="rId5">
            <a:alphaModFix/>
          </a:blip>
          <a:stretch>
            <a:fillRect/>
          </a:stretch>
        </p:blipFill>
        <p:spPr>
          <a:xfrm>
            <a:off x="7458500" y="243775"/>
            <a:ext cx="1186525" cy="1186525"/>
          </a:xfrm>
          <a:prstGeom prst="rect">
            <a:avLst/>
          </a:prstGeom>
          <a:noFill/>
          <a:ln>
            <a:noFill/>
          </a:ln>
        </p:spPr>
      </p:pic>
      <p:pic>
        <p:nvPicPr>
          <p:cNvPr id="386" name="Google Shape;386;p53"/>
          <p:cNvPicPr preferRelativeResize="0"/>
          <p:nvPr/>
        </p:nvPicPr>
        <p:blipFill>
          <a:blip r:embed="rId6">
            <a:alphaModFix/>
          </a:blip>
          <a:stretch>
            <a:fillRect/>
          </a:stretch>
        </p:blipFill>
        <p:spPr>
          <a:xfrm>
            <a:off x="1079400" y="2083900"/>
            <a:ext cx="4201350" cy="27563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0" name="Shape 390"/>
        <p:cNvGrpSpPr/>
        <p:nvPr/>
      </p:nvGrpSpPr>
      <p:grpSpPr>
        <a:xfrm>
          <a:off x="0" y="0"/>
          <a:ext cx="0" cy="0"/>
          <a:chOff x="0" y="0"/>
          <a:chExt cx="0" cy="0"/>
        </a:xfrm>
      </p:grpSpPr>
      <p:sp>
        <p:nvSpPr>
          <p:cNvPr id="391" name="Google Shape;391;p54"/>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392" name="Google Shape;392;p54"/>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96" name="Shape 396"/>
        <p:cNvGrpSpPr/>
        <p:nvPr/>
      </p:nvGrpSpPr>
      <p:grpSpPr>
        <a:xfrm>
          <a:off x="0" y="0"/>
          <a:ext cx="0" cy="0"/>
          <a:chOff x="0" y="0"/>
          <a:chExt cx="0" cy="0"/>
        </a:xfrm>
      </p:grpSpPr>
      <p:pic>
        <p:nvPicPr>
          <p:cNvPr id="397" name="Google Shape;397;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8" name="Google Shape;398;p55"/>
          <p:cNvSpPr txBox="1"/>
          <p:nvPr/>
        </p:nvSpPr>
        <p:spPr>
          <a:xfrm>
            <a:off x="852900" y="639850"/>
            <a:ext cx="7438200" cy="75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GB" sz="1600">
                <a:latin typeface="Helvetica Neue Light"/>
                <a:ea typeface="Helvetica Neue Light"/>
                <a:cs typeface="Helvetica Neue Light"/>
                <a:sym typeface="Helvetica Neue Light"/>
              </a:rPr>
              <a:t>Determinaremos en cada caso la salida que se registra en la consola</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500"/>
              <a:buFont typeface="Arial"/>
              <a:buNone/>
            </a:pPr>
            <a:r>
              <a:t/>
            </a:r>
            <a:endParaRPr sz="1600">
              <a:latin typeface="Helvetica Neue Light"/>
              <a:ea typeface="Helvetica Neue Light"/>
              <a:cs typeface="Helvetica Neue Light"/>
              <a:sym typeface="Helvetica Neue Light"/>
            </a:endParaRPr>
          </a:p>
        </p:txBody>
      </p:sp>
      <p:pic>
        <p:nvPicPr>
          <p:cNvPr id="399" name="Google Shape;399;p55"/>
          <p:cNvPicPr preferRelativeResize="0"/>
          <p:nvPr/>
        </p:nvPicPr>
        <p:blipFill rotWithShape="1">
          <a:blip r:embed="rId4">
            <a:alphaModFix/>
          </a:blip>
          <a:srcRect b="0" l="0" r="0" t="0"/>
          <a:stretch/>
        </p:blipFill>
        <p:spPr>
          <a:xfrm>
            <a:off x="7509825" y="-7"/>
            <a:ext cx="1634174" cy="639850"/>
          </a:xfrm>
          <a:prstGeom prst="rect">
            <a:avLst/>
          </a:prstGeom>
          <a:noFill/>
          <a:ln>
            <a:noFill/>
          </a:ln>
        </p:spPr>
      </p:pic>
      <p:sp>
        <p:nvSpPr>
          <p:cNvPr id="400" name="Google Shape;400;p55"/>
          <p:cNvSpPr txBox="1"/>
          <p:nvPr/>
        </p:nvSpPr>
        <p:spPr>
          <a:xfrm>
            <a:off x="286236" y="1220388"/>
            <a:ext cx="2596200" cy="2551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resolve</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1" name="Google Shape;401;p55"/>
          <p:cNvSpPr txBox="1"/>
          <p:nvPr/>
        </p:nvSpPr>
        <p:spPr>
          <a:xfrm>
            <a:off x="3273898" y="1220388"/>
            <a:ext cx="2596200" cy="2551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resolve</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2" name="Google Shape;402;p55"/>
          <p:cNvSpPr txBox="1"/>
          <p:nvPr/>
        </p:nvSpPr>
        <p:spPr>
          <a:xfrm>
            <a:off x="6261561" y="1220388"/>
            <a:ext cx="2596200" cy="2551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reject</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3" name="Google Shape;403;p55"/>
          <p:cNvSpPr txBox="1"/>
          <p:nvPr/>
        </p:nvSpPr>
        <p:spPr>
          <a:xfrm>
            <a:off x="314400" y="4061975"/>
            <a:ext cx="7243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600"/>
              <a:t>Observación: </a:t>
            </a:r>
            <a:r>
              <a:rPr i="1" lang="en-GB" sz="1600">
                <a:latin typeface="Consolas"/>
                <a:ea typeface="Consolas"/>
                <a:cs typeface="Consolas"/>
                <a:sym typeface="Consolas"/>
              </a:rPr>
              <a:t>Promise.resolve(arg)</a:t>
            </a:r>
            <a:r>
              <a:rPr i="1" lang="en-GB" sz="1600"/>
              <a:t> devuelve una promesa que siempre se resolverá en forma exitosa, y que devolverá como resultado el valor recibido como argumento.</a:t>
            </a:r>
            <a:endParaRPr i="1"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p5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57"/>
          <p:cNvSpPr txBox="1"/>
          <p:nvPr/>
        </p:nvSpPr>
        <p:spPr>
          <a:xfrm>
            <a:off x="1025250" y="4615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a:t>
            </a:r>
            <a:r>
              <a:rPr i="1" lang="en-GB" sz="3600">
                <a:solidFill>
                  <a:srgbClr val="E0FF00"/>
                </a:solidFill>
                <a:latin typeface="Anton"/>
                <a:ea typeface="Anton"/>
                <a:cs typeface="Anton"/>
                <a:sym typeface="Anton"/>
              </a:rPr>
              <a:t>incronismo vs Asincronismo</a:t>
            </a:r>
            <a:endParaRPr i="1" sz="3600">
              <a:solidFill>
                <a:srgbClr val="E0FF00"/>
              </a:solidFill>
              <a:latin typeface="Anton"/>
              <a:ea typeface="Anton"/>
              <a:cs typeface="Anton"/>
              <a:sym typeface="Anton"/>
            </a:endParaRPr>
          </a:p>
        </p:txBody>
      </p:sp>
      <p:pic>
        <p:nvPicPr>
          <p:cNvPr id="414" name="Google Shape;414;p57"/>
          <p:cNvPicPr preferRelativeResize="0"/>
          <p:nvPr/>
        </p:nvPicPr>
        <p:blipFill>
          <a:blip r:embed="rId4">
            <a:alphaModFix/>
          </a:blip>
          <a:stretch>
            <a:fillRect/>
          </a:stretch>
        </p:blipFill>
        <p:spPr>
          <a:xfrm>
            <a:off x="2486225" y="1245075"/>
            <a:ext cx="4195938" cy="30713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418" name="Shape 418"/>
        <p:cNvGrpSpPr/>
        <p:nvPr/>
      </p:nvGrpSpPr>
      <p:grpSpPr>
        <a:xfrm>
          <a:off x="0" y="0"/>
          <a:ext cx="0" cy="0"/>
          <a:chOff x="0" y="0"/>
          <a:chExt cx="0" cy="0"/>
        </a:xfrm>
      </p:grpSpPr>
      <p:sp>
        <p:nvSpPr>
          <p:cNvPr id="419" name="Google Shape;419;p5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E</a:t>
            </a:r>
            <a:r>
              <a:rPr i="1" lang="en-GB" sz="3600">
                <a:solidFill>
                  <a:srgbClr val="121212"/>
                </a:solidFill>
                <a:latin typeface="Anton"/>
                <a:ea typeface="Anton"/>
                <a:cs typeface="Anton"/>
                <a:sym typeface="Anton"/>
              </a:rPr>
              <a:t>jecución sincrónica vs. ejecución asincrónica</a:t>
            </a:r>
            <a:endParaRPr i="1" sz="3600">
              <a:solidFill>
                <a:srgbClr val="121212"/>
              </a:solidFill>
              <a:latin typeface="Anton"/>
              <a:ea typeface="Anton"/>
              <a:cs typeface="Anton"/>
              <a:sym typeface="Anton"/>
            </a:endParaRPr>
          </a:p>
        </p:txBody>
      </p:sp>
      <p:pic>
        <p:nvPicPr>
          <p:cNvPr id="420" name="Google Shape;420;p5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24" name="Shape 424"/>
        <p:cNvGrpSpPr/>
        <p:nvPr/>
      </p:nvGrpSpPr>
      <p:grpSpPr>
        <a:xfrm>
          <a:off x="0" y="0"/>
          <a:ext cx="0" cy="0"/>
          <a:chOff x="0" y="0"/>
          <a:chExt cx="0" cy="0"/>
        </a:xfrm>
      </p:grpSpPr>
      <p:sp>
        <p:nvSpPr>
          <p:cNvPr id="425" name="Google Shape;425;p59"/>
          <p:cNvSpPr txBox="1"/>
          <p:nvPr/>
        </p:nvSpPr>
        <p:spPr>
          <a:xfrm>
            <a:off x="925951" y="131325"/>
            <a:ext cx="7292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Ejecución Sincrónica: Repasemos</a:t>
            </a:r>
            <a:endParaRPr i="1" sz="4000">
              <a:latin typeface="Anton"/>
              <a:ea typeface="Anton"/>
              <a:cs typeface="Anton"/>
              <a:sym typeface="Anton"/>
            </a:endParaRPr>
          </a:p>
        </p:txBody>
      </p:sp>
      <p:sp>
        <p:nvSpPr>
          <p:cNvPr id="426" name="Google Shape;426;p59"/>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escribimos </a:t>
            </a:r>
            <a:r>
              <a:rPr b="1" lang="en-GB" sz="1800">
                <a:latin typeface="Helvetica Neue"/>
                <a:ea typeface="Helvetica Neue"/>
                <a:cs typeface="Helvetica Neue"/>
                <a:sym typeface="Helvetica Neue"/>
              </a:rPr>
              <a:t>más de una instrucción</a:t>
            </a:r>
            <a:r>
              <a:rPr lang="en-GB" sz="1800">
                <a:latin typeface="Helvetica Neue Light"/>
                <a:ea typeface="Helvetica Neue Light"/>
                <a:cs typeface="Helvetica Neue Light"/>
                <a:sym typeface="Helvetica Neue Light"/>
              </a:rPr>
              <a:t> en un programa, </a:t>
            </a:r>
            <a:r>
              <a:rPr b="1" lang="en-GB" sz="1800">
                <a:latin typeface="Helvetica Neue"/>
                <a:ea typeface="Helvetica Neue"/>
                <a:cs typeface="Helvetica Neue"/>
                <a:sym typeface="Helvetica Neue"/>
              </a:rPr>
              <a:t>esperamos que </a:t>
            </a:r>
            <a:r>
              <a:rPr lang="en-GB" sz="1800">
                <a:latin typeface="Helvetica Neue Light"/>
                <a:ea typeface="Helvetica Neue Light"/>
                <a:cs typeface="Helvetica Neue Light"/>
                <a:sym typeface="Helvetica Neue Light"/>
              </a:rPr>
              <a:t>las instrucciones </a:t>
            </a:r>
            <a:r>
              <a:rPr b="1" lang="en-GB" sz="1800">
                <a:latin typeface="Helvetica Neue"/>
                <a:ea typeface="Helvetica Neue"/>
                <a:cs typeface="Helvetica Neue"/>
                <a:sym typeface="Helvetica Neue"/>
              </a:rPr>
              <a:t>se ejecuten </a:t>
            </a:r>
            <a:r>
              <a:rPr lang="en-GB" sz="1800">
                <a:latin typeface="Helvetica Neue Light"/>
                <a:ea typeface="Helvetica Neue Light"/>
                <a:cs typeface="Helvetica Neue Light"/>
                <a:sym typeface="Helvetica Neue Light"/>
              </a:rPr>
              <a:t>comenzando </a:t>
            </a:r>
            <a:r>
              <a:rPr b="1" lang="en-GB" sz="1800">
                <a:latin typeface="Helvetica Neue"/>
                <a:ea typeface="Helvetica Neue"/>
                <a:cs typeface="Helvetica Neue"/>
                <a:sym typeface="Helvetica Neue"/>
              </a:rPr>
              <a:t>desde la primera línea</a:t>
            </a:r>
            <a:r>
              <a:rPr lang="en-GB" sz="1800">
                <a:latin typeface="Helvetica Neue Light"/>
                <a:ea typeface="Helvetica Neue Light"/>
                <a:cs typeface="Helvetica Neue Light"/>
                <a:sym typeface="Helvetica Neue Light"/>
              </a:rPr>
              <a:t>, una por una, </a:t>
            </a:r>
            <a:r>
              <a:rPr b="1" lang="en-GB" sz="1800">
                <a:latin typeface="Helvetica Neue"/>
                <a:ea typeface="Helvetica Neue"/>
                <a:cs typeface="Helvetica Neue"/>
                <a:sym typeface="Helvetica Neue"/>
              </a:rPr>
              <a:t>de arriba hacia abajo </a:t>
            </a:r>
            <a:r>
              <a:rPr lang="en-GB" sz="1800">
                <a:latin typeface="Helvetica Neue Light"/>
                <a:ea typeface="Helvetica Neue Light"/>
                <a:cs typeface="Helvetica Neue Light"/>
                <a:sym typeface="Helvetica Neue Light"/>
              </a:rPr>
              <a:t>hasta llegar al final del bloque de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una instrucción es una </a:t>
            </a:r>
            <a:r>
              <a:rPr b="1" lang="en-GB" sz="1800">
                <a:latin typeface="Helvetica Neue"/>
                <a:ea typeface="Helvetica Neue"/>
                <a:cs typeface="Helvetica Neue"/>
                <a:sym typeface="Helvetica Neue"/>
              </a:rPr>
              <a:t>llamada a otra función</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ejecución se pausa </a:t>
            </a:r>
            <a:r>
              <a:rPr lang="en-GB" sz="1800">
                <a:latin typeface="Helvetica Neue Light"/>
                <a:ea typeface="Helvetica Neue Light"/>
                <a:cs typeface="Helvetica Neue Light"/>
                <a:sym typeface="Helvetica Neue Light"/>
              </a:rPr>
              <a:t>y se procede a ejecutar esa función.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Sólo </a:t>
            </a:r>
            <a:r>
              <a:rPr b="1" lang="en-GB" sz="1800">
                <a:latin typeface="Helvetica Neue"/>
                <a:ea typeface="Helvetica Neue"/>
                <a:cs typeface="Helvetica Neue"/>
                <a:sym typeface="Helvetica Neue"/>
              </a:rPr>
              <a:t>una vez ejecutadas </a:t>
            </a:r>
            <a:r>
              <a:rPr lang="en-GB" sz="1800">
                <a:latin typeface="Helvetica Neue Light"/>
                <a:ea typeface="Helvetica Neue Light"/>
                <a:cs typeface="Helvetica Neue Light"/>
                <a:sym typeface="Helvetica Neue Light"/>
              </a:rPr>
              <a:t>todas las instrucciones de esa función, el </a:t>
            </a:r>
            <a:r>
              <a:rPr b="1" lang="en-GB" sz="1800">
                <a:latin typeface="Helvetica Neue"/>
                <a:ea typeface="Helvetica Neue"/>
                <a:cs typeface="Helvetica Neue"/>
                <a:sym typeface="Helvetica Neue"/>
              </a:rPr>
              <a:t>programa retomará </a:t>
            </a:r>
            <a:r>
              <a:rPr lang="en-GB" sz="1800">
                <a:latin typeface="Helvetica Neue Light"/>
                <a:ea typeface="Helvetica Neue Light"/>
                <a:cs typeface="Helvetica Neue Light"/>
                <a:sym typeface="Helvetica Neue Light"/>
              </a:rPr>
              <a:t>con el flujo de instrucciones que venía ejecutando antes.</a:t>
            </a:r>
            <a:endParaRPr sz="1800">
              <a:latin typeface="Helvetica Neue Light"/>
              <a:ea typeface="Helvetica Neue Light"/>
              <a:cs typeface="Helvetica Neue Light"/>
              <a:sym typeface="Helvetica Neue Light"/>
            </a:endParaRPr>
          </a:p>
        </p:txBody>
      </p:sp>
      <p:pic>
        <p:nvPicPr>
          <p:cNvPr id="427" name="Google Shape;427;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nvSpPr>
        <p:spPr>
          <a:xfrm>
            <a:off x="3784850" y="1006900"/>
            <a:ext cx="4814100" cy="3760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chemeClr val="lt1"/>
                </a:highlight>
                <a:latin typeface="Helvetica Neue Light"/>
                <a:ea typeface="Helvetica Neue Light"/>
                <a:cs typeface="Helvetica Neue Light"/>
                <a:sym typeface="Helvetica Neue Light"/>
              </a:rPr>
              <a:t>En todo momento, sólo se están ejecutando las instrucciones de una sola de las funciones a la vez. O sea, </a:t>
            </a:r>
            <a:r>
              <a:rPr b="1" lang="en-GB" sz="1900">
                <a:solidFill>
                  <a:schemeClr val="dk1"/>
                </a:solidFill>
                <a:highlight>
                  <a:schemeClr val="lt1"/>
                </a:highlight>
                <a:latin typeface="Helvetica Neue"/>
                <a:ea typeface="Helvetica Neue"/>
                <a:cs typeface="Helvetica Neue"/>
                <a:sym typeface="Helvetica Neue"/>
              </a:rPr>
              <a:t>debe finalizar una función para poder continuar con la otra</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rgbClr val="FFFFFF"/>
                </a:highlight>
                <a:latin typeface="Helvetica Neue Light"/>
                <a:ea typeface="Helvetica Neue Light"/>
                <a:cs typeface="Helvetica Neue Light"/>
                <a:sym typeface="Helvetica Neue Light"/>
              </a:rPr>
              <a:t>El fin de una función marca el inicio de la siguiente, y el fin de ésta, el inicio de la que le sigue, y así sucesivamente, describiendo una </a:t>
            </a:r>
            <a:r>
              <a:rPr b="1" lang="en-GB" sz="1900">
                <a:solidFill>
                  <a:schemeClr val="dk1"/>
                </a:solidFill>
                <a:highlight>
                  <a:srgbClr val="FFFFFF"/>
                </a:highlight>
                <a:latin typeface="Helvetica Neue"/>
                <a:ea typeface="Helvetica Neue"/>
                <a:cs typeface="Helvetica Neue"/>
                <a:sym typeface="Helvetica Neue"/>
              </a:rPr>
              <a:t>secuencia </a:t>
            </a:r>
            <a:r>
              <a:rPr lang="en-GB" sz="1900">
                <a:solidFill>
                  <a:schemeClr val="dk1"/>
                </a:solidFill>
                <a:highlight>
                  <a:srgbClr val="FFFFFF"/>
                </a:highlight>
                <a:latin typeface="Helvetica Neue Light"/>
                <a:ea typeface="Helvetica Neue Light"/>
                <a:cs typeface="Helvetica Neue Light"/>
                <a:sym typeface="Helvetica Neue Light"/>
              </a:rPr>
              <a:t>que ocurre </a:t>
            </a:r>
            <a:r>
              <a:rPr b="1" lang="en-GB" sz="1900">
                <a:solidFill>
                  <a:schemeClr val="dk1"/>
                </a:solidFill>
                <a:highlight>
                  <a:srgbClr val="FFFFFF"/>
                </a:highlight>
                <a:latin typeface="Helvetica Neue"/>
                <a:ea typeface="Helvetica Neue"/>
                <a:cs typeface="Helvetica Neue"/>
                <a:sym typeface="Helvetica Neue"/>
              </a:rPr>
              <a:t>en una única línea de tiempo</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433" name="Google Shape;433;p60"/>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Sincrónica</a:t>
            </a:r>
            <a:endParaRPr i="1" sz="2600">
              <a:latin typeface="Anton"/>
              <a:ea typeface="Anton"/>
              <a:cs typeface="Anton"/>
              <a:sym typeface="Anton"/>
            </a:endParaRPr>
          </a:p>
        </p:txBody>
      </p:sp>
      <p:pic>
        <p:nvPicPr>
          <p:cNvPr id="434" name="Google Shape;434;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5" name="Google Shape;435;p60"/>
          <p:cNvPicPr preferRelativeResize="0"/>
          <p:nvPr/>
        </p:nvPicPr>
        <p:blipFill>
          <a:blip r:embed="rId4">
            <a:alphaModFix/>
          </a:blip>
          <a:stretch>
            <a:fillRect/>
          </a:stretch>
        </p:blipFill>
        <p:spPr>
          <a:xfrm>
            <a:off x="859600" y="1006899"/>
            <a:ext cx="2783897" cy="3760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39" name="Shape 439"/>
        <p:cNvGrpSpPr/>
        <p:nvPr/>
      </p:nvGrpSpPr>
      <p:grpSpPr>
        <a:xfrm>
          <a:off x="0" y="0"/>
          <a:ext cx="0" cy="0"/>
          <a:chOff x="0" y="0"/>
          <a:chExt cx="0" cy="0"/>
        </a:xfrm>
      </p:grpSpPr>
      <p:sp>
        <p:nvSpPr>
          <p:cNvPr id="440" name="Google Shape;440;p61"/>
          <p:cNvSpPr txBox="1"/>
          <p:nvPr/>
        </p:nvSpPr>
        <p:spPr>
          <a:xfrm>
            <a:off x="1133388" y="524200"/>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Comportamiento de una función:</a:t>
            </a:r>
            <a:endParaRPr i="1" sz="4000">
              <a:latin typeface="Anton"/>
              <a:ea typeface="Anton"/>
              <a:cs typeface="Anton"/>
              <a:sym typeface="Anton"/>
            </a:endParaRPr>
          </a:p>
          <a:p>
            <a:pPr indent="0" lvl="0" marL="0" rtl="0" algn="ctr">
              <a:spcBef>
                <a:spcPts val="0"/>
              </a:spcBef>
              <a:spcAft>
                <a:spcPts val="0"/>
              </a:spcAft>
              <a:buNone/>
            </a:pPr>
            <a:r>
              <a:rPr i="1" lang="en-GB" sz="4000">
                <a:latin typeface="Anton"/>
                <a:ea typeface="Anton"/>
                <a:cs typeface="Anton"/>
                <a:sym typeface="Anton"/>
              </a:rPr>
              <a:t>B</a:t>
            </a:r>
            <a:r>
              <a:rPr i="1" lang="en-GB" sz="4000">
                <a:latin typeface="Anton"/>
                <a:ea typeface="Anton"/>
                <a:cs typeface="Anton"/>
                <a:sym typeface="Anton"/>
              </a:rPr>
              <a:t>loqueante vs no-bloqueante</a:t>
            </a:r>
            <a:endParaRPr i="1" sz="4000">
              <a:latin typeface="Anton"/>
              <a:ea typeface="Anton"/>
              <a:cs typeface="Anton"/>
              <a:sym typeface="Anton"/>
            </a:endParaRPr>
          </a:p>
        </p:txBody>
      </p:sp>
      <p:sp>
        <p:nvSpPr>
          <p:cNvPr id="441" name="Google Shape;441;p61"/>
          <p:cNvSpPr txBox="1"/>
          <p:nvPr/>
        </p:nvSpPr>
        <p:spPr>
          <a:xfrm>
            <a:off x="916500" y="2021825"/>
            <a:ext cx="7311000" cy="228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Cuando alguna de las instrucciones dentro de una función intente acceder a un recurso que se encuentre fuera del programa (por ejemplo, enviar un mensaje por la red, o leer un archivo del disco) nos encontraremos con dos maneras distintas de hacerlo: en forma bloqueante, o en forma no-bloqueante (blocking o non-blocking).</a:t>
            </a:r>
            <a:endParaRPr sz="2000">
              <a:latin typeface="Helvetica Neue Light"/>
              <a:ea typeface="Helvetica Neue Light"/>
              <a:cs typeface="Helvetica Neue Light"/>
              <a:sym typeface="Helvetica Neue Light"/>
            </a:endParaRPr>
          </a:p>
        </p:txBody>
      </p:sp>
      <p:pic>
        <p:nvPicPr>
          <p:cNvPr id="442" name="Google Shape;442;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5" name="Shape 105"/>
        <p:cNvGrpSpPr/>
        <p:nvPr/>
      </p:nvGrpSpPr>
      <p:grpSpPr>
        <a:xfrm>
          <a:off x="0" y="0"/>
          <a:ext cx="0" cy="0"/>
          <a:chOff x="0" y="0"/>
          <a:chExt cx="0" cy="0"/>
        </a:xfrm>
      </p:grpSpPr>
      <p:sp>
        <p:nvSpPr>
          <p:cNvPr id="106" name="Google Shape;106;p17"/>
          <p:cNvSpPr txBox="1"/>
          <p:nvPr/>
        </p:nvSpPr>
        <p:spPr>
          <a:xfrm>
            <a:off x="1398000" y="20991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7" name="Google Shape;107;p1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bloqueantes</a:t>
            </a:r>
            <a:endParaRPr i="1" sz="3600">
              <a:latin typeface="Anton"/>
              <a:ea typeface="Anton"/>
              <a:cs typeface="Anton"/>
              <a:sym typeface="Anton"/>
            </a:endParaRPr>
          </a:p>
        </p:txBody>
      </p:sp>
      <p:pic>
        <p:nvPicPr>
          <p:cNvPr id="448" name="Google Shape;448;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9" name="Google Shape;449;p6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50" name="Google Shape;450;p62"/>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En la mayoría de los casos, precisamos que el programa ejecute todas sus operaciones en forma secuencial, y sólo comenzar una instrucción luego de haber terminado la anterior.</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las operaciones que obligan al programa a esperar a que se finalicen antes de pasar a ejecutar la siguiente instrucción se las conoce como </a:t>
            </a:r>
            <a:r>
              <a:rPr b="1" lang="en-GB" sz="1800">
                <a:solidFill>
                  <a:schemeClr val="dk1"/>
                </a:solidFill>
                <a:latin typeface="Helvetica Neue"/>
                <a:ea typeface="Helvetica Neue"/>
                <a:cs typeface="Helvetica Neue"/>
                <a:sym typeface="Helvetica Neue"/>
              </a:rPr>
              <a:t>bloqueantes</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Este tipo de operaciones permiten que el programa se comporte de la manera más intuitiva.</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Permiten la ejecución de una sola operación en simultáneo.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este tipo de ejecución se la conoce como </a:t>
            </a:r>
            <a:r>
              <a:rPr b="1" lang="en-GB" sz="1800">
                <a:solidFill>
                  <a:schemeClr val="dk1"/>
                </a:solidFill>
                <a:latin typeface="Helvetica Neue"/>
                <a:ea typeface="Helvetica Neue"/>
                <a:cs typeface="Helvetica Neue"/>
                <a:sym typeface="Helvetica Neue"/>
              </a:rPr>
              <a:t>sincrónica</a:t>
            </a:r>
            <a:r>
              <a:rPr lang="en-GB" sz="1800">
                <a:solidFill>
                  <a:schemeClr val="dk1"/>
                </a:solidFill>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no-bloqueantes</a:t>
            </a:r>
            <a:endParaRPr i="1" sz="3600">
              <a:latin typeface="Anton"/>
              <a:ea typeface="Anton"/>
              <a:cs typeface="Anton"/>
              <a:sym typeface="Anton"/>
            </a:endParaRPr>
          </a:p>
        </p:txBody>
      </p:sp>
      <p:pic>
        <p:nvPicPr>
          <p:cNvPr id="456" name="Google Shape;456;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7" name="Google Shape;457;p6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58" name="Google Shape;458;p63"/>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esperar a que una operación termine para iniciar la siguiente podría causar grandes demoras en la ejecución del programa.</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eso que Javascript ofrece una segunda opción: las operaciones </a:t>
            </a:r>
            <a:r>
              <a:rPr b="1" lang="en-GB" sz="1800">
                <a:latin typeface="Helvetica Neue"/>
                <a:ea typeface="Helvetica Neue"/>
                <a:cs typeface="Helvetica Neue"/>
                <a:sym typeface="Helvetica Neue"/>
              </a:rPr>
              <a:t>no bloqueantes</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Este tipo de operaciones permiten que, una vez iniciadas, el programa pueda continuar con la siguiente instrucción, sin esperar a que finalice la anterior.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Permite la ejecución de varias operaciones en paralelo, sucediendo al mismo tiempo.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A este tipo de ejecución se la conoce como </a:t>
            </a:r>
            <a:r>
              <a:rPr b="1" lang="en-GB" sz="1800">
                <a:latin typeface="Helvetica Neue"/>
                <a:ea typeface="Helvetica Neue"/>
                <a:cs typeface="Helvetica Neue"/>
                <a:sym typeface="Helvetica Neue"/>
              </a:rPr>
              <a:t>asincrónica</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62" name="Shape 462"/>
        <p:cNvGrpSpPr/>
        <p:nvPr/>
      </p:nvGrpSpPr>
      <p:grpSpPr>
        <a:xfrm>
          <a:off x="0" y="0"/>
          <a:ext cx="0" cy="0"/>
          <a:chOff x="0" y="0"/>
          <a:chExt cx="0" cy="0"/>
        </a:xfrm>
      </p:grpSpPr>
      <p:sp>
        <p:nvSpPr>
          <p:cNvPr id="463" name="Google Shape;463;p64"/>
          <p:cNvSpPr txBox="1"/>
          <p:nvPr/>
        </p:nvSpPr>
        <p:spPr>
          <a:xfrm>
            <a:off x="1181763" y="1313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Concepto Ejecución Asincrónica</a:t>
            </a:r>
            <a:endParaRPr i="1" sz="4000">
              <a:latin typeface="Anton"/>
              <a:ea typeface="Anton"/>
              <a:cs typeface="Anton"/>
              <a:sym typeface="Anton"/>
            </a:endParaRPr>
          </a:p>
        </p:txBody>
      </p:sp>
      <p:sp>
        <p:nvSpPr>
          <p:cNvPr id="464" name="Google Shape;464;p64"/>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Para poder usar funciones que realicen operaciones no bloqueantes debemos </a:t>
            </a:r>
            <a:r>
              <a:rPr b="1" lang="en-GB" sz="1800">
                <a:latin typeface="Helvetica Neue"/>
                <a:ea typeface="Helvetica Neue"/>
                <a:cs typeface="Helvetica Neue"/>
                <a:sym typeface="Helvetica Neue"/>
              </a:rPr>
              <a:t>aprender a usarlas adecuadamente</a:t>
            </a:r>
            <a:r>
              <a:rPr lang="en-GB" sz="1800">
                <a:latin typeface="Helvetica Neue Light"/>
                <a:ea typeface="Helvetica Neue Light"/>
                <a:cs typeface="Helvetica Neue Light"/>
                <a:sym typeface="Helvetica Neue Light"/>
              </a:rPr>
              <a:t>, sin generar efectos adversos en forma accidental.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el código que se ejecuta en forma sincrónica, establecer el orden de ejecución consiste en decidir qué instrucción escribir primero.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se trata de </a:t>
            </a:r>
            <a:r>
              <a:rPr b="1" lang="en-GB" sz="1800">
                <a:latin typeface="Helvetica Neue"/>
                <a:ea typeface="Helvetica Neue"/>
                <a:cs typeface="Helvetica Neue"/>
                <a:sym typeface="Helvetica Neue"/>
              </a:rPr>
              <a:t>ejecución asincrónica</a:t>
            </a:r>
            <a:r>
              <a:rPr lang="en-GB" sz="1800">
                <a:latin typeface="Helvetica Neue Light"/>
                <a:ea typeface="Helvetica Neue Light"/>
                <a:cs typeface="Helvetica Neue Light"/>
                <a:sym typeface="Helvetica Neue Light"/>
              </a:rPr>
              <a:t>, sólo sabemos en qué orden comenzarán su ejecución las instrucciones, pero </a:t>
            </a:r>
            <a:r>
              <a:rPr b="1" lang="en-GB" sz="1800">
                <a:latin typeface="Helvetica Neue"/>
                <a:ea typeface="Helvetica Neue"/>
                <a:cs typeface="Helvetica Neue"/>
                <a:sym typeface="Helvetica Neue"/>
              </a:rPr>
              <a:t>no sabemos en qué momento ni en qué orden terminarán de ejecutarse</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pic>
        <p:nvPicPr>
          <p:cNvPr id="465" name="Google Shape;465;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5"/>
          <p:cNvSpPr txBox="1"/>
          <p:nvPr/>
        </p:nvSpPr>
        <p:spPr>
          <a:xfrm>
            <a:off x="4936525" y="926400"/>
            <a:ext cx="4056600" cy="3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el ejemplo no se bloquea la </a:t>
            </a:r>
            <a:r>
              <a:rPr b="1" lang="en-GB" sz="1700">
                <a:solidFill>
                  <a:schemeClr val="dk1"/>
                </a:solidFill>
                <a:highlight>
                  <a:schemeClr val="lt1"/>
                </a:highlight>
                <a:latin typeface="Helvetica Neue"/>
                <a:ea typeface="Helvetica Neue"/>
                <a:cs typeface="Helvetica Neue"/>
                <a:sym typeface="Helvetica Neue"/>
              </a:rPr>
              <a:t>ejecución normal del programa </a:t>
            </a:r>
            <a:r>
              <a:rPr lang="en-GB" sz="1700">
                <a:solidFill>
                  <a:schemeClr val="dk1"/>
                </a:solidFill>
                <a:highlight>
                  <a:schemeClr val="lt1"/>
                </a:highlight>
                <a:latin typeface="Helvetica Neue Light"/>
                <a:ea typeface="Helvetica Neue Light"/>
                <a:cs typeface="Helvetica Neue Light"/>
                <a:sym typeface="Helvetica Neue Light"/>
              </a:rPr>
              <a:t>y se </a:t>
            </a:r>
            <a:r>
              <a:rPr b="1" lang="en-GB" sz="1700">
                <a:solidFill>
                  <a:schemeClr val="dk1"/>
                </a:solidFill>
                <a:highlight>
                  <a:schemeClr val="lt1"/>
                </a:highlight>
                <a:latin typeface="Helvetica Neue"/>
                <a:ea typeface="Helvetica Neue"/>
                <a:cs typeface="Helvetica Neue"/>
                <a:sym typeface="Helvetica Neue"/>
              </a:rPr>
              <a:t>permite </a:t>
            </a:r>
            <a:r>
              <a:rPr lang="en-GB" sz="1700">
                <a:solidFill>
                  <a:schemeClr val="dk1"/>
                </a:solidFill>
                <a:highlight>
                  <a:schemeClr val="lt1"/>
                </a:highlight>
                <a:latin typeface="Helvetica Neue Light"/>
                <a:ea typeface="Helvetica Neue Light"/>
                <a:cs typeface="Helvetica Neue Light"/>
                <a:sym typeface="Helvetica Neue Light"/>
              </a:rPr>
              <a:t>que este </a:t>
            </a:r>
            <a:r>
              <a:rPr b="1" lang="en-GB" sz="1700">
                <a:solidFill>
                  <a:schemeClr val="dk1"/>
                </a:solidFill>
                <a:highlight>
                  <a:schemeClr val="lt1"/>
                </a:highlight>
                <a:latin typeface="Helvetica Neue"/>
                <a:ea typeface="Helvetica Neue"/>
                <a:cs typeface="Helvetica Neue"/>
                <a:sym typeface="Helvetica Neue"/>
              </a:rPr>
              <a:t>se siga ejecutando</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La ejecución de la operación de escritura “comienza” e inmediatamente cede el control a la siguiente instrucción, que escribe por pantalla el mensaje de finalización.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Cuando la operación de escritura termina, ejecuta el callback que informará por pantalla que la escritura se realizó con éxito.</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471" name="Google Shape;471;p65"/>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a:t>
            </a:r>
            <a:endParaRPr i="1" sz="2600">
              <a:latin typeface="Anton"/>
              <a:ea typeface="Anton"/>
              <a:cs typeface="Anton"/>
              <a:sym typeface="Anton"/>
            </a:endParaRPr>
          </a:p>
        </p:txBody>
      </p:sp>
      <p:pic>
        <p:nvPicPr>
          <p:cNvPr id="472" name="Google Shape;472;p6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3" name="Google Shape;473;p65"/>
          <p:cNvSpPr txBox="1"/>
          <p:nvPr/>
        </p:nvSpPr>
        <p:spPr>
          <a:xfrm>
            <a:off x="463075" y="907600"/>
            <a:ext cx="4264200" cy="4128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'./escrArch.js'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el creador de esta funcion la definió</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como no bloqueante. recibe un callback que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ejecutará al finalizar la escritura.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mostrará por pantalla: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inicio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fin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terminé de escribir el archivo</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6"/>
          <p:cNvSpPr txBox="1"/>
          <p:nvPr/>
        </p:nvSpPr>
        <p:spPr>
          <a:xfrm>
            <a:off x="852575" y="3470200"/>
            <a:ext cx="6918000" cy="1107300"/>
          </a:xfrm>
          <a:prstGeom prst="rect">
            <a:avLst/>
          </a:prstGeom>
          <a:solidFill>
            <a:srgbClr val="3CEFA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Esto funciona porque lo (único) que podemos controlar en este tipo de operaciones es que el callback siempre se ejecuta luego de finalizar todas las demás instrucciones involucradas en ese llamado.</a:t>
            </a:r>
            <a:endParaRPr sz="1800">
              <a:solidFill>
                <a:schemeClr val="dk1"/>
              </a:solidFill>
              <a:latin typeface="Helvetica Neue Light"/>
              <a:ea typeface="Helvetica Neue Light"/>
              <a:cs typeface="Helvetica Neue Light"/>
              <a:sym typeface="Helvetica Neue Light"/>
            </a:endParaRPr>
          </a:p>
        </p:txBody>
      </p:sp>
      <p:sp>
        <p:nvSpPr>
          <p:cNvPr id="479" name="Google Shape;479;p66"/>
          <p:cNvSpPr txBox="1"/>
          <p:nvPr/>
        </p:nvSpPr>
        <p:spPr>
          <a:xfrm>
            <a:off x="533400" y="288475"/>
            <a:ext cx="7214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 : Aclaración</a:t>
            </a:r>
            <a:endParaRPr i="1" sz="2600">
              <a:latin typeface="Anton"/>
              <a:ea typeface="Anton"/>
              <a:cs typeface="Anton"/>
              <a:sym typeface="Anton"/>
            </a:endParaRPr>
          </a:p>
        </p:txBody>
      </p:sp>
      <p:pic>
        <p:nvPicPr>
          <p:cNvPr id="480" name="Google Shape;480;p6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1" name="Google Shape;481;p66"/>
          <p:cNvSpPr txBox="1"/>
          <p:nvPr/>
        </p:nvSpPr>
        <p:spPr>
          <a:xfrm>
            <a:off x="777750" y="1103650"/>
            <a:ext cx="7976700" cy="12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Si queremos que el mensaje de ‘finalizado’ </a:t>
            </a:r>
            <a:r>
              <a:rPr b="1" lang="en-GB" sz="1900">
                <a:solidFill>
                  <a:schemeClr val="dk1"/>
                </a:solidFill>
                <a:highlight>
                  <a:schemeClr val="lt1"/>
                </a:highlight>
                <a:latin typeface="Helvetica Neue"/>
                <a:ea typeface="Helvetica Neue"/>
                <a:cs typeface="Helvetica Neue"/>
                <a:sym typeface="Helvetica Neue"/>
              </a:rPr>
              <a:t>salga después</a:t>
            </a:r>
            <a:r>
              <a:rPr lang="en-GB" sz="1900">
                <a:solidFill>
                  <a:schemeClr val="dk1"/>
                </a:solidFill>
                <a:highlight>
                  <a:schemeClr val="lt1"/>
                </a:highlight>
                <a:latin typeface="Helvetica Neue Light"/>
                <a:ea typeface="Helvetica Neue Light"/>
                <a:cs typeface="Helvetica Neue Light"/>
                <a:sym typeface="Helvetica Neue Light"/>
              </a:rPr>
              <a:t> de haber grabado el archivo, </a:t>
            </a:r>
            <a:r>
              <a:rPr b="1" lang="en-GB" sz="1900">
                <a:solidFill>
                  <a:schemeClr val="dk1"/>
                </a:solidFill>
                <a:highlight>
                  <a:schemeClr val="lt1"/>
                </a:highlight>
                <a:latin typeface="Helvetica Neue"/>
                <a:ea typeface="Helvetica Neue"/>
                <a:cs typeface="Helvetica Neue"/>
                <a:sym typeface="Helvetica Neue"/>
              </a:rPr>
              <a:t>anidaremos las instrucciones dentro del callback </a:t>
            </a:r>
            <a:r>
              <a:rPr lang="en-GB" sz="1900">
                <a:solidFill>
                  <a:schemeClr val="dk1"/>
                </a:solidFill>
                <a:highlight>
                  <a:schemeClr val="lt1"/>
                </a:highlight>
                <a:latin typeface="Helvetica Neue Light"/>
                <a:ea typeface="Helvetica Neue Light"/>
                <a:cs typeface="Helvetica Neue Light"/>
                <a:sym typeface="Helvetica Neue Light"/>
              </a:rPr>
              <a:t>de la siguiente manera:</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482" name="Google Shape;482;p66"/>
          <p:cNvSpPr txBox="1"/>
          <p:nvPr/>
        </p:nvSpPr>
        <p:spPr>
          <a:xfrm>
            <a:off x="844075" y="2279200"/>
            <a:ext cx="4264200" cy="1004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  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sp>
        <p:nvSpPr>
          <p:cNvPr id="487" name="Google Shape;487;p67"/>
          <p:cNvSpPr txBox="1"/>
          <p:nvPr/>
        </p:nvSpPr>
        <p:spPr>
          <a:xfrm>
            <a:off x="1025250" y="18331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Timers</a:t>
            </a:r>
            <a:endParaRPr i="1" sz="3600">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491" name="Shape 491"/>
        <p:cNvGrpSpPr/>
        <p:nvPr/>
      </p:nvGrpSpPr>
      <p:grpSpPr>
        <a:xfrm>
          <a:off x="0" y="0"/>
          <a:ext cx="0" cy="0"/>
          <a:chOff x="0" y="0"/>
          <a:chExt cx="0" cy="0"/>
        </a:xfrm>
      </p:grpSpPr>
      <p:sp>
        <p:nvSpPr>
          <p:cNvPr id="492" name="Google Shape;492;p6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setTimeout</a:t>
            </a:r>
            <a:endParaRPr i="1" sz="3600">
              <a:solidFill>
                <a:srgbClr val="121212"/>
              </a:solidFill>
              <a:latin typeface="Anton"/>
              <a:ea typeface="Anton"/>
              <a:cs typeface="Anton"/>
              <a:sym typeface="Anton"/>
            </a:endParaRPr>
          </a:p>
        </p:txBody>
      </p:sp>
      <p:pic>
        <p:nvPicPr>
          <p:cNvPr id="493" name="Google Shape;493;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7" name="Shape 497"/>
        <p:cNvGrpSpPr/>
        <p:nvPr/>
      </p:nvGrpSpPr>
      <p:grpSpPr>
        <a:xfrm>
          <a:off x="0" y="0"/>
          <a:ext cx="0" cy="0"/>
          <a:chOff x="0" y="0"/>
          <a:chExt cx="0" cy="0"/>
        </a:xfrm>
      </p:grpSpPr>
      <p:sp>
        <p:nvSpPr>
          <p:cNvPr id="498" name="Google Shape;498;p69"/>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setTimeout </a:t>
            </a:r>
            <a:endParaRPr i="1" sz="4000">
              <a:latin typeface="Anton"/>
              <a:ea typeface="Anton"/>
              <a:cs typeface="Anton"/>
              <a:sym typeface="Anton"/>
            </a:endParaRPr>
          </a:p>
        </p:txBody>
      </p:sp>
      <p:sp>
        <p:nvSpPr>
          <p:cNvPr id="499" name="Google Shape;499;p69"/>
          <p:cNvSpPr txBox="1"/>
          <p:nvPr/>
        </p:nvSpPr>
        <p:spPr>
          <a:xfrm>
            <a:off x="539800" y="1262375"/>
            <a:ext cx="8002200" cy="161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setTimeout(function, milliseconds, param1, param2, ...)</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una función nativa, no hace falta importarla.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recibe un callback, y lo ejecuta después de un número específico de milisegundos.</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Trabaja sobre un modelo asincrónico no bloqueante.</a:t>
            </a:r>
            <a:endParaRPr sz="1800">
              <a:latin typeface="Helvetica Neue Light"/>
              <a:ea typeface="Helvetica Neue Light"/>
              <a:cs typeface="Helvetica Neue Light"/>
              <a:sym typeface="Helvetica Neue Light"/>
            </a:endParaRPr>
          </a:p>
        </p:txBody>
      </p:sp>
      <p:pic>
        <p:nvPicPr>
          <p:cNvPr id="500" name="Google Shape;500;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1" name="Google Shape;501;p69"/>
          <p:cNvPicPr preferRelativeResize="0"/>
          <p:nvPr/>
        </p:nvPicPr>
        <p:blipFill>
          <a:blip r:embed="rId4">
            <a:alphaModFix/>
          </a:blip>
          <a:stretch>
            <a:fillRect/>
          </a:stretch>
        </p:blipFill>
        <p:spPr>
          <a:xfrm>
            <a:off x="615476" y="207522"/>
            <a:ext cx="832125" cy="8548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505" name="Shape 505"/>
        <p:cNvGrpSpPr/>
        <p:nvPr/>
      </p:nvGrpSpPr>
      <p:grpSpPr>
        <a:xfrm>
          <a:off x="0" y="0"/>
          <a:ext cx="0" cy="0"/>
          <a:chOff x="0" y="0"/>
          <a:chExt cx="0" cy="0"/>
        </a:xfrm>
      </p:grpSpPr>
      <p:sp>
        <p:nvSpPr>
          <p:cNvPr id="506" name="Google Shape;506;p70"/>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setInterval</a:t>
            </a:r>
            <a:endParaRPr i="1" sz="3600">
              <a:solidFill>
                <a:srgbClr val="121212"/>
              </a:solidFill>
              <a:latin typeface="Anton"/>
              <a:ea typeface="Anton"/>
              <a:cs typeface="Anton"/>
              <a:sym typeface="Anton"/>
            </a:endParaRPr>
          </a:p>
        </p:txBody>
      </p:sp>
      <p:pic>
        <p:nvPicPr>
          <p:cNvPr id="507" name="Google Shape;507;p7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1" name="Shape 511"/>
        <p:cNvGrpSpPr/>
        <p:nvPr/>
      </p:nvGrpSpPr>
      <p:grpSpPr>
        <a:xfrm>
          <a:off x="0" y="0"/>
          <a:ext cx="0" cy="0"/>
          <a:chOff x="0" y="0"/>
          <a:chExt cx="0" cy="0"/>
        </a:xfrm>
      </p:grpSpPr>
      <p:sp>
        <p:nvSpPr>
          <p:cNvPr id="512" name="Google Shape;512;p71"/>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setInterval</a:t>
            </a:r>
            <a:endParaRPr i="1" sz="4000">
              <a:latin typeface="Anton"/>
              <a:ea typeface="Anton"/>
              <a:cs typeface="Anton"/>
              <a:sym typeface="Anton"/>
            </a:endParaRPr>
          </a:p>
        </p:txBody>
      </p:sp>
      <p:sp>
        <p:nvSpPr>
          <p:cNvPr id="513" name="Google Shape;513;p71"/>
          <p:cNvSpPr txBox="1"/>
          <p:nvPr/>
        </p:nvSpPr>
        <p:spPr>
          <a:xfrm>
            <a:off x="539800" y="1222075"/>
            <a:ext cx="8002200" cy="387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setInterval(cb, milliseconds, param1, param2, ...): Object</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Es una función nativa, no hace falta importarla.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setInterval()</a:t>
            </a:r>
            <a:r>
              <a:rPr lang="en-GB" sz="1800">
                <a:latin typeface="Helvetica Neue Light"/>
                <a:ea typeface="Helvetica Neue Light"/>
                <a:cs typeface="Helvetica Neue Light"/>
                <a:sym typeface="Helvetica Neue Light"/>
              </a:rPr>
              <a:t> también recibe un callback, pero a diferencia de </a:t>
            </a:r>
            <a:r>
              <a:rPr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lo ejecuta una y otra vez cada vez que se cumple la cantidad de milisegundos indicada.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Trabaja sobre un modelo asincrónico no bloqueante.</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método </a:t>
            </a:r>
            <a:r>
              <a:rPr i="1"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continuará llamando al callback hasta que se llame a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 o se cierre la ventana.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objeto devuelto por </a:t>
            </a:r>
            <a:r>
              <a:rPr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se usa como argumento para llamar a la función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514" name="Google Shape;514;p7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5" name="Google Shape;515;p71"/>
          <p:cNvPicPr preferRelativeResize="0"/>
          <p:nvPr/>
        </p:nvPicPr>
        <p:blipFill>
          <a:blip r:embed="rId4">
            <a:alphaModFix/>
          </a:blip>
          <a:stretch>
            <a:fillRect/>
          </a:stretch>
        </p:blipFill>
        <p:spPr>
          <a:xfrm>
            <a:off x="7156000" y="198458"/>
            <a:ext cx="1685399" cy="85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11" name="Shape 111"/>
        <p:cNvGrpSpPr/>
        <p:nvPr/>
      </p:nvGrpSpPr>
      <p:grpSpPr>
        <a:xfrm>
          <a:off x="0" y="0"/>
          <a:ext cx="0" cy="0"/>
          <a:chOff x="0" y="0"/>
          <a:chExt cx="0" cy="0"/>
        </a:xfrm>
      </p:grpSpPr>
      <p:sp>
        <p:nvSpPr>
          <p:cNvPr id="112" name="Google Shape;112;p18"/>
          <p:cNvSpPr txBox="1"/>
          <p:nvPr/>
        </p:nvSpPr>
        <p:spPr>
          <a:xfrm>
            <a:off x="1662875" y="444000"/>
            <a:ext cx="5818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Funciones en Javascript</a:t>
            </a:r>
            <a:endParaRPr i="1" sz="3600">
              <a:latin typeface="Anton"/>
              <a:ea typeface="Anton"/>
              <a:cs typeface="Anton"/>
              <a:sym typeface="Anton"/>
            </a:endParaRPr>
          </a:p>
        </p:txBody>
      </p:sp>
      <p:pic>
        <p:nvPicPr>
          <p:cNvPr id="113" name="Google Shape;113;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4" name="Google Shape;114;p18"/>
          <p:cNvPicPr preferRelativeResize="0"/>
          <p:nvPr/>
        </p:nvPicPr>
        <p:blipFill>
          <a:blip r:embed="rId4">
            <a:alphaModFix/>
          </a:blip>
          <a:stretch>
            <a:fillRect/>
          </a:stretch>
        </p:blipFill>
        <p:spPr>
          <a:xfrm>
            <a:off x="1662885" y="1427275"/>
            <a:ext cx="5818230" cy="32323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9" name="Shape 519"/>
        <p:cNvGrpSpPr/>
        <p:nvPr/>
      </p:nvGrpSpPr>
      <p:grpSpPr>
        <a:xfrm>
          <a:off x="0" y="0"/>
          <a:ext cx="0" cy="0"/>
          <a:chOff x="0" y="0"/>
          <a:chExt cx="0" cy="0"/>
        </a:xfrm>
      </p:grpSpPr>
      <p:sp>
        <p:nvSpPr>
          <p:cNvPr id="520" name="Google Shape;520;p7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521" name="Google Shape;521;p7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5" name="Shape 525"/>
        <p:cNvGrpSpPr/>
        <p:nvPr/>
      </p:nvGrpSpPr>
      <p:grpSpPr>
        <a:xfrm>
          <a:off x="0" y="0"/>
          <a:ext cx="0" cy="0"/>
          <a:chOff x="0" y="0"/>
          <a:chExt cx="0" cy="0"/>
        </a:xfrm>
      </p:grpSpPr>
      <p:sp>
        <p:nvSpPr>
          <p:cNvPr id="526" name="Google Shape;526;p73"/>
          <p:cNvSpPr txBox="1"/>
          <p:nvPr/>
        </p:nvSpPr>
        <p:spPr>
          <a:xfrm>
            <a:off x="1956450" y="1253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527" name="Google Shape;527;p73"/>
          <p:cNvSpPr txBox="1"/>
          <p:nvPr/>
        </p:nvSpPr>
        <p:spPr>
          <a:xfrm>
            <a:off x="2180400" y="2242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a:t>
            </a:r>
            <a:r>
              <a:rPr lang="en-GB" sz="2200">
                <a:solidFill>
                  <a:srgbClr val="E0FF00"/>
                </a:solidFill>
                <a:latin typeface="Helvetica Neue Light"/>
                <a:ea typeface="Helvetica Neue Light"/>
                <a:cs typeface="Helvetica Neue Light"/>
                <a:sym typeface="Helvetica Neue Light"/>
              </a:rPr>
              <a:t>Funciones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-Ca</a:t>
            </a:r>
            <a:r>
              <a:rPr lang="en-GB" sz="2200">
                <a:solidFill>
                  <a:srgbClr val="E0FF00"/>
                </a:solidFill>
                <a:latin typeface="Helvetica Neue Light"/>
                <a:ea typeface="Helvetica Neue Light"/>
                <a:cs typeface="Helvetica Neue Light"/>
                <a:sym typeface="Helvetica Neue Light"/>
              </a:rPr>
              <a:t>llbacks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-Promesas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-Ejecución sincrónica/asincrónica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1" name="Shape 531"/>
        <p:cNvGrpSpPr/>
        <p:nvPr/>
      </p:nvGrpSpPr>
      <p:grpSpPr>
        <a:xfrm>
          <a:off x="0" y="0"/>
          <a:ext cx="0" cy="0"/>
          <a:chOff x="0" y="0"/>
          <a:chExt cx="0" cy="0"/>
        </a:xfrm>
      </p:grpSpPr>
      <p:sp>
        <p:nvSpPr>
          <p:cNvPr id="532" name="Google Shape;532;p7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33" name="Google Shape;533;p7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7" name="Shape 537"/>
        <p:cNvGrpSpPr/>
        <p:nvPr/>
      </p:nvGrpSpPr>
      <p:grpSpPr>
        <a:xfrm>
          <a:off x="0" y="0"/>
          <a:ext cx="0" cy="0"/>
          <a:chOff x="0" y="0"/>
          <a:chExt cx="0" cy="0"/>
        </a:xfrm>
      </p:grpSpPr>
      <p:sp>
        <p:nvSpPr>
          <p:cNvPr id="538" name="Google Shape;538;p7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39" name="Google Shape;539;p7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 de funciones</a:t>
            </a:r>
            <a:endParaRPr i="1" sz="3600">
              <a:latin typeface="Anton"/>
              <a:ea typeface="Anton"/>
              <a:cs typeface="Anton"/>
              <a:sym typeface="Anton"/>
            </a:endParaRPr>
          </a:p>
        </p:txBody>
      </p:sp>
      <p:pic>
        <p:nvPicPr>
          <p:cNvPr id="120" name="Google Shape;120;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1" name="Google Shape;121;p1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22" name="Google Shape;122;p19"/>
          <p:cNvSpPr txBox="1"/>
          <p:nvPr/>
        </p:nvSpPr>
        <p:spPr>
          <a:xfrm>
            <a:off x="792550" y="1235650"/>
            <a:ext cx="7962000" cy="33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Las funciones en </a:t>
            </a:r>
            <a:r>
              <a:rPr lang="en-GB" sz="2000">
                <a:solidFill>
                  <a:schemeClr val="dk1"/>
                </a:solidFill>
                <a:latin typeface="Helvetica Neue Light"/>
                <a:ea typeface="Helvetica Neue Light"/>
                <a:cs typeface="Helvetica Neue Light"/>
                <a:sym typeface="Helvetica Neue Light"/>
              </a:rPr>
              <a:t>Javascript </a:t>
            </a:r>
            <a:r>
              <a:rPr lang="en-GB" sz="2000">
                <a:latin typeface="Helvetica Neue Light"/>
                <a:ea typeface="Helvetica Neue Light"/>
                <a:cs typeface="Helvetica Neue Light"/>
                <a:sym typeface="Helvetica Neue Light"/>
              </a:rPr>
              <a:t>tienen varias particularidades con respecto a otros lenguajes. Recordemos las formas para declarar una función:</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Estilo clásico:  </a:t>
            </a:r>
            <a:endParaRPr i="1"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Clr>
                <a:schemeClr val="dk1"/>
              </a:buClr>
              <a:buSzPts val="1100"/>
              <a:buFont typeface="Arial"/>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000">
              <a:latin typeface="Courier New"/>
              <a:ea typeface="Courier New"/>
              <a:cs typeface="Courier New"/>
              <a:sym typeface="Courier New"/>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Llamada a la función: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args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latin typeface="Courier New"/>
                <a:ea typeface="Courier New"/>
                <a:cs typeface="Courier New"/>
                <a:sym typeface="Courier New"/>
              </a:rPr>
              <a:t>    </a:t>
            </a:r>
            <a:endParaRPr sz="2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23" name="Google Shape;123;p19"/>
          <p:cNvSpPr txBox="1"/>
          <p:nvPr/>
        </p:nvSpPr>
        <p:spPr>
          <a:xfrm>
            <a:off x="913250" y="2836500"/>
            <a:ext cx="43098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 de funciones</a:t>
            </a:r>
            <a:endParaRPr i="1" sz="3600">
              <a:latin typeface="Anton"/>
              <a:ea typeface="Anton"/>
              <a:cs typeface="Anton"/>
              <a:sym typeface="Anton"/>
            </a:endParaRPr>
          </a:p>
        </p:txBody>
      </p:sp>
      <p:pic>
        <p:nvPicPr>
          <p:cNvPr id="129" name="Google Shape;129;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0" name="Google Shape;130;p2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31" name="Google Shape;131;p20"/>
          <p:cNvSpPr txBox="1"/>
          <p:nvPr/>
        </p:nvSpPr>
        <p:spPr>
          <a:xfrm>
            <a:off x="308875" y="1350250"/>
            <a:ext cx="4624500" cy="322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Al ser </a:t>
            </a:r>
            <a:r>
              <a:rPr b="1" lang="en-GB" sz="2000">
                <a:latin typeface="Helvetica Neue"/>
                <a:ea typeface="Helvetica Neue"/>
                <a:cs typeface="Helvetica Neue"/>
                <a:sym typeface="Helvetica Neue"/>
              </a:rPr>
              <a:t>Javascript </a:t>
            </a:r>
            <a:r>
              <a:rPr lang="en-GB" sz="2000">
                <a:latin typeface="Helvetica Neue Light"/>
                <a:ea typeface="Helvetica Neue Light"/>
                <a:cs typeface="Helvetica Neue Light"/>
                <a:sym typeface="Helvetica Neue Light"/>
              </a:rPr>
              <a:t>un lenguaje que </a:t>
            </a:r>
            <a:r>
              <a:rPr b="1" lang="en-GB" sz="2000">
                <a:latin typeface="Helvetica Neue"/>
                <a:ea typeface="Helvetica Neue"/>
                <a:cs typeface="Helvetica Neue"/>
                <a:sym typeface="Helvetica Neue"/>
              </a:rPr>
              <a:t>no requiere especificar </a:t>
            </a:r>
            <a:r>
              <a:rPr lang="en-GB" sz="2000">
                <a:latin typeface="Helvetica Neue Light"/>
                <a:ea typeface="Helvetica Neue Light"/>
                <a:cs typeface="Helvetica Neue Light"/>
                <a:sym typeface="Helvetica Neue Light"/>
              </a:rPr>
              <a:t>el </a:t>
            </a:r>
            <a:r>
              <a:rPr b="1" lang="en-GB" sz="2000">
                <a:latin typeface="Helvetica Neue"/>
                <a:ea typeface="Helvetica Neue"/>
                <a:cs typeface="Helvetica Neue"/>
                <a:sym typeface="Helvetica Neue"/>
              </a:rPr>
              <a:t>tipo </a:t>
            </a:r>
            <a:r>
              <a:rPr lang="en-GB" sz="2000">
                <a:latin typeface="Helvetica Neue Light"/>
                <a:ea typeface="Helvetica Neue Light"/>
                <a:cs typeface="Helvetica Neue Light"/>
                <a:sym typeface="Helvetica Neue Light"/>
              </a:rPr>
              <a:t>de </a:t>
            </a:r>
            <a:r>
              <a:rPr b="1" lang="en-GB" sz="2000">
                <a:latin typeface="Helvetica Neue"/>
                <a:ea typeface="Helvetica Neue"/>
                <a:cs typeface="Helvetica Neue"/>
                <a:sym typeface="Helvetica Neue"/>
              </a:rPr>
              <a:t>dato </a:t>
            </a:r>
            <a:r>
              <a:rPr lang="en-GB" sz="2000">
                <a:latin typeface="Helvetica Neue Light"/>
                <a:ea typeface="Helvetica Neue Light"/>
                <a:cs typeface="Helvetica Neue Light"/>
                <a:sym typeface="Helvetica Neue Light"/>
              </a:rPr>
              <a:t>de sus </a:t>
            </a:r>
            <a:r>
              <a:rPr b="1" lang="en-GB" sz="2000">
                <a:latin typeface="Helvetica Neue"/>
                <a:ea typeface="Helvetica Neue"/>
                <a:cs typeface="Helvetica Neue"/>
                <a:sym typeface="Helvetica Neue"/>
              </a:rPr>
              <a:t>variables </a:t>
            </a:r>
            <a:r>
              <a:rPr lang="en-GB" sz="2000">
                <a:latin typeface="Helvetica Neue Light"/>
                <a:ea typeface="Helvetica Neue Light"/>
                <a:cs typeface="Helvetica Neue Light"/>
                <a:sym typeface="Helvetica Neue Light"/>
              </a:rPr>
              <a:t>(tipado dinámico), </a:t>
            </a:r>
            <a:r>
              <a:rPr b="1" lang="en-GB" sz="2000">
                <a:latin typeface="Helvetica Neue"/>
                <a:ea typeface="Helvetica Neue"/>
                <a:cs typeface="Helvetica Neue"/>
                <a:sym typeface="Helvetica Neue"/>
              </a:rPr>
              <a:t>tampoco </a:t>
            </a:r>
            <a:r>
              <a:rPr lang="en-GB" sz="2000">
                <a:latin typeface="Helvetica Neue Light"/>
                <a:ea typeface="Helvetica Neue Light"/>
                <a:cs typeface="Helvetica Neue Light"/>
                <a:sym typeface="Helvetica Neue Light"/>
              </a:rPr>
              <a:t>es necesario especificar el tipo de dato que devuelven las </a:t>
            </a:r>
            <a:r>
              <a:rPr b="1" lang="en-GB" sz="2000">
                <a:latin typeface="Helvetica Neue"/>
                <a:ea typeface="Helvetica Neue"/>
                <a:cs typeface="Helvetica Neue"/>
                <a:sym typeface="Helvetica Neue"/>
              </a:rPr>
              <a:t>funciones</a:t>
            </a:r>
            <a:r>
              <a:rPr lang="en-GB" sz="2000">
                <a:latin typeface="Helvetica Neue Light"/>
                <a:ea typeface="Helvetica Neue Light"/>
                <a:cs typeface="Helvetica Neue Light"/>
                <a:sym typeface="Helvetica Neue Light"/>
              </a:rPr>
              <a:t>, </a:t>
            </a:r>
            <a:r>
              <a:rPr b="1" lang="en-GB" sz="2000">
                <a:latin typeface="Helvetica Neue"/>
                <a:ea typeface="Helvetica Neue"/>
                <a:cs typeface="Helvetica Neue"/>
                <a:sym typeface="Helvetica Neue"/>
              </a:rPr>
              <a:t>ni </a:t>
            </a:r>
            <a:r>
              <a:rPr lang="en-GB" sz="2000">
                <a:latin typeface="Helvetica Neue Light"/>
                <a:ea typeface="Helvetica Neue Light"/>
                <a:cs typeface="Helvetica Neue Light"/>
                <a:sym typeface="Helvetica Neue Light"/>
              </a:rPr>
              <a:t>el tipo de dato de los </a:t>
            </a:r>
            <a:r>
              <a:rPr b="1" lang="en-GB" sz="2000">
                <a:latin typeface="Helvetica Neue"/>
                <a:ea typeface="Helvetica Neue"/>
                <a:cs typeface="Helvetica Neue"/>
                <a:sym typeface="Helvetica Neue"/>
              </a:rPr>
              <a:t>parámetros </a:t>
            </a:r>
            <a:r>
              <a:rPr lang="en-GB" sz="2000">
                <a:latin typeface="Helvetica Neue Light"/>
                <a:ea typeface="Helvetica Neue Light"/>
                <a:cs typeface="Helvetica Neue Light"/>
                <a:sym typeface="Helvetica Neue Light"/>
              </a:rPr>
              <a:t>que éstas reciben</a:t>
            </a:r>
            <a:endParaRPr sz="2000">
              <a:latin typeface="Helvetica Neue Light"/>
              <a:ea typeface="Helvetica Neue Light"/>
              <a:cs typeface="Helvetica Neue Light"/>
              <a:sym typeface="Helvetica Neue Light"/>
            </a:endParaRPr>
          </a:p>
        </p:txBody>
      </p:sp>
      <p:pic>
        <p:nvPicPr>
          <p:cNvPr id="132" name="Google Shape;132;p20"/>
          <p:cNvPicPr preferRelativeResize="0"/>
          <p:nvPr/>
        </p:nvPicPr>
        <p:blipFill>
          <a:blip r:embed="rId5">
            <a:alphaModFix/>
          </a:blip>
          <a:stretch>
            <a:fillRect/>
          </a:stretch>
        </p:blipFill>
        <p:spPr>
          <a:xfrm>
            <a:off x="4739125" y="1582700"/>
            <a:ext cx="4496527" cy="2509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582275" y="470050"/>
            <a:ext cx="72624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Las funciones también son</a:t>
            </a:r>
            <a:r>
              <a:rPr i="1" lang="en-GB" sz="3600">
                <a:latin typeface="Anton"/>
                <a:ea typeface="Anton"/>
                <a:cs typeface="Anton"/>
                <a:sym typeface="Anton"/>
              </a:rPr>
              <a:t> </a:t>
            </a:r>
            <a:r>
              <a:rPr i="1" lang="en-GB" sz="3600">
                <a:latin typeface="Anton"/>
                <a:ea typeface="Anton"/>
                <a:cs typeface="Anton"/>
                <a:sym typeface="Anton"/>
              </a:rPr>
              <a:t>objetos</a:t>
            </a:r>
            <a:endParaRPr i="1" sz="3600">
              <a:latin typeface="Anton"/>
              <a:ea typeface="Anton"/>
              <a:cs typeface="Anton"/>
              <a:sym typeface="Anton"/>
            </a:endParaRPr>
          </a:p>
        </p:txBody>
      </p:sp>
      <p:pic>
        <p:nvPicPr>
          <p:cNvPr id="138" name="Google Shape;138;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9" name="Google Shape;139;p21"/>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40" name="Google Shape;140;p21"/>
          <p:cNvSpPr txBox="1"/>
          <p:nvPr/>
        </p:nvSpPr>
        <p:spPr>
          <a:xfrm>
            <a:off x="582275" y="1350250"/>
            <a:ext cx="8062800" cy="31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a:t>
            </a:r>
            <a:r>
              <a:rPr lang="en-GB" sz="2000">
                <a:latin typeface="Helvetica Neue Light"/>
                <a:ea typeface="Helvetica Neue Light"/>
                <a:cs typeface="Helvetica Neue Light"/>
                <a:sym typeface="Helvetica Neue Light"/>
              </a:rPr>
              <a:t>n JavaScript las </a:t>
            </a:r>
            <a:r>
              <a:rPr b="1" lang="en-GB" sz="2000">
                <a:latin typeface="Helvetica Neue"/>
                <a:ea typeface="Helvetica Neue"/>
                <a:cs typeface="Helvetica Neue"/>
                <a:sym typeface="Helvetica Neue"/>
              </a:rPr>
              <a:t>funciones se comportan como objetos</a:t>
            </a:r>
            <a:r>
              <a:rPr lang="en-GB" sz="2000">
                <a:latin typeface="Helvetica Neue Light"/>
                <a:ea typeface="Helvetica Neue Light"/>
                <a:cs typeface="Helvetica Neue Light"/>
                <a:sym typeface="Helvetica Neue Light"/>
              </a:rPr>
              <a:t>: es posible asignar una declaración de función a una variable.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podemos ejecutar de la misma forma que una función clásica.</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41" name="Google Shape;141;p21"/>
          <p:cNvSpPr txBox="1"/>
          <p:nvPr/>
        </p:nvSpPr>
        <p:spPr>
          <a:xfrm>
            <a:off x="693025" y="2462725"/>
            <a:ext cx="53814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