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Anton"/>
      <p:regular r:id="rId55"/>
    </p:embeddedFont>
    <p:embeddedFont>
      <p:font typeface="Roboto"/>
      <p:regular r:id="rId56"/>
      <p:bold r:id="rId57"/>
      <p:italic r:id="rId58"/>
      <p:boldItalic r:id="rId59"/>
    </p:embeddedFont>
    <p:embeddedFont>
      <p:font typeface="Lato"/>
      <p:regular r:id="rId60"/>
      <p:bold r:id="rId61"/>
      <p:italic r:id="rId62"/>
      <p:boldItalic r:id="rId63"/>
    </p:embeddedFont>
    <p:embeddedFont>
      <p:font typeface="Didact Gothic"/>
      <p:regular r:id="rId64"/>
    </p:embeddedFont>
    <p:embeddedFont>
      <p:font typeface="Helvetica Neue"/>
      <p:regular r:id="rId65"/>
      <p:bold r:id="rId66"/>
      <p:italic r:id="rId67"/>
      <p:boldItalic r:id="rId68"/>
    </p:embeddedFont>
    <p:embeddedFont>
      <p:font typeface="Helvetica Neue Light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94BF55-4FF8-417D-883A-E1EE921E5FC9}">
  <a:tblStyle styleId="{B594BF55-4FF8-417D-883A-E1EE921E5F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C82696D-BBD0-4A70-A738-E44ABE46F8D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2" Type="http://schemas.openxmlformats.org/officeDocument/2006/relationships/font" Target="fonts/HelveticaNeueLight-boldItalic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HelveticaNeueLight-italic.fntdata"/><Relationship Id="rId70" Type="http://schemas.openxmlformats.org/officeDocument/2006/relationships/font" Target="fonts/HelveticaNeueLight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Lato-italic.fntdata"/><Relationship Id="rId61" Type="http://schemas.openxmlformats.org/officeDocument/2006/relationships/font" Target="fonts/Lato-bold.fntdata"/><Relationship Id="rId20" Type="http://schemas.openxmlformats.org/officeDocument/2006/relationships/slide" Target="slides/slide13.xml"/><Relationship Id="rId64" Type="http://schemas.openxmlformats.org/officeDocument/2006/relationships/font" Target="fonts/DidactGothic-regular.fntdata"/><Relationship Id="rId63" Type="http://schemas.openxmlformats.org/officeDocument/2006/relationships/font" Target="fonts/Lato-boldItalic.fntdata"/><Relationship Id="rId22" Type="http://schemas.openxmlformats.org/officeDocument/2006/relationships/slide" Target="slides/slide15.xml"/><Relationship Id="rId66" Type="http://schemas.openxmlformats.org/officeDocument/2006/relationships/font" Target="fonts/HelveticaNeue-bold.fntdata"/><Relationship Id="rId21" Type="http://schemas.openxmlformats.org/officeDocument/2006/relationships/slide" Target="slides/slide14.xml"/><Relationship Id="rId65" Type="http://schemas.openxmlformats.org/officeDocument/2006/relationships/font" Target="fonts/HelveticaNeue-regular.fntdata"/><Relationship Id="rId24" Type="http://schemas.openxmlformats.org/officeDocument/2006/relationships/slide" Target="slides/slide17.xml"/><Relationship Id="rId68" Type="http://schemas.openxmlformats.org/officeDocument/2006/relationships/font" Target="fonts/HelveticaNeue-boldItalic.fntdata"/><Relationship Id="rId23" Type="http://schemas.openxmlformats.org/officeDocument/2006/relationships/slide" Target="slides/slide16.xml"/><Relationship Id="rId67" Type="http://schemas.openxmlformats.org/officeDocument/2006/relationships/font" Target="fonts/HelveticaNeue-italic.fntdata"/><Relationship Id="rId60" Type="http://schemas.openxmlformats.org/officeDocument/2006/relationships/font" Target="fonts/Lato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HelveticaNeueLight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Anton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bold.fntdata"/><Relationship Id="rId12" Type="http://schemas.openxmlformats.org/officeDocument/2006/relationships/slide" Target="slides/slide5.xml"/><Relationship Id="rId56" Type="http://schemas.openxmlformats.org/officeDocument/2006/relationships/font" Target="fonts/Roboto-regular.fntdata"/><Relationship Id="rId15" Type="http://schemas.openxmlformats.org/officeDocument/2006/relationships/slide" Target="slides/slide8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7.xml"/><Relationship Id="rId58" Type="http://schemas.openxmlformats.org/officeDocument/2006/relationships/font" Target="fonts/Roboto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8615115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a8615115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b90aee0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fb90aee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149c7b75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a149c7b75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3834f21d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3834f21d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imagen.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3834f21d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3834f21d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9eee221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9eee221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9eee221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9eee221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3834f21d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3834f21d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3834f21d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3834f21d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9eee221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9eee221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3834f21d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3834f21d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149c7b75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a149c7b75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b90aee0d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b90aee0d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3834f21d2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3834f21d2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3834f21d2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3834f21d2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3834f21d2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3834f21d2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b90aee0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fb90aee0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F00FF"/>
                </a:highlight>
              </a:rPr>
              <a:t>Profe:</a:t>
            </a:r>
            <a:r>
              <a:rPr lang="en-GB" sz="1400">
                <a:solidFill>
                  <a:schemeClr val="dk1"/>
                </a:solidFill>
              </a:rPr>
              <a:t> Invitar a que si algunx alumnx quiere, puede compartir su pantalla y ejercitar lo visto entre todos desde ahí</a:t>
            </a:r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3834f21d2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3834f21d2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149c7b75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a149c7b75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F00FF"/>
                </a:highlight>
              </a:rPr>
              <a:t>Profe:</a:t>
            </a:r>
            <a:r>
              <a:rPr lang="en-GB" sz="1400">
                <a:solidFill>
                  <a:schemeClr val="dk1"/>
                </a:solidFill>
              </a:rPr>
              <a:t> Invitar a que si algunx alumnx quiere, puede compartir su pantalla y ejercitar lo visto entre todos desde ahí</a:t>
            </a:r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a135f6c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aa135f6c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149c7b757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a149c7b757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3834f21d2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3834f21d2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149c7b75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a149c7b75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3834f21d2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3834f21d2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70169b9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70169b9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3834f21d2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3834f21d2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70169b9d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70169b9d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3834f21d2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3834f21d2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149c7b757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a149c7b757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0a20e291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0a20e291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89D2"/>
                </a:highlight>
              </a:rPr>
              <a:t>IMPORTANTE</a:t>
            </a:r>
            <a:r>
              <a:rPr lang="en-GB">
                <a:solidFill>
                  <a:schemeClr val="dk1"/>
                </a:solidFill>
              </a:rPr>
              <a:t>: Si los/as estudiantes no cuentan con los recursos para realizar la actividad, el/la tutora deberá compartir pantalla y realizar el ejercicio en vivo.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149c7b75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a149c7b75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a149c7b757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a149c7b757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d004ad7b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d004ad7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fab65f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afab65f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d004ad7b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d004ad7b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004ad7b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d004ad7b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149c7b757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a149c7b757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5c75a9f7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b5c75a9f7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ACTIVIDAD “PARA PENSAR” (Optativa)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Duración estimada:</a:t>
            </a:r>
            <a:r>
              <a:rPr lang="en-GB" sz="1400">
                <a:solidFill>
                  <a:schemeClr val="dk1"/>
                </a:solidFill>
              </a:rPr>
              <a:t> 5/10 minutos (de tarea)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Formato: </a:t>
            </a:r>
            <a:r>
              <a:rPr lang="en-GB" sz="1400">
                <a:solidFill>
                  <a:schemeClr val="dk1"/>
                </a:solidFill>
              </a:rPr>
              <a:t>Google Forms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Compartir el enlace del quizz correspondiente a la CLASE 1 de la carpeta “Quizzes”.</a:t>
            </a:r>
            <a:r>
              <a:rPr b="1" lang="en-GB" sz="1400">
                <a:solidFill>
                  <a:schemeClr val="dk1"/>
                </a:solidFill>
              </a:rPr>
              <a:t> Aclarar que es optativo. 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b5c75a9f7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b5c75a9f7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artículos, herramientas, websites, videos.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a149c7b757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a149c7b757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a149c7b757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a149c7b757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e01ac31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be01ac31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9f693b66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9f693b66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149c7b75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a149c7b75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9f693b66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9f693b66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9f355f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9f355f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eb29cc87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eeb29cc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2" name="Google Shape;10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5" name="Google Shape;1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4" name="Google Shape;1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6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3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Relationship Id="rId4" Type="http://schemas.openxmlformats.org/officeDocument/2006/relationships/image" Target="../media/image47.gif"/><Relationship Id="rId5" Type="http://schemas.openxmlformats.org/officeDocument/2006/relationships/image" Target="../media/image34.gif"/><Relationship Id="rId6" Type="http://schemas.openxmlformats.org/officeDocument/2006/relationships/image" Target="../media/image33.png"/><Relationship Id="rId7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Relationship Id="rId4" Type="http://schemas.openxmlformats.org/officeDocument/2006/relationships/image" Target="../media/image36.gif"/><Relationship Id="rId5" Type="http://schemas.openxmlformats.org/officeDocument/2006/relationships/image" Target="../media/image40.gif"/><Relationship Id="rId6" Type="http://schemas.openxmlformats.org/officeDocument/2006/relationships/image" Target="../media/image37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Relationship Id="rId4" Type="http://schemas.openxmlformats.org/officeDocument/2006/relationships/image" Target="../media/image4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Relationship Id="rId4" Type="http://schemas.openxmlformats.org/officeDocument/2006/relationships/image" Target="../media/image48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41.png"/><Relationship Id="rId13" Type="http://schemas.openxmlformats.org/officeDocument/2006/relationships/hyperlink" Target="https://www.notion.so/coderhouse/Repositorio-de-Contenidos-ba8d3057a1e34049944ee4ba3a575999" TargetMode="External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rive.google.com/file/d/11Qd_2a9YfHq7Yt4IGLXwWRs6OFpSu-6o/view" TargetMode="External"/><Relationship Id="rId4" Type="http://schemas.openxmlformats.org/officeDocument/2006/relationships/hyperlink" Target="https://teloexplicocongatitos.com/_next/image?url=https%3A%2F%2Fdoomvault.nyc3.digitaloceanspaces.com%2Ftlecg%2Fbig%2Fprog02.jpg&amp;w=1200&amp;q=75" TargetMode="External"/><Relationship Id="rId9" Type="http://schemas.openxmlformats.org/officeDocument/2006/relationships/hyperlink" Target="https://developer.mozilla.org/es/docs/Web/JavaScript/Referencia/Sentencias/switch" TargetMode="External"/><Relationship Id="rId5" Type="http://schemas.openxmlformats.org/officeDocument/2006/relationships/hyperlink" Target="https://teloexplicocongatitos.com/_next/image?url=https%3A%2F%2Fdoomvault.nyc3.digitaloceanspaces.com%2Ftlecg%2Fbig%2Fprog03.jpg&amp;w=1200&amp;q=75" TargetMode="External"/><Relationship Id="rId6" Type="http://schemas.openxmlformats.org/officeDocument/2006/relationships/hyperlink" Target="https://teloexplicocongatitos.com/_next/image?url=https%3A%2F%2Fdoomvault.nyc3.digitaloceanspaces.com%2Ftlecg%2Fbig%2Fprog04.jpg&amp;w=1200&amp;q=75" TargetMode="External"/><Relationship Id="rId7" Type="http://schemas.openxmlformats.org/officeDocument/2006/relationships/hyperlink" Target="http://silentteacher.toxicode.fr/hourofcode" TargetMode="External"/><Relationship Id="rId8" Type="http://schemas.openxmlformats.org/officeDocument/2006/relationships/hyperlink" Target="https://developer.mozilla.org/es/docs/Web/JavaScript/Referencia/Sentencias/if...else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png"/><Relationship Id="rId4" Type="http://schemas.openxmlformats.org/officeDocument/2006/relationships/image" Target="../media/image4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hyperlink" Target="https://docs.google.com/document/d/1jQdW3_Rk6Wepz21qYjtgJwflpS6Z1iAZf0O1fm4CNgI/edit?usp=sharing" TargetMode="External"/><Relationship Id="rId6" Type="http://schemas.openxmlformats.org/officeDocument/2006/relationships/hyperlink" Target="https://forms.gle/wDeqcoN73KasKdwv9" TargetMode="External"/><Relationship Id="rId7" Type="http://schemas.openxmlformats.org/officeDocument/2006/relationships/hyperlink" Target="https://drive.google.com/drive/folders/1jIH9-1B7r39bzu1td2P1Nc1a-eDInnzD?usp=sharing" TargetMode="External"/><Relationship Id="rId8" Type="http://schemas.openxmlformats.org/officeDocument/2006/relationships/hyperlink" Target="https://docs.google.com/document/d/1aJ5X0ZnK_auCcBxw2rP-QxiyzDMJosejr6Otx3jThzM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7" name="Google Shape;147;p39"/>
          <p:cNvSpPr/>
          <p:nvPr/>
        </p:nvSpPr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3350" y="3213538"/>
            <a:ext cx="892100" cy="7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/>
        </p:nvSpPr>
        <p:spPr>
          <a:xfrm>
            <a:off x="1445725" y="7698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EMPEZAMOS...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4" name="Google Shape;26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413" y="1672775"/>
            <a:ext cx="4602615" cy="25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CONDICIONALES EN JS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/>
        </p:nvSpPr>
        <p:spPr>
          <a:xfrm>
            <a:off x="4386100" y="1488472"/>
            <a:ext cx="37401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en programación hablamos de condicionales, hablamos de 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estructura sintáctica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sirve para tomar 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decisión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condición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&lt;condición&gt; entonces &lt;operación&gt;</a:t>
            </a:r>
            <a:endParaRPr i="1"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" name="Google Shape;276;p50"/>
          <p:cNvSpPr txBox="1"/>
          <p:nvPr/>
        </p:nvSpPr>
        <p:spPr>
          <a:xfrm>
            <a:off x="3867700" y="765125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CONDICIONALES: DEFINICIÓN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7" name="Google Shape;2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0"/>
          <p:cNvPicPr preferRelativeResize="0"/>
          <p:nvPr/>
        </p:nvPicPr>
        <p:blipFill rotWithShape="1">
          <a:blip r:embed="rId4">
            <a:alphaModFix/>
          </a:blip>
          <a:srcRect b="189" l="0" r="0" t="199"/>
          <a:stretch/>
        </p:blipFill>
        <p:spPr>
          <a:xfrm>
            <a:off x="124050" y="0"/>
            <a:ext cx="3420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1"/>
          <p:cNvSpPr txBox="1"/>
          <p:nvPr/>
        </p:nvSpPr>
        <p:spPr>
          <a:xfrm>
            <a:off x="831650" y="1354100"/>
            <a:ext cx="7922700" cy="3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Hasta ahora todas las instrucciones que escribimos se ejecutan en </a:t>
            </a:r>
            <a:r>
              <a:rPr i="1" lang="en-GB" sz="20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línea recta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una sentencia después de la otra.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idea del control de flujos es marcar puntos en nuestra aplicación donde, a partir de alguna evaluación, nuestro programa pueda tomar varios caminos posibles de acción.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4" name="Google Shape;284;p51"/>
          <p:cNvSpPr txBox="1"/>
          <p:nvPr/>
        </p:nvSpPr>
        <p:spPr>
          <a:xfrm>
            <a:off x="1634650" y="3650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CONTROL DE FLUJOS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5" name="Google Shape;2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925" y="1771100"/>
            <a:ext cx="22479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8175" y="3325313"/>
            <a:ext cx="23050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/>
        </p:nvSpPr>
        <p:spPr>
          <a:xfrm>
            <a:off x="1038900" y="1557000"/>
            <a:ext cx="70662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generar estos controles empezamos a trabajar con los valores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booleanos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Estos pueden tomar dos valores posibles, </a:t>
            </a:r>
            <a:r>
              <a:rPr b="1" lang="en-GB" sz="200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lang="en-GB" sz="200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verdadero o falso.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Así, para que nuestro programa tome un camino u otro le vamos a decir que resuelva alguna evaluación/comparación.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es verdadera (true) tomará un camino, y si es falsa (false) tomará otro.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3" name="Google Shape;293;p52"/>
          <p:cNvSpPr txBox="1"/>
          <p:nvPr/>
        </p:nvSpPr>
        <p:spPr>
          <a:xfrm>
            <a:off x="1659425" y="38977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VALORES BOOLEANOS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4" name="Google Shape;2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/>
        </p:nvSpPr>
        <p:spPr>
          <a:xfrm>
            <a:off x="1038900" y="1557000"/>
            <a:ext cx="70662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más utilizada en la mayoría de los lenguajes, y por ende también en JS, es la </a:t>
            </a:r>
            <a:r>
              <a:rPr lang="en-GB" sz="20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</a:t>
            </a:r>
            <a:r>
              <a:rPr i="1" lang="en-GB" sz="20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if</a:t>
            </a:r>
            <a:endParaRPr i="1" sz="2000">
              <a:solidFill>
                <a:schemeClr val="dk1"/>
              </a:solidFill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53"/>
          <p:cNvSpPr txBox="1"/>
          <p:nvPr/>
        </p:nvSpPr>
        <p:spPr>
          <a:xfrm>
            <a:off x="2803800" y="462950"/>
            <a:ext cx="3536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ESTRUCTURA IF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1" name="Google Shape;3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3"/>
          <p:cNvSpPr txBox="1"/>
          <p:nvPr/>
        </p:nvSpPr>
        <p:spPr>
          <a:xfrm>
            <a:off x="1321050" y="2576600"/>
            <a:ext cx="6501900" cy="2000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si - condicion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bloque de código a ejecutar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8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vas a ver este mensaje</a:t>
            </a:r>
            <a:r>
              <a:rPr lang="en-GB" sz="18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/>
        </p:nvSpPr>
        <p:spPr>
          <a:xfrm>
            <a:off x="1114750" y="1345400"/>
            <a:ext cx="7066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condición se cumple (es decir, si su valor es </a:t>
            </a:r>
            <a:r>
              <a:rPr b="1" lang="en-GB" sz="1500">
                <a:solidFill>
                  <a:srgbClr val="D19A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se ejecutan todas las instrucciones que se encuentran dentro de </a:t>
            </a: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{</a:t>
            </a:r>
            <a:r>
              <a:rPr lang="en-GB" sz="1500">
                <a:solidFill>
                  <a:srgbClr val="56B6C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Si la condición no se cumple (es decir, si su valor es </a:t>
            </a:r>
            <a:r>
              <a:rPr b="1" lang="en-GB" sz="1500">
                <a:solidFill>
                  <a:srgbClr val="D19A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no se ejecuta ninguna instrucción contenida en</a:t>
            </a: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r>
              <a:rPr lang="en-GB" sz="1500">
                <a:solidFill>
                  <a:srgbClr val="56B6C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el programa continúa ejecutando el resto de instrucciones del script.</a:t>
            </a:r>
            <a:endParaRPr i="1"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8" name="Google Shape;308;p54"/>
          <p:cNvSpPr txBox="1"/>
          <p:nvPr/>
        </p:nvSpPr>
        <p:spPr>
          <a:xfrm>
            <a:off x="1624200" y="4277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ESTRUCTURA IF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9" name="Google Shape;30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4"/>
          <p:cNvSpPr txBox="1"/>
          <p:nvPr/>
        </p:nvSpPr>
        <p:spPr>
          <a:xfrm>
            <a:off x="1396900" y="3284250"/>
            <a:ext cx="6501900" cy="1167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8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 vas a ver este mensaje</a:t>
            </a:r>
            <a:r>
              <a:rPr lang="en-GB" sz="18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/>
          <p:nvPr/>
        </p:nvSpPr>
        <p:spPr>
          <a:xfrm>
            <a:off x="963950" y="26157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COMPARACIÓN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6" name="Google Shape;3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5"/>
          <p:cNvSpPr txBox="1"/>
          <p:nvPr/>
        </p:nvSpPr>
        <p:spPr>
          <a:xfrm>
            <a:off x="671450" y="1308050"/>
            <a:ext cx="7960200" cy="26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utilizamos operadores </a:t>
            </a:r>
            <a:r>
              <a:rPr i="1"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matemáticos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entre dos valores numéricos, éstos resuelven un nuevo tipo de valor numérico que es el resultado de la operación. Cuando </a:t>
            </a: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comparamos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dos valores a través de un operador de comparación, ésta operación siempre se resuelve en </a:t>
            </a: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 la comparación es verdadera o falsa.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primer operador de comparación es el operador de equivalencia == </a:t>
            </a:r>
            <a:endParaRPr b="1" sz="20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/>
          <p:nvPr/>
        </p:nvSpPr>
        <p:spPr>
          <a:xfrm>
            <a:off x="1781850" y="337925"/>
            <a:ext cx="5580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DE CONDICIONALES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3" name="Google Shape;32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6"/>
          <p:cNvSpPr txBox="1"/>
          <p:nvPr/>
        </p:nvSpPr>
        <p:spPr>
          <a:xfrm>
            <a:off x="183525" y="1433700"/>
            <a:ext cx="5167800" cy="22761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200">
              <a:solidFill>
                <a:srgbClr val="BD93F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(unNumero == 5) comparamos si unNumero es igual a 5</a:t>
            </a:r>
            <a:endParaRPr sz="12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vas a ver este mensaje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(unNumero == 6) comparamos si unNumero es igual a 6</a:t>
            </a:r>
            <a:endParaRPr sz="12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 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 vas a ver este mensaje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56"/>
          <p:cNvSpPr txBox="1"/>
          <p:nvPr/>
        </p:nvSpPr>
        <p:spPr>
          <a:xfrm>
            <a:off x="5415000" y="1327025"/>
            <a:ext cx="372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ejemplo, las comparaciones se realizan entre el valor de la variable </a:t>
            </a:r>
            <a:r>
              <a:rPr b="1" lang="en-GB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unNumero 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un valor numérico. 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el primer condicional, como los dos valores coinciden, la igualdad se cumple, y por lo tanto la condición es cierta; su valor es </a:t>
            </a:r>
            <a:r>
              <a:rPr b="1" i="1" lang="en-GB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se ejecutan las instrucciones contenidas en el bloque del if.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/>
          <p:nvPr/>
        </p:nvSpPr>
        <p:spPr>
          <a:xfrm>
            <a:off x="1000625" y="217800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DE CONDICIONALES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1" name="Google Shape;33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7"/>
          <p:cNvSpPr txBox="1"/>
          <p:nvPr/>
        </p:nvSpPr>
        <p:spPr>
          <a:xfrm>
            <a:off x="5007750" y="1357075"/>
            <a:ext cx="41361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En el segundo caso 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unNumero </a:t>
            </a: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 no es igual a 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6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; su valor es</a:t>
            </a: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n-GB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n-GB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ejecutan las instrucciones contenidas en el bloque del if.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3" name="Google Shape;333;p57"/>
          <p:cNvSpPr txBox="1"/>
          <p:nvPr/>
        </p:nvSpPr>
        <p:spPr>
          <a:xfrm>
            <a:off x="0" y="1395525"/>
            <a:ext cx="5084100" cy="22761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200">
              <a:solidFill>
                <a:srgbClr val="BD93F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(unNumero == 5) comparamos si unNumero es igual a 5</a:t>
            </a:r>
            <a:endParaRPr sz="12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vas a ver este mensaje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(unNumero == 6) comparamos si unNumero es igual a 6</a:t>
            </a:r>
            <a:endParaRPr sz="12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 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 vas a ver este mensaje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4" name="Google Shape;154;p40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55" name="Google Shape;15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8"/>
          <p:cNvSpPr txBox="1"/>
          <p:nvPr/>
        </p:nvSpPr>
        <p:spPr>
          <a:xfrm>
            <a:off x="1000625" y="217800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DE CONDICIONALES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9" name="Google Shape;33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8"/>
          <p:cNvSpPr txBox="1"/>
          <p:nvPr/>
        </p:nvSpPr>
        <p:spPr>
          <a:xfrm>
            <a:off x="5007900" y="1395525"/>
            <a:ext cx="41361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comparación del ejemplo suele ser el origen de muchos errores de programación, </a:t>
            </a:r>
            <a:r>
              <a:rPr lang="en-GB" sz="1700">
                <a:solidFill>
                  <a:schemeClr val="dk1"/>
                </a:solidFill>
                <a:highlight>
                  <a:srgbClr val="FF79C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confundir los operadores == y =.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Las comparaciones siempre se realizan con el operador ==, ya que el operador = sirve para asignar valores.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1" name="Google Shape;341;p58"/>
          <p:cNvSpPr txBox="1"/>
          <p:nvPr/>
        </p:nvSpPr>
        <p:spPr>
          <a:xfrm>
            <a:off x="0" y="1395525"/>
            <a:ext cx="5084100" cy="22761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200">
              <a:solidFill>
                <a:srgbClr val="BD93F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(unNumero == 5) comparamos si unNumero es igual a 5</a:t>
            </a:r>
            <a:endParaRPr sz="12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vas a ver este mensaje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(unNumero == 6) comparamos si unNumero es igual a 6</a:t>
            </a:r>
            <a:endParaRPr sz="12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 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 vas a ver este mensaje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/>
          <p:nvPr/>
        </p:nvSpPr>
        <p:spPr>
          <a:xfrm>
            <a:off x="1671825" y="152628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IF...ELSE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7" name="Google Shape;347;p59"/>
          <p:cNvSpPr txBox="1"/>
          <p:nvPr/>
        </p:nvSpPr>
        <p:spPr>
          <a:xfrm>
            <a:off x="778500" y="955300"/>
            <a:ext cx="75870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ocasiones, las decisiones que se deben realizar no son del tipo </a:t>
            </a:r>
            <a:r>
              <a:rPr i="1"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«</a:t>
            </a:r>
            <a:r>
              <a:rPr i="1"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se cumple la condición, hazlo; si no se cumple, no hagas nada»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Normalmente las condiciones suelen ser del tipo </a:t>
            </a:r>
            <a:r>
              <a:rPr b="1" i="1" lang="en-GB" sz="17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«</a:t>
            </a:r>
            <a:r>
              <a:rPr b="1" i="1" lang="en-GB" sz="17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se cumple esta condición, hazlo; si no se cumple, haz esto otro»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i="1" sz="17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59"/>
          <p:cNvSpPr txBox="1"/>
          <p:nvPr/>
        </p:nvSpPr>
        <p:spPr>
          <a:xfrm>
            <a:off x="1304550" y="2317425"/>
            <a:ext cx="6534900" cy="23853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unColor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Rojo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rgbClr val="E9F28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(unColor == "Rojo") comparamos si unColor es igual "Rojo"</a:t>
            </a:r>
            <a:endParaRPr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(unColor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Rojo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color es Rojo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//La instrucción se interpreta cuando unColor NO es "Rojo"</a:t>
            </a:r>
            <a:endParaRPr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color NO es Rojo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9" name="Google Shape;34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475" y="4812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 txBox="1"/>
          <p:nvPr/>
        </p:nvSpPr>
        <p:spPr>
          <a:xfrm>
            <a:off x="999250" y="26297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DE IF...ELSE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5" name="Google Shape;35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60"/>
          <p:cNvSpPr txBox="1"/>
          <p:nvPr/>
        </p:nvSpPr>
        <p:spPr>
          <a:xfrm>
            <a:off x="744400" y="1555450"/>
            <a:ext cx="7884900" cy="28008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nombreUsuario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 de usuario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(nombreUsuario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 ingresaste el nombre de usuario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Nombre de usuario ingresado 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nombreUsuario);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/>
          <p:nvPr/>
        </p:nvSpPr>
        <p:spPr>
          <a:xfrm>
            <a:off x="746775" y="247075"/>
            <a:ext cx="7153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CONDICIONES ANIDADAS IF..ELSE IF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2" name="Google Shape;36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61"/>
          <p:cNvSpPr txBox="1"/>
          <p:nvPr/>
        </p:nvSpPr>
        <p:spPr>
          <a:xfrm>
            <a:off x="1458375" y="1064600"/>
            <a:ext cx="5730000" cy="381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precio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100.5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(precio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precio es menor que 20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(precio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precio es menor que 50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(precio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precio es menor que 100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precio es mayor que 100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VARIABLES BOOLEAN</a:t>
            </a:r>
            <a:endParaRPr i="1" sz="3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9" name="Google Shape;36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3"/>
          <p:cNvSpPr txBox="1"/>
          <p:nvPr/>
        </p:nvSpPr>
        <p:spPr>
          <a:xfrm>
            <a:off x="1671825" y="303702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TRUE o FALSE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5" name="Google Shape;375;p63"/>
          <p:cNvSpPr txBox="1"/>
          <p:nvPr/>
        </p:nvSpPr>
        <p:spPr>
          <a:xfrm>
            <a:off x="1067125" y="1099598"/>
            <a:ext cx="70662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variables booleanas son las que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sólo tienen dos valores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true or false. Pueden recibir el valor a partir de una evaluación booleana sobre otras variables: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6" name="Google Shape;376;p63"/>
          <p:cNvSpPr txBox="1"/>
          <p:nvPr/>
        </p:nvSpPr>
        <p:spPr>
          <a:xfrm>
            <a:off x="1539025" y="2353475"/>
            <a:ext cx="6122400" cy="236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numero  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esMayor5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(numero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GB" sz="16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su valor sera true</a:t>
            </a:r>
            <a:endParaRPr sz="16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(esValida)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Es boolean true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7" name="Google Shape;37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525" y="47183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3" name="Google Shape;38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5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6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/>
          <p:nvPr/>
        </p:nvSpPr>
        <p:spPr>
          <a:xfrm>
            <a:off x="1671825" y="533103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OPERADORES EN JS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0" name="Google Shape;40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7"/>
          <p:cNvSpPr txBox="1"/>
          <p:nvPr/>
        </p:nvSpPr>
        <p:spPr>
          <a:xfrm>
            <a:off x="1067125" y="1591726"/>
            <a:ext cx="7066200" cy="27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JavaScript, disponemos de los </a:t>
            </a:r>
            <a:r>
              <a:rPr lang="en-GB" sz="20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lógicos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habituales en lenguajes de programación como son: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 igual, es distinto, menor, menor o igual, mayor, mayor o igual, and (y), or (o) y not (no). 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sintaxis se basa en símbolos, como veremos a continuación.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Cabe destacar que hay que prestar atención a no confundir ‘==’ con ‘=’ porque implican distintas cosas.</a:t>
            </a:r>
            <a:b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2" name="Google Shape;40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142" y="0"/>
            <a:ext cx="1976075" cy="11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CONTROL DE FLUJOS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1" name="Google Shape;161;p41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41"/>
          <p:cNvSpPr txBox="1"/>
          <p:nvPr/>
        </p:nvSpPr>
        <p:spPr>
          <a:xfrm>
            <a:off x="1631850" y="1643300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/>
        </p:nvSpPr>
        <p:spPr>
          <a:xfrm>
            <a:off x="1738950" y="121828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OPERADORES EN JS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8" name="Google Shape;40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142" y="0"/>
            <a:ext cx="1976075" cy="111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0" name="Google Shape;410;p68"/>
          <p:cNvGraphicFramePr/>
          <p:nvPr/>
        </p:nvGraphicFramePr>
        <p:xfrm>
          <a:off x="1533725" y="10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{B594BF55-4FF8-417D-883A-E1EE921E5FC9}</a:tableStyleId>
              </a:tblPr>
              <a:tblGrid>
                <a:gridCol w="2413000"/>
                <a:gridCol w="2413000"/>
                <a:gridCol w="1454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OPERADORES LÓGICOS Y RELACIONALES</a:t>
                      </a:r>
                      <a:endParaRPr sz="1200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D4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DESCRIPCIÓN</a:t>
                      </a:r>
                      <a:endParaRPr sz="1200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D4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EJEMPLO</a:t>
                      </a:r>
                      <a:endParaRPr sz="1200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D45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==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 igual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== b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===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 estrictamente igual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=== b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!=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 distinto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!= b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!==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 estrictamente distinto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!= b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&lt;, &lt;=, &gt;, &gt;=</a:t>
                      </a:r>
                      <a:endParaRPr baseline="-25000"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Menor, menor o igual, mayor, mayor o igual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&lt;= b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&amp;&amp;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Operador and (y)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&amp;&amp; b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||</a:t>
                      </a:r>
                      <a:endParaRPr sz="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Operador or (o)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||</a:t>
                      </a: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b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!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Operador not (no)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!a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9"/>
          <p:cNvSpPr txBox="1"/>
          <p:nvPr/>
        </p:nvSpPr>
        <p:spPr>
          <a:xfrm>
            <a:off x="397800" y="178075"/>
            <a:ext cx="8348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CONDICIONES COMPUESTAS CON </a:t>
            </a:r>
            <a:r>
              <a:rPr i="1" lang="en-GB" sz="4200">
                <a:latin typeface="Anton"/>
                <a:ea typeface="Anton"/>
                <a:cs typeface="Anton"/>
                <a:sym typeface="Anton"/>
              </a:rPr>
              <a:t>&amp;&amp;</a:t>
            </a:r>
            <a:endParaRPr i="1" sz="42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6" name="Google Shape;416;p69"/>
          <p:cNvSpPr txBox="1"/>
          <p:nvPr/>
        </p:nvSpPr>
        <p:spPr>
          <a:xfrm>
            <a:off x="1118100" y="1922725"/>
            <a:ext cx="6907800" cy="286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nombreIngresado   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3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apellidoIngresado 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3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apellido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(apellidoIngresado 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  <a:endParaRPr sz="13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3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Nombre: 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nombreIngresado 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GB" sz="13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Apellido: 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apellidoIngresado); </a:t>
            </a:r>
            <a:endParaRPr sz="13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3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GB" sz="15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or: Ingresar nombre y apellido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7" name="Google Shape;41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9"/>
          <p:cNvSpPr txBox="1"/>
          <p:nvPr/>
        </p:nvSpPr>
        <p:spPr>
          <a:xfrm>
            <a:off x="0" y="1061725"/>
            <a:ext cx="91440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Ante una combinación de operadores &amp;&amp; (AND) </a:t>
            </a:r>
            <a:r>
              <a:rPr lang="en-GB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será requisito que todas las comparaciones sean verdaderas para que la condición compuesta sea verdadera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"/>
          <p:cNvSpPr txBox="1"/>
          <p:nvPr/>
        </p:nvSpPr>
        <p:spPr>
          <a:xfrm>
            <a:off x="397800" y="340700"/>
            <a:ext cx="8348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CONDICIONES COMPUESTA CON  </a:t>
            </a:r>
            <a:r>
              <a:rPr lang="en-GB" sz="4500">
                <a:latin typeface="Anton"/>
                <a:ea typeface="Anton"/>
                <a:cs typeface="Anton"/>
                <a:sym typeface="Anton"/>
              </a:rPr>
              <a:t>||</a:t>
            </a:r>
            <a:endParaRPr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4" name="Google Shape;424;p70"/>
          <p:cNvSpPr txBox="1"/>
          <p:nvPr/>
        </p:nvSpPr>
        <p:spPr>
          <a:xfrm>
            <a:off x="619950" y="2297500"/>
            <a:ext cx="8004600" cy="259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nombreIngresado  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ANA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ana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nombre ingresado es Ana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nombre ingresado NO ES Ana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5" name="Google Shape;42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70"/>
          <p:cNvSpPr txBox="1"/>
          <p:nvPr/>
        </p:nvSpPr>
        <p:spPr>
          <a:xfrm>
            <a:off x="0" y="1188575"/>
            <a:ext cx="9144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caso de utilizar || (OR),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será requisito que al menos una de las comparaciones sea verdadera para que la condición compuesta sea verdadera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/>
          <p:nvPr/>
        </p:nvSpPr>
        <p:spPr>
          <a:xfrm>
            <a:off x="397800" y="231025"/>
            <a:ext cx="8348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COMBINACIÓN DE OPERADORES </a:t>
            </a:r>
            <a:r>
              <a:rPr lang="en-GB" sz="41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&amp;&amp;</a:t>
            </a: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y  </a:t>
            </a:r>
            <a:r>
              <a:rPr lang="en-GB" sz="37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||</a:t>
            </a:r>
            <a:endParaRPr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2" name="Google Shape;43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71"/>
          <p:cNvSpPr txBox="1"/>
          <p:nvPr/>
        </p:nvSpPr>
        <p:spPr>
          <a:xfrm>
            <a:off x="1298400" y="2182125"/>
            <a:ext cx="6547200" cy="1836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nombreIngresado   </a:t>
            </a: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((nombreIngresado </a:t>
            </a: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))){</a:t>
            </a:r>
            <a:endParaRPr sz="10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Hola Ema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0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Error: Ingresar nombre valido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71"/>
          <p:cNvSpPr txBox="1"/>
          <p:nvPr/>
        </p:nvSpPr>
        <p:spPr>
          <a:xfrm>
            <a:off x="1019400" y="1220125"/>
            <a:ext cx="71052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</a:t>
            </a: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 posible combinar || (OR) </a:t>
            </a: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&amp;&amp; (AND) </a:t>
            </a: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hacer comparaciones cada vez más complejas. </a:t>
            </a:r>
            <a:endParaRPr i="1"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2"/>
          <p:cNvSpPr txBox="1"/>
          <p:nvPr/>
        </p:nvSpPr>
        <p:spPr>
          <a:xfrm>
            <a:off x="0" y="280775"/>
            <a:ext cx="9424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200">
                <a:latin typeface="Anton"/>
                <a:ea typeface="Anton"/>
                <a:cs typeface="Anton"/>
                <a:sym typeface="Anton"/>
              </a:rPr>
              <a:t>COMBINACIÓN DE OPERADORES </a:t>
            </a:r>
            <a:r>
              <a:rPr lang="en-GB" sz="43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&amp;&amp;</a:t>
            </a:r>
            <a:r>
              <a:rPr i="1" lang="en-GB" sz="4200">
                <a:latin typeface="Anton"/>
                <a:ea typeface="Anton"/>
                <a:cs typeface="Anton"/>
                <a:sym typeface="Anton"/>
              </a:rPr>
              <a:t> y  </a:t>
            </a:r>
            <a:r>
              <a:rPr lang="en-GB" sz="39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||</a:t>
            </a:r>
            <a:endParaRPr i="1" sz="3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0" name="Google Shape;44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2"/>
          <p:cNvSpPr txBox="1"/>
          <p:nvPr/>
        </p:nvSpPr>
        <p:spPr>
          <a:xfrm>
            <a:off x="215675" y="1453350"/>
            <a:ext cx="88188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Ya que las expresiones lógicas son evaluadas de izquierda a derecha, </a:t>
            </a:r>
            <a:r>
              <a:rPr lang="en-GB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necesario agrupar las operaciones para asegurar que se cumplan como uno lo desea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El cambio de agrupación con los paréntesis produce resultados diferentes.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lang="en-GB" sz="160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es lo mismo:</a:t>
            </a:r>
            <a:endParaRPr b="1" sz="1600">
              <a:solidFill>
                <a:schemeClr val="dk1"/>
              </a:solidFill>
              <a:highlight>
                <a:srgbClr val="FF79C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>
                <a:solidFill>
                  <a:srgbClr val="FF79C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>
                <a:solidFill>
                  <a:srgbClr val="E9F28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chemeClr val="accen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(nombreIngresado </a:t>
            </a:r>
            <a:r>
              <a:rPr lang="en-GB">
                <a:solidFill>
                  <a:srgbClr val="FF79C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E9F28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>
                <a:solidFill>
                  <a:srgbClr val="FF79C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E9F28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>
                <a:solidFill>
                  <a:schemeClr val="accen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>
              <a:solidFill>
                <a:srgbClr val="F8F8F2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que:</a:t>
            </a:r>
            <a:endParaRPr b="1" sz="1600">
              <a:solidFill>
                <a:schemeClr val="dk1"/>
              </a:solidFill>
              <a:highlight>
                <a:srgbClr val="FF79C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2" name="Google Shape;442;p72"/>
          <p:cNvSpPr txBox="1"/>
          <p:nvPr/>
        </p:nvSpPr>
        <p:spPr>
          <a:xfrm>
            <a:off x="142475" y="3428300"/>
            <a:ext cx="8965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999999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chemeClr val="accen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>
                <a:solidFill>
                  <a:schemeClr val="accen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)){</a:t>
            </a:r>
            <a:endParaRPr sz="1700">
              <a:solidFill>
                <a:schemeClr val="dk1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3"/>
          <p:cNvSpPr txBox="1"/>
          <p:nvPr/>
        </p:nvSpPr>
        <p:spPr>
          <a:xfrm>
            <a:off x="1780900" y="1201500"/>
            <a:ext cx="5716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¡HANDS 0N!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8" name="Google Shape;44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138" y="2128125"/>
            <a:ext cx="2698030" cy="20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4"/>
          <p:cNvSpPr txBox="1"/>
          <p:nvPr/>
        </p:nvSpPr>
        <p:spPr>
          <a:xfrm>
            <a:off x="852188" y="14799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ACTIVIDAD EN CLASE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¡Llevemos lo visto hasta el momento a la acción!</a:t>
            </a:r>
            <a:endParaRPr i="1"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Les proponemos que en salas de zoom lideradas por su tutor/a puedan realizar la siguiente actividad.</a:t>
            </a:r>
            <a:endParaRPr i="1"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Tiempo estimado 25/30 minutos</a:t>
            </a:r>
            <a:endParaRPr b="1" i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5" name="Google Shape;455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25" y="4216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5"/>
          <p:cNvSpPr txBox="1"/>
          <p:nvPr/>
        </p:nvSpPr>
        <p:spPr>
          <a:xfrm>
            <a:off x="479100" y="1929925"/>
            <a:ext cx="8135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CREAR UN ALGORITMO CON UN CONDICIONAL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1" name="Google Shape;461;p75"/>
          <p:cNvSpPr txBox="1"/>
          <p:nvPr/>
        </p:nvSpPr>
        <p:spPr>
          <a:xfrm>
            <a:off x="504450" y="3716125"/>
            <a:ext cx="81351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 un algoritmo que solicite al usuario uno o más valores ingresados por prompt(), compare las entradas y, en función de ciertas condiciones, muestre un resultado.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Tiempo estimado 25/30 minutos.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2" name="Google Shape;46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8625" y="226049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75"/>
          <p:cNvSpPr/>
          <p:nvPr/>
        </p:nvSpPr>
        <p:spPr>
          <a:xfrm>
            <a:off x="4996175" y="226050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p76"/>
          <p:cNvGraphicFramePr/>
          <p:nvPr/>
        </p:nvGraphicFramePr>
        <p:xfrm>
          <a:off x="153263" y="200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{1C82696D-BBD0-4A70-A738-E44ABE46F8D6}</a:tableStyleId>
              </a:tblPr>
              <a:tblGrid>
                <a:gridCol w="2945825"/>
                <a:gridCol w="3822275"/>
                <a:gridCol w="2069375"/>
              </a:tblGrid>
              <a:tr h="6720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CREAR UN ALGORITMO CON UN CONDICIONAL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89D2"/>
                    </a:solidFill>
                  </a:tcPr>
                </a:tc>
                <a:tc hMerge="1"/>
                <a:tc hMerge="1"/>
              </a:tr>
              <a:tr h="1502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Página HTML y </a:t>
                      </a:r>
                      <a:r>
                        <a:rPr lang="en-GB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código fuente en JavaScript en archivo .js vinculado al html.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Tener en cuenta que los valores obtenidos por prompt() son string, si se busca operar con números hay que parsearlos antes y si van a usar cadenas recordar tener cuidado con mayúsculas y minúsculas en las comparaciones de igualdad. (Ej. “Hola” y “HOLA” no son iguales)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251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u="none" cap="none" strike="noStrike"/>
                        <a:t>&gt;&gt;</a:t>
                      </a:r>
                      <a:r>
                        <a:rPr b="1" lang="en-GB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 un algoritmo que solicite al usuario uno o más valores ingresados por prompt(), compare las entradas y, en función de ciertas condiciones, muestre por consola o alert() el resultado según los valores ingresados y las condiciones cumplidas.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u="none" cap="none" strike="noStrike"/>
                        <a:t>&gt;&gt;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Archivo HTML y Archivo JS, referenciado en el HTML por etiqueta &lt;script src="js/miarchivo.js"&gt;&lt;/script&gt;, que incluya la definición de un algoritmo en JavaScript que emplee instrucciones condicionales.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u="none" cap="none" strike="noStrike"/>
                        <a:t>&gt;&gt;Ejemplo:</a:t>
                      </a:r>
                      <a:endParaRPr b="1" u="none" cap="none" strike="noStrike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número mediante prompt y si es mayor a 1000 mostrar un alert.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un texto mediante prompt, y si es igual a "Hola" mostrar un alerta por consola.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un número por prompt y evaluar si está entre 10 y 50. En caso positivo mostrar un alert.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70" name="Google Shape;47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0" y="1045275"/>
            <a:ext cx="875150" cy="8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7"/>
          <p:cNvSpPr txBox="1"/>
          <p:nvPr/>
        </p:nvSpPr>
        <p:spPr>
          <a:xfrm>
            <a:off x="780612" y="639900"/>
            <a:ext cx="75828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PREPARÁNDONOS PARA EL DESAFÍO ENTREGABLE Nº 1</a:t>
            </a:r>
            <a:endParaRPr i="1" sz="3000">
              <a:solidFill>
                <a:srgbClr val="E0FF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clase 4 finaliza el primer módulo y se entregarán las consignas del </a:t>
            </a:r>
            <a:r>
              <a:rPr b="1" i="1" lang="en-GB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primer desafío entregable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curso. El mismo, incluirá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temas vistos en las clases 1, 2, 3 y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4.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7" name="Google Shape;47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388" y="2757549"/>
            <a:ext cx="3145225" cy="183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2"/>
          <p:cNvSpPr txBox="1"/>
          <p:nvPr/>
        </p:nvSpPr>
        <p:spPr>
          <a:xfrm>
            <a:off x="483500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 lenguaje de programación que se utiliza principalmente para aportar dinamismo a los sitios web.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 espacio reservado en la memoria que, como su nombre indica, puede cambiar de contenido a lo largo de la ejecución de un programa. Podemos almacenar un número, un texto, un listado de números, etcétera.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programación, es un conjunto de procedimientos o funciones que se necesitan para realizar cierta operación o acción.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42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9" name="Google Shape;1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2"/>
          <p:cNvSpPr txBox="1"/>
          <p:nvPr/>
        </p:nvSpPr>
        <p:spPr>
          <a:xfrm>
            <a:off x="45720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" name="Google Shape;171;p42"/>
          <p:cNvSpPr txBox="1"/>
          <p:nvPr/>
        </p:nvSpPr>
        <p:spPr>
          <a:xfrm>
            <a:off x="4572000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2" name="Google Shape;172;p42"/>
          <p:cNvSpPr txBox="1"/>
          <p:nvPr/>
        </p:nvSpPr>
        <p:spPr>
          <a:xfrm>
            <a:off x="4498900" y="270850"/>
            <a:ext cx="4472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permiten agrupar expresiones lógicas. Las expresiones lógicas son todas aquellas expresiones que obtienen como resultado verdadero o falso. Los operadores lógicos son aquellos que hacen de nexo de este tipo de expresiones.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Anidar: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programación, se refiere a escribir una sentencia junto a una subsiguiente dentro de la misma estructura sintáctica. Es decir, que no hay un salto de línea en el medio.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Parsear: 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una palabra devengada del inglés "parse". Refiere en programación, a una actividad que consiste en el análisis de texto para determinar si cumple o no reglas o patrones y en base a esto tomar alguna determinación.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un script es una secuencia de instrucciones que realizan una o más tareas.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78"/>
          <p:cNvSpPr txBox="1"/>
          <p:nvPr/>
        </p:nvSpPr>
        <p:spPr>
          <a:xfrm>
            <a:off x="174575" y="214875"/>
            <a:ext cx="4042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78"/>
          <p:cNvSpPr txBox="1"/>
          <p:nvPr/>
        </p:nvSpPr>
        <p:spPr>
          <a:xfrm>
            <a:off x="3542550" y="1333738"/>
            <a:ext cx="52119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entregable se compone de temas vistos hasta el momento, más otros que verán durante el </a:t>
            </a:r>
            <a:r>
              <a:rPr lang="en-GB" sz="17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módulo completo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💪.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recomendamos ir avanzando con los "Hands On" y "Desafíos Complementarios"</a:t>
            </a: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✨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5" name="Google Shape;485;p78"/>
          <p:cNvSpPr txBox="1"/>
          <p:nvPr/>
        </p:nvSpPr>
        <p:spPr>
          <a:xfrm>
            <a:off x="3488825" y="3523527"/>
            <a:ext cx="52119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Recuerden que recién la consigna del desafío se entrega ¡</a:t>
            </a: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en la clase Nº 4</a:t>
            </a: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! 🙌 </a:t>
            </a:r>
            <a:r>
              <a:rPr b="1" lang="en-GB" sz="1700">
                <a:latin typeface="Helvetica Neue"/>
                <a:ea typeface="Helvetica Neue"/>
                <a:cs typeface="Helvetica Neue"/>
                <a:sym typeface="Helvetica Neue"/>
              </a:rPr>
              <a:t>Y tendrán hasta 7 días para resolver el desafío y subirlo.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6" name="Google Shape;48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7812"/>
            <a:ext cx="3628850" cy="18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7" name="Google Shape;487;p78"/>
          <p:cNvGrpSpPr/>
          <p:nvPr/>
        </p:nvGrpSpPr>
        <p:grpSpPr>
          <a:xfrm>
            <a:off x="0" y="4137650"/>
            <a:ext cx="1646700" cy="1005850"/>
            <a:chOff x="0" y="4137650"/>
            <a:chExt cx="1646700" cy="1005850"/>
          </a:xfrm>
        </p:grpSpPr>
        <p:cxnSp>
          <p:nvCxnSpPr>
            <p:cNvPr id="488" name="Google Shape;488;p78"/>
            <p:cNvCxnSpPr/>
            <p:nvPr/>
          </p:nvCxnSpPr>
          <p:spPr>
            <a:xfrm rot="10800000">
              <a:off x="1228025" y="4151150"/>
              <a:ext cx="0" cy="97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78"/>
            <p:cNvCxnSpPr/>
            <p:nvPr/>
          </p:nvCxnSpPr>
          <p:spPr>
            <a:xfrm>
              <a:off x="0" y="4851300"/>
              <a:ext cx="1646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78"/>
            <p:cNvCxnSpPr/>
            <p:nvPr/>
          </p:nvCxnSpPr>
          <p:spPr>
            <a:xfrm rot="10800000">
              <a:off x="269025" y="4137650"/>
              <a:ext cx="0" cy="99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78"/>
            <p:cNvCxnSpPr/>
            <p:nvPr/>
          </p:nvCxnSpPr>
          <p:spPr>
            <a:xfrm rot="10800000">
              <a:off x="593925" y="4164600"/>
              <a:ext cx="0" cy="97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78"/>
            <p:cNvCxnSpPr/>
            <p:nvPr/>
          </p:nvCxnSpPr>
          <p:spPr>
            <a:xfrm rot="10800000">
              <a:off x="934500" y="4177800"/>
              <a:ext cx="0" cy="965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93" name="Google Shape;493;p78"/>
          <p:cNvCxnSpPr/>
          <p:nvPr/>
        </p:nvCxnSpPr>
        <p:spPr>
          <a:xfrm>
            <a:off x="0" y="4648350"/>
            <a:ext cx="164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4" name="Google Shape;494;p78"/>
          <p:cNvGrpSpPr/>
          <p:nvPr/>
        </p:nvGrpSpPr>
        <p:grpSpPr>
          <a:xfrm>
            <a:off x="7514556" y="80050"/>
            <a:ext cx="1554485" cy="1005870"/>
            <a:chOff x="7497300" y="-4725"/>
            <a:chExt cx="1646700" cy="1110600"/>
          </a:xfrm>
        </p:grpSpPr>
        <p:pic>
          <p:nvPicPr>
            <p:cNvPr id="495" name="Google Shape;495;p78"/>
            <p:cNvPicPr preferRelativeResize="0"/>
            <p:nvPr/>
          </p:nvPicPr>
          <p:blipFill rotWithShape="1">
            <a:blip r:embed="rId5">
              <a:alphaModFix/>
            </a:blip>
            <a:srcRect b="17584" l="17287" r="20574" t="25138"/>
            <a:stretch/>
          </p:blipFill>
          <p:spPr>
            <a:xfrm>
              <a:off x="7497300" y="-4725"/>
              <a:ext cx="1646700" cy="11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Google Shape;496;p7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40167" y="218576"/>
              <a:ext cx="848016" cy="8273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7" name="Google Shape;497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9150" y="2068863"/>
            <a:ext cx="886200" cy="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79"/>
          <p:cNvSpPr txBox="1"/>
          <p:nvPr/>
        </p:nvSpPr>
        <p:spPr>
          <a:xfrm>
            <a:off x="1420175" y="152075"/>
            <a:ext cx="66960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DESAFÍO ENTREGABLE N° 1</a:t>
            </a:r>
            <a:endParaRPr i="1" sz="4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Compuesto por…</a:t>
            </a:r>
            <a:endParaRPr i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4" name="Google Shape;504;p79"/>
          <p:cNvSpPr txBox="1"/>
          <p:nvPr/>
        </p:nvSpPr>
        <p:spPr>
          <a:xfrm>
            <a:off x="4410061" y="1813800"/>
            <a:ext cx="44568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lphaLcParenR"/>
            </a:pP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 un algoritmo con un condicional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9E9E9E"/>
              </a:buClr>
              <a:buSzPts val="2000"/>
              <a:buFont typeface="Helvetica Neue Light"/>
              <a:buAutoNum type="alphaLcParenR"/>
            </a:pPr>
            <a:r>
              <a:rPr lang="en-GB" sz="2000">
                <a:solidFill>
                  <a:srgbClr val="9E9E9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algoritmo utilizando un ciclo</a:t>
            </a:r>
            <a:endParaRPr sz="2000">
              <a:solidFill>
                <a:srgbClr val="9E9E9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9E9E9E"/>
              </a:buClr>
              <a:buSzPts val="2000"/>
              <a:buFont typeface="Helvetica Neue Light"/>
              <a:buAutoNum type="alphaLcParenR"/>
            </a:pPr>
            <a:r>
              <a:rPr lang="en-GB" sz="2000">
                <a:solidFill>
                  <a:srgbClr val="9E9E9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Armar un simulador interactivo, la estructura final de tu proyecto integrador</a:t>
            </a:r>
            <a:endParaRPr sz="2000">
              <a:solidFill>
                <a:srgbClr val="9E9E9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5" name="Google Shape;505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1077" y="2223250"/>
            <a:ext cx="294750" cy="2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4776" y="2964527"/>
            <a:ext cx="294750" cy="2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900" y="2023051"/>
            <a:ext cx="3639253" cy="21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651" y="3993152"/>
            <a:ext cx="294750" cy="2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0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14" name="Google Shape;514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63" y="4330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81"/>
          <p:cNvSpPr txBox="1"/>
          <p:nvPr/>
        </p:nvSpPr>
        <p:spPr>
          <a:xfrm>
            <a:off x="999025" y="1705225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¿Te gustaría comprobar tus conocimientos de la clase?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compartimos a través del chat de zoom</a:t>
            </a:r>
            <a:endParaRPr b="0" i="0" sz="1600" u="sng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enlace a un breve quiz de tarea.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profesor: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Acceder a la carpeta “Quizzes” de la camada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Ingresar al formulario de la clase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Pulsar el botón “Invitar”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Copiar el enlace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Compartir el enlace a los alumnos a través del chat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2"/>
          <p:cNvSpPr txBox="1"/>
          <p:nvPr/>
        </p:nvSpPr>
        <p:spPr>
          <a:xfrm>
            <a:off x="458100" y="1074800"/>
            <a:ext cx="8150100" cy="40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99" lvl="0" marL="189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Conversión de tipos de datos, operadores y sentencias condicionales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Los apuntes de Majo (Página 9 a 16).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y condicionales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Te lo explico con gatitos Operadores.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 lo explico con gatitos Operadores Lógicos.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Te lo explico con gatitos Condicionales.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Práctica interactiva sobre operaciones con JavaScript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Silent teacher.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Documentación IF ELSE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Documentación SWITCH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6" name="Google Shape;526;p8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8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2"/>
          <p:cNvSpPr/>
          <p:nvPr/>
        </p:nvSpPr>
        <p:spPr>
          <a:xfrm>
            <a:off x="1145200" y="135525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2"/>
          <p:cNvSpPr txBox="1"/>
          <p:nvPr/>
        </p:nvSpPr>
        <p:spPr>
          <a:xfrm>
            <a:off x="2424750" y="127700"/>
            <a:ext cx="58920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RECURSOS: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0" name="Google Shape;530;p8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08034" y="3648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82"/>
          <p:cNvSpPr txBox="1"/>
          <p:nvPr/>
        </p:nvSpPr>
        <p:spPr>
          <a:xfrm>
            <a:off x="730325" y="479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Disponible en </a:t>
            </a:r>
            <a:r>
              <a:rPr lang="en-GB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13"/>
              </a:rPr>
              <a:t>nuestro repositorio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3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7" name="Google Shape;537;p83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if, else y sus variantes.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boolean.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Operaciones lógicas: </a:t>
            </a: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AND, OR</a:t>
            </a: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NOT y combinaciones.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4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43" name="Google Shape;543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9" name="Google Shape;549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qué es un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condicional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y cómo nos permite tomar decisiones.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cómo JavaScript evalúa un valor como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verdadero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falso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operadores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lógicos de comparación y comprender su aplicación en condicionales.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8" name="Google Shape;17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3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0" name="Google Shape;18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6" name="Google Shape;1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/>
        </p:nvSpPr>
        <p:spPr>
          <a:xfrm>
            <a:off x="624275" y="199300"/>
            <a:ext cx="7105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MAPA DE CONCEPTOS CLASE </a:t>
            </a: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2</a:t>
            </a:r>
            <a:endParaRPr i="1" sz="200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2" name="Google Shape;19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5"/>
          <p:cNvSpPr/>
          <p:nvPr/>
        </p:nvSpPr>
        <p:spPr>
          <a:xfrm>
            <a:off x="624275" y="2141850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boolean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45"/>
          <p:cNvSpPr/>
          <p:nvPr/>
        </p:nvSpPr>
        <p:spPr>
          <a:xfrm>
            <a:off x="3743100" y="1090350"/>
            <a:ext cx="1657800" cy="5562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 IF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45"/>
          <p:cNvSpPr/>
          <p:nvPr/>
        </p:nvSpPr>
        <p:spPr>
          <a:xfrm>
            <a:off x="628025" y="1067253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Condicionales en JavaScript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627800" y="3216450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 de comparación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7" name="Google Shape;197;p45"/>
          <p:cNvCxnSpPr>
            <a:endCxn id="195" idx="2"/>
          </p:cNvCxnSpPr>
          <p:nvPr/>
        </p:nvCxnSpPr>
        <p:spPr>
          <a:xfrm flipH="1" rot="10800000">
            <a:off x="1346975" y="1669653"/>
            <a:ext cx="7500" cy="472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8" name="Google Shape;198;p45"/>
          <p:cNvSpPr/>
          <p:nvPr/>
        </p:nvSpPr>
        <p:spPr>
          <a:xfrm>
            <a:off x="3039275" y="2305375"/>
            <a:ext cx="1715400" cy="2808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Valores falsos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9" name="Google Shape;199;p45"/>
          <p:cNvCxnSpPr>
            <a:stCxn id="195" idx="3"/>
          </p:cNvCxnSpPr>
          <p:nvPr/>
        </p:nvCxnSpPr>
        <p:spPr>
          <a:xfrm flipH="1" rot="10800000">
            <a:off x="2080925" y="1361853"/>
            <a:ext cx="1652100" cy="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0" name="Google Shape;200;p45"/>
          <p:cNvCxnSpPr>
            <a:stCxn id="193" idx="3"/>
            <a:endCxn id="201" idx="1"/>
          </p:cNvCxnSpPr>
          <p:nvPr/>
        </p:nvCxnSpPr>
        <p:spPr>
          <a:xfrm>
            <a:off x="2077175" y="2443050"/>
            <a:ext cx="962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2" name="Google Shape;202;p45"/>
          <p:cNvSpPr/>
          <p:nvPr/>
        </p:nvSpPr>
        <p:spPr>
          <a:xfrm>
            <a:off x="3039274" y="1913538"/>
            <a:ext cx="1715400" cy="2808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Valores verdaderos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3" name="Google Shape;203;p45"/>
          <p:cNvCxnSpPr>
            <a:stCxn id="193" idx="3"/>
            <a:endCxn id="202" idx="1"/>
          </p:cNvCxnSpPr>
          <p:nvPr/>
        </p:nvCxnSpPr>
        <p:spPr>
          <a:xfrm flipH="1" rot="10800000">
            <a:off x="2077175" y="2053950"/>
            <a:ext cx="962100" cy="38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4" name="Google Shape;204;p45"/>
          <p:cNvCxnSpPr/>
          <p:nvPr/>
        </p:nvCxnSpPr>
        <p:spPr>
          <a:xfrm>
            <a:off x="2089093" y="3507078"/>
            <a:ext cx="732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05" name="Google Shape;205;p45"/>
          <p:cNvCxnSpPr/>
          <p:nvPr/>
        </p:nvCxnSpPr>
        <p:spPr>
          <a:xfrm>
            <a:off x="2089099" y="3507088"/>
            <a:ext cx="732900" cy="36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45"/>
          <p:cNvSpPr/>
          <p:nvPr/>
        </p:nvSpPr>
        <p:spPr>
          <a:xfrm>
            <a:off x="2825750" y="3366688"/>
            <a:ext cx="899100" cy="2808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45"/>
          <p:cNvSpPr/>
          <p:nvPr/>
        </p:nvSpPr>
        <p:spPr>
          <a:xfrm>
            <a:off x="2825750" y="3755813"/>
            <a:ext cx="899100" cy="2808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8" name="Google Shape;208;p45"/>
          <p:cNvCxnSpPr/>
          <p:nvPr/>
        </p:nvCxnSpPr>
        <p:spPr>
          <a:xfrm>
            <a:off x="2089099" y="3507088"/>
            <a:ext cx="732900" cy="36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9" name="Google Shape;209;p45"/>
          <p:cNvCxnSpPr>
            <a:stCxn id="196" idx="3"/>
          </p:cNvCxnSpPr>
          <p:nvPr/>
        </p:nvCxnSpPr>
        <p:spPr>
          <a:xfrm>
            <a:off x="2080700" y="3517650"/>
            <a:ext cx="743100" cy="57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0" name="Google Shape;210;p45"/>
          <p:cNvSpPr/>
          <p:nvPr/>
        </p:nvSpPr>
        <p:spPr>
          <a:xfrm>
            <a:off x="2825750" y="4122713"/>
            <a:ext cx="899100" cy="2808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1" name="Google Shape;211;p45"/>
          <p:cNvCxnSpPr>
            <a:stCxn id="196" idx="3"/>
          </p:cNvCxnSpPr>
          <p:nvPr/>
        </p:nvCxnSpPr>
        <p:spPr>
          <a:xfrm>
            <a:off x="2080700" y="3517650"/>
            <a:ext cx="744600" cy="57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2" name="Google Shape;212;p45"/>
          <p:cNvSpPr/>
          <p:nvPr/>
        </p:nvSpPr>
        <p:spPr>
          <a:xfrm>
            <a:off x="6176873" y="1364302"/>
            <a:ext cx="962100" cy="2247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if… else if,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3" name="Google Shape;213;p45"/>
          <p:cNvCxnSpPr/>
          <p:nvPr/>
        </p:nvCxnSpPr>
        <p:spPr>
          <a:xfrm>
            <a:off x="5410975" y="1474454"/>
            <a:ext cx="765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14" name="Google Shape;214;p45"/>
          <p:cNvSpPr/>
          <p:nvPr/>
        </p:nvSpPr>
        <p:spPr>
          <a:xfrm>
            <a:off x="6176872" y="1050775"/>
            <a:ext cx="962100" cy="2247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if… else,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5" name="Google Shape;215;p45"/>
          <p:cNvCxnSpPr>
            <a:endCxn id="214" idx="1"/>
          </p:cNvCxnSpPr>
          <p:nvPr/>
        </p:nvCxnSpPr>
        <p:spPr>
          <a:xfrm flipH="1" rot="10800000">
            <a:off x="5410972" y="1163125"/>
            <a:ext cx="765900" cy="31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6" name="Google Shape;216;p45"/>
          <p:cNvCxnSpPr/>
          <p:nvPr/>
        </p:nvCxnSpPr>
        <p:spPr>
          <a:xfrm flipH="1" rot="10800000">
            <a:off x="1350725" y="2744253"/>
            <a:ext cx="7500" cy="472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17" name="Google Shape;217;p45"/>
          <p:cNvCxnSpPr/>
          <p:nvPr/>
        </p:nvCxnSpPr>
        <p:spPr>
          <a:xfrm rot="10800000">
            <a:off x="3728607" y="3523103"/>
            <a:ext cx="732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18" name="Google Shape;218;p45"/>
          <p:cNvCxnSpPr/>
          <p:nvPr/>
        </p:nvCxnSpPr>
        <p:spPr>
          <a:xfrm flipH="1">
            <a:off x="3728601" y="3523113"/>
            <a:ext cx="732900" cy="36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9" name="Google Shape;219;p45"/>
          <p:cNvCxnSpPr/>
          <p:nvPr/>
        </p:nvCxnSpPr>
        <p:spPr>
          <a:xfrm flipH="1">
            <a:off x="3728601" y="3523113"/>
            <a:ext cx="732900" cy="36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45"/>
          <p:cNvCxnSpPr/>
          <p:nvPr/>
        </p:nvCxnSpPr>
        <p:spPr>
          <a:xfrm flipH="1">
            <a:off x="3726800" y="3533675"/>
            <a:ext cx="743100" cy="57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1" name="Google Shape;221;p45"/>
          <p:cNvCxnSpPr/>
          <p:nvPr/>
        </p:nvCxnSpPr>
        <p:spPr>
          <a:xfrm flipH="1">
            <a:off x="3725300" y="3533675"/>
            <a:ext cx="744600" cy="57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2" name="Google Shape;222;p45"/>
          <p:cNvSpPr/>
          <p:nvPr/>
        </p:nvSpPr>
        <p:spPr>
          <a:xfrm>
            <a:off x="4471850" y="3382700"/>
            <a:ext cx="1715400" cy="2808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Combinaciones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3" name="Google Shape;22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/>
        </p:nvSpPr>
        <p:spPr>
          <a:xfrm>
            <a:off x="394100" y="1835200"/>
            <a:ext cx="2447100" cy="248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925" y="478095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6"/>
          <p:cNvSpPr/>
          <p:nvPr/>
        </p:nvSpPr>
        <p:spPr>
          <a:xfrm>
            <a:off x="5735304" y="1103150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MÓDULO 2</a:t>
            </a:r>
            <a:endParaRPr sz="18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OBJETOS &amp; ARRAYS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1" name="Google Shape;231;p46"/>
          <p:cNvSpPr/>
          <p:nvPr/>
        </p:nvSpPr>
        <p:spPr>
          <a:xfrm>
            <a:off x="102988" y="1103364"/>
            <a:ext cx="3546900" cy="6690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MÓDULO 0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NIVELACIÓN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2" name="Google Shape;232;p46"/>
          <p:cNvSpPr txBox="1"/>
          <p:nvPr/>
        </p:nvSpPr>
        <p:spPr>
          <a:xfrm>
            <a:off x="960025" y="2092250"/>
            <a:ext cx="941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nton"/>
                <a:ea typeface="Anton"/>
                <a:cs typeface="Anton"/>
                <a:sym typeface="Anton"/>
              </a:rPr>
              <a:t>SET UP</a:t>
            </a:r>
            <a:endParaRPr sz="1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3" name="Google Shape;233;p46"/>
          <p:cNvSpPr/>
          <p:nvPr/>
        </p:nvSpPr>
        <p:spPr>
          <a:xfrm>
            <a:off x="3047192" y="1103150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MÓDULO 1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CONCEPTOS BÁSICOS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4" name="Google Shape;234;p46"/>
          <p:cNvSpPr txBox="1"/>
          <p:nvPr/>
        </p:nvSpPr>
        <p:spPr>
          <a:xfrm>
            <a:off x="529250" y="2039450"/>
            <a:ext cx="23118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 1 -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6"/>
          <p:cNvSpPr txBox="1"/>
          <p:nvPr/>
        </p:nvSpPr>
        <p:spPr>
          <a:xfrm>
            <a:off x="352825" y="2000775"/>
            <a:ext cx="2311800" cy="240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6"/>
          <p:cNvSpPr txBox="1"/>
          <p:nvPr/>
        </p:nvSpPr>
        <p:spPr>
          <a:xfrm>
            <a:off x="957650" y="2034700"/>
            <a:ext cx="1258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37" name="Google Shape;237;p46"/>
          <p:cNvGrpSpPr/>
          <p:nvPr/>
        </p:nvGrpSpPr>
        <p:grpSpPr>
          <a:xfrm>
            <a:off x="3352850" y="1835172"/>
            <a:ext cx="2488375" cy="2784145"/>
            <a:chOff x="3352850" y="1996688"/>
            <a:chExt cx="2488375" cy="2570059"/>
          </a:xfrm>
        </p:grpSpPr>
        <p:sp>
          <p:nvSpPr>
            <p:cNvPr id="238" name="Google Shape;238;p46"/>
            <p:cNvSpPr txBox="1"/>
            <p:nvPr/>
          </p:nvSpPr>
          <p:spPr>
            <a:xfrm>
              <a:off x="3394125" y="1996688"/>
              <a:ext cx="2447100" cy="248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6"/>
            <p:cNvSpPr txBox="1"/>
            <p:nvPr/>
          </p:nvSpPr>
          <p:spPr>
            <a:xfrm>
              <a:off x="3352850" y="2083047"/>
              <a:ext cx="2311800" cy="2483700"/>
            </a:xfrm>
            <a:prstGeom prst="rect">
              <a:avLst/>
            </a:prstGeom>
            <a:solidFill>
              <a:srgbClr val="999999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46"/>
          <p:cNvSpPr txBox="1"/>
          <p:nvPr/>
        </p:nvSpPr>
        <p:spPr>
          <a:xfrm>
            <a:off x="3367575" y="3226300"/>
            <a:ext cx="2247000" cy="6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3 </a:t>
            </a:r>
            <a:r>
              <a:rPr lang="en-GB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CICLOS E ITERACIONES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46"/>
          <p:cNvSpPr txBox="1"/>
          <p:nvPr/>
        </p:nvSpPr>
        <p:spPr>
          <a:xfrm>
            <a:off x="6249750" y="1873100"/>
            <a:ext cx="2447100" cy="248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 txBox="1"/>
          <p:nvPr/>
        </p:nvSpPr>
        <p:spPr>
          <a:xfrm>
            <a:off x="6249750" y="2038788"/>
            <a:ext cx="2311800" cy="26412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6"/>
          <p:cNvSpPr txBox="1"/>
          <p:nvPr/>
        </p:nvSpPr>
        <p:spPr>
          <a:xfrm>
            <a:off x="6201900" y="3571200"/>
            <a:ext cx="23331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7 - </a:t>
            </a:r>
            <a:endParaRPr sz="1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DE ORDEN SUPERIOR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1ra pre-entrega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46"/>
          <p:cNvSpPr txBox="1"/>
          <p:nvPr/>
        </p:nvSpPr>
        <p:spPr>
          <a:xfrm>
            <a:off x="6249750" y="2726500"/>
            <a:ext cx="2333100" cy="80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6 - </a:t>
            </a:r>
            <a:endParaRPr sz="1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46"/>
          <p:cNvSpPr txBox="1"/>
          <p:nvPr/>
        </p:nvSpPr>
        <p:spPr>
          <a:xfrm>
            <a:off x="352975" y="2034600"/>
            <a:ext cx="2311800" cy="2404500"/>
          </a:xfrm>
          <a:prstGeom prst="rect">
            <a:avLst/>
          </a:prstGeom>
          <a:solidFill>
            <a:srgbClr val="999999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0 - </a:t>
            </a:r>
            <a:endParaRPr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JAVASCRIPT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46"/>
          <p:cNvSpPr txBox="1"/>
          <p:nvPr/>
        </p:nvSpPr>
        <p:spPr>
          <a:xfrm>
            <a:off x="1278913" y="5147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MÓDULOS DE TRABAJO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7" name="Google Shape;247;p46"/>
          <p:cNvSpPr txBox="1"/>
          <p:nvPr/>
        </p:nvSpPr>
        <p:spPr>
          <a:xfrm>
            <a:off x="3352850" y="3907350"/>
            <a:ext cx="2247000" cy="6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4 - </a:t>
            </a:r>
            <a:endParaRPr sz="1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entregable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46"/>
          <p:cNvSpPr txBox="1"/>
          <p:nvPr/>
        </p:nvSpPr>
        <p:spPr>
          <a:xfrm>
            <a:off x="3364800" y="1929300"/>
            <a:ext cx="2247000" cy="669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1 - 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CONCEPTOS GENERALES: SINTAXIS Y VARIABLES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46"/>
          <p:cNvSpPr txBox="1"/>
          <p:nvPr/>
        </p:nvSpPr>
        <p:spPr>
          <a:xfrm>
            <a:off x="6249750" y="2043950"/>
            <a:ext cx="2333100" cy="669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5 - </a:t>
            </a:r>
            <a:endParaRPr sz="1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OBJETOS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46"/>
          <p:cNvSpPr txBox="1"/>
          <p:nvPr/>
        </p:nvSpPr>
        <p:spPr>
          <a:xfrm>
            <a:off x="3376701" y="2610350"/>
            <a:ext cx="2247000" cy="6039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CLASE 2 - </a:t>
            </a:r>
            <a:endParaRPr sz="12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DE FLUJOS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/>
        </p:nvSpPr>
        <p:spPr>
          <a:xfrm>
            <a:off x="809550" y="1679275"/>
            <a:ext cx="75249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HERRAMIENTAS DE LA CLASE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500">
                <a:latin typeface="Helvetica Neue"/>
                <a:ea typeface="Helvetica Neue"/>
                <a:cs typeface="Helvetica Neue"/>
                <a:sym typeface="Helvetica Neue"/>
              </a:rPr>
              <a:t>Les compartimos algunos recursos para acompañar la clase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6" name="Google Shape;25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4927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7"/>
          <p:cNvSpPr txBox="1"/>
          <p:nvPr/>
        </p:nvSpPr>
        <p:spPr>
          <a:xfrm>
            <a:off x="2668050" y="2927625"/>
            <a:ext cx="3807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Guión de clase Nº 2 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aquí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Quizz de clase Nº 2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Booklet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FAQs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