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5143500" cx="9144000"/>
  <p:notesSz cx="6858000" cy="9144000"/>
  <p:embeddedFontLst>
    <p:embeddedFont>
      <p:font typeface="Anton"/>
      <p:regular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  <p:embeddedFont>
      <p:font typeface="Lato Light"/>
      <p:regular r:id="rId66"/>
      <p:bold r:id="rId67"/>
      <p:italic r:id="rId68"/>
      <p:boldItalic r:id="rId69"/>
    </p:embeddedFont>
    <p:embeddedFont>
      <p:font typeface="Didact Gothic"/>
      <p:regular r:id="rId70"/>
    </p:embeddedFont>
    <p:embeddedFont>
      <p:font typeface="Helvetica Neue"/>
      <p:regular r:id="rId71"/>
      <p:bold r:id="rId72"/>
      <p:italic r:id="rId73"/>
      <p:boldItalic r:id="rId74"/>
    </p:embeddedFont>
    <p:embeddedFont>
      <p:font typeface="Helvetica Neue Ligh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E33643-9E3F-4666-A9D2-8A5B66EB3409}">
  <a:tblStyle styleId="{86E33643-9E3F-4666-A9D2-8A5B66EB34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3.xml"/><Relationship Id="rId75" Type="http://schemas.openxmlformats.org/officeDocument/2006/relationships/font" Target="fonts/HelveticaNeueLight-regular.fntdata"/><Relationship Id="rId30" Type="http://schemas.openxmlformats.org/officeDocument/2006/relationships/slide" Target="slides/slide22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5.xml"/><Relationship Id="rId77" Type="http://schemas.openxmlformats.org/officeDocument/2006/relationships/font" Target="fonts/HelveticaNeueLight-italic.fntdata"/><Relationship Id="rId32" Type="http://schemas.openxmlformats.org/officeDocument/2006/relationships/slide" Target="slides/slide24.xml"/><Relationship Id="rId76" Type="http://schemas.openxmlformats.org/officeDocument/2006/relationships/font" Target="fonts/HelveticaNeueLight-bold.fntdata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78" Type="http://schemas.openxmlformats.org/officeDocument/2006/relationships/font" Target="fonts/HelveticaNeueLight-boldItalic.fntdata"/><Relationship Id="rId71" Type="http://schemas.openxmlformats.org/officeDocument/2006/relationships/font" Target="fonts/HelveticaNeue-regular.fntdata"/><Relationship Id="rId70" Type="http://schemas.openxmlformats.org/officeDocument/2006/relationships/font" Target="fonts/DidactGothic-regular.fntdata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Lato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2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4.xml"/><Relationship Id="rId66" Type="http://schemas.openxmlformats.org/officeDocument/2006/relationships/font" Target="fonts/LatoLight-regular.fntdata"/><Relationship Id="rId21" Type="http://schemas.openxmlformats.org/officeDocument/2006/relationships/slide" Target="slides/slide13.xml"/><Relationship Id="rId65" Type="http://schemas.openxmlformats.org/officeDocument/2006/relationships/font" Target="fonts/Lato-boldItalic.fntdata"/><Relationship Id="rId24" Type="http://schemas.openxmlformats.org/officeDocument/2006/relationships/slide" Target="slides/slide16.xml"/><Relationship Id="rId68" Type="http://schemas.openxmlformats.org/officeDocument/2006/relationships/font" Target="fonts/LatoLight-italic.fntdata"/><Relationship Id="rId23" Type="http://schemas.openxmlformats.org/officeDocument/2006/relationships/slide" Target="slides/slide15.xml"/><Relationship Id="rId67" Type="http://schemas.openxmlformats.org/officeDocument/2006/relationships/font" Target="fonts/LatoLight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LatoLight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Anton-regular.fntdata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font" Target="fonts/Roboto-bold.fntdata"/><Relationship Id="rId14" Type="http://schemas.openxmlformats.org/officeDocument/2006/relationships/slide" Target="slides/slide6.xml"/><Relationship Id="rId58" Type="http://schemas.openxmlformats.org/officeDocument/2006/relationships/font" Target="fonts/Roboto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a0857dc6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a9a0857dc6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88593c3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f88593c3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7af956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b7af956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3834f21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3834f21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c32326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c32326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a40b01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0a40b01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7af9560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7af9560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7af9560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7af9560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7af9560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7af9560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7af9560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7af9560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7af9560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7af9560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a0857dc6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9a0857dc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7af9560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7af9560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7af9560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b7af9560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2e788b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b2e788b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9a0857dc6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a9a0857dc6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fdfb37d7a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fdfb37d7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5a63e77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5a63e77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Pensar casos útiles de aplicación y mostrar ejemplos en el editor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fdfb37d7a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fdfb37d7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a40b015a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a40b015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7af9560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7af9560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Pensar casos útiles de aplicación y mostrar ejemplos en el editor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7af95607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7af95607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Pensar casos útiles de aplicación y mostrar ejemplos en el editor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9a0857dc6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a9a0857dc6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7af9560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b7af9560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fdfb37d7a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fdfb37d7a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fdfb37d7a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fdfb37d7a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7af9560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7af9560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9a0857dc6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a9a0857dc6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e32fd4f4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ae32fd4f4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88593c3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88593c3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Momento de la clase </a:t>
            </a:r>
            <a:r>
              <a:rPr b="1" lang="en-GB" u="sng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(Opcional</a:t>
            </a:r>
            <a:r>
              <a:rPr lang="en-GB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puede servir de repaso o luego de un desafío genérico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AutoNum type="arabicParenR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Consultar a los/as estudiantes si están teniendo dificultades para avanzar con alguna parte en el código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AutoNum type="arabicParenR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Preguntar a los/as estudiantes que hayan contestado afirmativamente si quieren compartir pantalla para guiarlo colaborativamente en la resolución del conflicto.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clase (Profesor/a a cargo, tutores/as, coordinador/a y 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estudiantes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leerá el código del/a compañero/a en busca del error que está ocasionando el defecto.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AutoNum type="arabicParenR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Solicitar a los/as estudiantes que propongan soluciones para arreglar el error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a1d8c8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a1d8c8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a27af0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a27af0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a1d8c8d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a1d8c8d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a40b015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a40b015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9a0857dc6_1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a9a0857dc6_1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a1d8c8d7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10a1d8c8d7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a1d8c8d7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10a1d8c8d7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a7e2546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ba7e2546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a7e2546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ba7e2546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a7e2546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a7e2546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9a0857dc6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a9a0857dc6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9a0857dc6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a9a0857dc6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a5284e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ba5284e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a0857dc6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a9a0857dc6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a40b0153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a40b0153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8184d6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8184d6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e32fd4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ae32fd4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b9da81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eeb9da8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0" name="Google Shape;1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30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31.gif"/><Relationship Id="rId5" Type="http://schemas.openxmlformats.org/officeDocument/2006/relationships/image" Target="../media/image28.gif"/><Relationship Id="rId6" Type="http://schemas.openxmlformats.org/officeDocument/2006/relationships/image" Target="../media/image38.png"/><Relationship Id="rId7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32.gif"/><Relationship Id="rId5" Type="http://schemas.openxmlformats.org/officeDocument/2006/relationships/image" Target="../media/image45.gif"/><Relationship Id="rId6" Type="http://schemas.openxmlformats.org/officeDocument/2006/relationships/image" Target="../media/image4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hyperlink" Target="https://developer.mozilla.org/es/docs/Web/JavaScript/Referencia/Sentencias/while" TargetMode="External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_next/image?url=https%3A%2F%2Fdoomvault.nyc3.digitaloceanspaces.com%2Ftlecg%2Fbig%2Fprog05.jpg&amp;w=1200&amp;q=75" TargetMode="External"/><Relationship Id="rId9" Type="http://schemas.openxmlformats.org/officeDocument/2006/relationships/hyperlink" Target="https://developer.mozilla.org/es/docs/Web/JavaScript/Referencia/Sentencias/for" TargetMode="External"/><Relationship Id="rId14" Type="http://schemas.openxmlformats.org/officeDocument/2006/relationships/hyperlink" Target="https://www.notion.so/coderhouse/Repositorio-de-Contenidos-ba8d3057a1e34049944ee4ba3a575999" TargetMode="External"/><Relationship Id="rId5" Type="http://schemas.openxmlformats.org/officeDocument/2006/relationships/hyperlink" Target="https://teloexplicocongatitos.com/_next/image?url=https%3A%2F%2Fdoomvault.nyc3.digitaloceanspaces.com%2Ftlecg%2Fbig%2Fprog06.jpg&amp;w=1200&amp;q=75" TargetMode="External"/><Relationship Id="rId6" Type="http://schemas.openxmlformats.org/officeDocument/2006/relationships/hyperlink" Target="https://drive.google.com/file/d/11Qd_2a9YfHq7Yt4IGLXwWRs6OFpSu-6o/view" TargetMode="External"/><Relationship Id="rId7" Type="http://schemas.openxmlformats.org/officeDocument/2006/relationships/hyperlink" Target="https://teloexplicocongatitos.com/_next/image?url=https%3A%2F%2Fdoomvault.nyc3.digitaloceanspaces.com%2Ftlecg%2Fbig%2Fprog07.jpg&amp;w=1200&amp;q=75" TargetMode="External"/><Relationship Id="rId8" Type="http://schemas.openxmlformats.org/officeDocument/2006/relationships/hyperlink" Target="https://teloexplicocongatitos.com/_next/image?url=https%3A%2F%2Fdoomvault.nyc3.digitaloceanspaces.com%2Ftlecg%2Fbig%2Fprog08.jpg&amp;w=1200&amp;q=75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hyperlink" Target="https://docs.google.com/document/d/1GaxU0aQGjETYavHFGYIMninzoNlkZrK6yVbu-rQ-p_Q/edit" TargetMode="External"/><Relationship Id="rId6" Type="http://schemas.openxmlformats.org/officeDocument/2006/relationships/hyperlink" Target="https://forms.gle/xfK6SSgbK9Z6Mxi3A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6" name="Google Shape;19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1"/>
          <p:cNvSpPr txBox="1"/>
          <p:nvPr/>
        </p:nvSpPr>
        <p:spPr>
          <a:xfrm>
            <a:off x="1398000" y="8416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EMPEZAMOS...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550" y="1754875"/>
            <a:ext cx="4487200" cy="25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2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CICLOS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 txBox="1"/>
          <p:nvPr/>
        </p:nvSpPr>
        <p:spPr>
          <a:xfrm>
            <a:off x="4603150" y="1031300"/>
            <a:ext cx="42204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ciclos,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conocidos como bucles o iteraciones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son un medio rápido y sencillo p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ara hacer algo repetidamente.</a:t>
            </a:r>
            <a:endParaRPr b="1"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que hacer alguna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más de una vez en el programa, de forma consecutiva,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usaremos las estructuras de bucles de JavaScript:  </a:t>
            </a:r>
            <a:r>
              <a:rPr b="1" lang="en-GB" sz="2000">
                <a:solidFill>
                  <a:srgbClr val="FF79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lang="en-GB" sz="2000">
                <a:solidFill>
                  <a:srgbClr val="FF79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1" lang="en-GB" sz="20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1"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2000">
                <a:solidFill>
                  <a:srgbClr val="FF79C6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do...while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63"/>
          <p:cNvSpPr txBox="1"/>
          <p:nvPr/>
        </p:nvSpPr>
        <p:spPr>
          <a:xfrm>
            <a:off x="5197300" y="290600"/>
            <a:ext cx="3032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CICLOS EN JAVASCRIPT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1" name="Google Shape;31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1550"/>
            <a:ext cx="4282566" cy="52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4"/>
          <p:cNvSpPr txBox="1"/>
          <p:nvPr/>
        </p:nvSpPr>
        <p:spPr>
          <a:xfrm>
            <a:off x="2661600" y="562800"/>
            <a:ext cx="3820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TIPOS DE BUCLES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8" name="Google Shape;318;p64"/>
          <p:cNvSpPr txBox="1"/>
          <p:nvPr/>
        </p:nvSpPr>
        <p:spPr>
          <a:xfrm>
            <a:off x="1067125" y="1738300"/>
            <a:ext cx="70662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POR CONTEO</a:t>
            </a:r>
            <a:endParaRPr b="1"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Repiten un bloque de código un número de veces específica. Estructura </a:t>
            </a:r>
            <a:r>
              <a:rPr b="1"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"/>
              <a:buChar char="●"/>
            </a:pP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CONDICIONALES</a:t>
            </a:r>
            <a:endParaRPr b="1"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Repiten un bloque de código mientras la condición evaluada es verdadera. Estructuras </a:t>
            </a:r>
            <a:r>
              <a:rPr b="1"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lang="en-GB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do...while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9" name="Google Shape;3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600" y="601463"/>
            <a:ext cx="1823550" cy="9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/>
        </p:nvSpPr>
        <p:spPr>
          <a:xfrm>
            <a:off x="1713750" y="2128125"/>
            <a:ext cx="5716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FOR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6" name="Google Shape;32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6"/>
          <p:cNvSpPr txBox="1"/>
          <p:nvPr/>
        </p:nvSpPr>
        <p:spPr>
          <a:xfrm>
            <a:off x="2319075" y="278200"/>
            <a:ext cx="4371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FOR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/>
        </p:nvSpPr>
        <p:spPr>
          <a:xfrm>
            <a:off x="1265625" y="1267301"/>
            <a:ext cx="6478500" cy="129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(desde;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hasta;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actualización)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//lo que se escriba 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acá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se ejecutará mientras dure el ciclo</a:t>
            </a:r>
            <a:endParaRPr i="1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66"/>
          <p:cNvSpPr txBox="1"/>
          <p:nvPr/>
        </p:nvSpPr>
        <p:spPr>
          <a:xfrm>
            <a:off x="328275" y="2612200"/>
            <a:ext cx="8353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"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la zona en la que se establecen los valores iniciales de las variables que controlan el ciclo.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"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hasta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el único elemento que decide si se repite o se detiene el ciclo.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"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actualización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el nuevo valor que se asigna después de cada repetición a las variables que controlan la repetición.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5" name="Google Shape;33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98" y="278200"/>
            <a:ext cx="1631600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PRÁCTICO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1" name="Google Shape;3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7"/>
          <p:cNvSpPr txBox="1"/>
          <p:nvPr/>
        </p:nvSpPr>
        <p:spPr>
          <a:xfrm>
            <a:off x="2416550" y="1714600"/>
            <a:ext cx="4107300" cy="120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67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siguiente ejemplo utilizamos un 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rgbClr val="EF89D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contar de 0 a 9.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4" name="Google Shape;344;p67"/>
          <p:cNvSpPr txBox="1"/>
          <p:nvPr/>
        </p:nvSpPr>
        <p:spPr>
          <a:xfrm>
            <a:off x="1038900" y="3100681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usamos 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rgbClr val="EF89D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contar de 1 a 10.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5" name="Google Shape;345;p67"/>
          <p:cNvSpPr txBox="1"/>
          <p:nvPr/>
        </p:nvSpPr>
        <p:spPr>
          <a:xfrm>
            <a:off x="2319750" y="3634075"/>
            <a:ext cx="4504500" cy="120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6" name="Google Shape;34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98" y="278200"/>
            <a:ext cx="1631600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8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FOR (1): TABLAS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2" name="Google Shape;35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8"/>
          <p:cNvSpPr txBox="1"/>
          <p:nvPr/>
        </p:nvSpPr>
        <p:spPr>
          <a:xfrm>
            <a:off x="178800" y="1809275"/>
            <a:ext cx="8786400" cy="27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Solicitamos un valor al usuario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Numero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repetición, calculamos el número ingresado x el número de repetición (i)</a:t>
            </a:r>
            <a:endParaRPr sz="13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resultado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resultado);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68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calcular la tabla de multiplicar de un número.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9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FOR (2): TURNOS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0" name="Google Shape;3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9"/>
          <p:cNvSpPr txBox="1"/>
          <p:nvPr/>
        </p:nvSpPr>
        <p:spPr>
          <a:xfrm>
            <a:off x="178800" y="1809275"/>
            <a:ext cx="8786400" cy="27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 solicitamos un nombre.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ingresarNombre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Informamos el turno asignado usando el número de repetición (i).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Turno  N°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Nombre: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ingresarNombre);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69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dar turno del 1 al 20 a los nombres ingresados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0"/>
          <p:cNvSpPr txBox="1"/>
          <p:nvPr/>
        </p:nvSpPr>
        <p:spPr>
          <a:xfrm>
            <a:off x="503075" y="968626"/>
            <a:ext cx="83085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veces, cuando escribimos una estructura </a:t>
            </a:r>
            <a:r>
              <a:rPr b="1" lang="en-GB" sz="19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necesitamos que bajo cierta condición el ciclo se interrumpa. Para eso se utiliza la</a:t>
            </a:r>
            <a:r>
              <a:rPr b="1"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1900">
                <a:solidFill>
                  <a:schemeClr val="dk1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sentencia break</a:t>
            </a:r>
            <a:r>
              <a:rPr lang="en-GB" sz="19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solidFill>
                <a:schemeClr val="dk1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escribir esa línea dentro de un ciclo </a:t>
            </a:r>
            <a:r>
              <a:rPr b="1" lang="en-GB" sz="19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el mismo se interrumpirá como si hubiera finalizado.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8" name="Google Shape;368;p70"/>
          <p:cNvSpPr txBox="1"/>
          <p:nvPr/>
        </p:nvSpPr>
        <p:spPr>
          <a:xfrm>
            <a:off x="1671825" y="294372"/>
            <a:ext cx="5666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SENTENCIA BREAK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70"/>
          <p:cNvSpPr txBox="1"/>
          <p:nvPr/>
        </p:nvSpPr>
        <p:spPr>
          <a:xfrm>
            <a:off x="1503525" y="2441225"/>
            <a:ext cx="6837600" cy="248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la variable i es igual 5 interrumpo el for. 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0" name="Google Shape;37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00" y="47445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3" name="Google Shape;203;p53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204" name="Google Shape;20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/>
        </p:nvSpPr>
        <p:spPr>
          <a:xfrm>
            <a:off x="446000" y="1196491"/>
            <a:ext cx="83085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veces, cuando escribimos una estructura 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necesitamos que bajo cierta condición, el ciclo saltee esa repetición y siga con la próxima. Para eso se utiliza la </a:t>
            </a:r>
            <a:r>
              <a:rPr b="1" lang="en-GB" sz="2000">
                <a:solidFill>
                  <a:schemeClr val="dk1"/>
                </a:solidFill>
                <a:highlight>
                  <a:srgbClr val="EEFF4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sentencia continue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71"/>
          <p:cNvSpPr txBox="1"/>
          <p:nvPr/>
        </p:nvSpPr>
        <p:spPr>
          <a:xfrm>
            <a:off x="1671825" y="294364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SENTENCIA CONTINUE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7" name="Google Shape;377;p71"/>
          <p:cNvSpPr txBox="1"/>
          <p:nvPr/>
        </p:nvSpPr>
        <p:spPr>
          <a:xfrm>
            <a:off x="657550" y="2509725"/>
            <a:ext cx="7849500" cy="248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la variable i es 5, no se interpreta la repetición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8" name="Google Shape;37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4" name="Google Shape;38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WHILE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5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WHILE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1" name="Google Shape;401;p75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</a:t>
            </a:r>
            <a:r>
              <a:rPr b="1" lang="en-GB" sz="2000">
                <a:solidFill>
                  <a:srgbClr val="FF79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1" lang="en-GB" sz="1300">
                <a:solidFill>
                  <a:srgbClr val="FF79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crear bucles que se ejecutan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cero o más veces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funcionamiento del bucle </a:t>
            </a:r>
            <a:r>
              <a:rPr b="1" lang="en-GB" sz="2000">
                <a:solidFill>
                  <a:srgbClr val="FF79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n-GB" sz="2000">
                <a:solidFill>
                  <a:srgbClr val="FF79C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resume en: </a:t>
            </a:r>
            <a:r>
              <a:rPr b="1"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mientras se cumpla la condición indicada, repite las instrucciones incluidas dentro del bucle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150" y="-4300"/>
            <a:ext cx="1665850" cy="15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6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WHILE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9" name="Google Shape;409;p76"/>
          <p:cNvSpPr txBox="1"/>
          <p:nvPr/>
        </p:nvSpPr>
        <p:spPr>
          <a:xfrm>
            <a:off x="1427625" y="2936063"/>
            <a:ext cx="6154500" cy="14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repetir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(repetir){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Al infinito y...¡Más allá!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76"/>
          <p:cNvSpPr txBox="1"/>
          <p:nvPr/>
        </p:nvSpPr>
        <p:spPr>
          <a:xfrm>
            <a:off x="1088150" y="1429525"/>
            <a:ext cx="70662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usamos 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asumimos que en algún momento la repetición va a finalizar; si la comparación no se realiza adecuadamente podemos generar el llamado “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bucle infinito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”:</a:t>
            </a:r>
            <a:endParaRPr i="1" sz="2400"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1" name="Google Shape;411;p76"/>
          <p:cNvPicPr preferRelativeResize="0"/>
          <p:nvPr/>
        </p:nvPicPr>
        <p:blipFill rotWithShape="1">
          <a:blip r:embed="rId4">
            <a:alphaModFix/>
          </a:blip>
          <a:srcRect b="54914" l="0" r="2685" t="0"/>
          <a:stretch/>
        </p:blipFill>
        <p:spPr>
          <a:xfrm>
            <a:off x="4533125" y="3200200"/>
            <a:ext cx="3930300" cy="33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2" name="Google Shape;41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7"/>
          <p:cNvSpPr txBox="1"/>
          <p:nvPr/>
        </p:nvSpPr>
        <p:spPr>
          <a:xfrm>
            <a:off x="643950" y="1612325"/>
            <a:ext cx="8060400" cy="257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While hasta que el usuario ingresa "ESC"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usuario ingresó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//Volvemos a solicitar un dato. En la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próxima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iteración se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evalúa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si no es ESC.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otro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77"/>
          <p:cNvSpPr txBox="1"/>
          <p:nvPr/>
        </p:nvSpPr>
        <p:spPr>
          <a:xfrm>
            <a:off x="986550" y="1478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WHILE: ESC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0" name="Google Shape;420;p77"/>
          <p:cNvSpPr txBox="1"/>
          <p:nvPr/>
        </p:nvSpPr>
        <p:spPr>
          <a:xfrm>
            <a:off x="546950" y="1065500"/>
            <a:ext cx="85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solicita una entrada al usuario hasta que ingresa “ESC”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8"/>
          <p:cNvSpPr txBox="1"/>
          <p:nvPr/>
        </p:nvSpPr>
        <p:spPr>
          <a:xfrm>
            <a:off x="1713750" y="2128125"/>
            <a:ext cx="5716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DO…WHILE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6" name="Google Shape;42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9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DO...W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2" name="Google Shape;432;p79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do...</a:t>
            </a:r>
            <a:r>
              <a:rPr b="1" lang="en-GB" sz="2000">
                <a:solidFill>
                  <a:srgbClr val="EF89D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b="1" i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crear bucles que se ejecutan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o más veces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 while,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garantiza que el bloque de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 interpreta al menos una vez, porque la condición se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evalúa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al final.</a:t>
            </a:r>
            <a:endParaRPr b="1"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3" name="Google Shape;433;p79"/>
          <p:cNvSpPr txBox="1"/>
          <p:nvPr/>
        </p:nvSpPr>
        <p:spPr>
          <a:xfrm>
            <a:off x="1427625" y="3259650"/>
            <a:ext cx="6154500" cy="14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repetir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¡Solo una vez!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(repetir)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4" name="Google Shape;43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0"/>
          <p:cNvSpPr txBox="1"/>
          <p:nvPr/>
        </p:nvSpPr>
        <p:spPr>
          <a:xfrm>
            <a:off x="724525" y="1675450"/>
            <a:ext cx="8060400" cy="26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do...while mientras el usuario ingresa un n°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Número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(numero);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el parseo no resulta un número se interrumpe el bucle. 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(numero));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80"/>
          <p:cNvSpPr txBox="1"/>
          <p:nvPr/>
        </p:nvSpPr>
        <p:spPr>
          <a:xfrm>
            <a:off x="1067125" y="1478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DO...WHILE: N°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1" name="Google Shape;441;p80"/>
          <p:cNvSpPr txBox="1"/>
          <p:nvPr/>
        </p:nvSpPr>
        <p:spPr>
          <a:xfrm>
            <a:off x="499975" y="1078925"/>
            <a:ext cx="85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solicita una entrada y se detiene cuando </a:t>
            </a:r>
            <a:r>
              <a:rPr lang="en-GB" sz="2000">
                <a:solidFill>
                  <a:schemeClr val="dk1"/>
                </a:solidFill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2" name="Google Shape;44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4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CICLOS/ITERACIONES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" name="Google Shape;210;p5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54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1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2"/>
          <p:cNvSpPr txBox="1"/>
          <p:nvPr/>
        </p:nvSpPr>
        <p:spPr>
          <a:xfrm>
            <a:off x="3433800" y="413575"/>
            <a:ext cx="2276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3" name="Google Shape;45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82"/>
          <p:cNvSpPr txBox="1"/>
          <p:nvPr/>
        </p:nvSpPr>
        <p:spPr>
          <a:xfrm>
            <a:off x="1067125" y="1499050"/>
            <a:ext cx="72591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b="1" lang="en-GB" sz="2000">
                <a:solidFill>
                  <a:srgbClr val="EF89D2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switch</a:t>
            </a:r>
            <a:r>
              <a:rPr lang="en-GB" sz="2000">
                <a:solidFill>
                  <a:srgbClr val="EF89D2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especialmente diseñada para manejar de forma sencilla </a:t>
            </a:r>
            <a:r>
              <a:rPr b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múltiples condiciones sobre la misma variable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técnicamente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podría resolver con un 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pero el uso de </a:t>
            </a:r>
            <a:r>
              <a:rPr b="1" lang="en-GB" sz="20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switch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más ordenado).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Su definición formal puede parecer confusa, pero veamos un ejemplo para entender su simpleza.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3"/>
          <p:cNvSpPr txBox="1"/>
          <p:nvPr/>
        </p:nvSpPr>
        <p:spPr>
          <a:xfrm>
            <a:off x="3131550" y="171875"/>
            <a:ext cx="288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0" name="Google Shape;46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3"/>
          <p:cNvSpPr txBox="1"/>
          <p:nvPr/>
        </p:nvSpPr>
        <p:spPr>
          <a:xfrm>
            <a:off x="360000" y="1033177"/>
            <a:ext cx="2070900" cy="382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(numero)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83"/>
          <p:cNvSpPr txBox="1"/>
          <p:nvPr/>
        </p:nvSpPr>
        <p:spPr>
          <a:xfrm>
            <a:off x="2430900" y="1160977"/>
            <a:ext cx="63852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condición se evalúa y, si se cumple, se ejecuta lo que esté indicado dentro de cada </a:t>
            </a:r>
            <a:r>
              <a:rPr b="1" i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case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Normalmente, después de las instrucciones de cada case se incluye la sentencia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</a:t>
            </a:r>
            <a:r>
              <a:rPr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terminar la ejecución del </a:t>
            </a:r>
            <a:r>
              <a:rPr b="1"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switch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aunque no es obligatorio.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¿Qué sucede si ningún valor de la variable del</a:t>
            </a: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switch </a:t>
            </a: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coincide con los valores definidos en los</a:t>
            </a:r>
            <a:r>
              <a:rPr b="1"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case</a:t>
            </a:r>
            <a:r>
              <a:rPr i="1" lang="en-GB" sz="16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? </a:t>
            </a:r>
            <a:endParaRPr i="1" sz="16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se utiliza el valor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default</a:t>
            </a:r>
            <a:r>
              <a:rPr lang="en-GB" sz="1600">
                <a:solidFill>
                  <a:srgbClr val="EF89D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las instrucciones que se ejecutan cuando ninguna condición anterior se cumplió.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4"/>
          <p:cNvSpPr txBox="1"/>
          <p:nvPr/>
        </p:nvSpPr>
        <p:spPr>
          <a:xfrm>
            <a:off x="9375" y="5675"/>
            <a:ext cx="5271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hasta que se ingresa "ESC"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(entrada)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ANA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ANA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JUAN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JUAN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¿QUIÉN SOS?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84"/>
          <p:cNvSpPr txBox="1"/>
          <p:nvPr/>
        </p:nvSpPr>
        <p:spPr>
          <a:xfrm>
            <a:off x="5280375" y="264425"/>
            <a:ext cx="3905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EJEMPLO APLICADO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WHILE Y SWITCH: 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ENTRADAS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9" name="Google Shape;469;p84"/>
          <p:cNvSpPr txBox="1"/>
          <p:nvPr/>
        </p:nvSpPr>
        <p:spPr>
          <a:xfrm>
            <a:off x="5463900" y="1872550"/>
            <a:ext cx="368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hace la 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según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entrada, pero ignora la ejecución de bloque si la entrada es en “ESC”.</a:t>
            </a:r>
            <a:endParaRPr i="1"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0" name="Google Shape;47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6" name="Google Shape;476;p85"/>
          <p:cNvSpPr txBox="1"/>
          <p:nvPr/>
        </p:nvSpPr>
        <p:spPr>
          <a:xfrm>
            <a:off x="2000950" y="69200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¡LO MÁS IMPORTANTE!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7" name="Google Shape;477;p85"/>
          <p:cNvSpPr txBox="1"/>
          <p:nvPr/>
        </p:nvSpPr>
        <p:spPr>
          <a:xfrm>
            <a:off x="1130675" y="2069825"/>
            <a:ext cx="725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Todas los temas que vimos (y los que vamos a ver), se pueden (y deben) combinar entre sí.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que dentro de una función, pueda existir un haya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condicional,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con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dentro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y dentro de ese for,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...así la combinación es infinita.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¡Ahí es cuando la programación JavaScript empieza a volverse interesante!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8" name="Google Shape;47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85"/>
          <p:cNvPicPr preferRelativeResize="0"/>
          <p:nvPr/>
        </p:nvPicPr>
        <p:blipFill rotWithShape="1">
          <a:blip r:embed="rId4">
            <a:alphaModFix/>
          </a:blip>
          <a:srcRect b="22157" l="22928" r="24181" t="21027"/>
          <a:stretch/>
        </p:blipFill>
        <p:spPr>
          <a:xfrm>
            <a:off x="7764600" y="0"/>
            <a:ext cx="1379392" cy="11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5" name="Google Shape;48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7"/>
          <p:cNvSpPr txBox="1"/>
          <p:nvPr/>
        </p:nvSpPr>
        <p:spPr>
          <a:xfrm>
            <a:off x="597750" y="1919925"/>
            <a:ext cx="79485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#FindTheBug</a:t>
            </a:r>
            <a:br>
              <a:rPr i="1" lang="en-GB" sz="4000">
                <a:latin typeface="Anton"/>
                <a:ea typeface="Anton"/>
                <a:cs typeface="Anton"/>
                <a:sym typeface="Anton"/>
              </a:rPr>
            </a:br>
            <a:r>
              <a:rPr i="1" lang="en-GB">
                <a:latin typeface="Anton"/>
                <a:ea typeface="Anton"/>
                <a:cs typeface="Anton"/>
                <a:sym typeface="Anton"/>
              </a:rPr>
              <a:t>Encuentra el error</a:t>
            </a:r>
            <a:endParaRPr b="0" i="1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Analizaremos el código para asegurarnos que corre bien. </a:t>
            </a:r>
            <a:b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 encontramos errores, ¡los solucionaremos! 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b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TIEMPO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ESTIMADO</a:t>
            </a: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5/10</a:t>
            </a:r>
            <a:r>
              <a:rPr b="1" i="0" lang="en-GB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MIN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87"/>
          <p:cNvSpPr/>
          <p:nvPr/>
        </p:nvSpPr>
        <p:spPr>
          <a:xfrm>
            <a:off x="4048799" y="745000"/>
            <a:ext cx="1046400" cy="100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93" name="Google Shape;49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01" y="908301"/>
            <a:ext cx="676600" cy="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8"/>
          <p:cNvSpPr txBox="1"/>
          <p:nvPr/>
        </p:nvSpPr>
        <p:spPr>
          <a:xfrm>
            <a:off x="780612" y="639900"/>
            <a:ext cx="75828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PREPARÁNDONOS PARA EL DESAFÍO ENTREGABLE Nº 1</a:t>
            </a:r>
            <a:endParaRPr i="1" sz="3000">
              <a:solidFill>
                <a:srgbClr val="E0FF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clase 4 finaliza el primer módulo y se entregarán las consignas del </a:t>
            </a:r>
            <a:r>
              <a:rPr b="1" i="1" lang="en-GB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 desafío entregable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curso. El mismo, incluirá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temas vistos en las clases 1, 2, 3 y</a:t>
            </a:r>
            <a:r>
              <a:rPr i="1" lang="en-GB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4.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9" name="Google Shape;49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388" y="2757549"/>
            <a:ext cx="3145225" cy="183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9"/>
          <p:cNvSpPr txBox="1"/>
          <p:nvPr/>
        </p:nvSpPr>
        <p:spPr>
          <a:xfrm>
            <a:off x="174575" y="214875"/>
            <a:ext cx="4042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9"/>
          <p:cNvSpPr txBox="1"/>
          <p:nvPr/>
        </p:nvSpPr>
        <p:spPr>
          <a:xfrm>
            <a:off x="3542550" y="1333738"/>
            <a:ext cx="52119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entregable se compone de temas vistos hasta el momento, más otros que verán durante el </a:t>
            </a:r>
            <a:r>
              <a:rPr lang="en-GB" sz="17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módulo completo</a:t>
            </a: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💪.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recomendamos ir avanzando con los "Hands On" y "Desafíos Complementarios"</a:t>
            </a: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✨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7" name="Google Shape;507;p89"/>
          <p:cNvSpPr txBox="1"/>
          <p:nvPr/>
        </p:nvSpPr>
        <p:spPr>
          <a:xfrm>
            <a:off x="3488825" y="3523527"/>
            <a:ext cx="52119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Recuerden que recién la consigna del desafío se entrega ¡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en la clase Nº 4</a:t>
            </a: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! 🙌 </a:t>
            </a:r>
            <a:r>
              <a:rPr b="1" lang="en-GB" sz="1700">
                <a:latin typeface="Helvetica Neue"/>
                <a:ea typeface="Helvetica Neue"/>
                <a:cs typeface="Helvetica Neue"/>
                <a:sym typeface="Helvetica Neue"/>
              </a:rPr>
              <a:t>Y tendrán hasta 7 días para resolver el desafío y subirlo.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8" name="Google Shape;50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7812"/>
            <a:ext cx="3628850" cy="180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89"/>
          <p:cNvGrpSpPr/>
          <p:nvPr/>
        </p:nvGrpSpPr>
        <p:grpSpPr>
          <a:xfrm>
            <a:off x="0" y="4137650"/>
            <a:ext cx="1646700" cy="1005850"/>
            <a:chOff x="0" y="4137650"/>
            <a:chExt cx="1646700" cy="1005850"/>
          </a:xfrm>
        </p:grpSpPr>
        <p:cxnSp>
          <p:nvCxnSpPr>
            <p:cNvPr id="510" name="Google Shape;510;p89"/>
            <p:cNvCxnSpPr/>
            <p:nvPr/>
          </p:nvCxnSpPr>
          <p:spPr>
            <a:xfrm rot="10800000">
              <a:off x="1228025" y="4151150"/>
              <a:ext cx="0" cy="97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89"/>
            <p:cNvCxnSpPr/>
            <p:nvPr/>
          </p:nvCxnSpPr>
          <p:spPr>
            <a:xfrm>
              <a:off x="0" y="4851300"/>
              <a:ext cx="164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89"/>
            <p:cNvCxnSpPr/>
            <p:nvPr/>
          </p:nvCxnSpPr>
          <p:spPr>
            <a:xfrm rot="10800000">
              <a:off x="269025" y="4137650"/>
              <a:ext cx="0" cy="990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89"/>
            <p:cNvCxnSpPr/>
            <p:nvPr/>
          </p:nvCxnSpPr>
          <p:spPr>
            <a:xfrm rot="10800000">
              <a:off x="593925" y="4164600"/>
              <a:ext cx="0" cy="978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89"/>
            <p:cNvCxnSpPr/>
            <p:nvPr/>
          </p:nvCxnSpPr>
          <p:spPr>
            <a:xfrm rot="10800000">
              <a:off x="934500" y="4177800"/>
              <a:ext cx="0" cy="965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15" name="Google Shape;515;p89"/>
          <p:cNvCxnSpPr/>
          <p:nvPr/>
        </p:nvCxnSpPr>
        <p:spPr>
          <a:xfrm>
            <a:off x="0" y="4648350"/>
            <a:ext cx="1646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89"/>
          <p:cNvGrpSpPr/>
          <p:nvPr/>
        </p:nvGrpSpPr>
        <p:grpSpPr>
          <a:xfrm>
            <a:off x="7514556" y="80050"/>
            <a:ext cx="1554485" cy="1005870"/>
            <a:chOff x="7497300" y="-4725"/>
            <a:chExt cx="1646700" cy="1110600"/>
          </a:xfrm>
        </p:grpSpPr>
        <p:pic>
          <p:nvPicPr>
            <p:cNvPr id="517" name="Google Shape;517;p89"/>
            <p:cNvPicPr preferRelativeResize="0"/>
            <p:nvPr/>
          </p:nvPicPr>
          <p:blipFill rotWithShape="1">
            <a:blip r:embed="rId5">
              <a:alphaModFix/>
            </a:blip>
            <a:srcRect b="17584" l="17287" r="20574" t="25138"/>
            <a:stretch/>
          </p:blipFill>
          <p:spPr>
            <a:xfrm>
              <a:off x="7497300" y="-4725"/>
              <a:ext cx="1646700" cy="11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8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40167" y="218576"/>
              <a:ext cx="848016" cy="8273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9" name="Google Shape;519;p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9150" y="2068863"/>
            <a:ext cx="886200" cy="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90"/>
          <p:cNvSpPr txBox="1"/>
          <p:nvPr/>
        </p:nvSpPr>
        <p:spPr>
          <a:xfrm>
            <a:off x="1420175" y="152075"/>
            <a:ext cx="66960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DESAFÍO ENTREGABLE N° 1</a:t>
            </a:r>
            <a:endParaRPr i="1" sz="45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Compuesto por…</a:t>
            </a:r>
            <a:endParaRPr i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90"/>
          <p:cNvSpPr txBox="1"/>
          <p:nvPr/>
        </p:nvSpPr>
        <p:spPr>
          <a:xfrm>
            <a:off x="4385736" y="1761875"/>
            <a:ext cx="44568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lphaLcParenR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algoritmo con un condicional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lphaLcParenR"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 un algoritmo utilizando un ciclo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Font typeface="Helvetica Neue Light"/>
              <a:buAutoNum type="alphaLcParenR"/>
            </a:pPr>
            <a:r>
              <a:rPr lang="en-GB" sz="2000">
                <a:solidFill>
                  <a:srgbClr val="9E9E9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Armar un simulador interactivo, la estructura final de tu proyecto integrador</a:t>
            </a:r>
            <a:endParaRPr sz="2000">
              <a:solidFill>
                <a:srgbClr val="9E9E9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7" name="Google Shape;52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877" y="2159150"/>
            <a:ext cx="294750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250" y="1971126"/>
            <a:ext cx="3639253" cy="21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0326" y="3941227"/>
            <a:ext cx="294750" cy="2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27" y="2912600"/>
            <a:ext cx="294750" cy="2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5"/>
          <p:cNvSpPr txBox="1"/>
          <p:nvPr/>
        </p:nvSpPr>
        <p:spPr>
          <a:xfrm>
            <a:off x="3979775" y="1134750"/>
            <a:ext cx="49503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qué es un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ciclo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bucle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cómo nos permite repetir operaciones similares fácilmente.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qué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tipos de ciclos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podemos emplear y cuáles son sus diferencias.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 cómo combinar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operadores lógicos, ciclos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funciones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resolver cada problema.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7" name="Google Shape;2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5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9" name="Google Shape;21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1"/>
          <p:cNvSpPr txBox="1"/>
          <p:nvPr/>
        </p:nvSpPr>
        <p:spPr>
          <a:xfrm>
            <a:off x="1443000" y="226067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CREAR UN ALGORITMO UTILIZANDO UN CICLO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6" name="Google Shape;536;p91"/>
          <p:cNvSpPr txBox="1"/>
          <p:nvPr/>
        </p:nvSpPr>
        <p:spPr>
          <a:xfrm>
            <a:off x="938100" y="388130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Tomando como base los ejemplos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anteriores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estructura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do...while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crear un algoritmo que repita un bloque de instrucciones.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7" name="Google Shape;537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675" y="766800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Google Shape;543;p92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{86E33643-9E3F-4666-A9D2-8A5B66EB3409}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UTILIZANDO UN CICLO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Página HTML y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 fuente en JavaScript. Debe identificar el apellido del alumno/a en el nombre de archivo comprimido por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highlight>
                            <a:srgbClr val="CCCCCC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“claseApellido”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Usamos la instrucción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repetir un número fijo de veces. Mientras que usamos </a:t>
                      </a: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while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cuando queremos repetir algo hasta que se deje de cumplir una condición.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Tomando como base los ejemplos anteriores de la estructura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while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crear un algoritmo que repita un bloque de instrucciones. En cada repetición es necesario efectuar una operación o comparación para obtener una salida por alerta o consola.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bucles e instrucciones condicionales.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44" name="Google Shape;54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275" y="1535750"/>
            <a:ext cx="1634175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Google Shape;550;p93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{86E33643-9E3F-4666-A9D2-8A5B66EB3409}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UTILIZANDO UN CICLO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  <a:tc hMerge="1"/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 u="none" cap="none" strike="noStrike"/>
                        <a:t>&gt;&gt;Ejemplo:</a:t>
                      </a:r>
                      <a:endParaRPr b="1" sz="1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número mediante prompt y sumarle otro número en cada repetición,realizando una salida por cada resultado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texto mediante prompt, concatenar un valor en cada repetición, realizando una salida por cada resultado, hasta que se ingresa “ESC”.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número por prompt, repetir la salida del mensaje “Hola” la cantidad de veces ingresada.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51" name="Google Shape;55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57" name="Google Shape;557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5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6"/>
          <p:cNvSpPr txBox="1"/>
          <p:nvPr/>
        </p:nvSpPr>
        <p:spPr>
          <a:xfrm>
            <a:off x="1000350" y="1680600"/>
            <a:ext cx="77541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99" lvl="0" marL="189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Bucles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17 a 19).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 lo explico con gatitos. Bucle FOR.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Te lo explico con gatitos. Bucle WHILE.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|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Los apuntes de Majo (Página 20).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Te lo explico con gatitos. Parte 1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Te lo explico con gatitos. Parte 2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FOR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Documentación WHILE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9" name="Google Shape;569;p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9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96"/>
          <p:cNvSpPr/>
          <p:nvPr/>
        </p:nvSpPr>
        <p:spPr>
          <a:xfrm>
            <a:off x="1145200" y="3641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6"/>
          <p:cNvSpPr txBox="1"/>
          <p:nvPr/>
        </p:nvSpPr>
        <p:spPr>
          <a:xfrm>
            <a:off x="2455275" y="279825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3" name="Google Shape;573;p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8034" y="5934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96"/>
          <p:cNvSpPr txBox="1"/>
          <p:nvPr/>
        </p:nvSpPr>
        <p:spPr>
          <a:xfrm>
            <a:off x="8827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4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7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0" name="Google Shape;580;p97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Ciclos: for, while, do while.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switch.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8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86" name="Google Shape;586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92" name="Google Shape;59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5" name="Google Shape;2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7"/>
          <p:cNvSpPr/>
          <p:nvPr/>
        </p:nvSpPr>
        <p:spPr>
          <a:xfrm>
            <a:off x="612125" y="1215950"/>
            <a:ext cx="1503000" cy="666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57"/>
          <p:cNvSpPr/>
          <p:nvPr/>
        </p:nvSpPr>
        <p:spPr>
          <a:xfrm>
            <a:off x="3110250" y="1396919"/>
            <a:ext cx="1774500" cy="31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Bucles en JavaScript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2" name="Google Shape;232;p57"/>
          <p:cNvCxnSpPr>
            <a:stCxn id="230" idx="3"/>
          </p:cNvCxnSpPr>
          <p:nvPr/>
        </p:nvCxnSpPr>
        <p:spPr>
          <a:xfrm>
            <a:off x="2115125" y="1549250"/>
            <a:ext cx="995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3" name="Google Shape;233;p57"/>
          <p:cNvSpPr/>
          <p:nvPr/>
        </p:nvSpPr>
        <p:spPr>
          <a:xfrm>
            <a:off x="4925454" y="2151258"/>
            <a:ext cx="995100" cy="27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57"/>
          <p:cNvSpPr/>
          <p:nvPr/>
        </p:nvSpPr>
        <p:spPr>
          <a:xfrm>
            <a:off x="4925454" y="2527239"/>
            <a:ext cx="995100" cy="27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57"/>
          <p:cNvSpPr/>
          <p:nvPr/>
        </p:nvSpPr>
        <p:spPr>
          <a:xfrm>
            <a:off x="4925454" y="2881746"/>
            <a:ext cx="995100" cy="27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Do… While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6" name="Google Shape;236;p57"/>
          <p:cNvCxnSpPr>
            <a:stCxn id="231" idx="2"/>
            <a:endCxn id="233" idx="1"/>
          </p:cNvCxnSpPr>
          <p:nvPr/>
        </p:nvCxnSpPr>
        <p:spPr>
          <a:xfrm flipH="1" rot="-5400000">
            <a:off x="4171950" y="1533269"/>
            <a:ext cx="579000" cy="9279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7" name="Google Shape;237;p57"/>
          <p:cNvCxnSpPr>
            <a:stCxn id="231" idx="2"/>
            <a:endCxn id="235" idx="1"/>
          </p:cNvCxnSpPr>
          <p:nvPr/>
        </p:nvCxnSpPr>
        <p:spPr>
          <a:xfrm flipH="1" rot="-5400000">
            <a:off x="3806700" y="1898519"/>
            <a:ext cx="1309500" cy="9279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8" name="Google Shape;238;p57"/>
          <p:cNvCxnSpPr>
            <a:stCxn id="231" idx="2"/>
            <a:endCxn id="234" idx="1"/>
          </p:cNvCxnSpPr>
          <p:nvPr/>
        </p:nvCxnSpPr>
        <p:spPr>
          <a:xfrm flipH="1" rot="-5400000">
            <a:off x="3983850" y="1721369"/>
            <a:ext cx="955200" cy="927900"/>
          </a:xfrm>
          <a:prstGeom prst="bentConnector2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9" name="Google Shape;239;p57"/>
          <p:cNvSpPr/>
          <p:nvPr/>
        </p:nvSpPr>
        <p:spPr>
          <a:xfrm>
            <a:off x="6712931" y="2195333"/>
            <a:ext cx="1774500" cy="248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 continue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0" name="Google Shape;240;p57"/>
          <p:cNvCxnSpPr/>
          <p:nvPr/>
        </p:nvCxnSpPr>
        <p:spPr>
          <a:xfrm>
            <a:off x="5920666" y="2317236"/>
            <a:ext cx="792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1" name="Google Shape;241;p57"/>
          <p:cNvSpPr/>
          <p:nvPr/>
        </p:nvSpPr>
        <p:spPr>
          <a:xfrm>
            <a:off x="6712930" y="1848361"/>
            <a:ext cx="1774500" cy="248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 break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2" name="Google Shape;242;p57"/>
          <p:cNvCxnSpPr>
            <a:endCxn id="241" idx="1"/>
          </p:cNvCxnSpPr>
          <p:nvPr/>
        </p:nvCxnSpPr>
        <p:spPr>
          <a:xfrm flipH="1" rot="10800000">
            <a:off x="5920630" y="1972711"/>
            <a:ext cx="792300" cy="34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3" name="Google Shape;243;p57"/>
          <p:cNvCxnSpPr/>
          <p:nvPr/>
        </p:nvCxnSpPr>
        <p:spPr>
          <a:xfrm flipH="1">
            <a:off x="3110225" y="3319575"/>
            <a:ext cx="5425800" cy="3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4" name="Google Shape;244;p57"/>
          <p:cNvSpPr/>
          <p:nvPr/>
        </p:nvSpPr>
        <p:spPr>
          <a:xfrm>
            <a:off x="5071634" y="3554038"/>
            <a:ext cx="1503000" cy="666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Switch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57"/>
          <p:cNvSpPr txBox="1"/>
          <p:nvPr/>
        </p:nvSpPr>
        <p:spPr>
          <a:xfrm>
            <a:off x="624275" y="199300"/>
            <a:ext cx="7105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MAPA DE CONCEPTOS CLASE </a:t>
            </a: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3</a:t>
            </a:r>
            <a:endParaRPr i="1" sz="2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6" name="Google Shape;24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8"/>
          <p:cNvSpPr txBox="1"/>
          <p:nvPr/>
        </p:nvSpPr>
        <p:spPr>
          <a:xfrm>
            <a:off x="394100" y="1835200"/>
            <a:ext cx="2447100" cy="24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925" y="478095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8"/>
          <p:cNvSpPr/>
          <p:nvPr/>
        </p:nvSpPr>
        <p:spPr>
          <a:xfrm>
            <a:off x="5735304" y="1103150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MÓDULO 2</a:t>
            </a:r>
            <a:endParaRPr sz="18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OBJETOS &amp; ARRAYS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5" name="Google Shape;255;p58"/>
          <p:cNvSpPr/>
          <p:nvPr/>
        </p:nvSpPr>
        <p:spPr>
          <a:xfrm>
            <a:off x="102988" y="1103364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MÓDULO 0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NIVELACIÓN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6" name="Google Shape;256;p58"/>
          <p:cNvSpPr txBox="1"/>
          <p:nvPr/>
        </p:nvSpPr>
        <p:spPr>
          <a:xfrm>
            <a:off x="960025" y="2092250"/>
            <a:ext cx="941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nton"/>
                <a:ea typeface="Anton"/>
                <a:cs typeface="Anton"/>
                <a:sym typeface="Anton"/>
              </a:rPr>
              <a:t>SET UP</a:t>
            </a:r>
            <a:endParaRPr sz="1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7" name="Google Shape;257;p58"/>
          <p:cNvSpPr/>
          <p:nvPr/>
        </p:nvSpPr>
        <p:spPr>
          <a:xfrm>
            <a:off x="3047192" y="1103150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MÓDULO 1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CONCEPTOS BÁSICOS</a:t>
            </a:r>
            <a:endParaRPr sz="18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8" name="Google Shape;258;p58"/>
          <p:cNvSpPr txBox="1"/>
          <p:nvPr/>
        </p:nvSpPr>
        <p:spPr>
          <a:xfrm>
            <a:off x="529250" y="2039450"/>
            <a:ext cx="23118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1 -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8"/>
          <p:cNvSpPr txBox="1"/>
          <p:nvPr/>
        </p:nvSpPr>
        <p:spPr>
          <a:xfrm>
            <a:off x="352825" y="2000775"/>
            <a:ext cx="2311800" cy="240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8"/>
          <p:cNvSpPr txBox="1"/>
          <p:nvPr/>
        </p:nvSpPr>
        <p:spPr>
          <a:xfrm>
            <a:off x="957650" y="2034700"/>
            <a:ext cx="1258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1" name="Google Shape;261;p58"/>
          <p:cNvGrpSpPr/>
          <p:nvPr/>
        </p:nvGrpSpPr>
        <p:grpSpPr>
          <a:xfrm>
            <a:off x="3352850" y="1835172"/>
            <a:ext cx="2488375" cy="2784145"/>
            <a:chOff x="3352850" y="1996688"/>
            <a:chExt cx="2488375" cy="2570059"/>
          </a:xfrm>
        </p:grpSpPr>
        <p:sp>
          <p:nvSpPr>
            <p:cNvPr id="262" name="Google Shape;262;p58"/>
            <p:cNvSpPr txBox="1"/>
            <p:nvPr/>
          </p:nvSpPr>
          <p:spPr>
            <a:xfrm>
              <a:off x="3394125" y="1996688"/>
              <a:ext cx="2447100" cy="248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8"/>
            <p:cNvSpPr txBox="1"/>
            <p:nvPr/>
          </p:nvSpPr>
          <p:spPr>
            <a:xfrm>
              <a:off x="3352850" y="2083047"/>
              <a:ext cx="2311800" cy="2483700"/>
            </a:xfrm>
            <a:prstGeom prst="rect">
              <a:avLst/>
            </a:prstGeom>
            <a:solidFill>
              <a:srgbClr val="99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58"/>
          <p:cNvSpPr txBox="1"/>
          <p:nvPr/>
        </p:nvSpPr>
        <p:spPr>
          <a:xfrm>
            <a:off x="3367575" y="3226300"/>
            <a:ext cx="2247000" cy="669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CLASE 3 -</a:t>
            </a:r>
            <a:endParaRPr sz="1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E ITERACIONES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58"/>
          <p:cNvSpPr txBox="1"/>
          <p:nvPr/>
        </p:nvSpPr>
        <p:spPr>
          <a:xfrm>
            <a:off x="6249750" y="1873100"/>
            <a:ext cx="2447100" cy="248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8"/>
          <p:cNvSpPr txBox="1"/>
          <p:nvPr/>
        </p:nvSpPr>
        <p:spPr>
          <a:xfrm>
            <a:off x="6249750" y="2038788"/>
            <a:ext cx="2311800" cy="26412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8"/>
          <p:cNvSpPr txBox="1"/>
          <p:nvPr/>
        </p:nvSpPr>
        <p:spPr>
          <a:xfrm>
            <a:off x="6201900" y="3571200"/>
            <a:ext cx="23331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7 -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ORDEN SUPERIOR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1ra pre-entrega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58"/>
          <p:cNvSpPr txBox="1"/>
          <p:nvPr/>
        </p:nvSpPr>
        <p:spPr>
          <a:xfrm>
            <a:off x="6249750" y="2726500"/>
            <a:ext cx="2333100" cy="80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6 -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58"/>
          <p:cNvSpPr txBox="1"/>
          <p:nvPr/>
        </p:nvSpPr>
        <p:spPr>
          <a:xfrm>
            <a:off x="352975" y="2034600"/>
            <a:ext cx="2311800" cy="2404500"/>
          </a:xfrm>
          <a:prstGeom prst="rect">
            <a:avLst/>
          </a:prstGeom>
          <a:solidFill>
            <a:srgbClr val="99999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0 - </a:t>
            </a:r>
            <a:endParaRPr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JAVASCRIPT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58"/>
          <p:cNvSpPr txBox="1"/>
          <p:nvPr/>
        </p:nvSpPr>
        <p:spPr>
          <a:xfrm>
            <a:off x="1278913" y="514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MÓDULOS DE TRABAJO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1" name="Google Shape;271;p58"/>
          <p:cNvSpPr txBox="1"/>
          <p:nvPr/>
        </p:nvSpPr>
        <p:spPr>
          <a:xfrm>
            <a:off x="3352850" y="3907350"/>
            <a:ext cx="2247000" cy="6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4 -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Desafío entregable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58"/>
          <p:cNvSpPr txBox="1"/>
          <p:nvPr/>
        </p:nvSpPr>
        <p:spPr>
          <a:xfrm>
            <a:off x="3364800" y="1929300"/>
            <a:ext cx="2247000" cy="66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1 - 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CONCEPTOS GENERALES: SINTAXIS Y VARIABLES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58"/>
          <p:cNvSpPr txBox="1"/>
          <p:nvPr/>
        </p:nvSpPr>
        <p:spPr>
          <a:xfrm>
            <a:off x="6249750" y="2043950"/>
            <a:ext cx="2333100" cy="669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Anton"/>
                <a:ea typeface="Anton"/>
                <a:cs typeface="Anton"/>
                <a:sym typeface="Anton"/>
              </a:rPr>
              <a:t>CLASE 5 - </a:t>
            </a:r>
            <a:endParaRPr sz="1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58"/>
          <p:cNvSpPr txBox="1"/>
          <p:nvPr/>
        </p:nvSpPr>
        <p:spPr>
          <a:xfrm>
            <a:off x="3376701" y="2610350"/>
            <a:ext cx="2247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CLASE 2 - </a:t>
            </a:r>
            <a:endParaRPr sz="1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FLUJOS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/>
          <p:nvPr/>
        </p:nvSpPr>
        <p:spPr>
          <a:xfrm>
            <a:off x="483500" y="1237775"/>
            <a:ext cx="42906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en programación hablamos de condicionales, hablamos de una estructura sintáctica que sirve para tomar una decisión a partir de una condición.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1" name="Google Shape;28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9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59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59"/>
          <p:cNvSpPr txBox="1"/>
          <p:nvPr/>
        </p:nvSpPr>
        <p:spPr>
          <a:xfrm>
            <a:off x="4694675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IF: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más utilizada en la mayoría de los lenguajes. Si la condición se cumple (es decir, si su valor es true) se ejecutan todas las instrucciones que se encuentran dentro de {...}. Si la condición no se cumple (es decir, si su valor es false) no se ejecuta ninguna instrucción contenida en {...} y el programa continúa ejecutando el resto de instrucciones del script.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IF...ELSE: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ocasiones, las decisiones que se deben realizar no son del tipo "si se cumple la condición, hazlo; si no se cumple, no hagas nada". Normalmente las condiciones suelen ser del tipo "si se cumple esta condición, hazlo; si no se cumple, haz esto otro".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0" name="Google Shape;29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0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3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3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