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ink/ink1.xml" ContentType="application/inkml+xml"/>
  <Override PartName="/ppt/media/image7.jpg" ContentType="image/jpeg"/>
  <Override PartName="/ppt/media/image8.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79" r:id="rId7"/>
    <p:sldId id="271" r:id="rId8"/>
    <p:sldId id="280" r:id="rId9"/>
    <p:sldId id="283" r:id="rId10"/>
    <p:sldId id="284" r:id="rId11"/>
    <p:sldId id="281" r:id="rId12"/>
    <p:sldId id="267" r:id="rId13"/>
    <p:sldId id="268" r:id="rId14"/>
  </p:sldIdLst>
  <p:sldSz cx="12192000" cy="6858000"/>
  <p:notesSz cx="12192000" cy="6858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REIK BRENDA" userId="6efc58d4-f0d4-40f7-a3cf-ff533e9a9882" providerId="ADAL" clId="{1D0AEAFF-06A4-42CD-848D-F43772EE2D62}"/>
    <pc:docChg chg="modSld">
      <pc:chgData name="SCHEREIK BRENDA" userId="6efc58d4-f0d4-40f7-a3cf-ff533e9a9882" providerId="ADAL" clId="{1D0AEAFF-06A4-42CD-848D-F43772EE2D62}" dt="2024-05-31T16:10:51.449" v="0" actId="1076"/>
      <pc:docMkLst>
        <pc:docMk/>
      </pc:docMkLst>
      <pc:sldChg chg="modSp mod">
        <pc:chgData name="SCHEREIK BRENDA" userId="6efc58d4-f0d4-40f7-a3cf-ff533e9a9882" providerId="ADAL" clId="{1D0AEAFF-06A4-42CD-848D-F43772EE2D62}" dt="2024-05-31T16:10:51.449" v="0" actId="1076"/>
        <pc:sldMkLst>
          <pc:docMk/>
          <pc:sldMk cId="1139717141" sldId="268"/>
        </pc:sldMkLst>
        <pc:spChg chg="mod">
          <ac:chgData name="SCHEREIK BRENDA" userId="6efc58d4-f0d4-40f7-a3cf-ff533e9a9882" providerId="ADAL" clId="{1D0AEAFF-06A4-42CD-848D-F43772EE2D62}" dt="2024-05-31T16:10:51.449" v="0" actId="1076"/>
          <ac:spMkLst>
            <pc:docMk/>
            <pc:sldMk cId="1139717141" sldId="268"/>
            <ac:spMk id="72" creationId="{4D2148BE-BD8B-4520-9A88-6D921A827448}"/>
          </ac:spMkLst>
        </pc:spChg>
      </pc:sldChg>
    </pc:docChg>
  </pc:docChgLst>
  <pc:docChgLst>
    <pc:chgData name="MARTÍNEZ SOUTO JOAQUÍN" userId="S::jmartinezsouto470@alumno.unlam.edu.ar::f17693a3-6e9b-4b61-a5cb-773c51c00830" providerId="AD" clId="Web-{4D8BAF81-5738-DCF9-F42C-6289E790DA52}"/>
    <pc:docChg chg="addSld delSld modSld">
      <pc:chgData name="MARTÍNEZ SOUTO JOAQUÍN" userId="S::jmartinezsouto470@alumno.unlam.edu.ar::f17693a3-6e9b-4b61-a5cb-773c51c00830" providerId="AD" clId="Web-{4D8BAF81-5738-DCF9-F42C-6289E790DA52}" dt="2024-05-28T18:13:32.411" v="8"/>
      <pc:docMkLst>
        <pc:docMk/>
      </pc:docMkLst>
      <pc:sldChg chg="modSp">
        <pc:chgData name="MARTÍNEZ SOUTO JOAQUÍN" userId="S::jmartinezsouto470@alumno.unlam.edu.ar::f17693a3-6e9b-4b61-a5cb-773c51c00830" providerId="AD" clId="Web-{4D8BAF81-5738-DCF9-F42C-6289E790DA52}" dt="2024-05-28T18:05:03.482" v="4" actId="20577"/>
        <pc:sldMkLst>
          <pc:docMk/>
          <pc:sldMk cId="1139717141" sldId="268"/>
        </pc:sldMkLst>
        <pc:spChg chg="mod">
          <ac:chgData name="MARTÍNEZ SOUTO JOAQUÍN" userId="S::jmartinezsouto470@alumno.unlam.edu.ar::f17693a3-6e9b-4b61-a5cb-773c51c00830" providerId="AD" clId="Web-{4D8BAF81-5738-DCF9-F42C-6289E790DA52}" dt="2024-05-28T18:05:03.482" v="4" actId="20577"/>
          <ac:spMkLst>
            <pc:docMk/>
            <pc:sldMk cId="1139717141" sldId="268"/>
            <ac:spMk id="146" creationId="{F518EBBA-F677-4B7E-8CCB-EA67D7308544}"/>
          </ac:spMkLst>
        </pc:spChg>
      </pc:sldChg>
      <pc:sldChg chg="add del replId">
        <pc:chgData name="MARTÍNEZ SOUTO JOAQUÍN" userId="S::jmartinezsouto470@alumno.unlam.edu.ar::f17693a3-6e9b-4b61-a5cb-773c51c00830" providerId="AD" clId="Web-{4D8BAF81-5738-DCF9-F42C-6289E790DA52}" dt="2024-05-28T18:13:32.380" v="7"/>
        <pc:sldMkLst>
          <pc:docMk/>
          <pc:sldMk cId="1240333726" sldId="285"/>
        </pc:sldMkLst>
      </pc:sldChg>
      <pc:sldChg chg="add del replId">
        <pc:chgData name="MARTÍNEZ SOUTO JOAQUÍN" userId="S::jmartinezsouto470@alumno.unlam.edu.ar::f17693a3-6e9b-4b61-a5cb-773c51c00830" providerId="AD" clId="Web-{4D8BAF81-5738-DCF9-F42C-6289E790DA52}" dt="2024-05-28T18:13:32.411" v="8"/>
        <pc:sldMkLst>
          <pc:docMk/>
          <pc:sldMk cId="2861008364" sldId="286"/>
        </pc:sldMkLst>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5-27T15:25:59.999"/>
    </inkml:context>
    <inkml:brush xml:id="br0">
      <inkml:brushProperty name="width" value="0.05292" units="cm"/>
      <inkml:brushProperty name="height" value="0.05292" units="cm"/>
      <inkml:brushProperty name="color" value="#FF0000"/>
    </inkml:brush>
  </inkml:definitions>
  <inkml:trace contextRef="#ctx0" brushRef="#br0">22622 10195 0,'-25'0'188,"0"0"-172,0 0 15,-24 49-16,24-24 1,-25-25 0,-24 50-1,0-25 1,24 24 15,-74-24 63,124 0-78,-25-25-1,-74 49 1,25-49-1,49 50 1,0-50 0,-25 25-1,26-25 1,-26 25 15,25-25-31,0 0 16,-24 24-1,-26 26 17,26-50-17,-1 25 1,25 0 15,0-25-15,1 0-1,-26 49 1,-49 26 15,24-75-15,26 49 0,-100 50-1,50-74 1,49 25 15,1-25-15,24-25 31,-25 49-32,25-49-15,0 25 16,-49-25-1,0 25 1,49 0 0,-50 49-1,1-49 1,0 25 78,49-26-79,-50 26 1,-24 24 0,50-49-1,-26 50 1,50-51-1,1 26 1,-1-25 0,-50 24-1,51-49 1,24 25 0,-25 25-1,0-1 16,0-24-31,25 0 32,-25 25-32,1-26 15,-1 26 1,0 24 15,0 1-15,-25-25-1,26 24 1,-1-49 0,25 74-1,-50 25 1,25 25 0,1-124-1,-1 24-15,25 1 16,0-1 15,0-24-15,0 0 15,-25 0-15,25 49-1,0-49 1,0 0-1,-25 74 1,25-74 0,0 99-1,0-74 17,-49 24-17,49-24 1,0-1 15,0 26-15,0 49-1,0-75 1,0 1 0,0-25-1,0-1 63,0 1-62,0 0-16,24 74 31,-24-74 0,25-25 16,0 25-31,25 24 31,-26-24-32,26-25 1,-25 50 0,0-50-1,24 25 17,1 24-17,-25-24 16,0-25-15,-1 0-16,1 50 16,25-50-1,-25 0 48,24 0-32,-24 0-15,0 0-1,24 0 1,-24 0 0,25 0 15,-25 0 16,24 0-32,1 0 1,-1 0 0,51 0-16,-76 0 15,26 0 1,0 0-1,-26 0 1,26-25 0,-25 25-1,24-25 1,1 0 0,-25 0-1,0 25 16,24-49-15,-24 49 0,74-75-1,-74 51-15,0 24 16,49-25 0,-49-25-1,50 1 1,-26-1-16,1 25 15,-1 0 1,-49 1 0,25-1-1,0 0 1,0 0 0,0 0-1,49-49 1,-49 24 31,-25 26-32,25 24-15,-25-25 16,0-25 0,24 25-16,1 25 15,-25-74-15,25 49 16,25-24-1,-50-26 1,74 26 0,-24-51-1,-26 51 1,1 24 0,0-50-1,0 51 1,0-26-1,0 25-15,-1-24 32,26-51-17,0 76 1,-50-1-16,24-25 16,26-49 15,-50 74-16,25-24 1,0 24 0,24-25-1,1-24 1,-50 49-16,49-74 16,-24 74-1,0-50 1,25 1 15,-26 24-15,-24 26-1,25-1 1,0-25 0,0 50-16,0-25 15,-1-24 1,-24 24 31,25 25-32,0-25 79,0-24-78,0 49-1,-1-25 1,1 0 0,25 25 30,-1-25-30,1 25 15,-25 0-15,0-25 0,0 25-16,-1-24 15,-24-1 1,25 25 15,0 0-15,49-25-1,-24 0 1,-25 25 0,0 0-16,-1-25 15,1 25 79,74-24-63,1-26-15,24 50-1,-25-25 17,25-24-17,-75 49 1,51-25 0,-76 25-1,26-50 1,-25 50-1,25-25 1,-26 25 93,-24-24-77,50-51-17,-50 25 1,0-49 15,0 50-15,0 24-16,0 0 15,0-74 1,0 74 0,0 0 15,0 0-15,0-24-1,0 24 1,-25-99 15,25 99-15,0-24-1,-25-1 1,1 50 15,24-25 0,-50-24 1,25-26-17,0 26 17,-49-26-1,49 75-31,25-25 15,-25 1 95,25-1-79,-25 25 47,-49-25-62,-25 0-1,-25 0 17,74 25-32,-24-25 15,24 25 1,25 0 0,-49 0-1,0 0 1,-1 0-1,26 0 1,24 0 172,0 0-173,0 0 1,-24 25-1,49 0-15,-25 0 16,-25 0 0,25-25-1,-49 74 1,49-74 187,0 25-187,0 0-16,1 0 31,-1 24-15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4166870" cy="6858000"/>
          </a:xfrm>
          <a:custGeom>
            <a:avLst/>
            <a:gdLst/>
            <a:ahLst/>
            <a:cxnLst/>
            <a:rect l="l" t="t" r="r" b="b"/>
            <a:pathLst>
              <a:path w="4166870" h="6858000">
                <a:moveTo>
                  <a:pt x="2259330" y="0"/>
                </a:moveTo>
                <a:lnTo>
                  <a:pt x="0" y="0"/>
                </a:lnTo>
                <a:lnTo>
                  <a:pt x="0" y="6857999"/>
                </a:lnTo>
                <a:lnTo>
                  <a:pt x="2259330" y="6857999"/>
                </a:lnTo>
                <a:lnTo>
                  <a:pt x="2387600" y="6775778"/>
                </a:lnTo>
                <a:lnTo>
                  <a:pt x="2427191" y="6748686"/>
                </a:lnTo>
                <a:lnTo>
                  <a:pt x="2466443" y="6721137"/>
                </a:lnTo>
                <a:lnTo>
                  <a:pt x="2505350" y="6693136"/>
                </a:lnTo>
                <a:lnTo>
                  <a:pt x="2543910" y="6664686"/>
                </a:lnTo>
                <a:lnTo>
                  <a:pt x="2582118" y="6635792"/>
                </a:lnTo>
                <a:lnTo>
                  <a:pt x="2619970" y="6606457"/>
                </a:lnTo>
                <a:lnTo>
                  <a:pt x="2657464" y="6576685"/>
                </a:lnTo>
                <a:lnTo>
                  <a:pt x="2694594" y="6546479"/>
                </a:lnTo>
                <a:lnTo>
                  <a:pt x="2731358" y="6515844"/>
                </a:lnTo>
                <a:lnTo>
                  <a:pt x="2767750" y="6484784"/>
                </a:lnTo>
                <a:lnTo>
                  <a:pt x="2803769" y="6453301"/>
                </a:lnTo>
                <a:lnTo>
                  <a:pt x="2839409" y="6421401"/>
                </a:lnTo>
                <a:lnTo>
                  <a:pt x="2874667" y="6389086"/>
                </a:lnTo>
                <a:lnTo>
                  <a:pt x="2909539" y="6356362"/>
                </a:lnTo>
                <a:lnTo>
                  <a:pt x="2944021" y="6323230"/>
                </a:lnTo>
                <a:lnTo>
                  <a:pt x="2978109" y="6289696"/>
                </a:lnTo>
                <a:lnTo>
                  <a:pt x="3011801" y="6255763"/>
                </a:lnTo>
                <a:lnTo>
                  <a:pt x="3045091" y="6221435"/>
                </a:lnTo>
                <a:lnTo>
                  <a:pt x="3077975" y="6186716"/>
                </a:lnTo>
                <a:lnTo>
                  <a:pt x="3110452" y="6151609"/>
                </a:lnTo>
                <a:lnTo>
                  <a:pt x="3142515" y="6116118"/>
                </a:lnTo>
                <a:lnTo>
                  <a:pt x="3174162" y="6080248"/>
                </a:lnTo>
                <a:lnTo>
                  <a:pt x="3205389" y="6044002"/>
                </a:lnTo>
                <a:lnTo>
                  <a:pt x="3236191" y="6007384"/>
                </a:lnTo>
                <a:lnTo>
                  <a:pt x="3266566" y="5970397"/>
                </a:lnTo>
                <a:lnTo>
                  <a:pt x="3296509" y="5933046"/>
                </a:lnTo>
                <a:lnTo>
                  <a:pt x="3326017" y="5895333"/>
                </a:lnTo>
                <a:lnTo>
                  <a:pt x="3355085" y="5857265"/>
                </a:lnTo>
                <a:lnTo>
                  <a:pt x="3383710" y="5818842"/>
                </a:lnTo>
                <a:lnTo>
                  <a:pt x="3411888" y="5780071"/>
                </a:lnTo>
                <a:lnTo>
                  <a:pt x="3439615" y="5740954"/>
                </a:lnTo>
                <a:lnTo>
                  <a:pt x="3466887" y="5701496"/>
                </a:lnTo>
                <a:lnTo>
                  <a:pt x="3493701" y="5661700"/>
                </a:lnTo>
                <a:lnTo>
                  <a:pt x="3520053" y="5621569"/>
                </a:lnTo>
                <a:lnTo>
                  <a:pt x="3545939" y="5581109"/>
                </a:lnTo>
                <a:lnTo>
                  <a:pt x="3571354" y="5540322"/>
                </a:lnTo>
                <a:lnTo>
                  <a:pt x="3596297" y="5499213"/>
                </a:lnTo>
                <a:lnTo>
                  <a:pt x="3620761" y="5457784"/>
                </a:lnTo>
                <a:lnTo>
                  <a:pt x="3644745" y="5416041"/>
                </a:lnTo>
                <a:lnTo>
                  <a:pt x="3668243" y="5373987"/>
                </a:lnTo>
                <a:lnTo>
                  <a:pt x="3691252" y="5331626"/>
                </a:lnTo>
                <a:lnTo>
                  <a:pt x="3713768" y="5288961"/>
                </a:lnTo>
                <a:lnTo>
                  <a:pt x="3735788" y="5245996"/>
                </a:lnTo>
                <a:lnTo>
                  <a:pt x="3757307" y="5202736"/>
                </a:lnTo>
                <a:lnTo>
                  <a:pt x="3778323" y="5159183"/>
                </a:lnTo>
                <a:lnTo>
                  <a:pt x="3798830" y="5115342"/>
                </a:lnTo>
                <a:lnTo>
                  <a:pt x="3818825" y="5071217"/>
                </a:lnTo>
                <a:lnTo>
                  <a:pt x="3838305" y="5026811"/>
                </a:lnTo>
                <a:lnTo>
                  <a:pt x="3857265" y="4982129"/>
                </a:lnTo>
                <a:lnTo>
                  <a:pt x="3875702" y="4937174"/>
                </a:lnTo>
                <a:lnTo>
                  <a:pt x="3893611" y="4891949"/>
                </a:lnTo>
                <a:lnTo>
                  <a:pt x="3910990" y="4846459"/>
                </a:lnTo>
                <a:lnTo>
                  <a:pt x="3927834" y="4800708"/>
                </a:lnTo>
                <a:lnTo>
                  <a:pt x="3944140" y="4754699"/>
                </a:lnTo>
                <a:lnTo>
                  <a:pt x="3959903" y="4708436"/>
                </a:lnTo>
                <a:lnTo>
                  <a:pt x="3975120" y="4661923"/>
                </a:lnTo>
                <a:lnTo>
                  <a:pt x="3989787" y="4615164"/>
                </a:lnTo>
                <a:lnTo>
                  <a:pt x="4003900" y="4568162"/>
                </a:lnTo>
                <a:lnTo>
                  <a:pt x="4017455" y="4520922"/>
                </a:lnTo>
                <a:lnTo>
                  <a:pt x="4030449" y="4473447"/>
                </a:lnTo>
                <a:lnTo>
                  <a:pt x="4042878" y="4425741"/>
                </a:lnTo>
                <a:lnTo>
                  <a:pt x="4054737" y="4377808"/>
                </a:lnTo>
                <a:lnTo>
                  <a:pt x="4066024" y="4329652"/>
                </a:lnTo>
                <a:lnTo>
                  <a:pt x="4076734" y="4281276"/>
                </a:lnTo>
                <a:lnTo>
                  <a:pt x="4086864" y="4232684"/>
                </a:lnTo>
                <a:lnTo>
                  <a:pt x="4096409" y="4183881"/>
                </a:lnTo>
                <a:lnTo>
                  <a:pt x="4105366" y="4134870"/>
                </a:lnTo>
                <a:lnTo>
                  <a:pt x="4113731" y="4085654"/>
                </a:lnTo>
                <a:lnTo>
                  <a:pt x="4121500" y="4036238"/>
                </a:lnTo>
                <a:lnTo>
                  <a:pt x="4128670" y="3986625"/>
                </a:lnTo>
                <a:lnTo>
                  <a:pt x="4135236" y="3936819"/>
                </a:lnTo>
                <a:lnTo>
                  <a:pt x="4141195" y="3886825"/>
                </a:lnTo>
                <a:lnTo>
                  <a:pt x="4146542" y="3836645"/>
                </a:lnTo>
                <a:lnTo>
                  <a:pt x="4151275" y="3786284"/>
                </a:lnTo>
                <a:lnTo>
                  <a:pt x="4155390" y="3735745"/>
                </a:lnTo>
                <a:lnTo>
                  <a:pt x="4158882" y="3685033"/>
                </a:lnTo>
                <a:lnTo>
                  <a:pt x="4161747" y="3634151"/>
                </a:lnTo>
                <a:lnTo>
                  <a:pt x="4163982" y="3583103"/>
                </a:lnTo>
                <a:lnTo>
                  <a:pt x="4165584" y="3531892"/>
                </a:lnTo>
                <a:lnTo>
                  <a:pt x="4166547" y="3480523"/>
                </a:lnTo>
                <a:lnTo>
                  <a:pt x="4166870" y="3429000"/>
                </a:lnTo>
                <a:lnTo>
                  <a:pt x="4166547" y="3377476"/>
                </a:lnTo>
                <a:lnTo>
                  <a:pt x="4165584" y="3326107"/>
                </a:lnTo>
                <a:lnTo>
                  <a:pt x="4163982" y="3274897"/>
                </a:lnTo>
                <a:lnTo>
                  <a:pt x="4161747" y="3223849"/>
                </a:lnTo>
                <a:lnTo>
                  <a:pt x="4158882" y="3172967"/>
                </a:lnTo>
                <a:lnTo>
                  <a:pt x="4155390" y="3122255"/>
                </a:lnTo>
                <a:lnTo>
                  <a:pt x="4151275" y="3071716"/>
                </a:lnTo>
                <a:lnTo>
                  <a:pt x="4146542" y="3021356"/>
                </a:lnTo>
                <a:lnTo>
                  <a:pt x="4141195" y="2971176"/>
                </a:lnTo>
                <a:lnTo>
                  <a:pt x="4135236" y="2921182"/>
                </a:lnTo>
                <a:lnTo>
                  <a:pt x="4128670" y="2871377"/>
                </a:lnTo>
                <a:lnTo>
                  <a:pt x="4121500" y="2821765"/>
                </a:lnTo>
                <a:lnTo>
                  <a:pt x="4113731" y="2772349"/>
                </a:lnTo>
                <a:lnTo>
                  <a:pt x="4105366" y="2723134"/>
                </a:lnTo>
                <a:lnTo>
                  <a:pt x="4096409" y="2674123"/>
                </a:lnTo>
                <a:lnTo>
                  <a:pt x="4086864" y="2625320"/>
                </a:lnTo>
                <a:lnTo>
                  <a:pt x="4076734" y="2576729"/>
                </a:lnTo>
                <a:lnTo>
                  <a:pt x="4066024" y="2528354"/>
                </a:lnTo>
                <a:lnTo>
                  <a:pt x="4054737" y="2480198"/>
                </a:lnTo>
                <a:lnTo>
                  <a:pt x="4042878" y="2432266"/>
                </a:lnTo>
                <a:lnTo>
                  <a:pt x="4030449" y="2384560"/>
                </a:lnTo>
                <a:lnTo>
                  <a:pt x="4017455" y="2337086"/>
                </a:lnTo>
                <a:lnTo>
                  <a:pt x="4003900" y="2289846"/>
                </a:lnTo>
                <a:lnTo>
                  <a:pt x="3989787" y="2242846"/>
                </a:lnTo>
                <a:lnTo>
                  <a:pt x="3975120" y="2196087"/>
                </a:lnTo>
                <a:lnTo>
                  <a:pt x="3959903" y="2149575"/>
                </a:lnTo>
                <a:lnTo>
                  <a:pt x="3944140" y="2103312"/>
                </a:lnTo>
                <a:lnTo>
                  <a:pt x="3927834" y="2057304"/>
                </a:lnTo>
                <a:lnTo>
                  <a:pt x="3910990" y="2011553"/>
                </a:lnTo>
                <a:lnTo>
                  <a:pt x="3893611" y="1966064"/>
                </a:lnTo>
                <a:lnTo>
                  <a:pt x="3875702" y="1920840"/>
                </a:lnTo>
                <a:lnTo>
                  <a:pt x="3857265" y="1875885"/>
                </a:lnTo>
                <a:lnTo>
                  <a:pt x="3838305" y="1831203"/>
                </a:lnTo>
                <a:lnTo>
                  <a:pt x="3818825" y="1786797"/>
                </a:lnTo>
                <a:lnTo>
                  <a:pt x="3798830" y="1742673"/>
                </a:lnTo>
                <a:lnTo>
                  <a:pt x="3778323" y="1698832"/>
                </a:lnTo>
                <a:lnTo>
                  <a:pt x="3757307" y="1655280"/>
                </a:lnTo>
                <a:lnTo>
                  <a:pt x="3735788" y="1612020"/>
                </a:lnTo>
                <a:lnTo>
                  <a:pt x="3713768" y="1569055"/>
                </a:lnTo>
                <a:lnTo>
                  <a:pt x="3691252" y="1526391"/>
                </a:lnTo>
                <a:lnTo>
                  <a:pt x="3668243" y="1484029"/>
                </a:lnTo>
                <a:lnTo>
                  <a:pt x="3644745" y="1441975"/>
                </a:lnTo>
                <a:lnTo>
                  <a:pt x="3620761" y="1400232"/>
                </a:lnTo>
                <a:lnTo>
                  <a:pt x="3596297" y="1358804"/>
                </a:lnTo>
                <a:lnTo>
                  <a:pt x="3571354" y="1317694"/>
                </a:lnTo>
                <a:lnTo>
                  <a:pt x="3545939" y="1276907"/>
                </a:lnTo>
                <a:lnTo>
                  <a:pt x="3520053" y="1236446"/>
                </a:lnTo>
                <a:lnTo>
                  <a:pt x="3493701" y="1196316"/>
                </a:lnTo>
                <a:lnTo>
                  <a:pt x="3466887" y="1156519"/>
                </a:lnTo>
                <a:lnTo>
                  <a:pt x="3439615" y="1117060"/>
                </a:lnTo>
                <a:lnTo>
                  <a:pt x="3411888" y="1077943"/>
                </a:lnTo>
                <a:lnTo>
                  <a:pt x="3383710" y="1039171"/>
                </a:lnTo>
                <a:lnTo>
                  <a:pt x="3355085" y="1000748"/>
                </a:lnTo>
                <a:lnTo>
                  <a:pt x="3326017" y="962678"/>
                </a:lnTo>
                <a:lnTo>
                  <a:pt x="3296509" y="924965"/>
                </a:lnTo>
                <a:lnTo>
                  <a:pt x="3266566" y="887613"/>
                </a:lnTo>
                <a:lnTo>
                  <a:pt x="3236191" y="850625"/>
                </a:lnTo>
                <a:lnTo>
                  <a:pt x="3205389" y="814006"/>
                </a:lnTo>
                <a:lnTo>
                  <a:pt x="3174162" y="777758"/>
                </a:lnTo>
                <a:lnTo>
                  <a:pt x="3142515" y="741886"/>
                </a:lnTo>
                <a:lnTo>
                  <a:pt x="3110452" y="706395"/>
                </a:lnTo>
                <a:lnTo>
                  <a:pt x="3077975" y="671286"/>
                </a:lnTo>
                <a:lnTo>
                  <a:pt x="3045091" y="636565"/>
                </a:lnTo>
                <a:lnTo>
                  <a:pt x="3011801" y="602235"/>
                </a:lnTo>
                <a:lnTo>
                  <a:pt x="2978109" y="568300"/>
                </a:lnTo>
                <a:lnTo>
                  <a:pt x="2944021" y="534764"/>
                </a:lnTo>
                <a:lnTo>
                  <a:pt x="2909539" y="501631"/>
                </a:lnTo>
                <a:lnTo>
                  <a:pt x="2874667" y="468903"/>
                </a:lnTo>
                <a:lnTo>
                  <a:pt x="2839409" y="436586"/>
                </a:lnTo>
                <a:lnTo>
                  <a:pt x="2803769" y="404684"/>
                </a:lnTo>
                <a:lnTo>
                  <a:pt x="2767750" y="373198"/>
                </a:lnTo>
                <a:lnTo>
                  <a:pt x="2731358" y="342135"/>
                </a:lnTo>
                <a:lnTo>
                  <a:pt x="2694594" y="311497"/>
                </a:lnTo>
                <a:lnTo>
                  <a:pt x="2657464" y="281288"/>
                </a:lnTo>
                <a:lnTo>
                  <a:pt x="2619970" y="251513"/>
                </a:lnTo>
                <a:lnTo>
                  <a:pt x="2582118" y="222174"/>
                </a:lnTo>
                <a:lnTo>
                  <a:pt x="2543910" y="193276"/>
                </a:lnTo>
                <a:lnTo>
                  <a:pt x="2505350" y="164823"/>
                </a:lnTo>
                <a:lnTo>
                  <a:pt x="2466443" y="136818"/>
                </a:lnTo>
                <a:lnTo>
                  <a:pt x="2427191" y="109265"/>
                </a:lnTo>
                <a:lnTo>
                  <a:pt x="2387600" y="82169"/>
                </a:lnTo>
                <a:lnTo>
                  <a:pt x="2259330" y="0"/>
                </a:lnTo>
                <a:close/>
              </a:path>
            </a:pathLst>
          </a:custGeom>
          <a:solidFill>
            <a:srgbClr val="E97031"/>
          </a:solidFill>
        </p:spPr>
        <p:txBody>
          <a:bodyPr wrap="square" lIns="0" tIns="0" rIns="0" bIns="0" rtlCol="0"/>
          <a:lstStyle/>
          <a:p>
            <a:endParaRPr/>
          </a:p>
        </p:txBody>
      </p:sp>
      <p:sp>
        <p:nvSpPr>
          <p:cNvPr id="17" name="bk object 17"/>
          <p:cNvSpPr/>
          <p:nvPr/>
        </p:nvSpPr>
        <p:spPr>
          <a:xfrm>
            <a:off x="9592309" y="4497070"/>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60" y="0"/>
                </a:lnTo>
              </a:path>
            </a:pathLst>
          </a:custGeom>
          <a:ln w="126999">
            <a:solidFill>
              <a:srgbClr val="0E9ED4"/>
            </a:solidFill>
            <a:prstDash val="lgDash"/>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DF7BD-A06D-467A-8200-B17DAE924B4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69E09DAF-920B-48F5-814E-6A17C1EEF201}"/>
              </a:ext>
            </a:extLst>
          </p:cNvPr>
          <p:cNvSpPr>
            <a:spLocks noGrp="1"/>
          </p:cNvSpPr>
          <p:nvPr>
            <p:ph type="dt" sz="half" idx="10"/>
          </p:nvPr>
        </p:nvSpPr>
        <p:spPr/>
        <p:txBody>
          <a:bodyPr/>
          <a:lstStyle/>
          <a:p>
            <a:fld id="{F3D60C20-5CC4-42FA-BD56-960B64C5B94E}" type="datetimeFigureOut">
              <a:rPr lang="es-AR" smtClean="0"/>
              <a:t>3/6/2024</a:t>
            </a:fld>
            <a:endParaRPr lang="es-AR"/>
          </a:p>
        </p:txBody>
      </p:sp>
      <p:sp>
        <p:nvSpPr>
          <p:cNvPr id="4" name="Marcador de pie de página 3">
            <a:extLst>
              <a:ext uri="{FF2B5EF4-FFF2-40B4-BE49-F238E27FC236}">
                <a16:creationId xmlns:a16="http://schemas.microsoft.com/office/drawing/2014/main" id="{2B959194-01F7-407F-88A1-23C4BFF435C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E77F2E55-8E23-4EDB-802C-FBB816C0BB54}"/>
              </a:ext>
            </a:extLst>
          </p:cNvPr>
          <p:cNvSpPr>
            <a:spLocks noGrp="1"/>
          </p:cNvSpPr>
          <p:nvPr>
            <p:ph type="sldNum" sz="quarter" idx="12"/>
          </p:nvPr>
        </p:nvSpPr>
        <p:spPr/>
        <p:txBody>
          <a:bodyPr/>
          <a:lstStyle/>
          <a:p>
            <a:fld id="{6418C5C8-24EB-465F-A332-8E0025F741CF}" type="slidenum">
              <a:rPr lang="es-AR" smtClean="0"/>
              <a:t>‹Nº›</a:t>
            </a:fld>
            <a:endParaRPr lang="es-AR"/>
          </a:p>
        </p:txBody>
      </p:sp>
    </p:spTree>
    <p:extLst>
      <p:ext uri="{BB962C8B-B14F-4D97-AF65-F5344CB8AC3E}">
        <p14:creationId xmlns:p14="http://schemas.microsoft.com/office/powerpoint/2010/main" val="40474760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00417" y="60578"/>
            <a:ext cx="10591164" cy="13004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966469" y="1548130"/>
            <a:ext cx="10259060" cy="15417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43475" y="2176145"/>
            <a:ext cx="4618990" cy="1102866"/>
          </a:xfrm>
          <a:prstGeom prst="rect">
            <a:avLst/>
          </a:prstGeom>
        </p:spPr>
        <p:txBody>
          <a:bodyPr vert="horz" wrap="square" lIns="0" tIns="12700" rIns="0" bIns="0" rtlCol="0">
            <a:spAutoFit/>
          </a:bodyPr>
          <a:lstStyle/>
          <a:p>
            <a:pPr marL="12700">
              <a:lnSpc>
                <a:spcPts val="3685"/>
              </a:lnSpc>
              <a:spcBef>
                <a:spcPts val="100"/>
              </a:spcBef>
            </a:pPr>
            <a:r>
              <a:rPr sz="3200" spc="-5" dirty="0">
                <a:latin typeface="Calibri"/>
                <a:cs typeface="Calibri"/>
              </a:rPr>
              <a:t>Cátedra:</a:t>
            </a:r>
            <a:endParaRPr sz="3200" dirty="0">
              <a:latin typeface="Calibri"/>
              <a:cs typeface="Calibri"/>
            </a:endParaRPr>
          </a:p>
          <a:p>
            <a:pPr marL="12700" marR="5080">
              <a:lnSpc>
                <a:spcPts val="4430"/>
              </a:lnSpc>
              <a:spcBef>
                <a:spcPts val="400"/>
              </a:spcBef>
            </a:pPr>
            <a:r>
              <a:rPr lang="es-ES" sz="4100" spc="-30" dirty="0">
                <a:latin typeface="Calibri"/>
                <a:cs typeface="Calibri"/>
              </a:rPr>
              <a:t>Análisis de Sistemas</a:t>
            </a:r>
            <a:endParaRPr sz="4100" dirty="0">
              <a:latin typeface="Calibri"/>
              <a:cs typeface="Calibri"/>
            </a:endParaRPr>
          </a:p>
        </p:txBody>
      </p:sp>
      <p:sp>
        <p:nvSpPr>
          <p:cNvPr id="3" name="object 3"/>
          <p:cNvSpPr txBox="1">
            <a:spLocks noGrp="1"/>
          </p:cNvSpPr>
          <p:nvPr>
            <p:ph type="title"/>
          </p:nvPr>
        </p:nvSpPr>
        <p:spPr>
          <a:xfrm>
            <a:off x="475297" y="1833245"/>
            <a:ext cx="2877503" cy="1569789"/>
          </a:xfrm>
          <a:prstGeom prst="rect">
            <a:avLst/>
          </a:prstGeom>
        </p:spPr>
        <p:txBody>
          <a:bodyPr vert="horz" wrap="square" lIns="0" tIns="12700" rIns="0" bIns="0" rtlCol="0">
            <a:spAutoFit/>
          </a:bodyPr>
          <a:lstStyle/>
          <a:p>
            <a:pPr marL="12065" marR="5080" algn="ctr">
              <a:lnSpc>
                <a:spcPct val="150000"/>
              </a:lnSpc>
              <a:spcBef>
                <a:spcPts val="100"/>
              </a:spcBef>
            </a:pPr>
            <a:r>
              <a:rPr lang="es-ES" sz="3600" b="1" spc="225" dirty="0">
                <a:latin typeface="Arial Narrow"/>
                <a:cs typeface="Arial Narrow"/>
              </a:rPr>
              <a:t>Modelo de</a:t>
            </a:r>
            <a:r>
              <a:rPr sz="3600" b="1" spc="225" dirty="0">
                <a:latin typeface="Arial Narrow"/>
                <a:cs typeface="Arial Narrow"/>
              </a:rPr>
              <a:t>  </a:t>
            </a:r>
            <a:r>
              <a:rPr lang="es-ES" sz="3600" b="1" spc="245" dirty="0" err="1">
                <a:latin typeface="Arial Narrow"/>
                <a:cs typeface="Arial Narrow"/>
              </a:rPr>
              <a:t>Analisis</a:t>
            </a:r>
            <a:endParaRPr sz="3600" dirty="0">
              <a:latin typeface="Arial Narrow"/>
              <a:cs typeface="Arial Narrow"/>
            </a:endParaRPr>
          </a:p>
        </p:txBody>
      </p:sp>
      <p:sp>
        <p:nvSpPr>
          <p:cNvPr id="4" name="object 4"/>
          <p:cNvSpPr/>
          <p:nvPr/>
        </p:nvSpPr>
        <p:spPr>
          <a:xfrm>
            <a:off x="6132593" y="4338098"/>
            <a:ext cx="1500342" cy="91798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Diagrama&#10;&#10;Descripción generada automáticamente">
            <a:extLst>
              <a:ext uri="{FF2B5EF4-FFF2-40B4-BE49-F238E27FC236}">
                <a16:creationId xmlns:a16="http://schemas.microsoft.com/office/drawing/2014/main" id="{C08C97A4-639B-4DB3-AC11-5B38DFC5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895" y="457487"/>
            <a:ext cx="10974317" cy="4873619"/>
          </a:xfrm>
          <a:prstGeom prst="rect">
            <a:avLst/>
          </a:prstGeom>
        </p:spPr>
      </p:pic>
      <p:sp>
        <p:nvSpPr>
          <p:cNvPr id="4" name="Título 3">
            <a:extLst>
              <a:ext uri="{FF2B5EF4-FFF2-40B4-BE49-F238E27FC236}">
                <a16:creationId xmlns:a16="http://schemas.microsoft.com/office/drawing/2014/main" id="{6CF7C548-74CE-49D0-A5D1-8AA5A92FD875}"/>
              </a:ext>
            </a:extLst>
          </p:cNvPr>
          <p:cNvSpPr>
            <a:spLocks noGrp="1"/>
          </p:cNvSpPr>
          <p:nvPr>
            <p:ph type="title"/>
          </p:nvPr>
        </p:nvSpPr>
        <p:spPr>
          <a:xfrm>
            <a:off x="656534" y="91360"/>
            <a:ext cx="10797209" cy="966322"/>
          </a:xfrm>
        </p:spPr>
        <p:txBody>
          <a:bodyPr>
            <a:normAutofit/>
          </a:bodyPr>
          <a:lstStyle/>
          <a:p>
            <a:pPr algn="ctr"/>
            <a:r>
              <a:rPr lang="es-AR" sz="2400" b="1" u="sng" dirty="0"/>
              <a:t>Diagrama de </a:t>
            </a:r>
            <a:r>
              <a:rPr lang="es-AR" sz="2400" b="1" i="1" u="sng" dirty="0">
                <a:effectLst>
                  <a:outerShdw blurRad="38100" dist="38100" dir="2700000" algn="tl">
                    <a:srgbClr val="000000">
                      <a:alpha val="43137"/>
                    </a:srgbClr>
                  </a:outerShdw>
                </a:effectLst>
              </a:rPr>
              <a:t>comunicación de análisis </a:t>
            </a:r>
            <a:r>
              <a:rPr lang="es-AR" sz="2400" b="1" u="sng" dirty="0"/>
              <a:t>del Escenario Principal de </a:t>
            </a:r>
            <a:br>
              <a:rPr lang="es-AR" sz="2400" b="1" u="sng" dirty="0"/>
            </a:br>
            <a:r>
              <a:rPr lang="es-AR" sz="2400" b="1" u="sng" dirty="0"/>
              <a:t>caso de uso “Despachar Bultos”</a:t>
            </a:r>
          </a:p>
        </p:txBody>
      </p:sp>
      <p:sp>
        <p:nvSpPr>
          <p:cNvPr id="3" name="CuadroTexto 2">
            <a:extLst>
              <a:ext uri="{FF2B5EF4-FFF2-40B4-BE49-F238E27FC236}">
                <a16:creationId xmlns:a16="http://schemas.microsoft.com/office/drawing/2014/main" id="{9F7B7137-7AC4-4CBB-9A19-EBFC5AA4FD53}"/>
              </a:ext>
            </a:extLst>
          </p:cNvPr>
          <p:cNvSpPr txBox="1"/>
          <p:nvPr/>
        </p:nvSpPr>
        <p:spPr>
          <a:xfrm>
            <a:off x="2235331" y="1453042"/>
            <a:ext cx="295446" cy="369332"/>
          </a:xfrm>
          <a:prstGeom prst="rect">
            <a:avLst/>
          </a:prstGeom>
          <a:noFill/>
        </p:spPr>
        <p:txBody>
          <a:bodyPr wrap="square" rtlCol="0">
            <a:spAutoFit/>
          </a:bodyPr>
          <a:lstStyle/>
          <a:p>
            <a:r>
              <a:rPr lang="es-AR" dirty="0">
                <a:solidFill>
                  <a:srgbClr val="FF0000"/>
                </a:solidFill>
              </a:rPr>
              <a:t>:</a:t>
            </a:r>
          </a:p>
        </p:txBody>
      </p:sp>
      <p:cxnSp>
        <p:nvCxnSpPr>
          <p:cNvPr id="6" name="Conector recto 5">
            <a:extLst>
              <a:ext uri="{FF2B5EF4-FFF2-40B4-BE49-F238E27FC236}">
                <a16:creationId xmlns:a16="http://schemas.microsoft.com/office/drawing/2014/main" id="{E3BB6EC8-F9B0-4E8B-AE40-9A5608F7A230}"/>
              </a:ext>
            </a:extLst>
          </p:cNvPr>
          <p:cNvCxnSpPr>
            <a:cxnSpLocks/>
          </p:cNvCxnSpPr>
          <p:nvPr/>
        </p:nvCxnSpPr>
        <p:spPr>
          <a:xfrm>
            <a:off x="2303734" y="1923011"/>
            <a:ext cx="1486387"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Conector recto 12">
            <a:extLst>
              <a:ext uri="{FF2B5EF4-FFF2-40B4-BE49-F238E27FC236}">
                <a16:creationId xmlns:a16="http://schemas.microsoft.com/office/drawing/2014/main" id="{40BC2D82-7DAA-4CB9-AC14-9264A9B1CF54}"/>
              </a:ext>
            </a:extLst>
          </p:cNvPr>
          <p:cNvCxnSpPr>
            <a:cxnSpLocks/>
          </p:cNvCxnSpPr>
          <p:nvPr/>
        </p:nvCxnSpPr>
        <p:spPr>
          <a:xfrm>
            <a:off x="2371194" y="1719347"/>
            <a:ext cx="1352667"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6" name="CuadroTexto 15">
            <a:extLst>
              <a:ext uri="{FF2B5EF4-FFF2-40B4-BE49-F238E27FC236}">
                <a16:creationId xmlns:a16="http://schemas.microsoft.com/office/drawing/2014/main" id="{638066A2-F9D1-4234-B8AB-27E5DBD8D917}"/>
              </a:ext>
            </a:extLst>
          </p:cNvPr>
          <p:cNvSpPr txBox="1"/>
          <p:nvPr/>
        </p:nvSpPr>
        <p:spPr>
          <a:xfrm>
            <a:off x="434347" y="1812016"/>
            <a:ext cx="295446" cy="369332"/>
          </a:xfrm>
          <a:prstGeom prst="rect">
            <a:avLst/>
          </a:prstGeom>
          <a:noFill/>
        </p:spPr>
        <p:txBody>
          <a:bodyPr wrap="square" rtlCol="0">
            <a:spAutoFit/>
          </a:bodyPr>
          <a:lstStyle/>
          <a:p>
            <a:r>
              <a:rPr lang="es-AR" dirty="0">
                <a:solidFill>
                  <a:srgbClr val="FF0000"/>
                </a:solidFill>
              </a:rPr>
              <a:t>:</a:t>
            </a:r>
          </a:p>
        </p:txBody>
      </p:sp>
      <p:sp>
        <p:nvSpPr>
          <p:cNvPr id="17" name="CuadroTexto 16">
            <a:extLst>
              <a:ext uri="{FF2B5EF4-FFF2-40B4-BE49-F238E27FC236}">
                <a16:creationId xmlns:a16="http://schemas.microsoft.com/office/drawing/2014/main" id="{096A135B-CCC2-42EE-AD8E-5558600FAE95}"/>
              </a:ext>
            </a:extLst>
          </p:cNvPr>
          <p:cNvSpPr txBox="1"/>
          <p:nvPr/>
        </p:nvSpPr>
        <p:spPr>
          <a:xfrm>
            <a:off x="2368685" y="2870001"/>
            <a:ext cx="295446" cy="369332"/>
          </a:xfrm>
          <a:prstGeom prst="rect">
            <a:avLst/>
          </a:prstGeom>
          <a:noFill/>
        </p:spPr>
        <p:txBody>
          <a:bodyPr wrap="square" rtlCol="0">
            <a:spAutoFit/>
          </a:bodyPr>
          <a:lstStyle/>
          <a:p>
            <a:r>
              <a:rPr lang="es-AR" dirty="0">
                <a:solidFill>
                  <a:srgbClr val="FF0000"/>
                </a:solidFill>
              </a:rPr>
              <a:t>:</a:t>
            </a:r>
          </a:p>
        </p:txBody>
      </p:sp>
      <p:sp>
        <p:nvSpPr>
          <p:cNvPr id="18" name="CuadroTexto 17">
            <a:extLst>
              <a:ext uri="{FF2B5EF4-FFF2-40B4-BE49-F238E27FC236}">
                <a16:creationId xmlns:a16="http://schemas.microsoft.com/office/drawing/2014/main" id="{193D0C0C-FAEA-45CE-9B72-9CE60E4499CA}"/>
              </a:ext>
            </a:extLst>
          </p:cNvPr>
          <p:cNvSpPr txBox="1"/>
          <p:nvPr/>
        </p:nvSpPr>
        <p:spPr>
          <a:xfrm>
            <a:off x="2409332" y="4282477"/>
            <a:ext cx="295446" cy="369332"/>
          </a:xfrm>
          <a:prstGeom prst="rect">
            <a:avLst/>
          </a:prstGeom>
          <a:noFill/>
        </p:spPr>
        <p:txBody>
          <a:bodyPr wrap="square" rtlCol="0">
            <a:spAutoFit/>
          </a:bodyPr>
          <a:lstStyle/>
          <a:p>
            <a:r>
              <a:rPr lang="es-AR" dirty="0">
                <a:solidFill>
                  <a:srgbClr val="FF0000"/>
                </a:solidFill>
              </a:rPr>
              <a:t>:</a:t>
            </a:r>
          </a:p>
        </p:txBody>
      </p:sp>
      <p:sp>
        <p:nvSpPr>
          <p:cNvPr id="20" name="CuadroTexto 19">
            <a:extLst>
              <a:ext uri="{FF2B5EF4-FFF2-40B4-BE49-F238E27FC236}">
                <a16:creationId xmlns:a16="http://schemas.microsoft.com/office/drawing/2014/main" id="{5F80355C-3E3A-49C3-8B49-E7C522A330F8}"/>
              </a:ext>
            </a:extLst>
          </p:cNvPr>
          <p:cNvSpPr txBox="1"/>
          <p:nvPr/>
        </p:nvSpPr>
        <p:spPr>
          <a:xfrm>
            <a:off x="7119490" y="3079632"/>
            <a:ext cx="295446" cy="369332"/>
          </a:xfrm>
          <a:prstGeom prst="rect">
            <a:avLst/>
          </a:prstGeom>
          <a:noFill/>
        </p:spPr>
        <p:txBody>
          <a:bodyPr wrap="square" rtlCol="0">
            <a:spAutoFit/>
          </a:bodyPr>
          <a:lstStyle/>
          <a:p>
            <a:r>
              <a:rPr lang="es-AR" dirty="0">
                <a:solidFill>
                  <a:srgbClr val="FF0000"/>
                </a:solidFill>
              </a:rPr>
              <a:t>:</a:t>
            </a:r>
          </a:p>
        </p:txBody>
      </p:sp>
      <p:sp>
        <p:nvSpPr>
          <p:cNvPr id="22" name="CuadroTexto 21">
            <a:extLst>
              <a:ext uri="{FF2B5EF4-FFF2-40B4-BE49-F238E27FC236}">
                <a16:creationId xmlns:a16="http://schemas.microsoft.com/office/drawing/2014/main" id="{AACCE664-AA66-4389-A778-8F682C8BEEE1}"/>
              </a:ext>
            </a:extLst>
          </p:cNvPr>
          <p:cNvSpPr txBox="1"/>
          <p:nvPr/>
        </p:nvSpPr>
        <p:spPr>
          <a:xfrm>
            <a:off x="9571475" y="3771738"/>
            <a:ext cx="295446" cy="369332"/>
          </a:xfrm>
          <a:prstGeom prst="rect">
            <a:avLst/>
          </a:prstGeom>
          <a:noFill/>
        </p:spPr>
        <p:txBody>
          <a:bodyPr wrap="square" rtlCol="0">
            <a:spAutoFit/>
          </a:bodyPr>
          <a:lstStyle/>
          <a:p>
            <a:r>
              <a:rPr lang="es-AR" dirty="0">
                <a:solidFill>
                  <a:srgbClr val="FF0000"/>
                </a:solidFill>
              </a:rPr>
              <a:t>:</a:t>
            </a:r>
          </a:p>
        </p:txBody>
      </p:sp>
      <p:sp>
        <p:nvSpPr>
          <p:cNvPr id="23" name="CuadroTexto 22">
            <a:extLst>
              <a:ext uri="{FF2B5EF4-FFF2-40B4-BE49-F238E27FC236}">
                <a16:creationId xmlns:a16="http://schemas.microsoft.com/office/drawing/2014/main" id="{D2C08C29-CA2B-4C2C-86AD-4ADFD445D7D0}"/>
              </a:ext>
            </a:extLst>
          </p:cNvPr>
          <p:cNvSpPr txBox="1"/>
          <p:nvPr/>
        </p:nvSpPr>
        <p:spPr>
          <a:xfrm>
            <a:off x="9476102" y="4525914"/>
            <a:ext cx="295446" cy="369332"/>
          </a:xfrm>
          <a:prstGeom prst="rect">
            <a:avLst/>
          </a:prstGeom>
          <a:noFill/>
        </p:spPr>
        <p:txBody>
          <a:bodyPr wrap="square" rtlCol="0">
            <a:spAutoFit/>
          </a:bodyPr>
          <a:lstStyle/>
          <a:p>
            <a:r>
              <a:rPr lang="es-AR" dirty="0">
                <a:solidFill>
                  <a:srgbClr val="FF0000"/>
                </a:solidFill>
              </a:rPr>
              <a:t>:</a:t>
            </a:r>
          </a:p>
        </p:txBody>
      </p:sp>
      <p:cxnSp>
        <p:nvCxnSpPr>
          <p:cNvPr id="24" name="Conector recto 23">
            <a:extLst>
              <a:ext uri="{FF2B5EF4-FFF2-40B4-BE49-F238E27FC236}">
                <a16:creationId xmlns:a16="http://schemas.microsoft.com/office/drawing/2014/main" id="{8E2B6092-8C9B-48E9-ACAE-35FAE0E2BF85}"/>
              </a:ext>
            </a:extLst>
          </p:cNvPr>
          <p:cNvCxnSpPr>
            <a:cxnSpLocks/>
          </p:cNvCxnSpPr>
          <p:nvPr/>
        </p:nvCxnSpPr>
        <p:spPr>
          <a:xfrm>
            <a:off x="577135" y="2077418"/>
            <a:ext cx="1140148"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5" name="Conector recto 24">
            <a:extLst>
              <a:ext uri="{FF2B5EF4-FFF2-40B4-BE49-F238E27FC236}">
                <a16:creationId xmlns:a16="http://schemas.microsoft.com/office/drawing/2014/main" id="{4FA31CFD-1734-41C3-B949-693531A70E71}"/>
              </a:ext>
            </a:extLst>
          </p:cNvPr>
          <p:cNvCxnSpPr>
            <a:cxnSpLocks/>
          </p:cNvCxnSpPr>
          <p:nvPr/>
        </p:nvCxnSpPr>
        <p:spPr>
          <a:xfrm>
            <a:off x="2560630" y="3150822"/>
            <a:ext cx="92774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7" name="Conector recto 26">
            <a:extLst>
              <a:ext uri="{FF2B5EF4-FFF2-40B4-BE49-F238E27FC236}">
                <a16:creationId xmlns:a16="http://schemas.microsoft.com/office/drawing/2014/main" id="{A3E72C48-C47B-4612-85C8-84D6F7230ED9}"/>
              </a:ext>
            </a:extLst>
          </p:cNvPr>
          <p:cNvCxnSpPr>
            <a:cxnSpLocks/>
          </p:cNvCxnSpPr>
          <p:nvPr/>
        </p:nvCxnSpPr>
        <p:spPr>
          <a:xfrm>
            <a:off x="2560630" y="3328357"/>
            <a:ext cx="73704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9" name="Conector recto 28">
            <a:extLst>
              <a:ext uri="{FF2B5EF4-FFF2-40B4-BE49-F238E27FC236}">
                <a16:creationId xmlns:a16="http://schemas.microsoft.com/office/drawing/2014/main" id="{130DE3E8-5C70-40AC-92E1-F025991B8639}"/>
              </a:ext>
            </a:extLst>
          </p:cNvPr>
          <p:cNvCxnSpPr>
            <a:cxnSpLocks/>
          </p:cNvCxnSpPr>
          <p:nvPr/>
        </p:nvCxnSpPr>
        <p:spPr>
          <a:xfrm>
            <a:off x="2585272" y="4563139"/>
            <a:ext cx="90310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 name="Conector recto 29">
            <a:extLst>
              <a:ext uri="{FF2B5EF4-FFF2-40B4-BE49-F238E27FC236}">
                <a16:creationId xmlns:a16="http://schemas.microsoft.com/office/drawing/2014/main" id="{4414B607-14ED-402D-958C-D3085D41C332}"/>
              </a:ext>
            </a:extLst>
          </p:cNvPr>
          <p:cNvCxnSpPr>
            <a:cxnSpLocks/>
          </p:cNvCxnSpPr>
          <p:nvPr/>
        </p:nvCxnSpPr>
        <p:spPr>
          <a:xfrm>
            <a:off x="2585272" y="4749340"/>
            <a:ext cx="885852"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4" name="Conector recto 33">
            <a:extLst>
              <a:ext uri="{FF2B5EF4-FFF2-40B4-BE49-F238E27FC236}">
                <a16:creationId xmlns:a16="http://schemas.microsoft.com/office/drawing/2014/main" id="{912867FD-00D3-4E8E-ABA6-ABA4590BA882}"/>
              </a:ext>
            </a:extLst>
          </p:cNvPr>
          <p:cNvCxnSpPr>
            <a:cxnSpLocks/>
          </p:cNvCxnSpPr>
          <p:nvPr/>
        </p:nvCxnSpPr>
        <p:spPr>
          <a:xfrm>
            <a:off x="5797961" y="3374278"/>
            <a:ext cx="1708360"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6" name="Conector recto 35">
            <a:extLst>
              <a:ext uri="{FF2B5EF4-FFF2-40B4-BE49-F238E27FC236}">
                <a16:creationId xmlns:a16="http://schemas.microsoft.com/office/drawing/2014/main" id="{E7E42F30-1293-4305-B4F1-5341B5595ECD}"/>
              </a:ext>
            </a:extLst>
          </p:cNvPr>
          <p:cNvCxnSpPr>
            <a:cxnSpLocks/>
          </p:cNvCxnSpPr>
          <p:nvPr/>
        </p:nvCxnSpPr>
        <p:spPr>
          <a:xfrm>
            <a:off x="5945115" y="3200433"/>
            <a:ext cx="1469821"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0" name="Conector recto 39">
            <a:extLst>
              <a:ext uri="{FF2B5EF4-FFF2-40B4-BE49-F238E27FC236}">
                <a16:creationId xmlns:a16="http://schemas.microsoft.com/office/drawing/2014/main" id="{C18EA012-B3AA-4F02-B3B7-3FD2E84459BE}"/>
              </a:ext>
            </a:extLst>
          </p:cNvPr>
          <p:cNvCxnSpPr>
            <a:cxnSpLocks/>
          </p:cNvCxnSpPr>
          <p:nvPr/>
        </p:nvCxnSpPr>
        <p:spPr>
          <a:xfrm>
            <a:off x="9737345" y="4024602"/>
            <a:ext cx="1662332" cy="1410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2" name="Conector recto 41">
            <a:extLst>
              <a:ext uri="{FF2B5EF4-FFF2-40B4-BE49-F238E27FC236}">
                <a16:creationId xmlns:a16="http://schemas.microsoft.com/office/drawing/2014/main" id="{9E298D8A-5808-468C-82F1-E82D76283E2B}"/>
              </a:ext>
            </a:extLst>
          </p:cNvPr>
          <p:cNvCxnSpPr>
            <a:cxnSpLocks/>
          </p:cNvCxnSpPr>
          <p:nvPr/>
        </p:nvCxnSpPr>
        <p:spPr>
          <a:xfrm>
            <a:off x="9659830" y="4806138"/>
            <a:ext cx="872387"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3" name="Conector: curvado 112">
            <a:extLst>
              <a:ext uri="{FF2B5EF4-FFF2-40B4-BE49-F238E27FC236}">
                <a16:creationId xmlns:a16="http://schemas.microsoft.com/office/drawing/2014/main" id="{9D46FCB1-B577-4E69-9ED4-340F145995CE}"/>
              </a:ext>
            </a:extLst>
          </p:cNvPr>
          <p:cNvCxnSpPr>
            <a:cxnSpLocks/>
          </p:cNvCxnSpPr>
          <p:nvPr/>
        </p:nvCxnSpPr>
        <p:spPr>
          <a:xfrm rot="10800000">
            <a:off x="3327906" y="1141378"/>
            <a:ext cx="286436" cy="92541"/>
          </a:xfrm>
          <a:prstGeom prst="curvedConnector4">
            <a:avLst>
              <a:gd name="adj1" fmla="val -16468"/>
              <a:gd name="adj2" fmla="val 34702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ector: curvado 121">
            <a:extLst>
              <a:ext uri="{FF2B5EF4-FFF2-40B4-BE49-F238E27FC236}">
                <a16:creationId xmlns:a16="http://schemas.microsoft.com/office/drawing/2014/main" id="{07B8DB10-A753-4DEA-9AF6-AB0F96EBB23B}"/>
              </a:ext>
            </a:extLst>
          </p:cNvPr>
          <p:cNvCxnSpPr>
            <a:cxnSpLocks/>
          </p:cNvCxnSpPr>
          <p:nvPr/>
        </p:nvCxnSpPr>
        <p:spPr>
          <a:xfrm rot="10800000">
            <a:off x="6471676" y="2534782"/>
            <a:ext cx="286436" cy="92541"/>
          </a:xfrm>
          <a:prstGeom prst="curvedConnector4">
            <a:avLst>
              <a:gd name="adj1" fmla="val -16468"/>
              <a:gd name="adj2" fmla="val 34702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6" name="CuadroTexto 145">
            <a:extLst>
              <a:ext uri="{FF2B5EF4-FFF2-40B4-BE49-F238E27FC236}">
                <a16:creationId xmlns:a16="http://schemas.microsoft.com/office/drawing/2014/main" id="{F518EBBA-F677-4B7E-8CCB-EA67D7308544}"/>
              </a:ext>
            </a:extLst>
          </p:cNvPr>
          <p:cNvSpPr txBox="1"/>
          <p:nvPr/>
        </p:nvSpPr>
        <p:spPr>
          <a:xfrm>
            <a:off x="110277" y="5148220"/>
            <a:ext cx="2158934" cy="246221"/>
          </a:xfrm>
          <a:prstGeom prst="rect">
            <a:avLst/>
          </a:prstGeom>
          <a:noFill/>
        </p:spPr>
        <p:txBody>
          <a:bodyPr wrap="square" lIns="91440" tIns="45720" rIns="91440" bIns="45720" rtlCol="0" anchor="t">
            <a:spAutoFit/>
          </a:bodyPr>
          <a:lstStyle/>
          <a:p>
            <a:r>
              <a:rPr lang="es-AR" sz="1000" dirty="0"/>
              <a:t>1. Seleccionar “Despachar bultos”()</a:t>
            </a:r>
          </a:p>
        </p:txBody>
      </p:sp>
      <p:sp>
        <p:nvSpPr>
          <p:cNvPr id="41" name="CuadroTexto 40">
            <a:extLst>
              <a:ext uri="{FF2B5EF4-FFF2-40B4-BE49-F238E27FC236}">
                <a16:creationId xmlns:a16="http://schemas.microsoft.com/office/drawing/2014/main" id="{C6BC9DCA-B191-4911-AEAF-041AD9619A17}"/>
              </a:ext>
            </a:extLst>
          </p:cNvPr>
          <p:cNvSpPr txBox="1"/>
          <p:nvPr/>
        </p:nvSpPr>
        <p:spPr>
          <a:xfrm>
            <a:off x="110277" y="5390775"/>
            <a:ext cx="2158934" cy="246221"/>
          </a:xfrm>
          <a:prstGeom prst="rect">
            <a:avLst/>
          </a:prstGeom>
          <a:noFill/>
        </p:spPr>
        <p:txBody>
          <a:bodyPr wrap="square" rtlCol="0">
            <a:spAutoFit/>
          </a:bodyPr>
          <a:lstStyle/>
          <a:p>
            <a:r>
              <a:rPr lang="es-AR" sz="1000" dirty="0"/>
              <a:t>2. Traer Fecha y Hora()</a:t>
            </a:r>
          </a:p>
        </p:txBody>
      </p:sp>
      <p:sp>
        <p:nvSpPr>
          <p:cNvPr id="43" name="CuadroTexto 42">
            <a:extLst>
              <a:ext uri="{FF2B5EF4-FFF2-40B4-BE49-F238E27FC236}">
                <a16:creationId xmlns:a16="http://schemas.microsoft.com/office/drawing/2014/main" id="{603364F7-5D53-4CE5-8646-31E1744894FE}"/>
              </a:ext>
            </a:extLst>
          </p:cNvPr>
          <p:cNvSpPr txBox="1"/>
          <p:nvPr/>
        </p:nvSpPr>
        <p:spPr>
          <a:xfrm>
            <a:off x="4896816" y="5558884"/>
            <a:ext cx="2158934" cy="246221"/>
          </a:xfrm>
          <a:prstGeom prst="rect">
            <a:avLst/>
          </a:prstGeom>
          <a:noFill/>
        </p:spPr>
        <p:txBody>
          <a:bodyPr wrap="square" rtlCol="0">
            <a:spAutoFit/>
          </a:bodyPr>
          <a:lstStyle/>
          <a:p>
            <a:r>
              <a:rPr lang="es-AR" sz="1000" dirty="0"/>
              <a:t>17. Buscar categorías de bulto()</a:t>
            </a:r>
          </a:p>
        </p:txBody>
      </p:sp>
      <p:sp>
        <p:nvSpPr>
          <p:cNvPr id="44" name="CuadroTexto 43">
            <a:extLst>
              <a:ext uri="{FF2B5EF4-FFF2-40B4-BE49-F238E27FC236}">
                <a16:creationId xmlns:a16="http://schemas.microsoft.com/office/drawing/2014/main" id="{AD3AE3AA-1546-4892-BA70-7814E5AC68BF}"/>
              </a:ext>
            </a:extLst>
          </p:cNvPr>
          <p:cNvSpPr txBox="1"/>
          <p:nvPr/>
        </p:nvSpPr>
        <p:spPr>
          <a:xfrm>
            <a:off x="4905045" y="5743599"/>
            <a:ext cx="2601276" cy="553998"/>
          </a:xfrm>
          <a:prstGeom prst="rect">
            <a:avLst/>
          </a:prstGeom>
          <a:noFill/>
        </p:spPr>
        <p:txBody>
          <a:bodyPr wrap="square" rtlCol="0">
            <a:spAutoFit/>
          </a:bodyPr>
          <a:lstStyle/>
          <a:p>
            <a:r>
              <a:rPr lang="es-AR" sz="1000" dirty="0"/>
              <a:t>18. Mostrar nombre y apellido del pasajero, asiento asignado al vuelo y carga categorías de bultos()</a:t>
            </a:r>
          </a:p>
        </p:txBody>
      </p:sp>
      <p:sp>
        <p:nvSpPr>
          <p:cNvPr id="45" name="CuadroTexto 44">
            <a:extLst>
              <a:ext uri="{FF2B5EF4-FFF2-40B4-BE49-F238E27FC236}">
                <a16:creationId xmlns:a16="http://schemas.microsoft.com/office/drawing/2014/main" id="{2D897FA6-D12B-47AE-86A9-5A23AB38F932}"/>
              </a:ext>
            </a:extLst>
          </p:cNvPr>
          <p:cNvSpPr txBox="1"/>
          <p:nvPr/>
        </p:nvSpPr>
        <p:spPr>
          <a:xfrm>
            <a:off x="99527" y="5604706"/>
            <a:ext cx="2158934" cy="246221"/>
          </a:xfrm>
          <a:prstGeom prst="rect">
            <a:avLst/>
          </a:prstGeom>
          <a:noFill/>
        </p:spPr>
        <p:txBody>
          <a:bodyPr wrap="square" rtlCol="0">
            <a:spAutoFit/>
          </a:bodyPr>
          <a:lstStyle/>
          <a:p>
            <a:r>
              <a:rPr lang="es-AR" sz="1000" dirty="0"/>
              <a:t>3. Obtener fecha y hora()</a:t>
            </a:r>
          </a:p>
        </p:txBody>
      </p:sp>
      <p:sp>
        <p:nvSpPr>
          <p:cNvPr id="46" name="CuadroTexto 45">
            <a:extLst>
              <a:ext uri="{FF2B5EF4-FFF2-40B4-BE49-F238E27FC236}">
                <a16:creationId xmlns:a16="http://schemas.microsoft.com/office/drawing/2014/main" id="{1A58CA3B-7CBD-4349-AFBD-6DC168929154}"/>
              </a:ext>
            </a:extLst>
          </p:cNvPr>
          <p:cNvSpPr txBox="1"/>
          <p:nvPr/>
        </p:nvSpPr>
        <p:spPr>
          <a:xfrm>
            <a:off x="88777" y="5808525"/>
            <a:ext cx="2158934" cy="246221"/>
          </a:xfrm>
          <a:prstGeom prst="rect">
            <a:avLst/>
          </a:prstGeom>
          <a:noFill/>
        </p:spPr>
        <p:txBody>
          <a:bodyPr wrap="square" rtlCol="0">
            <a:spAutoFit/>
          </a:bodyPr>
          <a:lstStyle/>
          <a:p>
            <a:r>
              <a:rPr lang="es-AR" sz="1000" dirty="0"/>
              <a:t>4. Buscar restricción horaria()</a:t>
            </a:r>
          </a:p>
        </p:txBody>
      </p:sp>
      <p:sp>
        <p:nvSpPr>
          <p:cNvPr id="47" name="CuadroTexto 46">
            <a:extLst>
              <a:ext uri="{FF2B5EF4-FFF2-40B4-BE49-F238E27FC236}">
                <a16:creationId xmlns:a16="http://schemas.microsoft.com/office/drawing/2014/main" id="{E55CF604-1C29-44B6-8CFE-FCCEB62CC5E6}"/>
              </a:ext>
            </a:extLst>
          </p:cNvPr>
          <p:cNvSpPr txBox="1"/>
          <p:nvPr/>
        </p:nvSpPr>
        <p:spPr>
          <a:xfrm>
            <a:off x="109071" y="6008464"/>
            <a:ext cx="1974027" cy="246221"/>
          </a:xfrm>
          <a:prstGeom prst="rect">
            <a:avLst/>
          </a:prstGeom>
          <a:noFill/>
        </p:spPr>
        <p:txBody>
          <a:bodyPr wrap="square" rtlCol="0">
            <a:spAutoFit/>
          </a:bodyPr>
          <a:lstStyle/>
          <a:p>
            <a:r>
              <a:rPr lang="es-AR" sz="1000" dirty="0"/>
              <a:t>5.Buscar vuelos ()</a:t>
            </a:r>
          </a:p>
        </p:txBody>
      </p:sp>
      <p:sp>
        <p:nvSpPr>
          <p:cNvPr id="49" name="CuadroTexto 48">
            <a:extLst>
              <a:ext uri="{FF2B5EF4-FFF2-40B4-BE49-F238E27FC236}">
                <a16:creationId xmlns:a16="http://schemas.microsoft.com/office/drawing/2014/main" id="{81B7A681-CA26-4FC5-BEE7-1C3EEE40C664}"/>
              </a:ext>
            </a:extLst>
          </p:cNvPr>
          <p:cNvSpPr txBox="1"/>
          <p:nvPr/>
        </p:nvSpPr>
        <p:spPr>
          <a:xfrm>
            <a:off x="110277" y="6206259"/>
            <a:ext cx="2158934" cy="246221"/>
          </a:xfrm>
          <a:prstGeom prst="rect">
            <a:avLst/>
          </a:prstGeom>
          <a:noFill/>
        </p:spPr>
        <p:txBody>
          <a:bodyPr wrap="square" rtlCol="0">
            <a:spAutoFit/>
          </a:bodyPr>
          <a:lstStyle/>
          <a:p>
            <a:r>
              <a:rPr lang="es-AR" sz="1000" dirty="0"/>
              <a:t>6. Verificar vuelos próximas 2 horas()</a:t>
            </a:r>
          </a:p>
        </p:txBody>
      </p:sp>
      <p:sp>
        <p:nvSpPr>
          <p:cNvPr id="50" name="CuadroTexto 49">
            <a:extLst>
              <a:ext uri="{FF2B5EF4-FFF2-40B4-BE49-F238E27FC236}">
                <a16:creationId xmlns:a16="http://schemas.microsoft.com/office/drawing/2014/main" id="{4E2AF92E-E4B9-433A-91FF-1CF59EEF2A48}"/>
              </a:ext>
            </a:extLst>
          </p:cNvPr>
          <p:cNvSpPr txBox="1"/>
          <p:nvPr/>
        </p:nvSpPr>
        <p:spPr>
          <a:xfrm>
            <a:off x="99527" y="6378450"/>
            <a:ext cx="2158934" cy="400110"/>
          </a:xfrm>
          <a:prstGeom prst="rect">
            <a:avLst/>
          </a:prstGeom>
          <a:noFill/>
        </p:spPr>
        <p:txBody>
          <a:bodyPr wrap="square" rtlCol="0">
            <a:spAutoFit/>
          </a:bodyPr>
          <a:lstStyle/>
          <a:p>
            <a:r>
              <a:rPr lang="es-AR" sz="1000" dirty="0"/>
              <a:t>7. Mostrar fecha y hora  y cargar vuelos 2 horas()</a:t>
            </a:r>
          </a:p>
        </p:txBody>
      </p:sp>
      <p:sp>
        <p:nvSpPr>
          <p:cNvPr id="51" name="CuadroTexto 50">
            <a:extLst>
              <a:ext uri="{FF2B5EF4-FFF2-40B4-BE49-F238E27FC236}">
                <a16:creationId xmlns:a16="http://schemas.microsoft.com/office/drawing/2014/main" id="{4EE1B045-AFF2-4000-A070-FA66EB3D3C49}"/>
              </a:ext>
            </a:extLst>
          </p:cNvPr>
          <p:cNvSpPr txBox="1"/>
          <p:nvPr/>
        </p:nvSpPr>
        <p:spPr>
          <a:xfrm>
            <a:off x="2227069" y="5196857"/>
            <a:ext cx="2158934" cy="246221"/>
          </a:xfrm>
          <a:prstGeom prst="rect">
            <a:avLst/>
          </a:prstGeom>
          <a:noFill/>
        </p:spPr>
        <p:txBody>
          <a:bodyPr wrap="square" rtlCol="0">
            <a:spAutoFit/>
          </a:bodyPr>
          <a:lstStyle/>
          <a:p>
            <a:r>
              <a:rPr lang="es-AR" sz="1000" dirty="0"/>
              <a:t>8.Desplegar interfaz()</a:t>
            </a:r>
          </a:p>
        </p:txBody>
      </p:sp>
      <p:sp>
        <p:nvSpPr>
          <p:cNvPr id="52" name="CuadroTexto 51">
            <a:extLst>
              <a:ext uri="{FF2B5EF4-FFF2-40B4-BE49-F238E27FC236}">
                <a16:creationId xmlns:a16="http://schemas.microsoft.com/office/drawing/2014/main" id="{565478A4-FC83-47AB-977D-9BD69F65895C}"/>
              </a:ext>
            </a:extLst>
          </p:cNvPr>
          <p:cNvSpPr txBox="1"/>
          <p:nvPr/>
        </p:nvSpPr>
        <p:spPr>
          <a:xfrm>
            <a:off x="2216665" y="5371414"/>
            <a:ext cx="2158934" cy="246221"/>
          </a:xfrm>
          <a:prstGeom prst="rect">
            <a:avLst/>
          </a:prstGeom>
          <a:noFill/>
        </p:spPr>
        <p:txBody>
          <a:bodyPr wrap="square" rtlCol="0">
            <a:spAutoFit/>
          </a:bodyPr>
          <a:lstStyle/>
          <a:p>
            <a:r>
              <a:rPr lang="es-AR" sz="1000" dirty="0"/>
              <a:t>9.Seleccionar vuelo()</a:t>
            </a:r>
          </a:p>
        </p:txBody>
      </p:sp>
      <p:sp>
        <p:nvSpPr>
          <p:cNvPr id="53" name="CuadroTexto 52">
            <a:extLst>
              <a:ext uri="{FF2B5EF4-FFF2-40B4-BE49-F238E27FC236}">
                <a16:creationId xmlns:a16="http://schemas.microsoft.com/office/drawing/2014/main" id="{D36B1CA9-CC1C-4AB2-A4EC-7EE58BC5886B}"/>
              </a:ext>
            </a:extLst>
          </p:cNvPr>
          <p:cNvSpPr txBox="1"/>
          <p:nvPr/>
        </p:nvSpPr>
        <p:spPr>
          <a:xfrm>
            <a:off x="2163651" y="5528896"/>
            <a:ext cx="2158934" cy="246221"/>
          </a:xfrm>
          <a:prstGeom prst="rect">
            <a:avLst/>
          </a:prstGeom>
          <a:noFill/>
        </p:spPr>
        <p:txBody>
          <a:bodyPr wrap="square" rtlCol="0">
            <a:spAutoFit/>
          </a:bodyPr>
          <a:lstStyle/>
          <a:p>
            <a:r>
              <a:rPr lang="es-AR" sz="1000" dirty="0"/>
              <a:t>10. Obtener vuelo()</a:t>
            </a:r>
          </a:p>
        </p:txBody>
      </p:sp>
      <p:sp>
        <p:nvSpPr>
          <p:cNvPr id="55" name="CuadroTexto 54">
            <a:extLst>
              <a:ext uri="{FF2B5EF4-FFF2-40B4-BE49-F238E27FC236}">
                <a16:creationId xmlns:a16="http://schemas.microsoft.com/office/drawing/2014/main" id="{2D9789B0-35FB-4AD8-B084-06DA345CA181}"/>
              </a:ext>
            </a:extLst>
          </p:cNvPr>
          <p:cNvSpPr txBox="1"/>
          <p:nvPr/>
        </p:nvSpPr>
        <p:spPr>
          <a:xfrm>
            <a:off x="2174061" y="5702207"/>
            <a:ext cx="2158934" cy="400110"/>
          </a:xfrm>
          <a:prstGeom prst="rect">
            <a:avLst/>
          </a:prstGeom>
          <a:noFill/>
        </p:spPr>
        <p:txBody>
          <a:bodyPr wrap="square" rtlCol="0">
            <a:spAutoFit/>
          </a:bodyPr>
          <a:lstStyle/>
          <a:p>
            <a:r>
              <a:rPr lang="es-AR" sz="1000" dirty="0"/>
              <a:t>11. Mostrar hora de partida y destino del vuelo seleccionado()</a:t>
            </a:r>
          </a:p>
        </p:txBody>
      </p:sp>
      <p:sp>
        <p:nvSpPr>
          <p:cNvPr id="57" name="CuadroTexto 56">
            <a:extLst>
              <a:ext uri="{FF2B5EF4-FFF2-40B4-BE49-F238E27FC236}">
                <a16:creationId xmlns:a16="http://schemas.microsoft.com/office/drawing/2014/main" id="{28F7FC32-CB85-4BCF-A171-451497B70857}"/>
              </a:ext>
            </a:extLst>
          </p:cNvPr>
          <p:cNvSpPr txBox="1"/>
          <p:nvPr/>
        </p:nvSpPr>
        <p:spPr>
          <a:xfrm>
            <a:off x="2195575" y="5993836"/>
            <a:ext cx="2158934" cy="246221"/>
          </a:xfrm>
          <a:prstGeom prst="rect">
            <a:avLst/>
          </a:prstGeom>
          <a:noFill/>
        </p:spPr>
        <p:txBody>
          <a:bodyPr wrap="square" rtlCol="0">
            <a:spAutoFit/>
          </a:bodyPr>
          <a:lstStyle/>
          <a:p>
            <a:r>
              <a:rPr lang="es-AR" sz="1000" dirty="0"/>
              <a:t>12. Ingresar nro. de boleto()</a:t>
            </a:r>
          </a:p>
        </p:txBody>
      </p:sp>
      <p:sp>
        <p:nvSpPr>
          <p:cNvPr id="58" name="CuadroTexto 57">
            <a:extLst>
              <a:ext uri="{FF2B5EF4-FFF2-40B4-BE49-F238E27FC236}">
                <a16:creationId xmlns:a16="http://schemas.microsoft.com/office/drawing/2014/main" id="{282CD9BE-4540-4CBE-AF26-6BB81444838C}"/>
              </a:ext>
            </a:extLst>
          </p:cNvPr>
          <p:cNvSpPr txBox="1"/>
          <p:nvPr/>
        </p:nvSpPr>
        <p:spPr>
          <a:xfrm>
            <a:off x="2191862" y="6142625"/>
            <a:ext cx="2158934" cy="400110"/>
          </a:xfrm>
          <a:prstGeom prst="rect">
            <a:avLst/>
          </a:prstGeom>
          <a:noFill/>
        </p:spPr>
        <p:txBody>
          <a:bodyPr wrap="square" rtlCol="0">
            <a:spAutoFit/>
          </a:bodyPr>
          <a:lstStyle/>
          <a:p>
            <a:r>
              <a:rPr lang="es-AR" sz="1000" dirty="0"/>
              <a:t>13. Traer datos boleto, pasajero y categorías de bulto()</a:t>
            </a:r>
          </a:p>
        </p:txBody>
      </p:sp>
      <p:sp>
        <p:nvSpPr>
          <p:cNvPr id="59" name="CuadroTexto 58">
            <a:extLst>
              <a:ext uri="{FF2B5EF4-FFF2-40B4-BE49-F238E27FC236}">
                <a16:creationId xmlns:a16="http://schemas.microsoft.com/office/drawing/2014/main" id="{8D03341D-DFA7-4893-A1B8-5C312377BEAD}"/>
              </a:ext>
            </a:extLst>
          </p:cNvPr>
          <p:cNvSpPr txBox="1"/>
          <p:nvPr/>
        </p:nvSpPr>
        <p:spPr>
          <a:xfrm>
            <a:off x="4904900" y="5221080"/>
            <a:ext cx="2158934" cy="246221"/>
          </a:xfrm>
          <a:prstGeom prst="rect">
            <a:avLst/>
          </a:prstGeom>
          <a:noFill/>
        </p:spPr>
        <p:txBody>
          <a:bodyPr wrap="square" rtlCol="0">
            <a:spAutoFit/>
          </a:bodyPr>
          <a:lstStyle/>
          <a:p>
            <a:r>
              <a:rPr lang="es-AR" sz="1000" dirty="0"/>
              <a:t>15.Verificar boleto()</a:t>
            </a:r>
          </a:p>
        </p:txBody>
      </p:sp>
      <p:sp>
        <p:nvSpPr>
          <p:cNvPr id="60" name="CuadroTexto 59">
            <a:extLst>
              <a:ext uri="{FF2B5EF4-FFF2-40B4-BE49-F238E27FC236}">
                <a16:creationId xmlns:a16="http://schemas.microsoft.com/office/drawing/2014/main" id="{CF9C6DC9-7596-444F-8CB3-4DBEADF22F0B}"/>
              </a:ext>
            </a:extLst>
          </p:cNvPr>
          <p:cNvSpPr txBox="1"/>
          <p:nvPr/>
        </p:nvSpPr>
        <p:spPr>
          <a:xfrm>
            <a:off x="2182167" y="6430947"/>
            <a:ext cx="2158934" cy="246221"/>
          </a:xfrm>
          <a:prstGeom prst="rect">
            <a:avLst/>
          </a:prstGeom>
          <a:noFill/>
        </p:spPr>
        <p:txBody>
          <a:bodyPr wrap="square" rtlCol="0">
            <a:spAutoFit/>
          </a:bodyPr>
          <a:lstStyle/>
          <a:p>
            <a:r>
              <a:rPr lang="es-AR" sz="1000" dirty="0"/>
              <a:t>14. Buscar boleto()</a:t>
            </a:r>
          </a:p>
        </p:txBody>
      </p:sp>
      <p:sp>
        <p:nvSpPr>
          <p:cNvPr id="61" name="CuadroTexto 60">
            <a:extLst>
              <a:ext uri="{FF2B5EF4-FFF2-40B4-BE49-F238E27FC236}">
                <a16:creationId xmlns:a16="http://schemas.microsoft.com/office/drawing/2014/main" id="{E0F7136B-1193-48F1-A7C3-EDFFF929B2EB}"/>
              </a:ext>
            </a:extLst>
          </p:cNvPr>
          <p:cNvSpPr txBox="1"/>
          <p:nvPr/>
        </p:nvSpPr>
        <p:spPr>
          <a:xfrm>
            <a:off x="4902798" y="5392137"/>
            <a:ext cx="2158934" cy="246221"/>
          </a:xfrm>
          <a:prstGeom prst="rect">
            <a:avLst/>
          </a:prstGeom>
          <a:noFill/>
        </p:spPr>
        <p:txBody>
          <a:bodyPr wrap="square" rtlCol="0">
            <a:spAutoFit/>
          </a:bodyPr>
          <a:lstStyle/>
          <a:p>
            <a:r>
              <a:rPr lang="es-AR" sz="1000" dirty="0"/>
              <a:t>16. Buscar pasajero()</a:t>
            </a:r>
          </a:p>
        </p:txBody>
      </p:sp>
      <p:sp>
        <p:nvSpPr>
          <p:cNvPr id="62" name="CuadroTexto 61">
            <a:extLst>
              <a:ext uri="{FF2B5EF4-FFF2-40B4-BE49-F238E27FC236}">
                <a16:creationId xmlns:a16="http://schemas.microsoft.com/office/drawing/2014/main" id="{53A51FA5-17B6-48F7-BCD3-F5F03EF9148C}"/>
              </a:ext>
            </a:extLst>
          </p:cNvPr>
          <p:cNvSpPr txBox="1"/>
          <p:nvPr/>
        </p:nvSpPr>
        <p:spPr>
          <a:xfrm>
            <a:off x="7471423" y="5420081"/>
            <a:ext cx="2585806" cy="400110"/>
          </a:xfrm>
          <a:prstGeom prst="rect">
            <a:avLst/>
          </a:prstGeom>
          <a:noFill/>
        </p:spPr>
        <p:txBody>
          <a:bodyPr wrap="square" rtlCol="0">
            <a:spAutoFit/>
          </a:bodyPr>
          <a:lstStyle/>
          <a:p>
            <a:r>
              <a:rPr lang="es-AR" sz="1000" dirty="0"/>
              <a:t>21. Mostrar descripción de la categoría seleccionada()</a:t>
            </a:r>
          </a:p>
        </p:txBody>
      </p:sp>
      <p:sp>
        <p:nvSpPr>
          <p:cNvPr id="63" name="CuadroTexto 62">
            <a:extLst>
              <a:ext uri="{FF2B5EF4-FFF2-40B4-BE49-F238E27FC236}">
                <a16:creationId xmlns:a16="http://schemas.microsoft.com/office/drawing/2014/main" id="{42C5297A-F406-4841-92D1-7FFFEEC3ACEC}"/>
              </a:ext>
            </a:extLst>
          </p:cNvPr>
          <p:cNvSpPr txBox="1"/>
          <p:nvPr/>
        </p:nvSpPr>
        <p:spPr>
          <a:xfrm>
            <a:off x="7468336" y="5731679"/>
            <a:ext cx="2158934" cy="246221"/>
          </a:xfrm>
          <a:prstGeom prst="rect">
            <a:avLst/>
          </a:prstGeom>
          <a:noFill/>
        </p:spPr>
        <p:txBody>
          <a:bodyPr wrap="square" rtlCol="0">
            <a:spAutoFit/>
          </a:bodyPr>
          <a:lstStyle/>
          <a:p>
            <a:r>
              <a:rPr lang="es-AR" sz="1000" dirty="0"/>
              <a:t>22. Pesar bulto()</a:t>
            </a:r>
          </a:p>
        </p:txBody>
      </p:sp>
      <p:sp>
        <p:nvSpPr>
          <p:cNvPr id="64" name="CuadroTexto 63">
            <a:extLst>
              <a:ext uri="{FF2B5EF4-FFF2-40B4-BE49-F238E27FC236}">
                <a16:creationId xmlns:a16="http://schemas.microsoft.com/office/drawing/2014/main" id="{A38C0611-70D7-4E13-BBEC-0345DE9B5B3C}"/>
              </a:ext>
            </a:extLst>
          </p:cNvPr>
          <p:cNvSpPr txBox="1"/>
          <p:nvPr/>
        </p:nvSpPr>
        <p:spPr>
          <a:xfrm>
            <a:off x="7465377" y="5892421"/>
            <a:ext cx="2158934" cy="246221"/>
          </a:xfrm>
          <a:prstGeom prst="rect">
            <a:avLst/>
          </a:prstGeom>
          <a:noFill/>
        </p:spPr>
        <p:txBody>
          <a:bodyPr wrap="square" rtlCol="0">
            <a:spAutoFit/>
          </a:bodyPr>
          <a:lstStyle/>
          <a:p>
            <a:r>
              <a:rPr lang="es-AR" sz="1000" dirty="0"/>
              <a:t>23. ingresar peso bulto()</a:t>
            </a:r>
          </a:p>
        </p:txBody>
      </p:sp>
      <p:sp>
        <p:nvSpPr>
          <p:cNvPr id="65" name="CuadroTexto 64">
            <a:extLst>
              <a:ext uri="{FF2B5EF4-FFF2-40B4-BE49-F238E27FC236}">
                <a16:creationId xmlns:a16="http://schemas.microsoft.com/office/drawing/2014/main" id="{C46D2A5A-F463-4EE3-9627-4BB493609778}"/>
              </a:ext>
            </a:extLst>
          </p:cNvPr>
          <p:cNvSpPr txBox="1"/>
          <p:nvPr/>
        </p:nvSpPr>
        <p:spPr>
          <a:xfrm>
            <a:off x="7468648" y="6210160"/>
            <a:ext cx="2158934" cy="246221"/>
          </a:xfrm>
          <a:prstGeom prst="rect">
            <a:avLst/>
          </a:prstGeom>
          <a:noFill/>
        </p:spPr>
        <p:txBody>
          <a:bodyPr wrap="square" rtlCol="0">
            <a:spAutoFit/>
          </a:bodyPr>
          <a:lstStyle/>
          <a:p>
            <a:r>
              <a:rPr lang="es-AR" sz="1000" dirty="0"/>
              <a:t>25. Imprimir etiqueta con </a:t>
            </a:r>
            <a:r>
              <a:rPr lang="es-AR" sz="1000" dirty="0" err="1"/>
              <a:t>cófigo</a:t>
            </a:r>
            <a:r>
              <a:rPr lang="es-AR" sz="1000" dirty="0"/>
              <a:t> QR()</a:t>
            </a:r>
          </a:p>
        </p:txBody>
      </p:sp>
      <p:sp>
        <p:nvSpPr>
          <p:cNvPr id="66" name="CuadroTexto 65">
            <a:extLst>
              <a:ext uri="{FF2B5EF4-FFF2-40B4-BE49-F238E27FC236}">
                <a16:creationId xmlns:a16="http://schemas.microsoft.com/office/drawing/2014/main" id="{ADAF9C99-D3CB-4A33-9D79-4BA2CBF42102}"/>
              </a:ext>
            </a:extLst>
          </p:cNvPr>
          <p:cNvSpPr txBox="1"/>
          <p:nvPr/>
        </p:nvSpPr>
        <p:spPr>
          <a:xfrm>
            <a:off x="4880239" y="6206875"/>
            <a:ext cx="2158934" cy="246221"/>
          </a:xfrm>
          <a:prstGeom prst="rect">
            <a:avLst/>
          </a:prstGeom>
          <a:noFill/>
        </p:spPr>
        <p:txBody>
          <a:bodyPr wrap="square" rtlCol="0">
            <a:spAutoFit/>
          </a:bodyPr>
          <a:lstStyle/>
          <a:p>
            <a:r>
              <a:rPr lang="es-AR" sz="1000" dirty="0"/>
              <a:t>19.Seleccionar categoría de bulto()</a:t>
            </a:r>
          </a:p>
        </p:txBody>
      </p:sp>
      <p:sp>
        <p:nvSpPr>
          <p:cNvPr id="67" name="CuadroTexto 66">
            <a:extLst>
              <a:ext uri="{FF2B5EF4-FFF2-40B4-BE49-F238E27FC236}">
                <a16:creationId xmlns:a16="http://schemas.microsoft.com/office/drawing/2014/main" id="{C4D684D3-CC5F-4DE5-9470-259A6308F330}"/>
              </a:ext>
            </a:extLst>
          </p:cNvPr>
          <p:cNvSpPr txBox="1"/>
          <p:nvPr/>
        </p:nvSpPr>
        <p:spPr>
          <a:xfrm>
            <a:off x="10031613" y="5426460"/>
            <a:ext cx="2158934" cy="246221"/>
          </a:xfrm>
          <a:prstGeom prst="rect">
            <a:avLst/>
          </a:prstGeom>
          <a:noFill/>
        </p:spPr>
        <p:txBody>
          <a:bodyPr wrap="square" rtlCol="0">
            <a:spAutoFit/>
          </a:bodyPr>
          <a:lstStyle/>
          <a:p>
            <a:r>
              <a:rPr lang="es-AR" sz="1000" dirty="0"/>
              <a:t>27. Registrar despacho()</a:t>
            </a:r>
          </a:p>
        </p:txBody>
      </p:sp>
      <p:sp>
        <p:nvSpPr>
          <p:cNvPr id="69" name="CuadroTexto 68">
            <a:extLst>
              <a:ext uri="{FF2B5EF4-FFF2-40B4-BE49-F238E27FC236}">
                <a16:creationId xmlns:a16="http://schemas.microsoft.com/office/drawing/2014/main" id="{4956CFB6-4855-4A9C-8955-EA7D8141040C}"/>
              </a:ext>
            </a:extLst>
          </p:cNvPr>
          <p:cNvSpPr txBox="1"/>
          <p:nvPr/>
        </p:nvSpPr>
        <p:spPr>
          <a:xfrm>
            <a:off x="10027753" y="5748139"/>
            <a:ext cx="2158934" cy="246221"/>
          </a:xfrm>
          <a:prstGeom prst="rect">
            <a:avLst/>
          </a:prstGeom>
          <a:noFill/>
        </p:spPr>
        <p:txBody>
          <a:bodyPr wrap="square" rtlCol="0">
            <a:spAutoFit/>
          </a:bodyPr>
          <a:lstStyle/>
          <a:p>
            <a:r>
              <a:rPr lang="es-AR" sz="1000" dirty="0"/>
              <a:t>29. Guardar bulto()</a:t>
            </a:r>
          </a:p>
        </p:txBody>
      </p:sp>
      <p:sp>
        <p:nvSpPr>
          <p:cNvPr id="70" name="CuadroTexto 69">
            <a:extLst>
              <a:ext uri="{FF2B5EF4-FFF2-40B4-BE49-F238E27FC236}">
                <a16:creationId xmlns:a16="http://schemas.microsoft.com/office/drawing/2014/main" id="{DAA6C394-0656-4D9F-8AA4-2BBF7EE5D2E1}"/>
              </a:ext>
            </a:extLst>
          </p:cNvPr>
          <p:cNvSpPr txBox="1"/>
          <p:nvPr/>
        </p:nvSpPr>
        <p:spPr>
          <a:xfrm>
            <a:off x="10033066" y="5590876"/>
            <a:ext cx="2158934" cy="246221"/>
          </a:xfrm>
          <a:prstGeom prst="rect">
            <a:avLst/>
          </a:prstGeom>
          <a:noFill/>
        </p:spPr>
        <p:txBody>
          <a:bodyPr wrap="square" rtlCol="0">
            <a:spAutoFit/>
          </a:bodyPr>
          <a:lstStyle/>
          <a:p>
            <a:r>
              <a:rPr lang="es-AR" sz="1000" dirty="0"/>
              <a:t>28. Guardar despacho()</a:t>
            </a:r>
          </a:p>
        </p:txBody>
      </p:sp>
      <p:sp>
        <p:nvSpPr>
          <p:cNvPr id="71" name="CuadroTexto 70">
            <a:extLst>
              <a:ext uri="{FF2B5EF4-FFF2-40B4-BE49-F238E27FC236}">
                <a16:creationId xmlns:a16="http://schemas.microsoft.com/office/drawing/2014/main" id="{186121DF-E37C-4645-8044-3171ED9CD5A5}"/>
              </a:ext>
            </a:extLst>
          </p:cNvPr>
          <p:cNvSpPr txBox="1"/>
          <p:nvPr/>
        </p:nvSpPr>
        <p:spPr>
          <a:xfrm>
            <a:off x="10031024" y="6100611"/>
            <a:ext cx="2332704" cy="246221"/>
          </a:xfrm>
          <a:prstGeom prst="rect">
            <a:avLst/>
          </a:prstGeom>
          <a:noFill/>
        </p:spPr>
        <p:txBody>
          <a:bodyPr wrap="square" rtlCol="0">
            <a:spAutoFit/>
          </a:bodyPr>
          <a:lstStyle/>
          <a:p>
            <a:r>
              <a:rPr lang="es-AR" sz="1000" dirty="0"/>
              <a:t>31. Imprimir comprobante()</a:t>
            </a:r>
          </a:p>
        </p:txBody>
      </p:sp>
      <p:sp>
        <p:nvSpPr>
          <p:cNvPr id="72" name="CuadroTexto 71">
            <a:extLst>
              <a:ext uri="{FF2B5EF4-FFF2-40B4-BE49-F238E27FC236}">
                <a16:creationId xmlns:a16="http://schemas.microsoft.com/office/drawing/2014/main" id="{4D2148BE-BD8B-4520-9A88-6D921A827448}"/>
              </a:ext>
            </a:extLst>
          </p:cNvPr>
          <p:cNvSpPr txBox="1"/>
          <p:nvPr/>
        </p:nvSpPr>
        <p:spPr>
          <a:xfrm>
            <a:off x="4862562" y="6378450"/>
            <a:ext cx="2158934" cy="246221"/>
          </a:xfrm>
          <a:prstGeom prst="rect">
            <a:avLst/>
          </a:prstGeom>
          <a:noFill/>
        </p:spPr>
        <p:txBody>
          <a:bodyPr wrap="square" rtlCol="0">
            <a:spAutoFit/>
          </a:bodyPr>
          <a:lstStyle/>
          <a:p>
            <a:r>
              <a:rPr lang="es-AR" sz="1000" dirty="0"/>
              <a:t>20.Obtener categoría de bulto()</a:t>
            </a:r>
          </a:p>
        </p:txBody>
      </p:sp>
      <p:cxnSp>
        <p:nvCxnSpPr>
          <p:cNvPr id="8" name="Conector recto de flecha 7">
            <a:extLst>
              <a:ext uri="{FF2B5EF4-FFF2-40B4-BE49-F238E27FC236}">
                <a16:creationId xmlns:a16="http://schemas.microsoft.com/office/drawing/2014/main" id="{59B0DE19-3A95-41A1-9FE8-D784873BA14C}"/>
              </a:ext>
            </a:extLst>
          </p:cNvPr>
          <p:cNvCxnSpPr/>
          <p:nvPr/>
        </p:nvCxnSpPr>
        <p:spPr>
          <a:xfrm>
            <a:off x="1351722" y="1233919"/>
            <a:ext cx="1128368"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3" name="Conector recto de flecha 72">
            <a:extLst>
              <a:ext uri="{FF2B5EF4-FFF2-40B4-BE49-F238E27FC236}">
                <a16:creationId xmlns:a16="http://schemas.microsoft.com/office/drawing/2014/main" id="{E57ABFE2-D0D8-46F1-98E0-3280B4DCF046}"/>
              </a:ext>
            </a:extLst>
          </p:cNvPr>
          <p:cNvCxnSpPr>
            <a:cxnSpLocks/>
          </p:cNvCxnSpPr>
          <p:nvPr/>
        </p:nvCxnSpPr>
        <p:spPr>
          <a:xfrm>
            <a:off x="4050504" y="1480299"/>
            <a:ext cx="1212220" cy="5191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Conector recto de flecha 75">
            <a:extLst>
              <a:ext uri="{FF2B5EF4-FFF2-40B4-BE49-F238E27FC236}">
                <a16:creationId xmlns:a16="http://schemas.microsoft.com/office/drawing/2014/main" id="{E7C9BAD7-6555-4A1B-AB90-FA15E850B8B6}"/>
              </a:ext>
            </a:extLst>
          </p:cNvPr>
          <p:cNvCxnSpPr>
            <a:cxnSpLocks/>
          </p:cNvCxnSpPr>
          <p:nvPr/>
        </p:nvCxnSpPr>
        <p:spPr>
          <a:xfrm flipV="1">
            <a:off x="7709226" y="1086709"/>
            <a:ext cx="602829" cy="60798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7" name="Conector recto de flecha 76">
            <a:extLst>
              <a:ext uri="{FF2B5EF4-FFF2-40B4-BE49-F238E27FC236}">
                <a16:creationId xmlns:a16="http://schemas.microsoft.com/office/drawing/2014/main" id="{F69F8047-E00A-4243-958C-714D9CE7D736}"/>
              </a:ext>
            </a:extLst>
          </p:cNvPr>
          <p:cNvCxnSpPr>
            <a:cxnSpLocks/>
          </p:cNvCxnSpPr>
          <p:nvPr/>
        </p:nvCxnSpPr>
        <p:spPr>
          <a:xfrm flipV="1">
            <a:off x="8374248" y="2627323"/>
            <a:ext cx="1066436" cy="1195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8" name="Conector recto de flecha 77">
            <a:extLst>
              <a:ext uri="{FF2B5EF4-FFF2-40B4-BE49-F238E27FC236}">
                <a16:creationId xmlns:a16="http://schemas.microsoft.com/office/drawing/2014/main" id="{493B0980-4AAA-4B39-A733-7555CCB3B534}"/>
              </a:ext>
            </a:extLst>
          </p:cNvPr>
          <p:cNvCxnSpPr>
            <a:cxnSpLocks/>
          </p:cNvCxnSpPr>
          <p:nvPr/>
        </p:nvCxnSpPr>
        <p:spPr>
          <a:xfrm>
            <a:off x="8299830" y="3406520"/>
            <a:ext cx="870181" cy="39722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9" name="Conector recto de flecha 78">
            <a:extLst>
              <a:ext uri="{FF2B5EF4-FFF2-40B4-BE49-F238E27FC236}">
                <a16:creationId xmlns:a16="http://schemas.microsoft.com/office/drawing/2014/main" id="{4326B3DF-7DEE-4EE8-AD51-A7E0185C00C5}"/>
              </a:ext>
            </a:extLst>
          </p:cNvPr>
          <p:cNvCxnSpPr>
            <a:cxnSpLocks/>
          </p:cNvCxnSpPr>
          <p:nvPr/>
        </p:nvCxnSpPr>
        <p:spPr>
          <a:xfrm flipH="1" flipV="1">
            <a:off x="4912486" y="2163124"/>
            <a:ext cx="1130249" cy="45430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0" name="Conector recto de flecha 79">
            <a:extLst>
              <a:ext uri="{FF2B5EF4-FFF2-40B4-BE49-F238E27FC236}">
                <a16:creationId xmlns:a16="http://schemas.microsoft.com/office/drawing/2014/main" id="{D4976217-92EF-444F-A06F-BD1D324DF17D}"/>
              </a:ext>
            </a:extLst>
          </p:cNvPr>
          <p:cNvCxnSpPr>
            <a:cxnSpLocks/>
          </p:cNvCxnSpPr>
          <p:nvPr/>
        </p:nvCxnSpPr>
        <p:spPr>
          <a:xfrm>
            <a:off x="3718245" y="2548016"/>
            <a:ext cx="1128368"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81" name="Conector recto de flecha 80">
            <a:extLst>
              <a:ext uri="{FF2B5EF4-FFF2-40B4-BE49-F238E27FC236}">
                <a16:creationId xmlns:a16="http://schemas.microsoft.com/office/drawing/2014/main" id="{BFB3E29E-059B-4B3D-B099-E8AFF5CFB7B5}"/>
              </a:ext>
            </a:extLst>
          </p:cNvPr>
          <p:cNvCxnSpPr>
            <a:cxnSpLocks/>
          </p:cNvCxnSpPr>
          <p:nvPr/>
        </p:nvCxnSpPr>
        <p:spPr>
          <a:xfrm>
            <a:off x="1749851" y="1954777"/>
            <a:ext cx="467749" cy="39309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4" name="CuadroTexto 93">
            <a:extLst>
              <a:ext uri="{FF2B5EF4-FFF2-40B4-BE49-F238E27FC236}">
                <a16:creationId xmlns:a16="http://schemas.microsoft.com/office/drawing/2014/main" id="{2C5C5D9B-4908-4392-B37B-42E50FB63446}"/>
              </a:ext>
            </a:extLst>
          </p:cNvPr>
          <p:cNvSpPr txBox="1"/>
          <p:nvPr/>
        </p:nvSpPr>
        <p:spPr>
          <a:xfrm>
            <a:off x="1338332" y="1009537"/>
            <a:ext cx="254099" cy="246221"/>
          </a:xfrm>
          <a:prstGeom prst="rect">
            <a:avLst/>
          </a:prstGeom>
          <a:noFill/>
        </p:spPr>
        <p:txBody>
          <a:bodyPr wrap="square" rtlCol="0">
            <a:spAutoFit/>
          </a:bodyPr>
          <a:lstStyle/>
          <a:p>
            <a:r>
              <a:rPr lang="es-AR" sz="1000" b="1" dirty="0"/>
              <a:t>1</a:t>
            </a:r>
          </a:p>
        </p:txBody>
      </p:sp>
      <p:sp>
        <p:nvSpPr>
          <p:cNvPr id="95" name="CuadroTexto 94">
            <a:extLst>
              <a:ext uri="{FF2B5EF4-FFF2-40B4-BE49-F238E27FC236}">
                <a16:creationId xmlns:a16="http://schemas.microsoft.com/office/drawing/2014/main" id="{1EF4C3C9-7552-40D0-B9A5-08E24C1A25FB}"/>
              </a:ext>
            </a:extLst>
          </p:cNvPr>
          <p:cNvSpPr txBox="1"/>
          <p:nvPr/>
        </p:nvSpPr>
        <p:spPr>
          <a:xfrm>
            <a:off x="4065969" y="1253246"/>
            <a:ext cx="254099" cy="246221"/>
          </a:xfrm>
          <a:prstGeom prst="rect">
            <a:avLst/>
          </a:prstGeom>
          <a:noFill/>
        </p:spPr>
        <p:txBody>
          <a:bodyPr wrap="square" rtlCol="0">
            <a:spAutoFit/>
          </a:bodyPr>
          <a:lstStyle/>
          <a:p>
            <a:r>
              <a:rPr lang="es-AR" sz="1000" b="1" dirty="0"/>
              <a:t>2</a:t>
            </a:r>
          </a:p>
        </p:txBody>
      </p:sp>
      <p:sp>
        <p:nvSpPr>
          <p:cNvPr id="96" name="CuadroTexto 95">
            <a:extLst>
              <a:ext uri="{FF2B5EF4-FFF2-40B4-BE49-F238E27FC236}">
                <a16:creationId xmlns:a16="http://schemas.microsoft.com/office/drawing/2014/main" id="{3A00AF89-CAC5-4506-B0FD-59B8F396AC60}"/>
              </a:ext>
            </a:extLst>
          </p:cNvPr>
          <p:cNvSpPr txBox="1"/>
          <p:nvPr/>
        </p:nvSpPr>
        <p:spPr>
          <a:xfrm>
            <a:off x="6446523" y="2004000"/>
            <a:ext cx="254099" cy="246221"/>
          </a:xfrm>
          <a:prstGeom prst="rect">
            <a:avLst/>
          </a:prstGeom>
          <a:noFill/>
        </p:spPr>
        <p:txBody>
          <a:bodyPr wrap="square" rtlCol="0">
            <a:spAutoFit/>
          </a:bodyPr>
          <a:lstStyle/>
          <a:p>
            <a:r>
              <a:rPr lang="es-AR" sz="1000" b="1" dirty="0"/>
              <a:t>3</a:t>
            </a:r>
          </a:p>
        </p:txBody>
      </p:sp>
      <p:sp>
        <p:nvSpPr>
          <p:cNvPr id="97" name="CuadroTexto 96">
            <a:extLst>
              <a:ext uri="{FF2B5EF4-FFF2-40B4-BE49-F238E27FC236}">
                <a16:creationId xmlns:a16="http://schemas.microsoft.com/office/drawing/2014/main" id="{262AFF64-7141-40E5-8C11-93C16C4E330E}"/>
              </a:ext>
            </a:extLst>
          </p:cNvPr>
          <p:cNvSpPr txBox="1"/>
          <p:nvPr/>
        </p:nvSpPr>
        <p:spPr>
          <a:xfrm>
            <a:off x="8066171" y="1556686"/>
            <a:ext cx="254099" cy="246221"/>
          </a:xfrm>
          <a:prstGeom prst="rect">
            <a:avLst/>
          </a:prstGeom>
          <a:noFill/>
        </p:spPr>
        <p:txBody>
          <a:bodyPr wrap="square" rtlCol="0">
            <a:spAutoFit/>
          </a:bodyPr>
          <a:lstStyle/>
          <a:p>
            <a:r>
              <a:rPr lang="es-AR" sz="1000" b="1" dirty="0"/>
              <a:t>4</a:t>
            </a:r>
          </a:p>
        </p:txBody>
      </p:sp>
      <p:sp>
        <p:nvSpPr>
          <p:cNvPr id="98" name="CuadroTexto 97">
            <a:extLst>
              <a:ext uri="{FF2B5EF4-FFF2-40B4-BE49-F238E27FC236}">
                <a16:creationId xmlns:a16="http://schemas.microsoft.com/office/drawing/2014/main" id="{90C4B34A-2F33-49C7-9B68-2BF36AD4BC4C}"/>
              </a:ext>
            </a:extLst>
          </p:cNvPr>
          <p:cNvSpPr txBox="1"/>
          <p:nvPr/>
        </p:nvSpPr>
        <p:spPr>
          <a:xfrm>
            <a:off x="7602394" y="1344223"/>
            <a:ext cx="254099" cy="246221"/>
          </a:xfrm>
          <a:prstGeom prst="rect">
            <a:avLst/>
          </a:prstGeom>
          <a:noFill/>
        </p:spPr>
        <p:txBody>
          <a:bodyPr wrap="square" rtlCol="0">
            <a:spAutoFit/>
          </a:bodyPr>
          <a:lstStyle/>
          <a:p>
            <a:r>
              <a:rPr lang="es-AR" sz="1000" b="1" dirty="0"/>
              <a:t>5</a:t>
            </a:r>
          </a:p>
        </p:txBody>
      </p:sp>
      <p:sp>
        <p:nvSpPr>
          <p:cNvPr id="99" name="CuadroTexto 98">
            <a:extLst>
              <a:ext uri="{FF2B5EF4-FFF2-40B4-BE49-F238E27FC236}">
                <a16:creationId xmlns:a16="http://schemas.microsoft.com/office/drawing/2014/main" id="{730277D1-31B7-4B56-96FC-229EC4094EBC}"/>
              </a:ext>
            </a:extLst>
          </p:cNvPr>
          <p:cNvSpPr txBox="1"/>
          <p:nvPr/>
        </p:nvSpPr>
        <p:spPr>
          <a:xfrm>
            <a:off x="6430619" y="1799900"/>
            <a:ext cx="254099" cy="246221"/>
          </a:xfrm>
          <a:prstGeom prst="rect">
            <a:avLst/>
          </a:prstGeom>
          <a:noFill/>
        </p:spPr>
        <p:txBody>
          <a:bodyPr wrap="square" rtlCol="0">
            <a:spAutoFit/>
          </a:bodyPr>
          <a:lstStyle/>
          <a:p>
            <a:r>
              <a:rPr lang="es-AR" sz="1000" b="1" dirty="0"/>
              <a:t>6</a:t>
            </a:r>
          </a:p>
        </p:txBody>
      </p:sp>
      <p:sp>
        <p:nvSpPr>
          <p:cNvPr id="100" name="CuadroTexto 99">
            <a:extLst>
              <a:ext uri="{FF2B5EF4-FFF2-40B4-BE49-F238E27FC236}">
                <a16:creationId xmlns:a16="http://schemas.microsoft.com/office/drawing/2014/main" id="{26E47E05-525C-42DC-B9B1-FF6B28D39261}"/>
              </a:ext>
            </a:extLst>
          </p:cNvPr>
          <p:cNvSpPr txBox="1"/>
          <p:nvPr/>
        </p:nvSpPr>
        <p:spPr>
          <a:xfrm>
            <a:off x="4890805" y="2227577"/>
            <a:ext cx="254099" cy="246221"/>
          </a:xfrm>
          <a:prstGeom prst="rect">
            <a:avLst/>
          </a:prstGeom>
          <a:noFill/>
        </p:spPr>
        <p:txBody>
          <a:bodyPr wrap="square" rtlCol="0">
            <a:spAutoFit/>
          </a:bodyPr>
          <a:lstStyle/>
          <a:p>
            <a:r>
              <a:rPr lang="es-AR" sz="1000" b="1" dirty="0"/>
              <a:t>7</a:t>
            </a:r>
          </a:p>
        </p:txBody>
      </p:sp>
      <p:sp>
        <p:nvSpPr>
          <p:cNvPr id="101" name="CuadroTexto 100">
            <a:extLst>
              <a:ext uri="{FF2B5EF4-FFF2-40B4-BE49-F238E27FC236}">
                <a16:creationId xmlns:a16="http://schemas.microsoft.com/office/drawing/2014/main" id="{6913BA76-26D3-4F96-8C5A-CD81840494C7}"/>
              </a:ext>
            </a:extLst>
          </p:cNvPr>
          <p:cNvSpPr txBox="1"/>
          <p:nvPr/>
        </p:nvSpPr>
        <p:spPr>
          <a:xfrm>
            <a:off x="3363037" y="740104"/>
            <a:ext cx="254099" cy="246221"/>
          </a:xfrm>
          <a:prstGeom prst="rect">
            <a:avLst/>
          </a:prstGeom>
          <a:noFill/>
        </p:spPr>
        <p:txBody>
          <a:bodyPr wrap="square" rtlCol="0">
            <a:spAutoFit/>
          </a:bodyPr>
          <a:lstStyle/>
          <a:p>
            <a:r>
              <a:rPr lang="es-AR" sz="1000" b="1" dirty="0"/>
              <a:t>8</a:t>
            </a:r>
          </a:p>
        </p:txBody>
      </p:sp>
      <p:sp>
        <p:nvSpPr>
          <p:cNvPr id="102" name="CuadroTexto 101">
            <a:extLst>
              <a:ext uri="{FF2B5EF4-FFF2-40B4-BE49-F238E27FC236}">
                <a16:creationId xmlns:a16="http://schemas.microsoft.com/office/drawing/2014/main" id="{2C798F0E-012C-48F1-877D-7BF2D0974FBD}"/>
              </a:ext>
            </a:extLst>
          </p:cNvPr>
          <p:cNvSpPr txBox="1"/>
          <p:nvPr/>
        </p:nvSpPr>
        <p:spPr>
          <a:xfrm>
            <a:off x="1466076" y="1007948"/>
            <a:ext cx="297811" cy="246221"/>
          </a:xfrm>
          <a:prstGeom prst="rect">
            <a:avLst/>
          </a:prstGeom>
          <a:noFill/>
        </p:spPr>
        <p:txBody>
          <a:bodyPr wrap="square" rtlCol="0">
            <a:spAutoFit/>
          </a:bodyPr>
          <a:lstStyle/>
          <a:p>
            <a:r>
              <a:rPr lang="es-AR" sz="1000" b="1" dirty="0"/>
              <a:t>9</a:t>
            </a:r>
          </a:p>
        </p:txBody>
      </p:sp>
      <p:sp>
        <p:nvSpPr>
          <p:cNvPr id="103" name="CuadroTexto 102">
            <a:extLst>
              <a:ext uri="{FF2B5EF4-FFF2-40B4-BE49-F238E27FC236}">
                <a16:creationId xmlns:a16="http://schemas.microsoft.com/office/drawing/2014/main" id="{7A895540-C072-4741-AFF5-5CE29BD47114}"/>
              </a:ext>
            </a:extLst>
          </p:cNvPr>
          <p:cNvSpPr txBox="1"/>
          <p:nvPr/>
        </p:nvSpPr>
        <p:spPr>
          <a:xfrm>
            <a:off x="4172877" y="1315637"/>
            <a:ext cx="331036" cy="246221"/>
          </a:xfrm>
          <a:prstGeom prst="rect">
            <a:avLst/>
          </a:prstGeom>
          <a:noFill/>
        </p:spPr>
        <p:txBody>
          <a:bodyPr wrap="square" rtlCol="0">
            <a:spAutoFit/>
          </a:bodyPr>
          <a:lstStyle/>
          <a:p>
            <a:r>
              <a:rPr lang="es-AR" sz="1000" b="1" dirty="0"/>
              <a:t>10</a:t>
            </a:r>
          </a:p>
        </p:txBody>
      </p:sp>
      <p:sp>
        <p:nvSpPr>
          <p:cNvPr id="104" name="CuadroTexto 103">
            <a:extLst>
              <a:ext uri="{FF2B5EF4-FFF2-40B4-BE49-F238E27FC236}">
                <a16:creationId xmlns:a16="http://schemas.microsoft.com/office/drawing/2014/main" id="{D017160A-8CD5-4CEA-B6A8-C61B1E1014D3}"/>
              </a:ext>
            </a:extLst>
          </p:cNvPr>
          <p:cNvSpPr txBox="1"/>
          <p:nvPr/>
        </p:nvSpPr>
        <p:spPr>
          <a:xfrm>
            <a:off x="4989460" y="2245373"/>
            <a:ext cx="324660" cy="246221"/>
          </a:xfrm>
          <a:prstGeom prst="rect">
            <a:avLst/>
          </a:prstGeom>
          <a:noFill/>
        </p:spPr>
        <p:txBody>
          <a:bodyPr wrap="square" rtlCol="0">
            <a:spAutoFit/>
          </a:bodyPr>
          <a:lstStyle/>
          <a:p>
            <a:r>
              <a:rPr lang="es-AR" sz="1000" b="1" dirty="0"/>
              <a:t>11</a:t>
            </a:r>
          </a:p>
        </p:txBody>
      </p:sp>
      <p:sp>
        <p:nvSpPr>
          <p:cNvPr id="105" name="CuadroTexto 104">
            <a:extLst>
              <a:ext uri="{FF2B5EF4-FFF2-40B4-BE49-F238E27FC236}">
                <a16:creationId xmlns:a16="http://schemas.microsoft.com/office/drawing/2014/main" id="{7EAD1B14-ED71-4787-9F9A-7D58403808CC}"/>
              </a:ext>
            </a:extLst>
          </p:cNvPr>
          <p:cNvSpPr txBox="1"/>
          <p:nvPr/>
        </p:nvSpPr>
        <p:spPr>
          <a:xfrm>
            <a:off x="1600164" y="1002787"/>
            <a:ext cx="403662" cy="246221"/>
          </a:xfrm>
          <a:prstGeom prst="rect">
            <a:avLst/>
          </a:prstGeom>
          <a:noFill/>
        </p:spPr>
        <p:txBody>
          <a:bodyPr wrap="square" rtlCol="0">
            <a:spAutoFit/>
          </a:bodyPr>
          <a:lstStyle/>
          <a:p>
            <a:r>
              <a:rPr lang="es-AR" sz="1000" b="1" dirty="0"/>
              <a:t>12</a:t>
            </a:r>
          </a:p>
        </p:txBody>
      </p:sp>
      <p:sp>
        <p:nvSpPr>
          <p:cNvPr id="106" name="CuadroTexto 105">
            <a:extLst>
              <a:ext uri="{FF2B5EF4-FFF2-40B4-BE49-F238E27FC236}">
                <a16:creationId xmlns:a16="http://schemas.microsoft.com/office/drawing/2014/main" id="{567E1BA2-71DE-4623-81E0-6858AAEAFEB1}"/>
              </a:ext>
            </a:extLst>
          </p:cNvPr>
          <p:cNvSpPr txBox="1"/>
          <p:nvPr/>
        </p:nvSpPr>
        <p:spPr>
          <a:xfrm>
            <a:off x="4358504" y="1389886"/>
            <a:ext cx="317570" cy="246221"/>
          </a:xfrm>
          <a:prstGeom prst="rect">
            <a:avLst/>
          </a:prstGeom>
          <a:noFill/>
        </p:spPr>
        <p:txBody>
          <a:bodyPr wrap="square" rtlCol="0">
            <a:spAutoFit/>
          </a:bodyPr>
          <a:lstStyle/>
          <a:p>
            <a:r>
              <a:rPr lang="es-AR" sz="1000" b="1" dirty="0"/>
              <a:t>13</a:t>
            </a:r>
          </a:p>
        </p:txBody>
      </p:sp>
      <p:sp>
        <p:nvSpPr>
          <p:cNvPr id="108" name="CuadroTexto 107">
            <a:extLst>
              <a:ext uri="{FF2B5EF4-FFF2-40B4-BE49-F238E27FC236}">
                <a16:creationId xmlns:a16="http://schemas.microsoft.com/office/drawing/2014/main" id="{84EF7AA7-CDA6-405A-9338-84F7E752236A}"/>
              </a:ext>
            </a:extLst>
          </p:cNvPr>
          <p:cNvSpPr txBox="1"/>
          <p:nvPr/>
        </p:nvSpPr>
        <p:spPr>
          <a:xfrm>
            <a:off x="6386594" y="1634319"/>
            <a:ext cx="338915" cy="246221"/>
          </a:xfrm>
          <a:prstGeom prst="rect">
            <a:avLst/>
          </a:prstGeom>
          <a:noFill/>
        </p:spPr>
        <p:txBody>
          <a:bodyPr wrap="square" rtlCol="0">
            <a:spAutoFit/>
          </a:bodyPr>
          <a:lstStyle/>
          <a:p>
            <a:r>
              <a:rPr lang="es-AR" sz="1000" b="1" dirty="0"/>
              <a:t>15</a:t>
            </a:r>
          </a:p>
        </p:txBody>
      </p:sp>
      <p:sp>
        <p:nvSpPr>
          <p:cNvPr id="109" name="CuadroTexto 108">
            <a:extLst>
              <a:ext uri="{FF2B5EF4-FFF2-40B4-BE49-F238E27FC236}">
                <a16:creationId xmlns:a16="http://schemas.microsoft.com/office/drawing/2014/main" id="{BA782AA5-4DD2-4C3E-B300-346F430B0D87}"/>
              </a:ext>
            </a:extLst>
          </p:cNvPr>
          <p:cNvSpPr txBox="1"/>
          <p:nvPr/>
        </p:nvSpPr>
        <p:spPr>
          <a:xfrm>
            <a:off x="8464758" y="2411671"/>
            <a:ext cx="338915" cy="246221"/>
          </a:xfrm>
          <a:prstGeom prst="rect">
            <a:avLst/>
          </a:prstGeom>
          <a:noFill/>
        </p:spPr>
        <p:txBody>
          <a:bodyPr wrap="square" rtlCol="0">
            <a:spAutoFit/>
          </a:bodyPr>
          <a:lstStyle/>
          <a:p>
            <a:r>
              <a:rPr lang="es-AR" sz="1000" b="1" dirty="0"/>
              <a:t>16</a:t>
            </a:r>
          </a:p>
        </p:txBody>
      </p:sp>
      <p:sp>
        <p:nvSpPr>
          <p:cNvPr id="110" name="CuadroTexto 109">
            <a:extLst>
              <a:ext uri="{FF2B5EF4-FFF2-40B4-BE49-F238E27FC236}">
                <a16:creationId xmlns:a16="http://schemas.microsoft.com/office/drawing/2014/main" id="{6A423B51-9A8E-4183-B20A-E644FA4693B1}"/>
              </a:ext>
            </a:extLst>
          </p:cNvPr>
          <p:cNvSpPr txBox="1"/>
          <p:nvPr/>
        </p:nvSpPr>
        <p:spPr>
          <a:xfrm>
            <a:off x="8629859" y="2917650"/>
            <a:ext cx="338915" cy="246221"/>
          </a:xfrm>
          <a:prstGeom prst="rect">
            <a:avLst/>
          </a:prstGeom>
          <a:noFill/>
        </p:spPr>
        <p:txBody>
          <a:bodyPr wrap="square" rtlCol="0">
            <a:spAutoFit/>
          </a:bodyPr>
          <a:lstStyle/>
          <a:p>
            <a:r>
              <a:rPr lang="es-AR" sz="1000" b="1" dirty="0"/>
              <a:t>17</a:t>
            </a:r>
          </a:p>
        </p:txBody>
      </p:sp>
      <p:sp>
        <p:nvSpPr>
          <p:cNvPr id="111" name="CuadroTexto 110">
            <a:extLst>
              <a:ext uri="{FF2B5EF4-FFF2-40B4-BE49-F238E27FC236}">
                <a16:creationId xmlns:a16="http://schemas.microsoft.com/office/drawing/2014/main" id="{D9851E1F-B6EC-42C5-8839-8D550CBCF164}"/>
              </a:ext>
            </a:extLst>
          </p:cNvPr>
          <p:cNvSpPr txBox="1"/>
          <p:nvPr/>
        </p:nvSpPr>
        <p:spPr>
          <a:xfrm>
            <a:off x="5205289" y="2358692"/>
            <a:ext cx="338915" cy="246221"/>
          </a:xfrm>
          <a:prstGeom prst="rect">
            <a:avLst/>
          </a:prstGeom>
          <a:noFill/>
        </p:spPr>
        <p:txBody>
          <a:bodyPr wrap="square" rtlCol="0">
            <a:spAutoFit/>
          </a:bodyPr>
          <a:lstStyle/>
          <a:p>
            <a:r>
              <a:rPr lang="es-AR" sz="1000" b="1" dirty="0"/>
              <a:t>18</a:t>
            </a:r>
          </a:p>
        </p:txBody>
      </p:sp>
      <p:sp>
        <p:nvSpPr>
          <p:cNvPr id="112" name="CuadroTexto 111">
            <a:extLst>
              <a:ext uri="{FF2B5EF4-FFF2-40B4-BE49-F238E27FC236}">
                <a16:creationId xmlns:a16="http://schemas.microsoft.com/office/drawing/2014/main" id="{0CC0BEFA-4416-4644-B007-057B394CEEA0}"/>
              </a:ext>
            </a:extLst>
          </p:cNvPr>
          <p:cNvSpPr txBox="1"/>
          <p:nvPr/>
        </p:nvSpPr>
        <p:spPr>
          <a:xfrm>
            <a:off x="1801037" y="1007536"/>
            <a:ext cx="338915" cy="246221"/>
          </a:xfrm>
          <a:prstGeom prst="rect">
            <a:avLst/>
          </a:prstGeom>
          <a:noFill/>
        </p:spPr>
        <p:txBody>
          <a:bodyPr wrap="square" rtlCol="0">
            <a:spAutoFit/>
          </a:bodyPr>
          <a:lstStyle/>
          <a:p>
            <a:r>
              <a:rPr lang="es-AR" sz="1000" b="1" dirty="0"/>
              <a:t>19</a:t>
            </a:r>
          </a:p>
        </p:txBody>
      </p:sp>
      <p:sp>
        <p:nvSpPr>
          <p:cNvPr id="114" name="CuadroTexto 113">
            <a:extLst>
              <a:ext uri="{FF2B5EF4-FFF2-40B4-BE49-F238E27FC236}">
                <a16:creationId xmlns:a16="http://schemas.microsoft.com/office/drawing/2014/main" id="{51F19137-7DE8-4C87-BC7D-6AC60F08DDE5}"/>
              </a:ext>
            </a:extLst>
          </p:cNvPr>
          <p:cNvSpPr txBox="1"/>
          <p:nvPr/>
        </p:nvSpPr>
        <p:spPr>
          <a:xfrm>
            <a:off x="4514361" y="1475258"/>
            <a:ext cx="338915" cy="246221"/>
          </a:xfrm>
          <a:prstGeom prst="rect">
            <a:avLst/>
          </a:prstGeom>
          <a:noFill/>
        </p:spPr>
        <p:txBody>
          <a:bodyPr wrap="square" rtlCol="0">
            <a:spAutoFit/>
          </a:bodyPr>
          <a:lstStyle/>
          <a:p>
            <a:r>
              <a:rPr lang="es-AR" sz="1000" b="1" dirty="0"/>
              <a:t>20</a:t>
            </a:r>
          </a:p>
        </p:txBody>
      </p:sp>
      <p:sp>
        <p:nvSpPr>
          <p:cNvPr id="115" name="CuadroTexto 114">
            <a:extLst>
              <a:ext uri="{FF2B5EF4-FFF2-40B4-BE49-F238E27FC236}">
                <a16:creationId xmlns:a16="http://schemas.microsoft.com/office/drawing/2014/main" id="{FD49C75B-24D1-489C-BF54-4A4B0A4A4A3E}"/>
              </a:ext>
            </a:extLst>
          </p:cNvPr>
          <p:cNvSpPr txBox="1"/>
          <p:nvPr/>
        </p:nvSpPr>
        <p:spPr>
          <a:xfrm>
            <a:off x="5423691" y="2442393"/>
            <a:ext cx="338915" cy="246221"/>
          </a:xfrm>
          <a:prstGeom prst="rect">
            <a:avLst/>
          </a:prstGeom>
          <a:noFill/>
        </p:spPr>
        <p:txBody>
          <a:bodyPr wrap="square" rtlCol="0">
            <a:spAutoFit/>
          </a:bodyPr>
          <a:lstStyle/>
          <a:p>
            <a:r>
              <a:rPr lang="es-AR" sz="1000" b="1" dirty="0"/>
              <a:t>21</a:t>
            </a:r>
          </a:p>
        </p:txBody>
      </p:sp>
      <p:sp>
        <p:nvSpPr>
          <p:cNvPr id="116" name="CuadroTexto 115">
            <a:extLst>
              <a:ext uri="{FF2B5EF4-FFF2-40B4-BE49-F238E27FC236}">
                <a16:creationId xmlns:a16="http://schemas.microsoft.com/office/drawing/2014/main" id="{B58A669A-335E-4DFC-8001-8E3F202B84D3}"/>
              </a:ext>
            </a:extLst>
          </p:cNvPr>
          <p:cNvSpPr txBox="1"/>
          <p:nvPr/>
        </p:nvSpPr>
        <p:spPr>
          <a:xfrm>
            <a:off x="1863980" y="1835140"/>
            <a:ext cx="338915" cy="246221"/>
          </a:xfrm>
          <a:prstGeom prst="rect">
            <a:avLst/>
          </a:prstGeom>
          <a:noFill/>
        </p:spPr>
        <p:txBody>
          <a:bodyPr wrap="square" rtlCol="0">
            <a:spAutoFit/>
          </a:bodyPr>
          <a:lstStyle/>
          <a:p>
            <a:r>
              <a:rPr lang="es-AR" sz="1000" b="1" dirty="0"/>
              <a:t>22</a:t>
            </a:r>
          </a:p>
        </p:txBody>
      </p:sp>
      <p:sp>
        <p:nvSpPr>
          <p:cNvPr id="117" name="CuadroTexto 116">
            <a:extLst>
              <a:ext uri="{FF2B5EF4-FFF2-40B4-BE49-F238E27FC236}">
                <a16:creationId xmlns:a16="http://schemas.microsoft.com/office/drawing/2014/main" id="{4537F8D0-43A7-4769-ABD3-42D2F9F0ABD3}"/>
              </a:ext>
            </a:extLst>
          </p:cNvPr>
          <p:cNvSpPr txBox="1"/>
          <p:nvPr/>
        </p:nvSpPr>
        <p:spPr>
          <a:xfrm>
            <a:off x="3810477" y="2294033"/>
            <a:ext cx="338915" cy="246221"/>
          </a:xfrm>
          <a:prstGeom prst="rect">
            <a:avLst/>
          </a:prstGeom>
          <a:noFill/>
        </p:spPr>
        <p:txBody>
          <a:bodyPr wrap="square" rtlCol="0">
            <a:spAutoFit/>
          </a:bodyPr>
          <a:lstStyle/>
          <a:p>
            <a:r>
              <a:rPr lang="es-AR" sz="1000" b="1" dirty="0"/>
              <a:t>23</a:t>
            </a:r>
          </a:p>
        </p:txBody>
      </p:sp>
      <p:sp>
        <p:nvSpPr>
          <p:cNvPr id="119" name="CuadroTexto 118">
            <a:extLst>
              <a:ext uri="{FF2B5EF4-FFF2-40B4-BE49-F238E27FC236}">
                <a16:creationId xmlns:a16="http://schemas.microsoft.com/office/drawing/2014/main" id="{22335946-5090-477A-80F7-B5B9A257DC23}"/>
              </a:ext>
            </a:extLst>
          </p:cNvPr>
          <p:cNvSpPr txBox="1"/>
          <p:nvPr/>
        </p:nvSpPr>
        <p:spPr>
          <a:xfrm>
            <a:off x="2040976" y="1009537"/>
            <a:ext cx="338915" cy="246221"/>
          </a:xfrm>
          <a:prstGeom prst="rect">
            <a:avLst/>
          </a:prstGeom>
          <a:noFill/>
        </p:spPr>
        <p:txBody>
          <a:bodyPr wrap="square" rtlCol="0">
            <a:spAutoFit/>
          </a:bodyPr>
          <a:lstStyle/>
          <a:p>
            <a:r>
              <a:rPr lang="es-AR" sz="1000" b="1" dirty="0"/>
              <a:t>26</a:t>
            </a:r>
          </a:p>
        </p:txBody>
      </p:sp>
      <p:sp>
        <p:nvSpPr>
          <p:cNvPr id="120" name="CuadroTexto 119">
            <a:extLst>
              <a:ext uri="{FF2B5EF4-FFF2-40B4-BE49-F238E27FC236}">
                <a16:creationId xmlns:a16="http://schemas.microsoft.com/office/drawing/2014/main" id="{8B612D26-11DA-4661-BA76-AC4DEB62CF8D}"/>
              </a:ext>
            </a:extLst>
          </p:cNvPr>
          <p:cNvSpPr txBox="1"/>
          <p:nvPr/>
        </p:nvSpPr>
        <p:spPr>
          <a:xfrm>
            <a:off x="4694104" y="1539763"/>
            <a:ext cx="338915" cy="246221"/>
          </a:xfrm>
          <a:prstGeom prst="rect">
            <a:avLst/>
          </a:prstGeom>
          <a:noFill/>
        </p:spPr>
        <p:txBody>
          <a:bodyPr wrap="square" rtlCol="0">
            <a:spAutoFit/>
          </a:bodyPr>
          <a:lstStyle/>
          <a:p>
            <a:r>
              <a:rPr lang="es-AR" sz="1000" b="1" dirty="0"/>
              <a:t>27</a:t>
            </a:r>
          </a:p>
        </p:txBody>
      </p:sp>
      <p:sp>
        <p:nvSpPr>
          <p:cNvPr id="121" name="CuadroTexto 120">
            <a:extLst>
              <a:ext uri="{FF2B5EF4-FFF2-40B4-BE49-F238E27FC236}">
                <a16:creationId xmlns:a16="http://schemas.microsoft.com/office/drawing/2014/main" id="{49E855BF-FBED-4FD5-B360-04790179C912}"/>
              </a:ext>
            </a:extLst>
          </p:cNvPr>
          <p:cNvSpPr txBox="1"/>
          <p:nvPr/>
        </p:nvSpPr>
        <p:spPr>
          <a:xfrm>
            <a:off x="8592045" y="3325853"/>
            <a:ext cx="338915" cy="246221"/>
          </a:xfrm>
          <a:prstGeom prst="rect">
            <a:avLst/>
          </a:prstGeom>
          <a:noFill/>
        </p:spPr>
        <p:txBody>
          <a:bodyPr wrap="square" rtlCol="0">
            <a:spAutoFit/>
          </a:bodyPr>
          <a:lstStyle/>
          <a:p>
            <a:r>
              <a:rPr lang="es-AR" sz="1000" b="1" dirty="0"/>
              <a:t>28</a:t>
            </a:r>
          </a:p>
        </p:txBody>
      </p:sp>
      <p:sp>
        <p:nvSpPr>
          <p:cNvPr id="128" name="CuadroTexto 127">
            <a:extLst>
              <a:ext uri="{FF2B5EF4-FFF2-40B4-BE49-F238E27FC236}">
                <a16:creationId xmlns:a16="http://schemas.microsoft.com/office/drawing/2014/main" id="{3DE8C068-8799-4704-B040-1797E7A6F4EC}"/>
              </a:ext>
            </a:extLst>
          </p:cNvPr>
          <p:cNvSpPr txBox="1"/>
          <p:nvPr/>
        </p:nvSpPr>
        <p:spPr>
          <a:xfrm>
            <a:off x="8072469" y="3762237"/>
            <a:ext cx="454722" cy="246221"/>
          </a:xfrm>
          <a:prstGeom prst="rect">
            <a:avLst/>
          </a:prstGeom>
          <a:noFill/>
        </p:spPr>
        <p:txBody>
          <a:bodyPr wrap="square" rtlCol="0">
            <a:spAutoFit/>
          </a:bodyPr>
          <a:lstStyle/>
          <a:p>
            <a:r>
              <a:rPr lang="es-AR" sz="1000" b="1" dirty="0"/>
              <a:t>29</a:t>
            </a:r>
          </a:p>
        </p:txBody>
      </p:sp>
      <p:sp>
        <p:nvSpPr>
          <p:cNvPr id="130" name="CuadroTexto 129">
            <a:extLst>
              <a:ext uri="{FF2B5EF4-FFF2-40B4-BE49-F238E27FC236}">
                <a16:creationId xmlns:a16="http://schemas.microsoft.com/office/drawing/2014/main" id="{98ED9F52-E8E0-4F88-A2C8-58EAE4E0AB03}"/>
              </a:ext>
            </a:extLst>
          </p:cNvPr>
          <p:cNvSpPr txBox="1"/>
          <p:nvPr/>
        </p:nvSpPr>
        <p:spPr>
          <a:xfrm>
            <a:off x="6387737" y="1429856"/>
            <a:ext cx="403662" cy="246221"/>
          </a:xfrm>
          <a:prstGeom prst="rect">
            <a:avLst/>
          </a:prstGeom>
          <a:noFill/>
        </p:spPr>
        <p:txBody>
          <a:bodyPr wrap="square" rtlCol="0">
            <a:spAutoFit/>
          </a:bodyPr>
          <a:lstStyle/>
          <a:p>
            <a:r>
              <a:rPr lang="es-AR" sz="1000" b="1" dirty="0"/>
              <a:t>24</a:t>
            </a:r>
          </a:p>
        </p:txBody>
      </p:sp>
      <p:sp>
        <p:nvSpPr>
          <p:cNvPr id="131" name="CuadroTexto 130">
            <a:extLst>
              <a:ext uri="{FF2B5EF4-FFF2-40B4-BE49-F238E27FC236}">
                <a16:creationId xmlns:a16="http://schemas.microsoft.com/office/drawing/2014/main" id="{57983691-33DB-4689-8C75-5792EAB22C0B}"/>
              </a:ext>
            </a:extLst>
          </p:cNvPr>
          <p:cNvSpPr txBox="1"/>
          <p:nvPr/>
        </p:nvSpPr>
        <p:spPr>
          <a:xfrm>
            <a:off x="7458171" y="6044035"/>
            <a:ext cx="2158934" cy="246221"/>
          </a:xfrm>
          <a:prstGeom prst="rect">
            <a:avLst/>
          </a:prstGeom>
          <a:noFill/>
        </p:spPr>
        <p:txBody>
          <a:bodyPr wrap="square" rtlCol="0">
            <a:spAutoFit/>
          </a:bodyPr>
          <a:lstStyle/>
          <a:p>
            <a:r>
              <a:rPr lang="es-AR" sz="1000" dirty="0"/>
              <a:t>24. Generar código QR()</a:t>
            </a:r>
          </a:p>
        </p:txBody>
      </p:sp>
      <p:cxnSp>
        <p:nvCxnSpPr>
          <p:cNvPr id="38" name="Conector recto 37">
            <a:extLst>
              <a:ext uri="{FF2B5EF4-FFF2-40B4-BE49-F238E27FC236}">
                <a16:creationId xmlns:a16="http://schemas.microsoft.com/office/drawing/2014/main" id="{0E3A4A31-0127-4686-898D-6A30AF5F49A4}"/>
              </a:ext>
            </a:extLst>
          </p:cNvPr>
          <p:cNvCxnSpPr>
            <a:cxnSpLocks/>
          </p:cNvCxnSpPr>
          <p:nvPr/>
        </p:nvCxnSpPr>
        <p:spPr>
          <a:xfrm>
            <a:off x="8722399" y="1108308"/>
            <a:ext cx="731248"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21" name="CuadroTexto 20">
            <a:extLst>
              <a:ext uri="{FF2B5EF4-FFF2-40B4-BE49-F238E27FC236}">
                <a16:creationId xmlns:a16="http://schemas.microsoft.com/office/drawing/2014/main" id="{F668320C-3E64-46A7-A402-FFBB93571F25}"/>
              </a:ext>
            </a:extLst>
          </p:cNvPr>
          <p:cNvSpPr txBox="1"/>
          <p:nvPr/>
        </p:nvSpPr>
        <p:spPr>
          <a:xfrm>
            <a:off x="8589144" y="795601"/>
            <a:ext cx="295446" cy="369332"/>
          </a:xfrm>
          <a:prstGeom prst="rect">
            <a:avLst/>
          </a:prstGeom>
          <a:noFill/>
        </p:spPr>
        <p:txBody>
          <a:bodyPr wrap="square" rtlCol="0">
            <a:spAutoFit/>
          </a:bodyPr>
          <a:lstStyle/>
          <a:p>
            <a:r>
              <a:rPr lang="es-AR" dirty="0">
                <a:solidFill>
                  <a:srgbClr val="FF0000"/>
                </a:solidFill>
              </a:rPr>
              <a:t>:</a:t>
            </a:r>
          </a:p>
        </p:txBody>
      </p:sp>
      <p:sp>
        <p:nvSpPr>
          <p:cNvPr id="135" name="CuadroTexto 134">
            <a:extLst>
              <a:ext uri="{FF2B5EF4-FFF2-40B4-BE49-F238E27FC236}">
                <a16:creationId xmlns:a16="http://schemas.microsoft.com/office/drawing/2014/main" id="{44DE8801-A886-48DB-ACC3-F936F29A8AEF}"/>
              </a:ext>
            </a:extLst>
          </p:cNvPr>
          <p:cNvSpPr txBox="1"/>
          <p:nvPr/>
        </p:nvSpPr>
        <p:spPr>
          <a:xfrm>
            <a:off x="9951194" y="2099879"/>
            <a:ext cx="295446" cy="369332"/>
          </a:xfrm>
          <a:prstGeom prst="rect">
            <a:avLst/>
          </a:prstGeom>
          <a:noFill/>
        </p:spPr>
        <p:txBody>
          <a:bodyPr wrap="square" rtlCol="0">
            <a:spAutoFit/>
          </a:bodyPr>
          <a:lstStyle/>
          <a:p>
            <a:r>
              <a:rPr lang="es-AR" dirty="0">
                <a:solidFill>
                  <a:srgbClr val="FF0000"/>
                </a:solidFill>
              </a:rPr>
              <a:t>:</a:t>
            </a:r>
          </a:p>
        </p:txBody>
      </p:sp>
      <p:cxnSp>
        <p:nvCxnSpPr>
          <p:cNvPr id="136" name="Conector recto 135">
            <a:extLst>
              <a:ext uri="{FF2B5EF4-FFF2-40B4-BE49-F238E27FC236}">
                <a16:creationId xmlns:a16="http://schemas.microsoft.com/office/drawing/2014/main" id="{FBE1FB85-9F43-4AF8-AF70-EE7DBD3375DC}"/>
              </a:ext>
            </a:extLst>
          </p:cNvPr>
          <p:cNvCxnSpPr>
            <a:cxnSpLocks/>
          </p:cNvCxnSpPr>
          <p:nvPr/>
        </p:nvCxnSpPr>
        <p:spPr>
          <a:xfrm flipV="1">
            <a:off x="10134922" y="2380103"/>
            <a:ext cx="644604" cy="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39" name="CuadroTexto 138">
            <a:extLst>
              <a:ext uri="{FF2B5EF4-FFF2-40B4-BE49-F238E27FC236}">
                <a16:creationId xmlns:a16="http://schemas.microsoft.com/office/drawing/2014/main" id="{A8BA1FC2-ACC9-4F57-B175-D18CCA6F588D}"/>
              </a:ext>
            </a:extLst>
          </p:cNvPr>
          <p:cNvSpPr txBox="1"/>
          <p:nvPr/>
        </p:nvSpPr>
        <p:spPr>
          <a:xfrm>
            <a:off x="9083403" y="1293542"/>
            <a:ext cx="295446" cy="369332"/>
          </a:xfrm>
          <a:prstGeom prst="rect">
            <a:avLst/>
          </a:prstGeom>
          <a:noFill/>
        </p:spPr>
        <p:txBody>
          <a:bodyPr wrap="square" rtlCol="0">
            <a:spAutoFit/>
          </a:bodyPr>
          <a:lstStyle/>
          <a:p>
            <a:r>
              <a:rPr lang="es-AR" dirty="0">
                <a:solidFill>
                  <a:srgbClr val="FF0000"/>
                </a:solidFill>
              </a:rPr>
              <a:t>:</a:t>
            </a:r>
          </a:p>
        </p:txBody>
      </p:sp>
      <p:cxnSp>
        <p:nvCxnSpPr>
          <p:cNvPr id="140" name="Conector recto 139">
            <a:extLst>
              <a:ext uri="{FF2B5EF4-FFF2-40B4-BE49-F238E27FC236}">
                <a16:creationId xmlns:a16="http://schemas.microsoft.com/office/drawing/2014/main" id="{69007940-5868-41F4-94B3-C08DF6DE28A9}"/>
              </a:ext>
            </a:extLst>
          </p:cNvPr>
          <p:cNvCxnSpPr>
            <a:cxnSpLocks/>
          </p:cNvCxnSpPr>
          <p:nvPr/>
        </p:nvCxnSpPr>
        <p:spPr>
          <a:xfrm flipV="1">
            <a:off x="9217415" y="1575952"/>
            <a:ext cx="1706620" cy="1"/>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41" name="CuadroTexto 140">
            <a:extLst>
              <a:ext uri="{FF2B5EF4-FFF2-40B4-BE49-F238E27FC236}">
                <a16:creationId xmlns:a16="http://schemas.microsoft.com/office/drawing/2014/main" id="{2029058C-8365-47A4-86A8-43F17A5052F3}"/>
              </a:ext>
            </a:extLst>
          </p:cNvPr>
          <p:cNvSpPr txBox="1"/>
          <p:nvPr/>
        </p:nvSpPr>
        <p:spPr>
          <a:xfrm>
            <a:off x="9854762" y="2931390"/>
            <a:ext cx="295446" cy="369332"/>
          </a:xfrm>
          <a:prstGeom prst="rect">
            <a:avLst/>
          </a:prstGeom>
          <a:noFill/>
        </p:spPr>
        <p:txBody>
          <a:bodyPr wrap="square" rtlCol="0">
            <a:spAutoFit/>
          </a:bodyPr>
          <a:lstStyle/>
          <a:p>
            <a:r>
              <a:rPr lang="es-AR" dirty="0">
                <a:solidFill>
                  <a:srgbClr val="FF0000"/>
                </a:solidFill>
              </a:rPr>
              <a:t>:</a:t>
            </a:r>
          </a:p>
        </p:txBody>
      </p:sp>
      <p:cxnSp>
        <p:nvCxnSpPr>
          <p:cNvPr id="142" name="Conector recto 141">
            <a:extLst>
              <a:ext uri="{FF2B5EF4-FFF2-40B4-BE49-F238E27FC236}">
                <a16:creationId xmlns:a16="http://schemas.microsoft.com/office/drawing/2014/main" id="{386084F2-49AB-4DC1-809F-461709519BEC}"/>
              </a:ext>
            </a:extLst>
          </p:cNvPr>
          <p:cNvCxnSpPr>
            <a:cxnSpLocks/>
          </p:cNvCxnSpPr>
          <p:nvPr/>
        </p:nvCxnSpPr>
        <p:spPr>
          <a:xfrm>
            <a:off x="10020632" y="3184254"/>
            <a:ext cx="940334"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44" name="CuadroTexto 143">
            <a:extLst>
              <a:ext uri="{FF2B5EF4-FFF2-40B4-BE49-F238E27FC236}">
                <a16:creationId xmlns:a16="http://schemas.microsoft.com/office/drawing/2014/main" id="{315FF04F-B5A5-4378-A6DF-26CBE355BE6B}"/>
              </a:ext>
            </a:extLst>
          </p:cNvPr>
          <p:cNvSpPr txBox="1"/>
          <p:nvPr/>
        </p:nvSpPr>
        <p:spPr>
          <a:xfrm>
            <a:off x="8611204" y="5010786"/>
            <a:ext cx="295446" cy="369332"/>
          </a:xfrm>
          <a:prstGeom prst="rect">
            <a:avLst/>
          </a:prstGeom>
          <a:noFill/>
        </p:spPr>
        <p:txBody>
          <a:bodyPr wrap="square" rtlCol="0">
            <a:spAutoFit/>
          </a:bodyPr>
          <a:lstStyle/>
          <a:p>
            <a:r>
              <a:rPr lang="es-AR" dirty="0">
                <a:solidFill>
                  <a:srgbClr val="FF0000"/>
                </a:solidFill>
              </a:rPr>
              <a:t>:</a:t>
            </a:r>
          </a:p>
        </p:txBody>
      </p:sp>
      <p:cxnSp>
        <p:nvCxnSpPr>
          <p:cNvPr id="145" name="Conector recto 144">
            <a:extLst>
              <a:ext uri="{FF2B5EF4-FFF2-40B4-BE49-F238E27FC236}">
                <a16:creationId xmlns:a16="http://schemas.microsoft.com/office/drawing/2014/main" id="{09167D88-173C-4573-B062-C017BBCE5372}"/>
              </a:ext>
            </a:extLst>
          </p:cNvPr>
          <p:cNvCxnSpPr>
            <a:cxnSpLocks/>
          </p:cNvCxnSpPr>
          <p:nvPr/>
        </p:nvCxnSpPr>
        <p:spPr>
          <a:xfrm>
            <a:off x="8794932" y="5291010"/>
            <a:ext cx="583917"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47" name="CuadroTexto 146">
            <a:extLst>
              <a:ext uri="{FF2B5EF4-FFF2-40B4-BE49-F238E27FC236}">
                <a16:creationId xmlns:a16="http://schemas.microsoft.com/office/drawing/2014/main" id="{C27AE743-A296-4BAF-AAA2-42CFDA71502F}"/>
              </a:ext>
            </a:extLst>
          </p:cNvPr>
          <p:cNvSpPr txBox="1"/>
          <p:nvPr/>
        </p:nvSpPr>
        <p:spPr>
          <a:xfrm>
            <a:off x="5907416" y="2873208"/>
            <a:ext cx="295446" cy="369332"/>
          </a:xfrm>
          <a:prstGeom prst="rect">
            <a:avLst/>
          </a:prstGeom>
          <a:noFill/>
        </p:spPr>
        <p:txBody>
          <a:bodyPr wrap="square" rtlCol="0">
            <a:spAutoFit/>
          </a:bodyPr>
          <a:lstStyle/>
          <a:p>
            <a:r>
              <a:rPr lang="es-AR" dirty="0">
                <a:solidFill>
                  <a:srgbClr val="FF0000"/>
                </a:solidFill>
              </a:rPr>
              <a:t>:</a:t>
            </a:r>
          </a:p>
        </p:txBody>
      </p:sp>
      <p:cxnSp>
        <p:nvCxnSpPr>
          <p:cNvPr id="123" name="Conector recto de flecha 122">
            <a:extLst>
              <a:ext uri="{FF2B5EF4-FFF2-40B4-BE49-F238E27FC236}">
                <a16:creationId xmlns:a16="http://schemas.microsoft.com/office/drawing/2014/main" id="{F48353C3-84FE-4750-887C-772FBB430372}"/>
              </a:ext>
            </a:extLst>
          </p:cNvPr>
          <p:cNvCxnSpPr>
            <a:cxnSpLocks/>
          </p:cNvCxnSpPr>
          <p:nvPr/>
        </p:nvCxnSpPr>
        <p:spPr>
          <a:xfrm>
            <a:off x="7856493" y="3748271"/>
            <a:ext cx="572409" cy="66795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4" name="Conector recto de flecha 123">
            <a:extLst>
              <a:ext uri="{FF2B5EF4-FFF2-40B4-BE49-F238E27FC236}">
                <a16:creationId xmlns:a16="http://schemas.microsoft.com/office/drawing/2014/main" id="{0D085C6F-BF4D-4B50-9515-85D90D8A4965}"/>
              </a:ext>
            </a:extLst>
          </p:cNvPr>
          <p:cNvCxnSpPr>
            <a:cxnSpLocks/>
          </p:cNvCxnSpPr>
          <p:nvPr/>
        </p:nvCxnSpPr>
        <p:spPr>
          <a:xfrm>
            <a:off x="8331564" y="3073054"/>
            <a:ext cx="1047285" cy="12295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5" name="Conector recto de flecha 124">
            <a:extLst>
              <a:ext uri="{FF2B5EF4-FFF2-40B4-BE49-F238E27FC236}">
                <a16:creationId xmlns:a16="http://schemas.microsoft.com/office/drawing/2014/main" id="{B07FA3A1-A747-42B9-838A-2581B8627E8A}"/>
              </a:ext>
            </a:extLst>
          </p:cNvPr>
          <p:cNvCxnSpPr>
            <a:cxnSpLocks/>
          </p:cNvCxnSpPr>
          <p:nvPr/>
        </p:nvCxnSpPr>
        <p:spPr>
          <a:xfrm flipV="1">
            <a:off x="8005001" y="1472985"/>
            <a:ext cx="946668" cy="50787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6" name="CuadroTexto 125">
            <a:extLst>
              <a:ext uri="{FF2B5EF4-FFF2-40B4-BE49-F238E27FC236}">
                <a16:creationId xmlns:a16="http://schemas.microsoft.com/office/drawing/2014/main" id="{523199B6-89FE-4BC2-BB02-64741CC3C406}"/>
              </a:ext>
            </a:extLst>
          </p:cNvPr>
          <p:cNvSpPr txBox="1"/>
          <p:nvPr/>
        </p:nvSpPr>
        <p:spPr>
          <a:xfrm>
            <a:off x="5625584" y="2511412"/>
            <a:ext cx="338915" cy="246221"/>
          </a:xfrm>
          <a:prstGeom prst="rect">
            <a:avLst/>
          </a:prstGeom>
          <a:noFill/>
        </p:spPr>
        <p:txBody>
          <a:bodyPr wrap="square" rtlCol="0">
            <a:spAutoFit/>
          </a:bodyPr>
          <a:lstStyle/>
          <a:p>
            <a:r>
              <a:rPr lang="es-AR" sz="1000" b="1" dirty="0"/>
              <a:t>32</a:t>
            </a:r>
          </a:p>
        </p:txBody>
      </p:sp>
      <p:pic>
        <p:nvPicPr>
          <p:cNvPr id="133" name="Imagen 132">
            <a:extLst>
              <a:ext uri="{FF2B5EF4-FFF2-40B4-BE49-F238E27FC236}">
                <a16:creationId xmlns:a16="http://schemas.microsoft.com/office/drawing/2014/main" id="{54AAFEAA-60AE-42CE-9B20-B84A3B14A675}"/>
              </a:ext>
            </a:extLst>
          </p:cNvPr>
          <p:cNvPicPr>
            <a:picLocks noChangeAspect="1"/>
          </p:cNvPicPr>
          <p:nvPr/>
        </p:nvPicPr>
        <p:blipFill>
          <a:blip r:embed="rId3"/>
          <a:stretch>
            <a:fillRect/>
          </a:stretch>
        </p:blipFill>
        <p:spPr>
          <a:xfrm>
            <a:off x="5662879" y="3998323"/>
            <a:ext cx="1628775" cy="942975"/>
          </a:xfrm>
          <a:prstGeom prst="rect">
            <a:avLst/>
          </a:prstGeom>
        </p:spPr>
      </p:pic>
      <p:sp>
        <p:nvSpPr>
          <p:cNvPr id="134" name="CuadroTexto 133">
            <a:extLst>
              <a:ext uri="{FF2B5EF4-FFF2-40B4-BE49-F238E27FC236}">
                <a16:creationId xmlns:a16="http://schemas.microsoft.com/office/drawing/2014/main" id="{B9C4FCBD-7394-4FA0-A5F2-95A8C825733F}"/>
              </a:ext>
            </a:extLst>
          </p:cNvPr>
          <p:cNvSpPr txBox="1"/>
          <p:nvPr/>
        </p:nvSpPr>
        <p:spPr>
          <a:xfrm>
            <a:off x="8679730" y="1904442"/>
            <a:ext cx="338915" cy="246221"/>
          </a:xfrm>
          <a:prstGeom prst="rect">
            <a:avLst/>
          </a:prstGeom>
          <a:noFill/>
        </p:spPr>
        <p:txBody>
          <a:bodyPr wrap="square" rtlCol="0">
            <a:spAutoFit/>
          </a:bodyPr>
          <a:lstStyle/>
          <a:p>
            <a:r>
              <a:rPr lang="es-AR" sz="1000" b="1" dirty="0"/>
              <a:t>14</a:t>
            </a:r>
          </a:p>
        </p:txBody>
      </p:sp>
      <p:cxnSp>
        <p:nvCxnSpPr>
          <p:cNvPr id="137" name="Conector recto de flecha 136">
            <a:extLst>
              <a:ext uri="{FF2B5EF4-FFF2-40B4-BE49-F238E27FC236}">
                <a16:creationId xmlns:a16="http://schemas.microsoft.com/office/drawing/2014/main" id="{73571E20-9F06-448F-BEB6-188EADDCF7C3}"/>
              </a:ext>
            </a:extLst>
          </p:cNvPr>
          <p:cNvCxnSpPr>
            <a:cxnSpLocks/>
          </p:cNvCxnSpPr>
          <p:nvPr/>
        </p:nvCxnSpPr>
        <p:spPr>
          <a:xfrm flipV="1">
            <a:off x="8394400" y="2072577"/>
            <a:ext cx="1059247" cy="16080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8" name="CuadroTexto 137">
            <a:extLst>
              <a:ext uri="{FF2B5EF4-FFF2-40B4-BE49-F238E27FC236}">
                <a16:creationId xmlns:a16="http://schemas.microsoft.com/office/drawing/2014/main" id="{43F37278-07E9-46A6-8B31-A77F9BA55D04}"/>
              </a:ext>
            </a:extLst>
          </p:cNvPr>
          <p:cNvSpPr txBox="1"/>
          <p:nvPr/>
        </p:nvSpPr>
        <p:spPr>
          <a:xfrm>
            <a:off x="7470784" y="6364802"/>
            <a:ext cx="2158934" cy="246221"/>
          </a:xfrm>
          <a:prstGeom prst="rect">
            <a:avLst/>
          </a:prstGeom>
          <a:noFill/>
        </p:spPr>
        <p:txBody>
          <a:bodyPr wrap="square" rtlCol="0">
            <a:spAutoFit/>
          </a:bodyPr>
          <a:lstStyle/>
          <a:p>
            <a:r>
              <a:rPr lang="es-AR" sz="1000" dirty="0"/>
              <a:t>26 Confirmar despacho()</a:t>
            </a:r>
          </a:p>
        </p:txBody>
      </p:sp>
      <p:cxnSp>
        <p:nvCxnSpPr>
          <p:cNvPr id="143" name="Conector recto de flecha 142">
            <a:extLst>
              <a:ext uri="{FF2B5EF4-FFF2-40B4-BE49-F238E27FC236}">
                <a16:creationId xmlns:a16="http://schemas.microsoft.com/office/drawing/2014/main" id="{264ABB44-46F1-4C84-AB64-39640D2A560A}"/>
              </a:ext>
            </a:extLst>
          </p:cNvPr>
          <p:cNvCxnSpPr>
            <a:cxnSpLocks/>
          </p:cNvCxnSpPr>
          <p:nvPr/>
        </p:nvCxnSpPr>
        <p:spPr>
          <a:xfrm flipH="1">
            <a:off x="4339737" y="3422140"/>
            <a:ext cx="1268981" cy="47791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48" name="CuadroTexto 147">
            <a:extLst>
              <a:ext uri="{FF2B5EF4-FFF2-40B4-BE49-F238E27FC236}">
                <a16:creationId xmlns:a16="http://schemas.microsoft.com/office/drawing/2014/main" id="{BBC5E4FD-E0C3-4C79-AA27-58092DF817E2}"/>
              </a:ext>
            </a:extLst>
          </p:cNvPr>
          <p:cNvSpPr txBox="1"/>
          <p:nvPr/>
        </p:nvSpPr>
        <p:spPr>
          <a:xfrm>
            <a:off x="4582855" y="3787561"/>
            <a:ext cx="338915" cy="246221"/>
          </a:xfrm>
          <a:prstGeom prst="rect">
            <a:avLst/>
          </a:prstGeom>
          <a:noFill/>
        </p:spPr>
        <p:txBody>
          <a:bodyPr wrap="square" rtlCol="0">
            <a:spAutoFit/>
          </a:bodyPr>
          <a:lstStyle/>
          <a:p>
            <a:r>
              <a:rPr lang="es-AR" sz="1000" b="1" dirty="0"/>
              <a:t>25</a:t>
            </a:r>
          </a:p>
        </p:txBody>
      </p:sp>
      <p:sp>
        <p:nvSpPr>
          <p:cNvPr id="149" name="CuadroTexto 148">
            <a:extLst>
              <a:ext uri="{FF2B5EF4-FFF2-40B4-BE49-F238E27FC236}">
                <a16:creationId xmlns:a16="http://schemas.microsoft.com/office/drawing/2014/main" id="{F9630DC3-FA7B-40C9-B8B7-BC71CDED66AA}"/>
              </a:ext>
            </a:extLst>
          </p:cNvPr>
          <p:cNvSpPr txBox="1"/>
          <p:nvPr/>
        </p:nvSpPr>
        <p:spPr>
          <a:xfrm>
            <a:off x="4812875" y="3724500"/>
            <a:ext cx="338915" cy="246221"/>
          </a:xfrm>
          <a:prstGeom prst="rect">
            <a:avLst/>
          </a:prstGeom>
          <a:noFill/>
        </p:spPr>
        <p:txBody>
          <a:bodyPr wrap="square" rtlCol="0">
            <a:spAutoFit/>
          </a:bodyPr>
          <a:lstStyle/>
          <a:p>
            <a:r>
              <a:rPr lang="es-AR" sz="1000" b="1" dirty="0"/>
              <a:t>31</a:t>
            </a:r>
          </a:p>
        </p:txBody>
      </p:sp>
      <p:sp>
        <p:nvSpPr>
          <p:cNvPr id="150" name="CuadroTexto 149">
            <a:extLst>
              <a:ext uri="{FF2B5EF4-FFF2-40B4-BE49-F238E27FC236}">
                <a16:creationId xmlns:a16="http://schemas.microsoft.com/office/drawing/2014/main" id="{6DF657CB-742D-49CF-A15C-58B54F518C30}"/>
              </a:ext>
            </a:extLst>
          </p:cNvPr>
          <p:cNvSpPr txBox="1"/>
          <p:nvPr/>
        </p:nvSpPr>
        <p:spPr>
          <a:xfrm>
            <a:off x="10027753" y="6275638"/>
            <a:ext cx="2158934" cy="246221"/>
          </a:xfrm>
          <a:prstGeom prst="rect">
            <a:avLst/>
          </a:prstGeom>
          <a:noFill/>
        </p:spPr>
        <p:txBody>
          <a:bodyPr wrap="square" rtlCol="0">
            <a:spAutoFit/>
          </a:bodyPr>
          <a:lstStyle/>
          <a:p>
            <a:r>
              <a:rPr lang="es-AR" sz="1000" dirty="0"/>
              <a:t>32. Mostrar nro. de despacho()</a:t>
            </a:r>
          </a:p>
        </p:txBody>
      </p:sp>
      <p:sp>
        <p:nvSpPr>
          <p:cNvPr id="151" name="CuadroTexto 150">
            <a:extLst>
              <a:ext uri="{FF2B5EF4-FFF2-40B4-BE49-F238E27FC236}">
                <a16:creationId xmlns:a16="http://schemas.microsoft.com/office/drawing/2014/main" id="{AC4F7840-C0E1-4B82-8E1A-5328CD448C22}"/>
              </a:ext>
            </a:extLst>
          </p:cNvPr>
          <p:cNvSpPr txBox="1"/>
          <p:nvPr/>
        </p:nvSpPr>
        <p:spPr>
          <a:xfrm>
            <a:off x="8428902" y="1963002"/>
            <a:ext cx="338915" cy="246221"/>
          </a:xfrm>
          <a:prstGeom prst="rect">
            <a:avLst/>
          </a:prstGeom>
          <a:noFill/>
        </p:spPr>
        <p:txBody>
          <a:bodyPr wrap="square" rtlCol="0">
            <a:spAutoFit/>
          </a:bodyPr>
          <a:lstStyle/>
          <a:p>
            <a:r>
              <a:rPr lang="es-AR" sz="1000" b="1" dirty="0"/>
              <a:t>30</a:t>
            </a:r>
          </a:p>
        </p:txBody>
      </p:sp>
      <p:sp>
        <p:nvSpPr>
          <p:cNvPr id="152" name="CuadroTexto 151">
            <a:extLst>
              <a:ext uri="{FF2B5EF4-FFF2-40B4-BE49-F238E27FC236}">
                <a16:creationId xmlns:a16="http://schemas.microsoft.com/office/drawing/2014/main" id="{59140C21-65C4-400E-8856-FBFB7C00B6B8}"/>
              </a:ext>
            </a:extLst>
          </p:cNvPr>
          <p:cNvSpPr txBox="1"/>
          <p:nvPr/>
        </p:nvSpPr>
        <p:spPr>
          <a:xfrm>
            <a:off x="10027753" y="5917595"/>
            <a:ext cx="2158934" cy="246221"/>
          </a:xfrm>
          <a:prstGeom prst="rect">
            <a:avLst/>
          </a:prstGeom>
          <a:noFill/>
        </p:spPr>
        <p:txBody>
          <a:bodyPr wrap="square" rtlCol="0">
            <a:spAutoFit/>
          </a:bodyPr>
          <a:lstStyle/>
          <a:p>
            <a:r>
              <a:rPr lang="es-AR" sz="1000" dirty="0"/>
              <a:t>30. Actualizar estado boleto()</a:t>
            </a:r>
          </a:p>
        </p:txBody>
      </p:sp>
    </p:spTree>
    <p:extLst>
      <p:ext uri="{BB962C8B-B14F-4D97-AF65-F5344CB8AC3E}">
        <p14:creationId xmlns:p14="http://schemas.microsoft.com/office/powerpoint/2010/main" val="113971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22" presetClass="entr" presetSubtype="8"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par>
                                <p:cTn id="41" presetID="22" presetClass="entr" presetSubtype="8"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22" presetClass="entr" presetSubtype="8"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par>
                                <p:cTn id="50" presetID="22" presetClass="entr" presetSubtype="8"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22" presetClass="entr" presetSubtype="8"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par>
                                <p:cTn id="62" presetID="22" presetClass="entr" presetSubtype="8" fill="hold"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par>
                                <p:cTn id="68" presetID="22" presetClass="entr" presetSubtype="8" fill="hold" nodeType="with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wipe(left)">
                                      <p:cBhvr>
                                        <p:cTn id="70" dur="500"/>
                                        <p:tgtEl>
                                          <p:spTgt spid="13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animEffect transition="in" filter="wipe(left)">
                                      <p:cBhvr>
                                        <p:cTn id="73" dur="500"/>
                                        <p:tgtEl>
                                          <p:spTgt spid="139"/>
                                        </p:tgtEl>
                                      </p:cBhvr>
                                    </p:animEffect>
                                  </p:childTnLst>
                                </p:cTn>
                              </p:par>
                              <p:par>
                                <p:cTn id="74" presetID="22" presetClass="entr" presetSubtype="8" fill="hold" nodeType="withEffect">
                                  <p:stCondLst>
                                    <p:cond delay="0"/>
                                  </p:stCondLst>
                                  <p:childTnLst>
                                    <p:set>
                                      <p:cBhvr>
                                        <p:cTn id="75" dur="1" fill="hold">
                                          <p:stCondLst>
                                            <p:cond delay="0"/>
                                          </p:stCondLst>
                                        </p:cTn>
                                        <p:tgtEl>
                                          <p:spTgt spid="140"/>
                                        </p:tgtEl>
                                        <p:attrNameLst>
                                          <p:attrName>style.visibility</p:attrName>
                                        </p:attrNameLst>
                                      </p:cBhvr>
                                      <p:to>
                                        <p:strVal val="visible"/>
                                      </p:to>
                                    </p:set>
                                    <p:animEffect transition="in" filter="wipe(left)">
                                      <p:cBhvr>
                                        <p:cTn id="76" dur="500"/>
                                        <p:tgtEl>
                                          <p:spTgt spid="140"/>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141"/>
                                        </p:tgtEl>
                                        <p:attrNameLst>
                                          <p:attrName>style.visibility</p:attrName>
                                        </p:attrNameLst>
                                      </p:cBhvr>
                                      <p:to>
                                        <p:strVal val="visible"/>
                                      </p:to>
                                    </p:set>
                                    <p:animEffect transition="in" filter="wipe(left)">
                                      <p:cBhvr>
                                        <p:cTn id="79" dur="500"/>
                                        <p:tgtEl>
                                          <p:spTgt spid="141"/>
                                        </p:tgtEl>
                                      </p:cBhvr>
                                    </p:animEffect>
                                  </p:childTnLst>
                                </p:cTn>
                              </p:par>
                              <p:par>
                                <p:cTn id="80" presetID="22" presetClass="entr" presetSubtype="8" fill="hold" nodeType="withEffect">
                                  <p:stCondLst>
                                    <p:cond delay="0"/>
                                  </p:stCondLst>
                                  <p:childTnLst>
                                    <p:set>
                                      <p:cBhvr>
                                        <p:cTn id="81" dur="1" fill="hold">
                                          <p:stCondLst>
                                            <p:cond delay="0"/>
                                          </p:stCondLst>
                                        </p:cTn>
                                        <p:tgtEl>
                                          <p:spTgt spid="142"/>
                                        </p:tgtEl>
                                        <p:attrNameLst>
                                          <p:attrName>style.visibility</p:attrName>
                                        </p:attrNameLst>
                                      </p:cBhvr>
                                      <p:to>
                                        <p:strVal val="visible"/>
                                      </p:to>
                                    </p:set>
                                    <p:animEffect transition="in" filter="wipe(left)">
                                      <p:cBhvr>
                                        <p:cTn id="82" dur="500"/>
                                        <p:tgtEl>
                                          <p:spTgt spid="142"/>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wipe(left)">
                                      <p:cBhvr>
                                        <p:cTn id="85" dur="500"/>
                                        <p:tgtEl>
                                          <p:spTgt spid="144"/>
                                        </p:tgtEl>
                                      </p:cBhvr>
                                    </p:animEffect>
                                  </p:childTnLst>
                                </p:cTn>
                              </p:par>
                              <p:par>
                                <p:cTn id="86" presetID="22" presetClass="entr" presetSubtype="8" fill="hold" nodeType="with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47"/>
                                        </p:tgtEl>
                                        <p:attrNameLst>
                                          <p:attrName>style.visibility</p:attrName>
                                        </p:attrNameLst>
                                      </p:cBhvr>
                                      <p:to>
                                        <p:strVal val="visible"/>
                                      </p:to>
                                    </p:set>
                                    <p:animEffect transition="in" filter="wipe(left)">
                                      <p:cBhvr>
                                        <p:cTn id="91" dur="500"/>
                                        <p:tgtEl>
                                          <p:spTgt spid="147"/>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4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95"/>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7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22"/>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45"/>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97"/>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25"/>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98"/>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76"/>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4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99"/>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9"/>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00"/>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01"/>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13"/>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51"/>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02"/>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5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03"/>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04"/>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55"/>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57"/>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105"/>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58"/>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06"/>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134"/>
                                        </p:tgtEl>
                                        <p:attrNameLst>
                                          <p:attrName>style.visibility</p:attrName>
                                        </p:attrNameLst>
                                      </p:cBhvr>
                                      <p:to>
                                        <p:strVal val="visible"/>
                                      </p:to>
                                    </p:set>
                                  </p:childTnLst>
                                </p:cTn>
                              </p:par>
                              <p:par>
                                <p:cTn id="188" presetID="1" presetClass="entr" presetSubtype="0" fill="hold" nodeType="withEffect">
                                  <p:stCondLst>
                                    <p:cond delay="0"/>
                                  </p:stCondLst>
                                  <p:childTnLst>
                                    <p:set>
                                      <p:cBhvr>
                                        <p:cTn id="189" dur="1" fill="hold">
                                          <p:stCondLst>
                                            <p:cond delay="0"/>
                                          </p:stCondLst>
                                        </p:cTn>
                                        <p:tgtEl>
                                          <p:spTgt spid="137"/>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60"/>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108"/>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59"/>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09"/>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77"/>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61"/>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110"/>
                                        </p:tgtEl>
                                        <p:attrNameLst>
                                          <p:attrName>style.visibility</p:attrName>
                                        </p:attrNameLst>
                                      </p:cBhvr>
                                      <p:to>
                                        <p:strVal val="visible"/>
                                      </p:to>
                                    </p:set>
                                  </p:childTnLst>
                                </p:cTn>
                              </p:par>
                              <p:par>
                                <p:cTn id="210" presetID="1" presetClass="entr" presetSubtype="0" fill="hold" nodeType="withEffect">
                                  <p:stCondLst>
                                    <p:cond delay="0"/>
                                  </p:stCondLst>
                                  <p:childTnLst>
                                    <p:set>
                                      <p:cBhvr>
                                        <p:cTn id="211" dur="1" fill="hold">
                                          <p:stCondLst>
                                            <p:cond delay="0"/>
                                          </p:stCondLst>
                                        </p:cTn>
                                        <p:tgtEl>
                                          <p:spTgt spid="124"/>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43"/>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44"/>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111"/>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66"/>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1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7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grpId="0" nodeType="clickEffect">
                                  <p:stCondLst>
                                    <p:cond delay="0"/>
                                  </p:stCondLst>
                                  <p:childTnLst>
                                    <p:set>
                                      <p:cBhvr>
                                        <p:cTn id="235" dur="1" fill="hold">
                                          <p:stCondLst>
                                            <p:cond delay="0"/>
                                          </p:stCondLst>
                                        </p:cTn>
                                        <p:tgtEl>
                                          <p:spTgt spid="62"/>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115"/>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116"/>
                                        </p:tgtEl>
                                        <p:attrNameLst>
                                          <p:attrName>style.visibility</p:attrName>
                                        </p:attrNameLst>
                                      </p:cBhvr>
                                      <p:to>
                                        <p:strVal val="visible"/>
                                      </p:to>
                                    </p:set>
                                  </p:childTnLst>
                                </p:cTn>
                              </p:par>
                              <p:par>
                                <p:cTn id="242" presetID="1" presetClass="entr" presetSubtype="0" fill="hold" nodeType="withEffect">
                                  <p:stCondLst>
                                    <p:cond delay="0"/>
                                  </p:stCondLst>
                                  <p:childTnLst>
                                    <p:set>
                                      <p:cBhvr>
                                        <p:cTn id="243" dur="1" fill="hold">
                                          <p:stCondLst>
                                            <p:cond delay="0"/>
                                          </p:stCondLst>
                                        </p:cTn>
                                        <p:tgtEl>
                                          <p:spTgt spid="81"/>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63"/>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17"/>
                                        </p:tgtEl>
                                        <p:attrNameLst>
                                          <p:attrName>style.visibility</p:attrName>
                                        </p:attrNameLst>
                                      </p:cBhvr>
                                      <p:to>
                                        <p:strVal val="visible"/>
                                      </p:to>
                                    </p:set>
                                  </p:childTnLst>
                                </p:cTn>
                              </p:par>
                              <p:par>
                                <p:cTn id="250" presetID="1" presetClass="entr" presetSubtype="0" fill="hold" nodeType="withEffect">
                                  <p:stCondLst>
                                    <p:cond delay="0"/>
                                  </p:stCondLst>
                                  <p:childTnLst>
                                    <p:set>
                                      <p:cBhvr>
                                        <p:cTn id="251" dur="1" fill="hold">
                                          <p:stCondLst>
                                            <p:cond delay="0"/>
                                          </p:stCondLst>
                                        </p:cTn>
                                        <p:tgtEl>
                                          <p:spTgt spid="80"/>
                                        </p:tgtEl>
                                        <p:attrNameLst>
                                          <p:attrName>style.visibility</p:attrName>
                                        </p:attrNameLst>
                                      </p:cBhvr>
                                      <p:to>
                                        <p:strVal val="visible"/>
                                      </p:to>
                                    </p:set>
                                  </p:childTnLst>
                                </p:cTn>
                              </p:par>
                              <p:par>
                                <p:cTn id="252" presetID="1" presetClass="entr" presetSubtype="0" fill="hold" grpId="0" nodeType="withEffect">
                                  <p:stCondLst>
                                    <p:cond delay="0"/>
                                  </p:stCondLst>
                                  <p:childTnLst>
                                    <p:set>
                                      <p:cBhvr>
                                        <p:cTn id="253" dur="1" fill="hold">
                                          <p:stCondLst>
                                            <p:cond delay="0"/>
                                          </p:stCondLst>
                                        </p:cTn>
                                        <p:tgtEl>
                                          <p:spTgt spid="64"/>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0"/>
                                          </p:stCondLst>
                                        </p:cTn>
                                        <p:tgtEl>
                                          <p:spTgt spid="130"/>
                                        </p:tgtEl>
                                        <p:attrNameLst>
                                          <p:attrName>style.visibility</p:attrName>
                                        </p:attrNameLst>
                                      </p:cBhvr>
                                      <p:to>
                                        <p:strVal val="visible"/>
                                      </p:to>
                                    </p:set>
                                  </p:childTnLst>
                                </p:cTn>
                              </p:par>
                              <p:par>
                                <p:cTn id="258" presetID="1" presetClass="entr" presetSubtype="0" fill="hold" grpId="0" nodeType="withEffect">
                                  <p:stCondLst>
                                    <p:cond delay="0"/>
                                  </p:stCondLst>
                                  <p:childTnLst>
                                    <p:set>
                                      <p:cBhvr>
                                        <p:cTn id="259" dur="1" fill="hold">
                                          <p:stCondLst>
                                            <p:cond delay="0"/>
                                          </p:stCondLst>
                                        </p:cTn>
                                        <p:tgtEl>
                                          <p:spTgt spid="131"/>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nodeType="clickEffect">
                                  <p:stCondLst>
                                    <p:cond delay="0"/>
                                  </p:stCondLst>
                                  <p:childTnLst>
                                    <p:set>
                                      <p:cBhvr>
                                        <p:cTn id="263" dur="1" fill="hold">
                                          <p:stCondLst>
                                            <p:cond delay="0"/>
                                          </p:stCondLst>
                                        </p:cTn>
                                        <p:tgtEl>
                                          <p:spTgt spid="143"/>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148"/>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65"/>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119"/>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138"/>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grpId="0" nodeType="clickEffect">
                                  <p:stCondLst>
                                    <p:cond delay="0"/>
                                  </p:stCondLst>
                                  <p:childTnLst>
                                    <p:set>
                                      <p:cBhvr>
                                        <p:cTn id="277" dur="1" fill="hold">
                                          <p:stCondLst>
                                            <p:cond delay="0"/>
                                          </p:stCondLst>
                                        </p:cTn>
                                        <p:tgtEl>
                                          <p:spTgt spid="120"/>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6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ntr" presetSubtype="0" fill="hold" grpId="0" nodeType="clickEffect">
                                  <p:stCondLst>
                                    <p:cond delay="0"/>
                                  </p:stCondLst>
                                  <p:childTnLst>
                                    <p:set>
                                      <p:cBhvr>
                                        <p:cTn id="283" dur="1" fill="hold">
                                          <p:stCondLst>
                                            <p:cond delay="0"/>
                                          </p:stCondLst>
                                        </p:cTn>
                                        <p:tgtEl>
                                          <p:spTgt spid="12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78"/>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70"/>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grpId="0" nodeType="clickEffect">
                                  <p:stCondLst>
                                    <p:cond delay="0"/>
                                  </p:stCondLst>
                                  <p:childTnLst>
                                    <p:set>
                                      <p:cBhvr>
                                        <p:cTn id="291" dur="1" fill="hold">
                                          <p:stCondLst>
                                            <p:cond delay="0"/>
                                          </p:stCondLst>
                                        </p:cTn>
                                        <p:tgtEl>
                                          <p:spTgt spid="128"/>
                                        </p:tgtEl>
                                        <p:attrNameLst>
                                          <p:attrName>style.visibility</p:attrName>
                                        </p:attrNameLst>
                                      </p:cBhvr>
                                      <p:to>
                                        <p:strVal val="visible"/>
                                      </p:to>
                                    </p:set>
                                  </p:childTnLst>
                                </p:cTn>
                              </p:par>
                              <p:par>
                                <p:cTn id="292" presetID="1" presetClass="entr" presetSubtype="0" fill="hold" nodeType="withEffect">
                                  <p:stCondLst>
                                    <p:cond delay="0"/>
                                  </p:stCondLst>
                                  <p:childTnLst>
                                    <p:set>
                                      <p:cBhvr>
                                        <p:cTn id="293" dur="1" fill="hold">
                                          <p:stCondLst>
                                            <p:cond delay="0"/>
                                          </p:stCondLst>
                                        </p:cTn>
                                        <p:tgtEl>
                                          <p:spTgt spid="123"/>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69"/>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151"/>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152"/>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presetID="1" presetClass="entr" presetSubtype="0" fill="hold" grpId="0" nodeType="clickEffect">
                                  <p:stCondLst>
                                    <p:cond delay="0"/>
                                  </p:stCondLst>
                                  <p:childTnLst>
                                    <p:set>
                                      <p:cBhvr>
                                        <p:cTn id="305" dur="1" fill="hold">
                                          <p:stCondLst>
                                            <p:cond delay="0"/>
                                          </p:stCondLst>
                                        </p:cTn>
                                        <p:tgtEl>
                                          <p:spTgt spid="149"/>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71"/>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ntr" presetSubtype="0" fill="hold" grpId="0" nodeType="clickEffect">
                                  <p:stCondLst>
                                    <p:cond delay="0"/>
                                  </p:stCondLst>
                                  <p:childTnLst>
                                    <p:set>
                                      <p:cBhvr>
                                        <p:cTn id="311" dur="1" fill="hold">
                                          <p:stCondLst>
                                            <p:cond delay="0"/>
                                          </p:stCondLst>
                                        </p:cTn>
                                        <p:tgtEl>
                                          <p:spTgt spid="126"/>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150"/>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nodeType="clickEffect">
                                  <p:stCondLst>
                                    <p:cond delay="0"/>
                                  </p:stCondLst>
                                  <p:childTnLst>
                                    <p:set>
                                      <p:cBhvr>
                                        <p:cTn id="317"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18" grpId="0"/>
      <p:bldP spid="20" grpId="0"/>
      <p:bldP spid="22" grpId="0"/>
      <p:bldP spid="23" grpId="0"/>
      <p:bldP spid="146" grpId="0"/>
      <p:bldP spid="41" grpId="0"/>
      <p:bldP spid="43" grpId="0"/>
      <p:bldP spid="44" grpId="0"/>
      <p:bldP spid="45" grpId="0"/>
      <p:bldP spid="46" grpId="0"/>
      <p:bldP spid="47" grpId="0"/>
      <p:bldP spid="49" grpId="0"/>
      <p:bldP spid="50" grpId="0"/>
      <p:bldP spid="51" grpId="0"/>
      <p:bldP spid="52" grpId="0"/>
      <p:bldP spid="53" grpId="0"/>
      <p:bldP spid="55" grpId="0"/>
      <p:bldP spid="57" grpId="0"/>
      <p:bldP spid="58" grpId="0"/>
      <p:bldP spid="59" grpId="0"/>
      <p:bldP spid="60" grpId="0"/>
      <p:bldP spid="61" grpId="0"/>
      <p:bldP spid="62" grpId="0"/>
      <p:bldP spid="63" grpId="0"/>
      <p:bldP spid="64" grpId="0"/>
      <p:bldP spid="65" grpId="0"/>
      <p:bldP spid="66" grpId="0"/>
      <p:bldP spid="67" grpId="0"/>
      <p:bldP spid="69" grpId="0"/>
      <p:bldP spid="70" grpId="0"/>
      <p:bldP spid="71" grpId="0"/>
      <p:bldP spid="72"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8" grpId="0"/>
      <p:bldP spid="109" grpId="0"/>
      <p:bldP spid="110" grpId="0"/>
      <p:bldP spid="111" grpId="0"/>
      <p:bldP spid="112" grpId="0"/>
      <p:bldP spid="114" grpId="0"/>
      <p:bldP spid="115" grpId="0"/>
      <p:bldP spid="116" grpId="0"/>
      <p:bldP spid="117" grpId="0"/>
      <p:bldP spid="119" grpId="0"/>
      <p:bldP spid="120" grpId="0"/>
      <p:bldP spid="121" grpId="0"/>
      <p:bldP spid="128" grpId="0"/>
      <p:bldP spid="130" grpId="0"/>
      <p:bldP spid="131" grpId="0"/>
      <p:bldP spid="21" grpId="0"/>
      <p:bldP spid="135" grpId="0"/>
      <p:bldP spid="139" grpId="0"/>
      <p:bldP spid="141" grpId="0"/>
      <p:bldP spid="144" grpId="0"/>
      <p:bldP spid="147" grpId="0"/>
      <p:bldP spid="126" grpId="0"/>
      <p:bldP spid="134" grpId="0"/>
      <p:bldP spid="138" grpId="0"/>
      <p:bldP spid="148" grpId="0"/>
      <p:bldP spid="149" grpId="0"/>
      <p:bldP spid="150" grpId="0"/>
      <p:bldP spid="151" grpId="0"/>
      <p:bldP spid="15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9612" y="515302"/>
            <a:ext cx="7062788" cy="663002"/>
          </a:xfrm>
          <a:prstGeom prst="rect">
            <a:avLst/>
          </a:prstGeom>
        </p:spPr>
        <p:txBody>
          <a:bodyPr vert="horz" wrap="square" lIns="0" tIns="85090" rIns="0" bIns="0" rtlCol="0">
            <a:spAutoFit/>
          </a:bodyPr>
          <a:lstStyle/>
          <a:p>
            <a:pPr marL="12700" marR="5080">
              <a:lnSpc>
                <a:spcPts val="4540"/>
              </a:lnSpc>
              <a:spcBef>
                <a:spcPts val="670"/>
              </a:spcBef>
            </a:pPr>
            <a:r>
              <a:rPr sz="4200" spc="-50" dirty="0"/>
              <a:t>¿Qué </a:t>
            </a:r>
            <a:r>
              <a:rPr sz="4200" spc="140" dirty="0"/>
              <a:t>es </a:t>
            </a:r>
            <a:r>
              <a:rPr lang="es-ES" sz="4200" spc="50" dirty="0"/>
              <a:t>el Modelo de Análisis</a:t>
            </a:r>
            <a:r>
              <a:rPr sz="4200" spc="25" dirty="0"/>
              <a:t>?</a:t>
            </a:r>
            <a:endParaRPr sz="4200" dirty="0"/>
          </a:p>
        </p:txBody>
      </p:sp>
      <p:sp>
        <p:nvSpPr>
          <p:cNvPr id="4" name="object 4"/>
          <p:cNvSpPr/>
          <p:nvPr/>
        </p:nvSpPr>
        <p:spPr>
          <a:xfrm>
            <a:off x="643889" y="1984905"/>
            <a:ext cx="3255645" cy="48895"/>
          </a:xfrm>
          <a:custGeom>
            <a:avLst/>
            <a:gdLst/>
            <a:ahLst/>
            <a:cxnLst/>
            <a:rect l="l" t="t" r="r" b="b"/>
            <a:pathLst>
              <a:path w="3255645" h="48894">
                <a:moveTo>
                  <a:pt x="203" y="16287"/>
                </a:moveTo>
                <a:lnTo>
                  <a:pt x="59841" y="11068"/>
                </a:lnTo>
                <a:lnTo>
                  <a:pt x="118551" y="6886"/>
                </a:lnTo>
                <a:lnTo>
                  <a:pt x="176169" y="3714"/>
                </a:lnTo>
                <a:lnTo>
                  <a:pt x="232531" y="1527"/>
                </a:lnTo>
                <a:lnTo>
                  <a:pt x="287475" y="298"/>
                </a:lnTo>
                <a:lnTo>
                  <a:pt x="340837" y="0"/>
                </a:lnTo>
                <a:lnTo>
                  <a:pt x="392455" y="606"/>
                </a:lnTo>
                <a:lnTo>
                  <a:pt x="442164" y="2091"/>
                </a:lnTo>
                <a:lnTo>
                  <a:pt x="489801" y="4429"/>
                </a:lnTo>
                <a:lnTo>
                  <a:pt x="535205" y="7591"/>
                </a:lnTo>
                <a:lnTo>
                  <a:pt x="578210" y="11553"/>
                </a:lnTo>
                <a:lnTo>
                  <a:pt x="618655" y="16287"/>
                </a:lnTo>
                <a:lnTo>
                  <a:pt x="655562" y="20343"/>
                </a:lnTo>
                <a:lnTo>
                  <a:pt x="694147" y="23174"/>
                </a:lnTo>
                <a:lnTo>
                  <a:pt x="734551" y="24929"/>
                </a:lnTo>
                <a:lnTo>
                  <a:pt x="776914" y="25758"/>
                </a:lnTo>
                <a:lnTo>
                  <a:pt x="821379" y="25811"/>
                </a:lnTo>
                <a:lnTo>
                  <a:pt x="868087" y="25239"/>
                </a:lnTo>
                <a:lnTo>
                  <a:pt x="917178" y="24190"/>
                </a:lnTo>
                <a:lnTo>
                  <a:pt x="968794" y="22815"/>
                </a:lnTo>
                <a:lnTo>
                  <a:pt x="1023076" y="21263"/>
                </a:lnTo>
                <a:lnTo>
                  <a:pt x="1080166" y="19685"/>
                </a:lnTo>
                <a:lnTo>
                  <a:pt x="1140205" y="18229"/>
                </a:lnTo>
                <a:lnTo>
                  <a:pt x="1203334" y="17047"/>
                </a:lnTo>
                <a:lnTo>
                  <a:pt x="1269695" y="16287"/>
                </a:lnTo>
                <a:lnTo>
                  <a:pt x="1335570" y="16044"/>
                </a:lnTo>
                <a:lnTo>
                  <a:pt x="1397471" y="16238"/>
                </a:lnTo>
                <a:lnTo>
                  <a:pt x="1455876" y="16761"/>
                </a:lnTo>
                <a:lnTo>
                  <a:pt x="1511266" y="17505"/>
                </a:lnTo>
                <a:lnTo>
                  <a:pt x="1564119" y="18361"/>
                </a:lnTo>
                <a:lnTo>
                  <a:pt x="1614916" y="19223"/>
                </a:lnTo>
                <a:lnTo>
                  <a:pt x="1664136" y="19980"/>
                </a:lnTo>
                <a:lnTo>
                  <a:pt x="1712260" y="20526"/>
                </a:lnTo>
                <a:lnTo>
                  <a:pt x="1759765" y="20751"/>
                </a:lnTo>
                <a:lnTo>
                  <a:pt x="1807134" y="20548"/>
                </a:lnTo>
                <a:lnTo>
                  <a:pt x="1854844" y="19809"/>
                </a:lnTo>
                <a:lnTo>
                  <a:pt x="1903376" y="18424"/>
                </a:lnTo>
                <a:lnTo>
                  <a:pt x="1953209" y="16287"/>
                </a:lnTo>
                <a:lnTo>
                  <a:pt x="2004879" y="14354"/>
                </a:lnTo>
                <a:lnTo>
                  <a:pt x="2058311" y="13514"/>
                </a:lnTo>
                <a:lnTo>
                  <a:pt x="2113065" y="13556"/>
                </a:lnTo>
                <a:lnTo>
                  <a:pt x="2168702" y="14271"/>
                </a:lnTo>
                <a:lnTo>
                  <a:pt x="2224783" y="15448"/>
                </a:lnTo>
                <a:lnTo>
                  <a:pt x="2280869" y="16877"/>
                </a:lnTo>
                <a:lnTo>
                  <a:pt x="2336521" y="18348"/>
                </a:lnTo>
                <a:lnTo>
                  <a:pt x="2391299" y="19652"/>
                </a:lnTo>
                <a:lnTo>
                  <a:pt x="2444765" y="20576"/>
                </a:lnTo>
                <a:lnTo>
                  <a:pt x="2496480" y="20912"/>
                </a:lnTo>
                <a:lnTo>
                  <a:pt x="2546003" y="20450"/>
                </a:lnTo>
                <a:lnTo>
                  <a:pt x="2592897" y="18978"/>
                </a:lnTo>
                <a:lnTo>
                  <a:pt x="2636723" y="16287"/>
                </a:lnTo>
                <a:lnTo>
                  <a:pt x="2684729" y="13326"/>
                </a:lnTo>
                <a:lnTo>
                  <a:pt x="2736706" y="11604"/>
                </a:lnTo>
                <a:lnTo>
                  <a:pt x="2791655" y="10912"/>
                </a:lnTo>
                <a:lnTo>
                  <a:pt x="2848578" y="11038"/>
                </a:lnTo>
                <a:lnTo>
                  <a:pt x="2906476" y="11773"/>
                </a:lnTo>
                <a:lnTo>
                  <a:pt x="2964351" y="12906"/>
                </a:lnTo>
                <a:lnTo>
                  <a:pt x="3021205" y="14227"/>
                </a:lnTo>
                <a:lnTo>
                  <a:pt x="3076039" y="15525"/>
                </a:lnTo>
                <a:lnTo>
                  <a:pt x="3127856" y="16591"/>
                </a:lnTo>
                <a:lnTo>
                  <a:pt x="3175655" y="17213"/>
                </a:lnTo>
                <a:lnTo>
                  <a:pt x="3218441" y="17182"/>
                </a:lnTo>
                <a:lnTo>
                  <a:pt x="3255213" y="16287"/>
                </a:lnTo>
                <a:lnTo>
                  <a:pt x="3254451" y="24796"/>
                </a:lnTo>
                <a:lnTo>
                  <a:pt x="3254832" y="28860"/>
                </a:lnTo>
                <a:lnTo>
                  <a:pt x="3255213" y="35337"/>
                </a:lnTo>
                <a:lnTo>
                  <a:pt x="3216122" y="36115"/>
                </a:lnTo>
                <a:lnTo>
                  <a:pt x="3170915" y="36344"/>
                </a:lnTo>
                <a:lnTo>
                  <a:pt x="3120658" y="36130"/>
                </a:lnTo>
                <a:lnTo>
                  <a:pt x="3066415" y="35582"/>
                </a:lnTo>
                <a:lnTo>
                  <a:pt x="3009251" y="34806"/>
                </a:lnTo>
                <a:lnTo>
                  <a:pt x="2950232" y="33911"/>
                </a:lnTo>
                <a:lnTo>
                  <a:pt x="2890421" y="33004"/>
                </a:lnTo>
                <a:lnTo>
                  <a:pt x="2830885" y="32192"/>
                </a:lnTo>
                <a:lnTo>
                  <a:pt x="2772687" y="31582"/>
                </a:lnTo>
                <a:lnTo>
                  <a:pt x="2716894" y="31283"/>
                </a:lnTo>
                <a:lnTo>
                  <a:pt x="2664569" y="31401"/>
                </a:lnTo>
                <a:lnTo>
                  <a:pt x="2616779" y="32045"/>
                </a:lnTo>
                <a:lnTo>
                  <a:pt x="2574587" y="33321"/>
                </a:lnTo>
                <a:lnTo>
                  <a:pt x="2539060" y="35337"/>
                </a:lnTo>
                <a:lnTo>
                  <a:pt x="2505660" y="37023"/>
                </a:lnTo>
                <a:lnTo>
                  <a:pt x="2429630" y="36758"/>
                </a:lnTo>
                <a:lnTo>
                  <a:pt x="2387188" y="35326"/>
                </a:lnTo>
                <a:lnTo>
                  <a:pt x="2341921" y="33375"/>
                </a:lnTo>
                <a:lnTo>
                  <a:pt x="2293925" y="31165"/>
                </a:lnTo>
                <a:lnTo>
                  <a:pt x="2243293" y="28955"/>
                </a:lnTo>
                <a:lnTo>
                  <a:pt x="2190120" y="27006"/>
                </a:lnTo>
                <a:lnTo>
                  <a:pt x="2134501" y="25578"/>
                </a:lnTo>
                <a:lnTo>
                  <a:pt x="2076532" y="24929"/>
                </a:lnTo>
                <a:lnTo>
                  <a:pt x="2016305" y="25321"/>
                </a:lnTo>
                <a:lnTo>
                  <a:pt x="1953917" y="27013"/>
                </a:lnTo>
                <a:lnTo>
                  <a:pt x="1889462" y="30265"/>
                </a:lnTo>
                <a:lnTo>
                  <a:pt x="1823034" y="35337"/>
                </a:lnTo>
                <a:lnTo>
                  <a:pt x="1755040" y="40941"/>
                </a:lnTo>
                <a:lnTo>
                  <a:pt x="1695292" y="44826"/>
                </a:lnTo>
                <a:lnTo>
                  <a:pt x="1642355" y="47204"/>
                </a:lnTo>
                <a:lnTo>
                  <a:pt x="1594796" y="48292"/>
                </a:lnTo>
                <a:lnTo>
                  <a:pt x="1551179" y="48302"/>
                </a:lnTo>
                <a:lnTo>
                  <a:pt x="1510070" y="47450"/>
                </a:lnTo>
                <a:lnTo>
                  <a:pt x="1470035" y="45949"/>
                </a:lnTo>
                <a:lnTo>
                  <a:pt x="1429638" y="44015"/>
                </a:lnTo>
                <a:lnTo>
                  <a:pt x="1387446" y="41861"/>
                </a:lnTo>
                <a:lnTo>
                  <a:pt x="1342024" y="39702"/>
                </a:lnTo>
                <a:lnTo>
                  <a:pt x="1291937" y="37752"/>
                </a:lnTo>
                <a:lnTo>
                  <a:pt x="1235751" y="36226"/>
                </a:lnTo>
                <a:lnTo>
                  <a:pt x="1172032" y="35337"/>
                </a:lnTo>
                <a:lnTo>
                  <a:pt x="1133460" y="35189"/>
                </a:lnTo>
                <a:lnTo>
                  <a:pt x="1094535" y="35286"/>
                </a:lnTo>
                <a:lnTo>
                  <a:pt x="1055146" y="35595"/>
                </a:lnTo>
                <a:lnTo>
                  <a:pt x="1015183" y="36082"/>
                </a:lnTo>
                <a:lnTo>
                  <a:pt x="974536" y="36715"/>
                </a:lnTo>
                <a:lnTo>
                  <a:pt x="933094" y="37461"/>
                </a:lnTo>
                <a:lnTo>
                  <a:pt x="890747" y="38287"/>
                </a:lnTo>
                <a:lnTo>
                  <a:pt x="847385" y="39159"/>
                </a:lnTo>
                <a:lnTo>
                  <a:pt x="802898" y="40044"/>
                </a:lnTo>
                <a:lnTo>
                  <a:pt x="757176" y="40910"/>
                </a:lnTo>
                <a:lnTo>
                  <a:pt x="710108" y="41723"/>
                </a:lnTo>
                <a:lnTo>
                  <a:pt x="661584" y="42451"/>
                </a:lnTo>
                <a:lnTo>
                  <a:pt x="611493" y="43060"/>
                </a:lnTo>
                <a:lnTo>
                  <a:pt x="559727" y="43516"/>
                </a:lnTo>
                <a:lnTo>
                  <a:pt x="506173" y="43788"/>
                </a:lnTo>
                <a:lnTo>
                  <a:pt x="450723" y="43842"/>
                </a:lnTo>
                <a:lnTo>
                  <a:pt x="393266" y="43645"/>
                </a:lnTo>
                <a:lnTo>
                  <a:pt x="333692" y="43164"/>
                </a:lnTo>
                <a:lnTo>
                  <a:pt x="271890" y="42365"/>
                </a:lnTo>
                <a:lnTo>
                  <a:pt x="207750" y="41216"/>
                </a:lnTo>
                <a:lnTo>
                  <a:pt x="141163" y="39684"/>
                </a:lnTo>
                <a:lnTo>
                  <a:pt x="72017" y="37735"/>
                </a:lnTo>
                <a:lnTo>
                  <a:pt x="203" y="35337"/>
                </a:lnTo>
                <a:lnTo>
                  <a:pt x="152" y="29241"/>
                </a:lnTo>
                <a:lnTo>
                  <a:pt x="0" y="23018"/>
                </a:lnTo>
                <a:lnTo>
                  <a:pt x="203" y="16287"/>
                </a:lnTo>
                <a:close/>
              </a:path>
            </a:pathLst>
          </a:custGeom>
          <a:ln w="38100">
            <a:solidFill>
              <a:srgbClr val="E97031"/>
            </a:solidFill>
          </a:ln>
        </p:spPr>
        <p:txBody>
          <a:bodyPr wrap="square" lIns="0" tIns="0" rIns="0" bIns="0" rtlCol="0"/>
          <a:lstStyle/>
          <a:p>
            <a:endParaRPr/>
          </a:p>
        </p:txBody>
      </p:sp>
      <p:sp>
        <p:nvSpPr>
          <p:cNvPr id="7" name="object 7"/>
          <p:cNvSpPr txBox="1"/>
          <p:nvPr/>
        </p:nvSpPr>
        <p:spPr>
          <a:xfrm>
            <a:off x="615536" y="2152055"/>
            <a:ext cx="6305103" cy="1154162"/>
          </a:xfrm>
          <a:prstGeom prst="rect">
            <a:avLst/>
          </a:prstGeom>
        </p:spPr>
        <p:txBody>
          <a:bodyPr vert="horz" wrap="square" lIns="0" tIns="45720" rIns="0" bIns="0" rtlCol="0">
            <a:spAutoFit/>
          </a:bodyPr>
          <a:lstStyle/>
          <a:p>
            <a:r>
              <a:rPr lang="es-ES" b="1" dirty="0">
                <a:solidFill>
                  <a:srgbClr val="000000"/>
                </a:solidFill>
                <a:latin typeface="Arial" panose="020B0604020202020204" pitchFamily="34" charset="0"/>
              </a:rPr>
              <a:t>Brinda una especificación de los requisitos más precisa y detallada que la especificación  que se obtiene como resultado de la captura de requisitos con casos de uso. Es decir, refina los casos de uso.</a:t>
            </a:r>
            <a:endParaRPr sz="1800" b="1" dirty="0">
              <a:latin typeface="Arial Narrow"/>
              <a:cs typeface="Arial Narrow"/>
            </a:endParaRPr>
          </a:p>
        </p:txBody>
      </p:sp>
      <p:sp>
        <p:nvSpPr>
          <p:cNvPr id="8" name="object 8"/>
          <p:cNvSpPr/>
          <p:nvPr/>
        </p:nvSpPr>
        <p:spPr>
          <a:xfrm>
            <a:off x="636394" y="3594274"/>
            <a:ext cx="3944372" cy="378460"/>
          </a:xfrm>
          <a:custGeom>
            <a:avLst/>
            <a:gdLst/>
            <a:ahLst/>
            <a:cxnLst/>
            <a:rect l="l" t="t" r="r" b="b"/>
            <a:pathLst>
              <a:path w="3385820" h="378460">
                <a:moveTo>
                  <a:pt x="3285185" y="272414"/>
                </a:moveTo>
                <a:lnTo>
                  <a:pt x="3280740" y="275081"/>
                </a:lnTo>
                <a:lnTo>
                  <a:pt x="3276168" y="277875"/>
                </a:lnTo>
                <a:lnTo>
                  <a:pt x="3274644" y="283717"/>
                </a:lnTo>
                <a:lnTo>
                  <a:pt x="3277438" y="288163"/>
                </a:lnTo>
                <a:lnTo>
                  <a:pt x="3331032" y="377951"/>
                </a:lnTo>
                <a:lnTo>
                  <a:pt x="3341659" y="359282"/>
                </a:lnTo>
                <a:lnTo>
                  <a:pt x="3321253" y="359282"/>
                </a:lnTo>
                <a:lnTo>
                  <a:pt x="3320705" y="340045"/>
                </a:lnTo>
                <a:lnTo>
                  <a:pt x="3320157" y="325014"/>
                </a:lnTo>
                <a:lnTo>
                  <a:pt x="3320040" y="322565"/>
                </a:lnTo>
                <a:lnTo>
                  <a:pt x="3291027" y="273938"/>
                </a:lnTo>
                <a:lnTo>
                  <a:pt x="3285185" y="272414"/>
                </a:lnTo>
                <a:close/>
              </a:path>
              <a:path w="3385820" h="378460">
                <a:moveTo>
                  <a:pt x="10731" y="271398"/>
                </a:moveTo>
                <a:lnTo>
                  <a:pt x="6172" y="274065"/>
                </a:lnTo>
                <a:lnTo>
                  <a:pt x="1600" y="276606"/>
                </a:lnTo>
                <a:lnTo>
                  <a:pt x="0" y="282447"/>
                </a:lnTo>
                <a:lnTo>
                  <a:pt x="54368" y="377825"/>
                </a:lnTo>
                <a:lnTo>
                  <a:pt x="65601" y="359028"/>
                </a:lnTo>
                <a:lnTo>
                  <a:pt x="45034" y="359028"/>
                </a:lnTo>
                <a:lnTo>
                  <a:pt x="45533" y="340045"/>
                </a:lnTo>
                <a:lnTo>
                  <a:pt x="46107" y="324871"/>
                </a:lnTo>
                <a:lnTo>
                  <a:pt x="16548" y="273050"/>
                </a:lnTo>
                <a:lnTo>
                  <a:pt x="10731" y="271398"/>
                </a:lnTo>
                <a:close/>
              </a:path>
              <a:path w="3385820" h="378460">
                <a:moveTo>
                  <a:pt x="3320040" y="322565"/>
                </a:moveTo>
                <a:lnTo>
                  <a:pt x="3320157" y="325014"/>
                </a:lnTo>
                <a:lnTo>
                  <a:pt x="3320745" y="341121"/>
                </a:lnTo>
                <a:lnTo>
                  <a:pt x="3321253" y="359282"/>
                </a:lnTo>
                <a:lnTo>
                  <a:pt x="3340303" y="358901"/>
                </a:lnTo>
                <a:lnTo>
                  <a:pt x="3340180" y="354329"/>
                </a:lnTo>
                <a:lnTo>
                  <a:pt x="3322523" y="354329"/>
                </a:lnTo>
                <a:lnTo>
                  <a:pt x="3330492" y="340359"/>
                </a:lnTo>
                <a:lnTo>
                  <a:pt x="3330463" y="340045"/>
                </a:lnTo>
                <a:lnTo>
                  <a:pt x="3320040" y="322565"/>
                </a:lnTo>
                <a:close/>
              </a:path>
              <a:path w="3385820" h="378460">
                <a:moveTo>
                  <a:pt x="3374593" y="271525"/>
                </a:moveTo>
                <a:lnTo>
                  <a:pt x="3368751" y="273176"/>
                </a:lnTo>
                <a:lnTo>
                  <a:pt x="3366138" y="277875"/>
                </a:lnTo>
                <a:lnTo>
                  <a:pt x="3339247" y="325014"/>
                </a:lnTo>
                <a:lnTo>
                  <a:pt x="3339816" y="341121"/>
                </a:lnTo>
                <a:lnTo>
                  <a:pt x="3340303" y="358901"/>
                </a:lnTo>
                <a:lnTo>
                  <a:pt x="3321253" y="359282"/>
                </a:lnTo>
                <a:lnTo>
                  <a:pt x="3341659" y="359282"/>
                </a:lnTo>
                <a:lnTo>
                  <a:pt x="3382721" y="287146"/>
                </a:lnTo>
                <a:lnTo>
                  <a:pt x="3385388" y="282575"/>
                </a:lnTo>
                <a:lnTo>
                  <a:pt x="3383737" y="276732"/>
                </a:lnTo>
                <a:lnTo>
                  <a:pt x="3379165" y="274192"/>
                </a:lnTo>
                <a:lnTo>
                  <a:pt x="3374593" y="271525"/>
                </a:lnTo>
                <a:close/>
              </a:path>
              <a:path w="3385820" h="378460">
                <a:moveTo>
                  <a:pt x="46107" y="324871"/>
                </a:moveTo>
                <a:lnTo>
                  <a:pt x="45500" y="341121"/>
                </a:lnTo>
                <a:lnTo>
                  <a:pt x="45034" y="359028"/>
                </a:lnTo>
                <a:lnTo>
                  <a:pt x="64084" y="359028"/>
                </a:lnTo>
                <a:lnTo>
                  <a:pt x="64207" y="354202"/>
                </a:lnTo>
                <a:lnTo>
                  <a:pt x="46380" y="354075"/>
                </a:lnTo>
                <a:lnTo>
                  <a:pt x="54763" y="340045"/>
                </a:lnTo>
                <a:lnTo>
                  <a:pt x="46107" y="324871"/>
                </a:lnTo>
                <a:close/>
              </a:path>
              <a:path w="3385820" h="378460">
                <a:moveTo>
                  <a:pt x="100139" y="272288"/>
                </a:moveTo>
                <a:lnTo>
                  <a:pt x="94297" y="273812"/>
                </a:lnTo>
                <a:lnTo>
                  <a:pt x="91605" y="278383"/>
                </a:lnTo>
                <a:lnTo>
                  <a:pt x="65291" y="322424"/>
                </a:lnTo>
                <a:lnTo>
                  <a:pt x="65167" y="325014"/>
                </a:lnTo>
                <a:lnTo>
                  <a:pt x="64550" y="341121"/>
                </a:lnTo>
                <a:lnTo>
                  <a:pt x="64084" y="359028"/>
                </a:lnTo>
                <a:lnTo>
                  <a:pt x="65601" y="359028"/>
                </a:lnTo>
                <a:lnTo>
                  <a:pt x="107950" y="288163"/>
                </a:lnTo>
                <a:lnTo>
                  <a:pt x="110655" y="283590"/>
                </a:lnTo>
                <a:lnTo>
                  <a:pt x="109181" y="277748"/>
                </a:lnTo>
                <a:lnTo>
                  <a:pt x="104660" y="275081"/>
                </a:lnTo>
                <a:lnTo>
                  <a:pt x="100139" y="272288"/>
                </a:lnTo>
                <a:close/>
              </a:path>
              <a:path w="3385820" h="378460">
                <a:moveTo>
                  <a:pt x="3330570" y="340224"/>
                </a:moveTo>
                <a:lnTo>
                  <a:pt x="3322523" y="354329"/>
                </a:lnTo>
                <a:lnTo>
                  <a:pt x="3338906" y="354202"/>
                </a:lnTo>
                <a:lnTo>
                  <a:pt x="3330570" y="340224"/>
                </a:lnTo>
                <a:close/>
              </a:path>
              <a:path w="3385820" h="378460">
                <a:moveTo>
                  <a:pt x="3339247" y="325014"/>
                </a:moveTo>
                <a:lnTo>
                  <a:pt x="3330672" y="340045"/>
                </a:lnTo>
                <a:lnTo>
                  <a:pt x="3330651" y="340359"/>
                </a:lnTo>
                <a:lnTo>
                  <a:pt x="3338906" y="354202"/>
                </a:lnTo>
                <a:lnTo>
                  <a:pt x="3322523" y="354329"/>
                </a:lnTo>
                <a:lnTo>
                  <a:pt x="3340180" y="354329"/>
                </a:lnTo>
                <a:lnTo>
                  <a:pt x="3339783" y="340045"/>
                </a:lnTo>
                <a:lnTo>
                  <a:pt x="3339247" y="325014"/>
                </a:lnTo>
                <a:close/>
              </a:path>
              <a:path w="3385820" h="378460">
                <a:moveTo>
                  <a:pt x="54763" y="340045"/>
                </a:moveTo>
                <a:lnTo>
                  <a:pt x="46380" y="354075"/>
                </a:lnTo>
                <a:lnTo>
                  <a:pt x="62839" y="354202"/>
                </a:lnTo>
                <a:lnTo>
                  <a:pt x="54763" y="340045"/>
                </a:lnTo>
                <a:close/>
              </a:path>
              <a:path w="3385820" h="378460">
                <a:moveTo>
                  <a:pt x="65291" y="322424"/>
                </a:moveTo>
                <a:lnTo>
                  <a:pt x="54763" y="340045"/>
                </a:lnTo>
                <a:lnTo>
                  <a:pt x="62839" y="354202"/>
                </a:lnTo>
                <a:lnTo>
                  <a:pt x="64207" y="354202"/>
                </a:lnTo>
                <a:lnTo>
                  <a:pt x="64590" y="340045"/>
                </a:lnTo>
                <a:lnTo>
                  <a:pt x="65167" y="325014"/>
                </a:lnTo>
                <a:lnTo>
                  <a:pt x="65291" y="322424"/>
                </a:lnTo>
                <a:close/>
              </a:path>
              <a:path w="3385820" h="378460">
                <a:moveTo>
                  <a:pt x="3321426" y="205866"/>
                </a:moveTo>
                <a:lnTo>
                  <a:pt x="3300806" y="205866"/>
                </a:lnTo>
                <a:lnTo>
                  <a:pt x="3301441" y="207137"/>
                </a:lnTo>
                <a:lnTo>
                  <a:pt x="3312617" y="249427"/>
                </a:lnTo>
                <a:lnTo>
                  <a:pt x="3317824" y="291083"/>
                </a:lnTo>
                <a:lnTo>
                  <a:pt x="3320031" y="322424"/>
                </a:lnTo>
                <a:lnTo>
                  <a:pt x="3320124" y="322706"/>
                </a:lnTo>
                <a:lnTo>
                  <a:pt x="3330570" y="340224"/>
                </a:lnTo>
                <a:lnTo>
                  <a:pt x="3339247" y="325014"/>
                </a:lnTo>
                <a:lnTo>
                  <a:pt x="3339149" y="322424"/>
                </a:lnTo>
                <a:lnTo>
                  <a:pt x="3335223" y="273812"/>
                </a:lnTo>
                <a:lnTo>
                  <a:pt x="3329127" y="233679"/>
                </a:lnTo>
                <a:lnTo>
                  <a:pt x="3323920" y="212725"/>
                </a:lnTo>
                <a:lnTo>
                  <a:pt x="3321426" y="205866"/>
                </a:lnTo>
                <a:close/>
              </a:path>
              <a:path w="3385820" h="378460">
                <a:moveTo>
                  <a:pt x="1660358" y="184150"/>
                </a:moveTo>
                <a:lnTo>
                  <a:pt x="84099" y="184150"/>
                </a:lnTo>
                <a:lnTo>
                  <a:pt x="83172" y="184276"/>
                </a:lnTo>
                <a:lnTo>
                  <a:pt x="82283" y="184531"/>
                </a:lnTo>
                <a:lnTo>
                  <a:pt x="79133" y="185546"/>
                </a:lnTo>
                <a:lnTo>
                  <a:pt x="77787" y="185927"/>
                </a:lnTo>
                <a:lnTo>
                  <a:pt x="76542" y="186689"/>
                </a:lnTo>
                <a:lnTo>
                  <a:pt x="75501" y="187578"/>
                </a:lnTo>
                <a:lnTo>
                  <a:pt x="72453" y="190372"/>
                </a:lnTo>
                <a:lnTo>
                  <a:pt x="71831" y="190881"/>
                </a:lnTo>
                <a:lnTo>
                  <a:pt x="71297" y="191515"/>
                </a:lnTo>
                <a:lnTo>
                  <a:pt x="70853" y="192277"/>
                </a:lnTo>
                <a:lnTo>
                  <a:pt x="67627" y="197231"/>
                </a:lnTo>
                <a:lnTo>
                  <a:pt x="67398" y="197612"/>
                </a:lnTo>
                <a:lnTo>
                  <a:pt x="67195" y="198119"/>
                </a:lnTo>
                <a:lnTo>
                  <a:pt x="64160" y="204977"/>
                </a:lnTo>
                <a:lnTo>
                  <a:pt x="53911" y="246125"/>
                </a:lnTo>
                <a:lnTo>
                  <a:pt x="48590" y="289306"/>
                </a:lnTo>
                <a:lnTo>
                  <a:pt x="46189" y="325014"/>
                </a:lnTo>
                <a:lnTo>
                  <a:pt x="54763" y="340045"/>
                </a:lnTo>
                <a:lnTo>
                  <a:pt x="65291" y="322424"/>
                </a:lnTo>
                <a:lnTo>
                  <a:pt x="66248" y="306958"/>
                </a:lnTo>
                <a:lnTo>
                  <a:pt x="67576" y="290829"/>
                </a:lnTo>
                <a:lnTo>
                  <a:pt x="72745" y="249046"/>
                </a:lnTo>
                <a:lnTo>
                  <a:pt x="82105" y="211454"/>
                </a:lnTo>
                <a:lnTo>
                  <a:pt x="84028" y="207137"/>
                </a:lnTo>
                <a:lnTo>
                  <a:pt x="83896" y="207137"/>
                </a:lnTo>
                <a:lnTo>
                  <a:pt x="84594" y="205866"/>
                </a:lnTo>
                <a:lnTo>
                  <a:pt x="85622" y="204469"/>
                </a:lnTo>
                <a:lnTo>
                  <a:pt x="85242" y="204469"/>
                </a:lnTo>
                <a:lnTo>
                  <a:pt x="85780" y="203834"/>
                </a:lnTo>
                <a:lnTo>
                  <a:pt x="84658" y="203834"/>
                </a:lnTo>
                <a:lnTo>
                  <a:pt x="85726" y="203200"/>
                </a:lnTo>
                <a:lnTo>
                  <a:pt x="85039" y="203200"/>
                </a:lnTo>
                <a:lnTo>
                  <a:pt x="85933" y="203076"/>
                </a:lnTo>
                <a:lnTo>
                  <a:pt x="88290" y="201675"/>
                </a:lnTo>
                <a:lnTo>
                  <a:pt x="1668602" y="201675"/>
                </a:lnTo>
                <a:lnTo>
                  <a:pt x="1669237" y="201421"/>
                </a:lnTo>
                <a:lnTo>
                  <a:pt x="1670507" y="200787"/>
                </a:lnTo>
                <a:lnTo>
                  <a:pt x="1671523" y="199770"/>
                </a:lnTo>
                <a:lnTo>
                  <a:pt x="1674571" y="197103"/>
                </a:lnTo>
                <a:lnTo>
                  <a:pt x="1675206" y="196469"/>
                </a:lnTo>
                <a:lnTo>
                  <a:pt x="1676222" y="195198"/>
                </a:lnTo>
                <a:lnTo>
                  <a:pt x="1679143" y="190626"/>
                </a:lnTo>
                <a:lnTo>
                  <a:pt x="1679397" y="190119"/>
                </a:lnTo>
                <a:lnTo>
                  <a:pt x="1679905" y="189356"/>
                </a:lnTo>
                <a:lnTo>
                  <a:pt x="1681483" y="185673"/>
                </a:lnTo>
                <a:lnTo>
                  <a:pt x="1658696" y="185673"/>
                </a:lnTo>
                <a:lnTo>
                  <a:pt x="1659943" y="184531"/>
                </a:lnTo>
                <a:lnTo>
                  <a:pt x="1659204" y="184531"/>
                </a:lnTo>
                <a:lnTo>
                  <a:pt x="1660268" y="184233"/>
                </a:lnTo>
                <a:close/>
              </a:path>
              <a:path w="3385820" h="378460">
                <a:moveTo>
                  <a:pt x="84594" y="205866"/>
                </a:moveTo>
                <a:lnTo>
                  <a:pt x="83896" y="207137"/>
                </a:lnTo>
                <a:lnTo>
                  <a:pt x="84322" y="206478"/>
                </a:lnTo>
                <a:lnTo>
                  <a:pt x="84594" y="205866"/>
                </a:lnTo>
                <a:close/>
              </a:path>
              <a:path w="3385820" h="378460">
                <a:moveTo>
                  <a:pt x="84322" y="206478"/>
                </a:moveTo>
                <a:lnTo>
                  <a:pt x="83896" y="207137"/>
                </a:lnTo>
                <a:lnTo>
                  <a:pt x="84028" y="207137"/>
                </a:lnTo>
                <a:lnTo>
                  <a:pt x="84322" y="206478"/>
                </a:lnTo>
                <a:close/>
              </a:path>
              <a:path w="3385820" h="378460">
                <a:moveTo>
                  <a:pt x="3301165" y="206705"/>
                </a:moveTo>
                <a:lnTo>
                  <a:pt x="3301350" y="207137"/>
                </a:lnTo>
                <a:lnTo>
                  <a:pt x="3301165" y="206705"/>
                </a:lnTo>
                <a:close/>
              </a:path>
              <a:path w="3385820" h="378460">
                <a:moveTo>
                  <a:pt x="3300806" y="205866"/>
                </a:moveTo>
                <a:lnTo>
                  <a:pt x="3301165" y="206705"/>
                </a:lnTo>
                <a:lnTo>
                  <a:pt x="3301441" y="207137"/>
                </a:lnTo>
                <a:lnTo>
                  <a:pt x="3300806" y="205866"/>
                </a:lnTo>
                <a:close/>
              </a:path>
              <a:path w="3385820" h="378460">
                <a:moveTo>
                  <a:pt x="3299303" y="203791"/>
                </a:moveTo>
                <a:lnTo>
                  <a:pt x="3301165" y="206705"/>
                </a:lnTo>
                <a:lnTo>
                  <a:pt x="3300806" y="205866"/>
                </a:lnTo>
                <a:lnTo>
                  <a:pt x="3321426" y="205866"/>
                </a:lnTo>
                <a:lnTo>
                  <a:pt x="3320918" y="204469"/>
                </a:lnTo>
                <a:lnTo>
                  <a:pt x="3300044" y="204469"/>
                </a:lnTo>
                <a:lnTo>
                  <a:pt x="3299303" y="203791"/>
                </a:lnTo>
                <a:close/>
              </a:path>
              <a:path w="3385820" h="378460">
                <a:moveTo>
                  <a:pt x="84718" y="205866"/>
                </a:moveTo>
                <a:lnTo>
                  <a:pt x="84322" y="206478"/>
                </a:lnTo>
                <a:lnTo>
                  <a:pt x="84718" y="205866"/>
                </a:lnTo>
                <a:close/>
              </a:path>
              <a:path w="3385820" h="378460">
                <a:moveTo>
                  <a:pt x="86396" y="203274"/>
                </a:moveTo>
                <a:lnTo>
                  <a:pt x="86196" y="203343"/>
                </a:lnTo>
                <a:lnTo>
                  <a:pt x="85242" y="204469"/>
                </a:lnTo>
                <a:lnTo>
                  <a:pt x="86176" y="203613"/>
                </a:lnTo>
                <a:lnTo>
                  <a:pt x="86396" y="203274"/>
                </a:lnTo>
                <a:close/>
              </a:path>
              <a:path w="3385820" h="378460">
                <a:moveTo>
                  <a:pt x="86176" y="203613"/>
                </a:moveTo>
                <a:lnTo>
                  <a:pt x="85242" y="204469"/>
                </a:lnTo>
                <a:lnTo>
                  <a:pt x="85622" y="204469"/>
                </a:lnTo>
                <a:lnTo>
                  <a:pt x="86176" y="203613"/>
                </a:lnTo>
                <a:close/>
              </a:path>
              <a:path w="3385820" h="378460">
                <a:moveTo>
                  <a:pt x="3298985" y="203292"/>
                </a:moveTo>
                <a:lnTo>
                  <a:pt x="3299303" y="203791"/>
                </a:lnTo>
                <a:lnTo>
                  <a:pt x="3300044" y="204469"/>
                </a:lnTo>
                <a:lnTo>
                  <a:pt x="3299123" y="203337"/>
                </a:lnTo>
                <a:lnTo>
                  <a:pt x="3298985" y="203292"/>
                </a:lnTo>
                <a:close/>
              </a:path>
              <a:path w="3385820" h="378460">
                <a:moveTo>
                  <a:pt x="3299142" y="203343"/>
                </a:moveTo>
                <a:lnTo>
                  <a:pt x="3300044" y="204469"/>
                </a:lnTo>
                <a:lnTo>
                  <a:pt x="3320918" y="204469"/>
                </a:lnTo>
                <a:lnTo>
                  <a:pt x="3320654" y="203834"/>
                </a:lnTo>
                <a:lnTo>
                  <a:pt x="3300679" y="203834"/>
                </a:lnTo>
                <a:lnTo>
                  <a:pt x="3299142" y="203343"/>
                </a:lnTo>
                <a:close/>
              </a:path>
              <a:path w="3385820" h="378460">
                <a:moveTo>
                  <a:pt x="86486" y="203000"/>
                </a:moveTo>
                <a:lnTo>
                  <a:pt x="85933" y="203076"/>
                </a:lnTo>
                <a:lnTo>
                  <a:pt x="84658" y="203834"/>
                </a:lnTo>
                <a:lnTo>
                  <a:pt x="86182" y="203343"/>
                </a:lnTo>
                <a:lnTo>
                  <a:pt x="86486" y="203000"/>
                </a:lnTo>
                <a:close/>
              </a:path>
              <a:path w="3385820" h="378460">
                <a:moveTo>
                  <a:pt x="86201" y="203337"/>
                </a:moveTo>
                <a:lnTo>
                  <a:pt x="84658" y="203834"/>
                </a:lnTo>
                <a:lnTo>
                  <a:pt x="85780" y="203834"/>
                </a:lnTo>
                <a:lnTo>
                  <a:pt x="86201" y="203337"/>
                </a:lnTo>
                <a:close/>
              </a:path>
              <a:path w="3385820" h="378460">
                <a:moveTo>
                  <a:pt x="3298872" y="203005"/>
                </a:moveTo>
                <a:lnTo>
                  <a:pt x="3299142" y="203343"/>
                </a:lnTo>
                <a:lnTo>
                  <a:pt x="3300679" y="203834"/>
                </a:lnTo>
                <a:lnTo>
                  <a:pt x="3299366" y="203072"/>
                </a:lnTo>
                <a:lnTo>
                  <a:pt x="3298872" y="203005"/>
                </a:lnTo>
                <a:close/>
              </a:path>
              <a:path w="3385820" h="378460">
                <a:moveTo>
                  <a:pt x="3299383" y="203075"/>
                </a:moveTo>
                <a:lnTo>
                  <a:pt x="3300679" y="203834"/>
                </a:lnTo>
                <a:lnTo>
                  <a:pt x="3320654" y="203834"/>
                </a:lnTo>
                <a:lnTo>
                  <a:pt x="3320382" y="203200"/>
                </a:lnTo>
                <a:lnTo>
                  <a:pt x="3300293" y="203199"/>
                </a:lnTo>
                <a:lnTo>
                  <a:pt x="3299383" y="203075"/>
                </a:lnTo>
                <a:close/>
              </a:path>
              <a:path w="3385820" h="378460">
                <a:moveTo>
                  <a:pt x="3298639" y="203182"/>
                </a:moveTo>
                <a:lnTo>
                  <a:pt x="3299303" y="203791"/>
                </a:lnTo>
                <a:lnTo>
                  <a:pt x="3299017" y="203343"/>
                </a:lnTo>
                <a:lnTo>
                  <a:pt x="3298639" y="203182"/>
                </a:lnTo>
                <a:close/>
              </a:path>
              <a:path w="3385820" h="378460">
                <a:moveTo>
                  <a:pt x="86628" y="203199"/>
                </a:moveTo>
                <a:lnTo>
                  <a:pt x="86396" y="203274"/>
                </a:lnTo>
                <a:lnTo>
                  <a:pt x="86176" y="203613"/>
                </a:lnTo>
                <a:lnTo>
                  <a:pt x="86628" y="203199"/>
                </a:lnTo>
                <a:close/>
              </a:path>
              <a:path w="3385820" h="378460">
                <a:moveTo>
                  <a:pt x="3298794" y="202995"/>
                </a:moveTo>
                <a:lnTo>
                  <a:pt x="3298985" y="203292"/>
                </a:lnTo>
                <a:lnTo>
                  <a:pt x="3299142" y="203343"/>
                </a:lnTo>
                <a:lnTo>
                  <a:pt x="3298926" y="203072"/>
                </a:lnTo>
                <a:lnTo>
                  <a:pt x="3298794" y="202995"/>
                </a:lnTo>
                <a:close/>
              </a:path>
              <a:path w="3385820" h="378460">
                <a:moveTo>
                  <a:pt x="86581" y="202987"/>
                </a:moveTo>
                <a:lnTo>
                  <a:pt x="86425" y="203072"/>
                </a:lnTo>
                <a:lnTo>
                  <a:pt x="86201" y="203337"/>
                </a:lnTo>
                <a:lnTo>
                  <a:pt x="86338" y="203292"/>
                </a:lnTo>
                <a:lnTo>
                  <a:pt x="86581" y="202987"/>
                </a:lnTo>
                <a:close/>
              </a:path>
              <a:path w="3385820" h="378460">
                <a:moveTo>
                  <a:pt x="3298372" y="202937"/>
                </a:moveTo>
                <a:lnTo>
                  <a:pt x="3298639" y="203182"/>
                </a:lnTo>
                <a:lnTo>
                  <a:pt x="3298985" y="203292"/>
                </a:lnTo>
                <a:lnTo>
                  <a:pt x="3298794" y="202995"/>
                </a:lnTo>
                <a:lnTo>
                  <a:pt x="3298372" y="202937"/>
                </a:lnTo>
                <a:close/>
              </a:path>
              <a:path w="3385820" h="378460">
                <a:moveTo>
                  <a:pt x="86908" y="202942"/>
                </a:moveTo>
                <a:lnTo>
                  <a:pt x="86581" y="202987"/>
                </a:lnTo>
                <a:lnTo>
                  <a:pt x="86396" y="203274"/>
                </a:lnTo>
                <a:lnTo>
                  <a:pt x="86647" y="203182"/>
                </a:lnTo>
                <a:lnTo>
                  <a:pt x="86908" y="202942"/>
                </a:lnTo>
                <a:close/>
              </a:path>
              <a:path w="3385820" h="378460">
                <a:moveTo>
                  <a:pt x="85933" y="203076"/>
                </a:moveTo>
                <a:lnTo>
                  <a:pt x="85039" y="203200"/>
                </a:lnTo>
                <a:lnTo>
                  <a:pt x="85726" y="203200"/>
                </a:lnTo>
                <a:lnTo>
                  <a:pt x="85933" y="203076"/>
                </a:lnTo>
                <a:close/>
              </a:path>
              <a:path w="3385820" h="378460">
                <a:moveTo>
                  <a:pt x="1664806" y="202819"/>
                </a:moveTo>
                <a:lnTo>
                  <a:pt x="87807" y="202819"/>
                </a:lnTo>
                <a:lnTo>
                  <a:pt x="86627" y="203200"/>
                </a:lnTo>
                <a:lnTo>
                  <a:pt x="1662891" y="203199"/>
                </a:lnTo>
                <a:lnTo>
                  <a:pt x="1663903" y="203072"/>
                </a:lnTo>
                <a:lnTo>
                  <a:pt x="1664806" y="202819"/>
                </a:lnTo>
                <a:close/>
              </a:path>
              <a:path w="3385820" h="378460">
                <a:moveTo>
                  <a:pt x="1702258" y="9651"/>
                </a:moveTo>
                <a:lnTo>
                  <a:pt x="1700860" y="64896"/>
                </a:lnTo>
                <a:lnTo>
                  <a:pt x="1696923" y="113664"/>
                </a:lnTo>
                <a:lnTo>
                  <a:pt x="1692681" y="143805"/>
                </a:lnTo>
                <a:lnTo>
                  <a:pt x="1694383" y="153415"/>
                </a:lnTo>
                <a:lnTo>
                  <a:pt x="1697023" y="164719"/>
                </a:lnTo>
                <a:lnTo>
                  <a:pt x="1699463" y="173989"/>
                </a:lnTo>
                <a:lnTo>
                  <a:pt x="1702511" y="182498"/>
                </a:lnTo>
                <a:lnTo>
                  <a:pt x="1705559" y="189356"/>
                </a:lnTo>
                <a:lnTo>
                  <a:pt x="1705686" y="189737"/>
                </a:lnTo>
                <a:lnTo>
                  <a:pt x="1705940" y="190119"/>
                </a:lnTo>
                <a:lnTo>
                  <a:pt x="1706194" y="190626"/>
                </a:lnTo>
                <a:lnTo>
                  <a:pt x="1709115" y="195198"/>
                </a:lnTo>
                <a:lnTo>
                  <a:pt x="1710131" y="196469"/>
                </a:lnTo>
                <a:lnTo>
                  <a:pt x="1710766" y="197103"/>
                </a:lnTo>
                <a:lnTo>
                  <a:pt x="1713814" y="199770"/>
                </a:lnTo>
                <a:lnTo>
                  <a:pt x="1714830" y="200787"/>
                </a:lnTo>
                <a:lnTo>
                  <a:pt x="1716100" y="201421"/>
                </a:lnTo>
                <a:lnTo>
                  <a:pt x="1717497" y="201929"/>
                </a:lnTo>
                <a:lnTo>
                  <a:pt x="1721465" y="203076"/>
                </a:lnTo>
                <a:lnTo>
                  <a:pt x="1722450" y="203200"/>
                </a:lnTo>
                <a:lnTo>
                  <a:pt x="3298658" y="203200"/>
                </a:lnTo>
                <a:lnTo>
                  <a:pt x="3297504" y="202819"/>
                </a:lnTo>
                <a:lnTo>
                  <a:pt x="3298243" y="202819"/>
                </a:lnTo>
                <a:lnTo>
                  <a:pt x="3296996" y="201675"/>
                </a:lnTo>
                <a:lnTo>
                  <a:pt x="3319729" y="201675"/>
                </a:lnTo>
                <a:lnTo>
                  <a:pt x="3318205" y="198119"/>
                </a:lnTo>
                <a:lnTo>
                  <a:pt x="3312871" y="190372"/>
                </a:lnTo>
                <a:lnTo>
                  <a:pt x="3309823" y="187578"/>
                </a:lnTo>
                <a:lnTo>
                  <a:pt x="3308807" y="186689"/>
                </a:lnTo>
                <a:lnTo>
                  <a:pt x="3307537" y="185927"/>
                </a:lnTo>
                <a:lnTo>
                  <a:pt x="3306690" y="185673"/>
                </a:lnTo>
                <a:lnTo>
                  <a:pt x="1726641" y="185673"/>
                </a:lnTo>
                <a:lnTo>
                  <a:pt x="1724056" y="184247"/>
                </a:lnTo>
                <a:lnTo>
                  <a:pt x="1723339" y="184150"/>
                </a:lnTo>
                <a:lnTo>
                  <a:pt x="1723878" y="184150"/>
                </a:lnTo>
                <a:lnTo>
                  <a:pt x="1722958" y="183641"/>
                </a:lnTo>
                <a:lnTo>
                  <a:pt x="1724202" y="183641"/>
                </a:lnTo>
                <a:lnTo>
                  <a:pt x="1723593" y="182879"/>
                </a:lnTo>
                <a:lnTo>
                  <a:pt x="1723900" y="182879"/>
                </a:lnTo>
                <a:lnTo>
                  <a:pt x="1723007" y="181482"/>
                </a:lnTo>
                <a:lnTo>
                  <a:pt x="1722196" y="180212"/>
                </a:lnTo>
                <a:lnTo>
                  <a:pt x="1722367" y="180212"/>
                </a:lnTo>
                <a:lnTo>
                  <a:pt x="1720418" y="176021"/>
                </a:lnTo>
                <a:lnTo>
                  <a:pt x="1717878" y="169037"/>
                </a:lnTo>
                <a:lnTo>
                  <a:pt x="1709082" y="125348"/>
                </a:lnTo>
                <a:lnTo>
                  <a:pt x="1704527" y="80517"/>
                </a:lnTo>
                <a:lnTo>
                  <a:pt x="1702383" y="28193"/>
                </a:lnTo>
                <a:lnTo>
                  <a:pt x="1702258" y="9651"/>
                </a:lnTo>
                <a:close/>
              </a:path>
              <a:path w="3385820" h="378460">
                <a:moveTo>
                  <a:pt x="3320110" y="202564"/>
                </a:moveTo>
                <a:lnTo>
                  <a:pt x="3298520" y="202564"/>
                </a:lnTo>
                <a:lnTo>
                  <a:pt x="3299395" y="203076"/>
                </a:lnTo>
                <a:lnTo>
                  <a:pt x="3300298" y="203200"/>
                </a:lnTo>
                <a:lnTo>
                  <a:pt x="3320382" y="203200"/>
                </a:lnTo>
                <a:lnTo>
                  <a:pt x="3320110" y="202564"/>
                </a:lnTo>
                <a:close/>
              </a:path>
              <a:path w="3385820" h="378460">
                <a:moveTo>
                  <a:pt x="87807" y="202819"/>
                </a:moveTo>
                <a:lnTo>
                  <a:pt x="86947" y="202937"/>
                </a:lnTo>
                <a:lnTo>
                  <a:pt x="86628" y="203199"/>
                </a:lnTo>
                <a:lnTo>
                  <a:pt x="87807" y="202819"/>
                </a:lnTo>
                <a:close/>
              </a:path>
              <a:path w="3385820" h="378460">
                <a:moveTo>
                  <a:pt x="3297504" y="202819"/>
                </a:moveTo>
                <a:lnTo>
                  <a:pt x="3298639" y="203182"/>
                </a:lnTo>
                <a:lnTo>
                  <a:pt x="3298372" y="202937"/>
                </a:lnTo>
                <a:lnTo>
                  <a:pt x="3297504" y="202819"/>
                </a:lnTo>
                <a:close/>
              </a:path>
              <a:path w="3385820" h="378460">
                <a:moveTo>
                  <a:pt x="88290" y="201675"/>
                </a:moveTo>
                <a:lnTo>
                  <a:pt x="85933" y="203076"/>
                </a:lnTo>
                <a:lnTo>
                  <a:pt x="86451" y="203005"/>
                </a:lnTo>
                <a:lnTo>
                  <a:pt x="86855" y="202564"/>
                </a:lnTo>
                <a:lnTo>
                  <a:pt x="87320" y="202564"/>
                </a:lnTo>
                <a:lnTo>
                  <a:pt x="88290" y="201675"/>
                </a:lnTo>
                <a:close/>
              </a:path>
              <a:path w="3385820" h="378460">
                <a:moveTo>
                  <a:pt x="3298526" y="202573"/>
                </a:moveTo>
                <a:lnTo>
                  <a:pt x="3298872" y="203005"/>
                </a:lnTo>
                <a:lnTo>
                  <a:pt x="3299383" y="203075"/>
                </a:lnTo>
                <a:lnTo>
                  <a:pt x="3298526" y="202573"/>
                </a:lnTo>
                <a:close/>
              </a:path>
              <a:path w="3385820" h="378460">
                <a:moveTo>
                  <a:pt x="3298524" y="202572"/>
                </a:moveTo>
                <a:lnTo>
                  <a:pt x="3298758" y="202937"/>
                </a:lnTo>
                <a:lnTo>
                  <a:pt x="3298524" y="202572"/>
                </a:lnTo>
                <a:close/>
              </a:path>
              <a:path w="3385820" h="378460">
                <a:moveTo>
                  <a:pt x="86855" y="202564"/>
                </a:moveTo>
                <a:lnTo>
                  <a:pt x="86486" y="203000"/>
                </a:lnTo>
                <a:lnTo>
                  <a:pt x="86855" y="202564"/>
                </a:lnTo>
                <a:close/>
              </a:path>
              <a:path w="3385820" h="378460">
                <a:moveTo>
                  <a:pt x="3296996" y="201675"/>
                </a:moveTo>
                <a:lnTo>
                  <a:pt x="3298372" y="202937"/>
                </a:lnTo>
                <a:lnTo>
                  <a:pt x="3298794" y="202995"/>
                </a:lnTo>
                <a:lnTo>
                  <a:pt x="3298512" y="202564"/>
                </a:lnTo>
                <a:lnTo>
                  <a:pt x="3296996" y="201675"/>
                </a:lnTo>
                <a:close/>
              </a:path>
              <a:path w="3385820" h="378460">
                <a:moveTo>
                  <a:pt x="87320" y="202564"/>
                </a:moveTo>
                <a:lnTo>
                  <a:pt x="86849" y="202573"/>
                </a:lnTo>
                <a:lnTo>
                  <a:pt x="86581" y="202987"/>
                </a:lnTo>
                <a:lnTo>
                  <a:pt x="86914" y="202937"/>
                </a:lnTo>
                <a:lnTo>
                  <a:pt x="87320" y="202564"/>
                </a:lnTo>
                <a:close/>
              </a:path>
              <a:path w="3385820" h="378460">
                <a:moveTo>
                  <a:pt x="1668602" y="201675"/>
                </a:moveTo>
                <a:lnTo>
                  <a:pt x="88290" y="201675"/>
                </a:lnTo>
                <a:lnTo>
                  <a:pt x="86908" y="202942"/>
                </a:lnTo>
                <a:lnTo>
                  <a:pt x="87807" y="202819"/>
                </a:lnTo>
                <a:lnTo>
                  <a:pt x="1664806" y="202819"/>
                </a:lnTo>
                <a:lnTo>
                  <a:pt x="1667967" y="201929"/>
                </a:lnTo>
                <a:lnTo>
                  <a:pt x="1668602" y="201675"/>
                </a:lnTo>
                <a:close/>
              </a:path>
              <a:path w="3385820" h="378460">
                <a:moveTo>
                  <a:pt x="3298243" y="202819"/>
                </a:moveTo>
                <a:lnTo>
                  <a:pt x="3297504" y="202819"/>
                </a:lnTo>
                <a:lnTo>
                  <a:pt x="3298372" y="202937"/>
                </a:lnTo>
                <a:lnTo>
                  <a:pt x="3298243" y="202819"/>
                </a:lnTo>
                <a:close/>
              </a:path>
              <a:path w="3385820" h="378460">
                <a:moveTo>
                  <a:pt x="3319729" y="201675"/>
                </a:moveTo>
                <a:lnTo>
                  <a:pt x="3296996" y="201675"/>
                </a:lnTo>
                <a:lnTo>
                  <a:pt x="3298524" y="202572"/>
                </a:lnTo>
                <a:lnTo>
                  <a:pt x="3320110" y="202564"/>
                </a:lnTo>
                <a:lnTo>
                  <a:pt x="3319729" y="201675"/>
                </a:lnTo>
                <a:close/>
              </a:path>
              <a:path w="3385820" h="378460">
                <a:moveTo>
                  <a:pt x="1660494" y="184354"/>
                </a:moveTo>
                <a:lnTo>
                  <a:pt x="1660072" y="184412"/>
                </a:lnTo>
                <a:lnTo>
                  <a:pt x="1658696" y="185673"/>
                </a:lnTo>
                <a:lnTo>
                  <a:pt x="1660307" y="184784"/>
                </a:lnTo>
                <a:lnTo>
                  <a:pt x="1660494" y="184354"/>
                </a:lnTo>
                <a:close/>
              </a:path>
              <a:path w="3385820" h="378460">
                <a:moveTo>
                  <a:pt x="1682136" y="184150"/>
                </a:moveTo>
                <a:lnTo>
                  <a:pt x="1661998" y="184150"/>
                </a:lnTo>
                <a:lnTo>
                  <a:pt x="1661281" y="184247"/>
                </a:lnTo>
                <a:lnTo>
                  <a:pt x="1658696" y="185673"/>
                </a:lnTo>
                <a:lnTo>
                  <a:pt x="1681483" y="185673"/>
                </a:lnTo>
                <a:lnTo>
                  <a:pt x="1682136" y="184150"/>
                </a:lnTo>
                <a:close/>
              </a:path>
              <a:path w="3385820" h="378460">
                <a:moveTo>
                  <a:pt x="1724842" y="184354"/>
                </a:moveTo>
                <a:lnTo>
                  <a:pt x="1725117" y="184784"/>
                </a:lnTo>
                <a:lnTo>
                  <a:pt x="1726641" y="185673"/>
                </a:lnTo>
                <a:lnTo>
                  <a:pt x="1725265" y="184412"/>
                </a:lnTo>
                <a:lnTo>
                  <a:pt x="1724842" y="184354"/>
                </a:lnTo>
                <a:close/>
              </a:path>
              <a:path w="3385820" h="378460">
                <a:moveTo>
                  <a:pt x="1725265" y="184412"/>
                </a:moveTo>
                <a:lnTo>
                  <a:pt x="1726641" y="185673"/>
                </a:lnTo>
                <a:lnTo>
                  <a:pt x="3306690" y="185673"/>
                </a:lnTo>
                <a:lnTo>
                  <a:pt x="3303092" y="184531"/>
                </a:lnTo>
                <a:lnTo>
                  <a:pt x="1726133" y="184531"/>
                </a:lnTo>
                <a:lnTo>
                  <a:pt x="1725265" y="184412"/>
                </a:lnTo>
                <a:close/>
              </a:path>
              <a:path w="3385820" h="378460">
                <a:moveTo>
                  <a:pt x="1660572" y="184344"/>
                </a:moveTo>
                <a:lnTo>
                  <a:pt x="1660220" y="184784"/>
                </a:lnTo>
                <a:lnTo>
                  <a:pt x="1660572" y="184344"/>
                </a:lnTo>
                <a:close/>
              </a:path>
              <a:path w="3385820" h="378460">
                <a:moveTo>
                  <a:pt x="1661281" y="184247"/>
                </a:moveTo>
                <a:lnTo>
                  <a:pt x="1660572" y="184344"/>
                </a:lnTo>
                <a:lnTo>
                  <a:pt x="1660220" y="184784"/>
                </a:lnTo>
                <a:lnTo>
                  <a:pt x="1661281" y="184247"/>
                </a:lnTo>
                <a:close/>
              </a:path>
              <a:path w="3385820" h="378460">
                <a:moveTo>
                  <a:pt x="1724056" y="184247"/>
                </a:moveTo>
                <a:lnTo>
                  <a:pt x="1725029" y="184784"/>
                </a:lnTo>
                <a:lnTo>
                  <a:pt x="1724764" y="184344"/>
                </a:lnTo>
                <a:lnTo>
                  <a:pt x="1724056" y="184247"/>
                </a:lnTo>
                <a:close/>
              </a:path>
              <a:path w="3385820" h="378460">
                <a:moveTo>
                  <a:pt x="1724764" y="184344"/>
                </a:moveTo>
                <a:lnTo>
                  <a:pt x="1725117" y="184784"/>
                </a:lnTo>
                <a:lnTo>
                  <a:pt x="1724842" y="184354"/>
                </a:lnTo>
                <a:close/>
              </a:path>
              <a:path w="3385820" h="378460">
                <a:moveTo>
                  <a:pt x="1660268" y="184233"/>
                </a:moveTo>
                <a:lnTo>
                  <a:pt x="1659204" y="184531"/>
                </a:lnTo>
                <a:lnTo>
                  <a:pt x="1660072" y="184412"/>
                </a:lnTo>
                <a:lnTo>
                  <a:pt x="1660268" y="184233"/>
                </a:lnTo>
                <a:close/>
              </a:path>
              <a:path w="3385820" h="378460">
                <a:moveTo>
                  <a:pt x="1660072" y="184412"/>
                </a:moveTo>
                <a:lnTo>
                  <a:pt x="1659204" y="184531"/>
                </a:lnTo>
                <a:lnTo>
                  <a:pt x="1659943" y="184531"/>
                </a:lnTo>
                <a:lnTo>
                  <a:pt x="1660072" y="184412"/>
                </a:lnTo>
                <a:close/>
              </a:path>
              <a:path w="3385820" h="378460">
                <a:moveTo>
                  <a:pt x="1725069" y="184233"/>
                </a:moveTo>
                <a:lnTo>
                  <a:pt x="1725265" y="184412"/>
                </a:lnTo>
                <a:lnTo>
                  <a:pt x="1726133" y="184531"/>
                </a:lnTo>
                <a:lnTo>
                  <a:pt x="1725069" y="184233"/>
                </a:lnTo>
                <a:close/>
              </a:path>
              <a:path w="3385820" h="378460">
                <a:moveTo>
                  <a:pt x="3301187" y="184150"/>
                </a:moveTo>
                <a:lnTo>
                  <a:pt x="1724978" y="184150"/>
                </a:lnTo>
                <a:lnTo>
                  <a:pt x="1726133" y="184531"/>
                </a:lnTo>
                <a:lnTo>
                  <a:pt x="3303092" y="184531"/>
                </a:lnTo>
                <a:lnTo>
                  <a:pt x="3302203" y="184276"/>
                </a:lnTo>
                <a:lnTo>
                  <a:pt x="3301187" y="184150"/>
                </a:lnTo>
                <a:close/>
              </a:path>
              <a:path w="3385820" h="378460">
                <a:moveTo>
                  <a:pt x="1660639" y="184129"/>
                </a:moveTo>
                <a:lnTo>
                  <a:pt x="1660268" y="184233"/>
                </a:lnTo>
                <a:lnTo>
                  <a:pt x="1660072" y="184412"/>
                </a:lnTo>
                <a:lnTo>
                  <a:pt x="1660494" y="184354"/>
                </a:lnTo>
                <a:lnTo>
                  <a:pt x="1660639" y="184129"/>
                </a:lnTo>
                <a:close/>
              </a:path>
              <a:path w="3385820" h="378460">
                <a:moveTo>
                  <a:pt x="1724698" y="184129"/>
                </a:moveTo>
                <a:lnTo>
                  <a:pt x="1724842" y="184354"/>
                </a:lnTo>
                <a:lnTo>
                  <a:pt x="1725265" y="184412"/>
                </a:lnTo>
                <a:lnTo>
                  <a:pt x="1725069" y="184233"/>
                </a:lnTo>
                <a:lnTo>
                  <a:pt x="1724698" y="184129"/>
                </a:lnTo>
                <a:close/>
              </a:path>
              <a:path w="3385820" h="378460">
                <a:moveTo>
                  <a:pt x="1660775" y="184091"/>
                </a:moveTo>
                <a:lnTo>
                  <a:pt x="1660639" y="184129"/>
                </a:lnTo>
                <a:lnTo>
                  <a:pt x="1660494" y="184354"/>
                </a:lnTo>
                <a:lnTo>
                  <a:pt x="1660775" y="184091"/>
                </a:lnTo>
                <a:close/>
              </a:path>
              <a:path w="3385820" h="378460">
                <a:moveTo>
                  <a:pt x="1724562" y="184091"/>
                </a:moveTo>
                <a:lnTo>
                  <a:pt x="1724764" y="184344"/>
                </a:lnTo>
                <a:lnTo>
                  <a:pt x="1724698" y="184129"/>
                </a:lnTo>
                <a:lnTo>
                  <a:pt x="1724562" y="184091"/>
                </a:lnTo>
                <a:close/>
              </a:path>
              <a:path w="3385820" h="378460">
                <a:moveTo>
                  <a:pt x="1662379" y="183641"/>
                </a:moveTo>
                <a:lnTo>
                  <a:pt x="1660775" y="184091"/>
                </a:lnTo>
                <a:lnTo>
                  <a:pt x="1660572" y="184344"/>
                </a:lnTo>
                <a:lnTo>
                  <a:pt x="1661307" y="184233"/>
                </a:lnTo>
                <a:lnTo>
                  <a:pt x="1662379" y="183641"/>
                </a:lnTo>
                <a:close/>
              </a:path>
              <a:path w="3385820" h="378460">
                <a:moveTo>
                  <a:pt x="1722958" y="183641"/>
                </a:moveTo>
                <a:lnTo>
                  <a:pt x="1724056" y="184247"/>
                </a:lnTo>
                <a:lnTo>
                  <a:pt x="1724764" y="184344"/>
                </a:lnTo>
                <a:lnTo>
                  <a:pt x="1724562" y="184091"/>
                </a:lnTo>
                <a:lnTo>
                  <a:pt x="1722958" y="183641"/>
                </a:lnTo>
                <a:close/>
              </a:path>
              <a:path w="3385820" h="378460">
                <a:moveTo>
                  <a:pt x="1682354" y="183641"/>
                </a:moveTo>
                <a:lnTo>
                  <a:pt x="1662379" y="183641"/>
                </a:lnTo>
                <a:lnTo>
                  <a:pt x="1661281" y="184247"/>
                </a:lnTo>
                <a:lnTo>
                  <a:pt x="1661998" y="184150"/>
                </a:lnTo>
                <a:lnTo>
                  <a:pt x="1682136" y="184150"/>
                </a:lnTo>
                <a:lnTo>
                  <a:pt x="1682354" y="183641"/>
                </a:lnTo>
                <a:close/>
              </a:path>
              <a:path w="3385820" h="378460">
                <a:moveTo>
                  <a:pt x="1723878" y="184150"/>
                </a:moveTo>
                <a:lnTo>
                  <a:pt x="1723339" y="184150"/>
                </a:lnTo>
                <a:lnTo>
                  <a:pt x="1724056" y="184247"/>
                </a:lnTo>
                <a:lnTo>
                  <a:pt x="1723878" y="184150"/>
                </a:lnTo>
                <a:close/>
              </a:path>
              <a:path w="3385820" h="378460">
                <a:moveTo>
                  <a:pt x="1661003" y="183558"/>
                </a:moveTo>
                <a:lnTo>
                  <a:pt x="1660268" y="184233"/>
                </a:lnTo>
                <a:lnTo>
                  <a:pt x="1660564" y="184150"/>
                </a:lnTo>
                <a:lnTo>
                  <a:pt x="1661003" y="183558"/>
                </a:lnTo>
                <a:close/>
              </a:path>
              <a:path w="3385820" h="378460">
                <a:moveTo>
                  <a:pt x="1724333" y="183558"/>
                </a:moveTo>
                <a:lnTo>
                  <a:pt x="1724673" y="184091"/>
                </a:lnTo>
                <a:lnTo>
                  <a:pt x="1725069" y="184233"/>
                </a:lnTo>
                <a:lnTo>
                  <a:pt x="1724333" y="183558"/>
                </a:lnTo>
                <a:close/>
              </a:path>
              <a:path w="3385820" h="378460">
                <a:moveTo>
                  <a:pt x="1661744" y="182879"/>
                </a:moveTo>
                <a:lnTo>
                  <a:pt x="1661003" y="183558"/>
                </a:lnTo>
                <a:lnTo>
                  <a:pt x="1660639" y="184129"/>
                </a:lnTo>
                <a:lnTo>
                  <a:pt x="1660775" y="184091"/>
                </a:lnTo>
                <a:lnTo>
                  <a:pt x="1661744" y="182879"/>
                </a:lnTo>
                <a:close/>
              </a:path>
              <a:path w="3385820" h="378460">
                <a:moveTo>
                  <a:pt x="1723593" y="182879"/>
                </a:moveTo>
                <a:lnTo>
                  <a:pt x="1724562" y="184091"/>
                </a:lnTo>
                <a:lnTo>
                  <a:pt x="1724698" y="184129"/>
                </a:lnTo>
                <a:lnTo>
                  <a:pt x="1724333" y="183558"/>
                </a:lnTo>
                <a:lnTo>
                  <a:pt x="1723593" y="182879"/>
                </a:lnTo>
                <a:close/>
              </a:path>
              <a:path w="3385820" h="378460">
                <a:moveTo>
                  <a:pt x="1682664" y="182879"/>
                </a:moveTo>
                <a:lnTo>
                  <a:pt x="1661744" y="182879"/>
                </a:lnTo>
                <a:lnTo>
                  <a:pt x="1660775" y="184091"/>
                </a:lnTo>
                <a:lnTo>
                  <a:pt x="1662379" y="183641"/>
                </a:lnTo>
                <a:lnTo>
                  <a:pt x="1682354" y="183641"/>
                </a:lnTo>
                <a:lnTo>
                  <a:pt x="1682664" y="182879"/>
                </a:lnTo>
                <a:close/>
              </a:path>
              <a:path w="3385820" h="378460">
                <a:moveTo>
                  <a:pt x="1724202" y="183641"/>
                </a:moveTo>
                <a:lnTo>
                  <a:pt x="1722958" y="183641"/>
                </a:lnTo>
                <a:lnTo>
                  <a:pt x="1724562" y="184091"/>
                </a:lnTo>
                <a:lnTo>
                  <a:pt x="1724202" y="183641"/>
                </a:lnTo>
                <a:close/>
              </a:path>
              <a:path w="3385820" h="378460">
                <a:moveTo>
                  <a:pt x="1662889" y="180607"/>
                </a:moveTo>
                <a:lnTo>
                  <a:pt x="1661003" y="183558"/>
                </a:lnTo>
                <a:lnTo>
                  <a:pt x="1661744" y="182879"/>
                </a:lnTo>
                <a:lnTo>
                  <a:pt x="1682664" y="182879"/>
                </a:lnTo>
                <a:lnTo>
                  <a:pt x="1683172" y="181482"/>
                </a:lnTo>
                <a:lnTo>
                  <a:pt x="1662506" y="181482"/>
                </a:lnTo>
                <a:lnTo>
                  <a:pt x="1662889" y="180607"/>
                </a:lnTo>
                <a:close/>
              </a:path>
              <a:path w="3385820" h="378460">
                <a:moveTo>
                  <a:pt x="1723900" y="182879"/>
                </a:moveTo>
                <a:lnTo>
                  <a:pt x="1723593" y="182879"/>
                </a:lnTo>
                <a:lnTo>
                  <a:pt x="1724333" y="183558"/>
                </a:lnTo>
                <a:lnTo>
                  <a:pt x="1723900" y="182879"/>
                </a:lnTo>
                <a:close/>
              </a:path>
              <a:path w="3385820" h="378460">
                <a:moveTo>
                  <a:pt x="1663141" y="180212"/>
                </a:moveTo>
                <a:lnTo>
                  <a:pt x="1662889" y="180607"/>
                </a:lnTo>
                <a:lnTo>
                  <a:pt x="1662506" y="181482"/>
                </a:lnTo>
                <a:lnTo>
                  <a:pt x="1663141" y="180212"/>
                </a:lnTo>
                <a:close/>
              </a:path>
              <a:path w="3385820" h="378460">
                <a:moveTo>
                  <a:pt x="1683634" y="180212"/>
                </a:moveTo>
                <a:lnTo>
                  <a:pt x="1663141" y="180212"/>
                </a:lnTo>
                <a:lnTo>
                  <a:pt x="1662506" y="181482"/>
                </a:lnTo>
                <a:lnTo>
                  <a:pt x="1683172" y="181482"/>
                </a:lnTo>
                <a:lnTo>
                  <a:pt x="1683634" y="180212"/>
                </a:lnTo>
                <a:close/>
              </a:path>
              <a:path w="3385820" h="378460">
                <a:moveTo>
                  <a:pt x="1722196" y="180212"/>
                </a:moveTo>
                <a:lnTo>
                  <a:pt x="1722958" y="181482"/>
                </a:lnTo>
                <a:lnTo>
                  <a:pt x="1722826" y="181198"/>
                </a:lnTo>
                <a:lnTo>
                  <a:pt x="1722196" y="180212"/>
                </a:lnTo>
                <a:close/>
              </a:path>
              <a:path w="3385820" h="378460">
                <a:moveTo>
                  <a:pt x="1722826" y="181198"/>
                </a:moveTo>
                <a:lnTo>
                  <a:pt x="1722958" y="181482"/>
                </a:lnTo>
                <a:lnTo>
                  <a:pt x="1722826" y="181198"/>
                </a:lnTo>
                <a:close/>
              </a:path>
              <a:path w="3385820" h="378460">
                <a:moveTo>
                  <a:pt x="1722367" y="180212"/>
                </a:moveTo>
                <a:lnTo>
                  <a:pt x="1722196" y="180212"/>
                </a:lnTo>
                <a:lnTo>
                  <a:pt x="1722826" y="181198"/>
                </a:lnTo>
                <a:lnTo>
                  <a:pt x="1722367" y="180212"/>
                </a:lnTo>
                <a:close/>
              </a:path>
              <a:path w="3385820" h="378460">
                <a:moveTo>
                  <a:pt x="1697939" y="0"/>
                </a:moveTo>
                <a:lnTo>
                  <a:pt x="1687398" y="0"/>
                </a:lnTo>
                <a:lnTo>
                  <a:pt x="1683207" y="4317"/>
                </a:lnTo>
                <a:lnTo>
                  <a:pt x="1683205" y="9651"/>
                </a:lnTo>
                <a:lnTo>
                  <a:pt x="1682938" y="28701"/>
                </a:lnTo>
                <a:lnTo>
                  <a:pt x="1680794" y="80517"/>
                </a:lnTo>
                <a:lnTo>
                  <a:pt x="1676308" y="125602"/>
                </a:lnTo>
                <a:lnTo>
                  <a:pt x="1667713" y="168275"/>
                </a:lnTo>
                <a:lnTo>
                  <a:pt x="1662889" y="180607"/>
                </a:lnTo>
                <a:lnTo>
                  <a:pt x="1663141" y="180212"/>
                </a:lnTo>
                <a:lnTo>
                  <a:pt x="1683634" y="180212"/>
                </a:lnTo>
                <a:lnTo>
                  <a:pt x="1685620" y="174751"/>
                </a:lnTo>
                <a:lnTo>
                  <a:pt x="1688375" y="164337"/>
                </a:lnTo>
                <a:lnTo>
                  <a:pt x="1690827" y="153796"/>
                </a:lnTo>
                <a:lnTo>
                  <a:pt x="1692681" y="143805"/>
                </a:lnTo>
                <a:lnTo>
                  <a:pt x="1692224" y="141223"/>
                </a:lnTo>
                <a:lnTo>
                  <a:pt x="1690192" y="127888"/>
                </a:lnTo>
                <a:lnTo>
                  <a:pt x="1685504" y="82041"/>
                </a:lnTo>
                <a:lnTo>
                  <a:pt x="1683331" y="28193"/>
                </a:lnTo>
                <a:lnTo>
                  <a:pt x="1683207" y="9651"/>
                </a:lnTo>
                <a:lnTo>
                  <a:pt x="1702258" y="9651"/>
                </a:lnTo>
                <a:lnTo>
                  <a:pt x="1702130" y="4317"/>
                </a:lnTo>
                <a:lnTo>
                  <a:pt x="1697939" y="0"/>
                </a:lnTo>
                <a:close/>
              </a:path>
              <a:path w="3385820" h="378460">
                <a:moveTo>
                  <a:pt x="1702257" y="9651"/>
                </a:moveTo>
                <a:lnTo>
                  <a:pt x="1683207" y="9651"/>
                </a:lnTo>
                <a:lnTo>
                  <a:pt x="1683337" y="28701"/>
                </a:lnTo>
                <a:lnTo>
                  <a:pt x="1685504" y="82041"/>
                </a:lnTo>
                <a:lnTo>
                  <a:pt x="1690230" y="128142"/>
                </a:lnTo>
                <a:lnTo>
                  <a:pt x="1692681" y="143805"/>
                </a:lnTo>
                <a:lnTo>
                  <a:pt x="1693151" y="141223"/>
                </a:lnTo>
                <a:lnTo>
                  <a:pt x="1698468" y="98170"/>
                </a:lnTo>
                <a:lnTo>
                  <a:pt x="1701516" y="46354"/>
                </a:lnTo>
                <a:lnTo>
                  <a:pt x="1702257" y="9651"/>
                </a:lnTo>
                <a:close/>
              </a:path>
            </a:pathLst>
          </a:custGeom>
          <a:solidFill>
            <a:srgbClr val="155F82"/>
          </a:solidFill>
        </p:spPr>
        <p:txBody>
          <a:bodyPr wrap="square" lIns="0" tIns="0" rIns="0" bIns="0" rtlCol="0"/>
          <a:lstStyle/>
          <a:p>
            <a:endParaRPr/>
          </a:p>
        </p:txBody>
      </p:sp>
      <p:pic>
        <p:nvPicPr>
          <p:cNvPr id="10" name="Imagen 9">
            <a:extLst>
              <a:ext uri="{FF2B5EF4-FFF2-40B4-BE49-F238E27FC236}">
                <a16:creationId xmlns:a16="http://schemas.microsoft.com/office/drawing/2014/main" id="{93E33C57-03FE-D28F-7B04-63E576437246}"/>
              </a:ext>
            </a:extLst>
          </p:cNvPr>
          <p:cNvPicPr>
            <a:picLocks noChangeAspect="1"/>
          </p:cNvPicPr>
          <p:nvPr/>
        </p:nvPicPr>
        <p:blipFill>
          <a:blip r:embed="rId2"/>
          <a:stretch>
            <a:fillRect/>
          </a:stretch>
        </p:blipFill>
        <p:spPr>
          <a:xfrm>
            <a:off x="5334000" y="3159041"/>
            <a:ext cx="6556217" cy="3311054"/>
          </a:xfrm>
          <a:prstGeom prst="rect">
            <a:avLst/>
          </a:prstGeom>
        </p:spPr>
      </p:pic>
      <p:sp>
        <p:nvSpPr>
          <p:cNvPr id="11" name="Rectángulo: esquinas redondeadas 10">
            <a:extLst>
              <a:ext uri="{FF2B5EF4-FFF2-40B4-BE49-F238E27FC236}">
                <a16:creationId xmlns:a16="http://schemas.microsoft.com/office/drawing/2014/main" id="{C5DC7761-7F14-DDAE-F53F-4C9FF228A85C}"/>
              </a:ext>
            </a:extLst>
          </p:cNvPr>
          <p:cNvSpPr/>
          <p:nvPr/>
        </p:nvSpPr>
        <p:spPr>
          <a:xfrm>
            <a:off x="709612" y="4116823"/>
            <a:ext cx="3871154" cy="105262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lumMod val="95000"/>
                    <a:lumOff val="5000"/>
                  </a:schemeClr>
                </a:solidFill>
              </a:rPr>
              <a:t>Diagrama de</a:t>
            </a:r>
            <a:r>
              <a:rPr lang="es-ES" sz="2000" b="1" dirty="0">
                <a:solidFill>
                  <a:schemeClr val="tx1">
                    <a:lumMod val="95000"/>
                    <a:lumOff val="5000"/>
                  </a:schemeClr>
                </a:solidFill>
              </a:rPr>
              <a:t> </a:t>
            </a:r>
            <a:r>
              <a:rPr lang="es-ES" sz="2000" b="1" dirty="0">
                <a:solidFill>
                  <a:srgbClr val="C00000"/>
                </a:solidFill>
              </a:rPr>
              <a:t>Clases</a:t>
            </a:r>
            <a:r>
              <a:rPr lang="es-ES" sz="2000" b="1" dirty="0">
                <a:solidFill>
                  <a:schemeClr val="tx1">
                    <a:lumMod val="95000"/>
                    <a:lumOff val="5000"/>
                  </a:schemeClr>
                </a:solidFill>
              </a:rPr>
              <a:t> </a:t>
            </a:r>
            <a:r>
              <a:rPr lang="es-ES" b="1" dirty="0">
                <a:solidFill>
                  <a:schemeClr val="tx1">
                    <a:lumMod val="95000"/>
                    <a:lumOff val="5000"/>
                  </a:schemeClr>
                </a:solidFill>
              </a:rPr>
              <a:t>de Análisis – Vista Estática (todos los escenarios) y relaciones del CU</a:t>
            </a:r>
            <a:endParaRPr lang="es-AR" b="1" dirty="0">
              <a:solidFill>
                <a:schemeClr val="tx1">
                  <a:lumMod val="95000"/>
                  <a:lumOff val="5000"/>
                </a:schemeClr>
              </a:solidFill>
            </a:endParaRPr>
          </a:p>
        </p:txBody>
      </p:sp>
      <p:sp>
        <p:nvSpPr>
          <p:cNvPr id="14" name="Rectángulo: esquinas redondeadas 13">
            <a:extLst>
              <a:ext uri="{FF2B5EF4-FFF2-40B4-BE49-F238E27FC236}">
                <a16:creationId xmlns:a16="http://schemas.microsoft.com/office/drawing/2014/main" id="{C7687827-1ACA-EE45-9FC3-07E1489195FB}"/>
              </a:ext>
            </a:extLst>
          </p:cNvPr>
          <p:cNvSpPr/>
          <p:nvPr/>
        </p:nvSpPr>
        <p:spPr>
          <a:xfrm>
            <a:off x="643888" y="5334000"/>
            <a:ext cx="3936877" cy="900431"/>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Diagrama de </a:t>
            </a:r>
            <a:r>
              <a:rPr lang="es-ES" sz="2000" b="1" dirty="0">
                <a:solidFill>
                  <a:srgbClr val="00B050"/>
                </a:solidFill>
              </a:rPr>
              <a:t>Comunicación</a:t>
            </a:r>
            <a:r>
              <a:rPr lang="es-ES" sz="2000" b="1" dirty="0">
                <a:solidFill>
                  <a:schemeClr val="tx1"/>
                </a:solidFill>
              </a:rPr>
              <a:t> </a:t>
            </a:r>
            <a:r>
              <a:rPr lang="es-ES" b="1" dirty="0">
                <a:solidFill>
                  <a:schemeClr val="tx1"/>
                </a:solidFill>
              </a:rPr>
              <a:t>de Análisis Vista Dinámica (uno por escenario)</a:t>
            </a:r>
            <a:endParaRPr lang="es-AR" b="1"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3" name="Entrada de lápiz 2">
                <a:extLst>
                  <a:ext uri="{FF2B5EF4-FFF2-40B4-BE49-F238E27FC236}">
                    <a16:creationId xmlns:a16="http://schemas.microsoft.com/office/drawing/2014/main" id="{3BFC9301-65D3-B785-D71B-02E8452F55E0}"/>
                  </a:ext>
                </a:extLst>
              </p14:cNvPr>
              <p14:cNvContentPartPr/>
              <p14:nvPr/>
            </p14:nvContentPartPr>
            <p14:xfrm>
              <a:off x="6920640" y="3589560"/>
              <a:ext cx="1723680" cy="1590120"/>
            </p14:xfrm>
          </p:contentPart>
        </mc:Choice>
        <mc:Fallback xmlns="">
          <p:pic>
            <p:nvPicPr>
              <p:cNvPr id="3" name="Entrada de lápiz 2">
                <a:extLst>
                  <a:ext uri="{FF2B5EF4-FFF2-40B4-BE49-F238E27FC236}">
                    <a16:creationId xmlns:a16="http://schemas.microsoft.com/office/drawing/2014/main" id="{3BFC9301-65D3-B785-D71B-02E8452F55E0}"/>
                  </a:ext>
                </a:extLst>
              </p:cNvPr>
              <p:cNvPicPr/>
              <p:nvPr/>
            </p:nvPicPr>
            <p:blipFill>
              <a:blip r:embed="rId4"/>
              <a:stretch>
                <a:fillRect/>
              </a:stretch>
            </p:blipFill>
            <p:spPr>
              <a:xfrm>
                <a:off x="6911280" y="3580200"/>
                <a:ext cx="1742400" cy="1608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p:bldP spid="8" grpId="0" animBg="1"/>
      <p:bldP spid="11"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182" y="515302"/>
            <a:ext cx="9124418" cy="663002"/>
          </a:xfrm>
          <a:prstGeom prst="rect">
            <a:avLst/>
          </a:prstGeom>
        </p:spPr>
        <p:txBody>
          <a:bodyPr vert="horz" wrap="square" lIns="0" tIns="85090" rIns="0" bIns="0" rtlCol="0">
            <a:spAutoFit/>
          </a:bodyPr>
          <a:lstStyle/>
          <a:p>
            <a:pPr marL="12700" marR="5080">
              <a:lnSpc>
                <a:spcPts val="4540"/>
              </a:lnSpc>
              <a:spcBef>
                <a:spcPts val="670"/>
              </a:spcBef>
            </a:pPr>
            <a:r>
              <a:rPr lang="es-ES" sz="4200" spc="-50" dirty="0"/>
              <a:t>¿Cuándo hacer el modelo de análisis?</a:t>
            </a:r>
            <a:endParaRPr sz="4200" dirty="0"/>
          </a:p>
        </p:txBody>
      </p:sp>
      <p:sp>
        <p:nvSpPr>
          <p:cNvPr id="9" name="CuadroTexto 8">
            <a:extLst>
              <a:ext uri="{FF2B5EF4-FFF2-40B4-BE49-F238E27FC236}">
                <a16:creationId xmlns:a16="http://schemas.microsoft.com/office/drawing/2014/main" id="{3FFF0E38-5AB4-653E-F036-477602D506C4}"/>
              </a:ext>
            </a:extLst>
          </p:cNvPr>
          <p:cNvSpPr txBox="1"/>
          <p:nvPr/>
        </p:nvSpPr>
        <p:spPr>
          <a:xfrm>
            <a:off x="629182" y="1578593"/>
            <a:ext cx="9429218" cy="707886"/>
          </a:xfrm>
          <a:prstGeom prst="rect">
            <a:avLst/>
          </a:prstGeom>
          <a:noFill/>
        </p:spPr>
        <p:txBody>
          <a:bodyPr wrap="square">
            <a:spAutoFit/>
          </a:bodyPr>
          <a:lstStyle/>
          <a:p>
            <a:r>
              <a:rPr lang="es-ES" sz="2000" b="1" dirty="0"/>
              <a:t>1.- No alcanza con el MCU y los analistas no tienen experiencia en el dominio.</a:t>
            </a:r>
          </a:p>
          <a:p>
            <a:endParaRPr lang="es-ES" sz="2000" b="1" dirty="0"/>
          </a:p>
        </p:txBody>
      </p:sp>
      <p:sp>
        <p:nvSpPr>
          <p:cNvPr id="13" name="CuadroTexto 12">
            <a:extLst>
              <a:ext uri="{FF2B5EF4-FFF2-40B4-BE49-F238E27FC236}">
                <a16:creationId xmlns:a16="http://schemas.microsoft.com/office/drawing/2014/main" id="{E902AB29-FCB0-A759-5BF7-924499DCAF2E}"/>
              </a:ext>
            </a:extLst>
          </p:cNvPr>
          <p:cNvSpPr txBox="1"/>
          <p:nvPr/>
        </p:nvSpPr>
        <p:spPr>
          <a:xfrm>
            <a:off x="592956" y="2327702"/>
            <a:ext cx="11065644" cy="707886"/>
          </a:xfrm>
          <a:prstGeom prst="rect">
            <a:avLst/>
          </a:prstGeom>
          <a:noFill/>
        </p:spPr>
        <p:txBody>
          <a:bodyPr wrap="square">
            <a:spAutoFit/>
          </a:bodyPr>
          <a:lstStyle/>
          <a:p>
            <a:r>
              <a:rPr lang="es-ES" sz="2000" b="1" dirty="0"/>
              <a:t>2.- Al estar descripto en el lenguaje de los desarrolladores, éstos lo utilizan para comprender </a:t>
            </a:r>
          </a:p>
          <a:p>
            <a:r>
              <a:rPr lang="es-ES" sz="2000" b="1" dirty="0"/>
              <a:t>     mejor el funcionamiento interno del sistema y para empezar a formalizarlo.</a:t>
            </a:r>
          </a:p>
        </p:txBody>
      </p:sp>
      <p:sp>
        <p:nvSpPr>
          <p:cNvPr id="15" name="CuadroTexto 14">
            <a:extLst>
              <a:ext uri="{FF2B5EF4-FFF2-40B4-BE49-F238E27FC236}">
                <a16:creationId xmlns:a16="http://schemas.microsoft.com/office/drawing/2014/main" id="{38AD8170-453B-82CC-8322-415B3053816A}"/>
              </a:ext>
            </a:extLst>
          </p:cNvPr>
          <p:cNvSpPr txBox="1"/>
          <p:nvPr/>
        </p:nvSpPr>
        <p:spPr>
          <a:xfrm>
            <a:off x="629182" y="3276600"/>
            <a:ext cx="11065644" cy="707886"/>
          </a:xfrm>
          <a:prstGeom prst="rect">
            <a:avLst/>
          </a:prstGeom>
          <a:noFill/>
        </p:spPr>
        <p:txBody>
          <a:bodyPr wrap="square">
            <a:spAutoFit/>
          </a:bodyPr>
          <a:lstStyle/>
          <a:p>
            <a:r>
              <a:rPr lang="es-ES" sz="2000" b="1" dirty="0"/>
              <a:t>3.- Al ser considerado una primera aproximación al diseño, sirve como una entrada fundamental para dicha etapa y para la posterior implementación. </a:t>
            </a:r>
          </a:p>
        </p:txBody>
      </p:sp>
    </p:spTree>
    <p:extLst>
      <p:ext uri="{BB962C8B-B14F-4D97-AF65-F5344CB8AC3E}">
        <p14:creationId xmlns:p14="http://schemas.microsoft.com/office/powerpoint/2010/main" val="22582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182" y="515302"/>
            <a:ext cx="4548188" cy="663002"/>
          </a:xfrm>
          <a:prstGeom prst="rect">
            <a:avLst/>
          </a:prstGeom>
        </p:spPr>
        <p:txBody>
          <a:bodyPr vert="horz" wrap="square" lIns="0" tIns="85090" rIns="0" bIns="0" rtlCol="0">
            <a:spAutoFit/>
          </a:bodyPr>
          <a:lstStyle/>
          <a:p>
            <a:pPr marL="12700" marR="5080">
              <a:lnSpc>
                <a:spcPts val="4540"/>
              </a:lnSpc>
              <a:spcBef>
                <a:spcPts val="670"/>
              </a:spcBef>
            </a:pPr>
            <a:r>
              <a:rPr lang="es-ES" sz="4200" spc="-50" dirty="0"/>
              <a:t>Clases de Análisis</a:t>
            </a:r>
            <a:endParaRPr sz="4200" dirty="0"/>
          </a:p>
        </p:txBody>
      </p:sp>
      <p:sp>
        <p:nvSpPr>
          <p:cNvPr id="11" name="Rectángulo: esquinas redondeadas 10">
            <a:extLst>
              <a:ext uri="{FF2B5EF4-FFF2-40B4-BE49-F238E27FC236}">
                <a16:creationId xmlns:a16="http://schemas.microsoft.com/office/drawing/2014/main" id="{C5DC7761-7F14-DDAE-F53F-4C9FF228A85C}"/>
              </a:ext>
            </a:extLst>
          </p:cNvPr>
          <p:cNvSpPr/>
          <p:nvPr/>
        </p:nvSpPr>
        <p:spPr>
          <a:xfrm>
            <a:off x="993734" y="2743200"/>
            <a:ext cx="1897050" cy="53786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Clases Interfaz</a:t>
            </a:r>
            <a:endParaRPr lang="es-AR" b="1" dirty="0">
              <a:solidFill>
                <a:schemeClr val="tx1"/>
              </a:solidFill>
            </a:endParaRPr>
          </a:p>
        </p:txBody>
      </p:sp>
      <p:sp>
        <p:nvSpPr>
          <p:cNvPr id="3" name="Rectángulo: esquinas redondeadas 2">
            <a:extLst>
              <a:ext uri="{FF2B5EF4-FFF2-40B4-BE49-F238E27FC236}">
                <a16:creationId xmlns:a16="http://schemas.microsoft.com/office/drawing/2014/main" id="{F852AFAE-BE27-B9C5-4F1B-1DD3487AA751}"/>
              </a:ext>
            </a:extLst>
          </p:cNvPr>
          <p:cNvSpPr/>
          <p:nvPr/>
        </p:nvSpPr>
        <p:spPr>
          <a:xfrm>
            <a:off x="9601200" y="2743200"/>
            <a:ext cx="1897050" cy="53786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Clase Entidad</a:t>
            </a:r>
            <a:endParaRPr lang="es-AR" b="1" dirty="0">
              <a:solidFill>
                <a:schemeClr val="tx1"/>
              </a:solidFill>
            </a:endParaRPr>
          </a:p>
        </p:txBody>
      </p:sp>
      <p:sp>
        <p:nvSpPr>
          <p:cNvPr id="5" name="Rectángulo: esquinas redondeadas 4">
            <a:extLst>
              <a:ext uri="{FF2B5EF4-FFF2-40B4-BE49-F238E27FC236}">
                <a16:creationId xmlns:a16="http://schemas.microsoft.com/office/drawing/2014/main" id="{9FA0B2A0-304D-6899-C5E0-7347B4E98CAE}"/>
              </a:ext>
            </a:extLst>
          </p:cNvPr>
          <p:cNvSpPr/>
          <p:nvPr/>
        </p:nvSpPr>
        <p:spPr>
          <a:xfrm>
            <a:off x="5410200" y="2743200"/>
            <a:ext cx="1897050" cy="53786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Clase Control</a:t>
            </a:r>
            <a:endParaRPr lang="es-AR" b="1" dirty="0">
              <a:solidFill>
                <a:schemeClr val="tx1"/>
              </a:solidFill>
            </a:endParaRPr>
          </a:p>
        </p:txBody>
      </p:sp>
      <p:pic>
        <p:nvPicPr>
          <p:cNvPr id="15" name="Imagen 14">
            <a:extLst>
              <a:ext uri="{FF2B5EF4-FFF2-40B4-BE49-F238E27FC236}">
                <a16:creationId xmlns:a16="http://schemas.microsoft.com/office/drawing/2014/main" id="{CD0548C3-3FFE-2C91-CF35-41C29F17E80D}"/>
              </a:ext>
            </a:extLst>
          </p:cNvPr>
          <p:cNvPicPr>
            <a:picLocks noChangeAspect="1"/>
          </p:cNvPicPr>
          <p:nvPr/>
        </p:nvPicPr>
        <p:blipFill>
          <a:blip r:embed="rId2"/>
          <a:stretch>
            <a:fillRect/>
          </a:stretch>
        </p:blipFill>
        <p:spPr>
          <a:xfrm>
            <a:off x="1389732" y="3576939"/>
            <a:ext cx="1105054" cy="537862"/>
          </a:xfrm>
          <a:prstGeom prst="rect">
            <a:avLst/>
          </a:prstGeom>
        </p:spPr>
      </p:pic>
      <p:pic>
        <p:nvPicPr>
          <p:cNvPr id="19" name="Imagen 18">
            <a:extLst>
              <a:ext uri="{FF2B5EF4-FFF2-40B4-BE49-F238E27FC236}">
                <a16:creationId xmlns:a16="http://schemas.microsoft.com/office/drawing/2014/main" id="{CEBAAC5D-6696-7405-1BA4-71759B0D6964}"/>
              </a:ext>
            </a:extLst>
          </p:cNvPr>
          <p:cNvPicPr>
            <a:picLocks noChangeAspect="1"/>
          </p:cNvPicPr>
          <p:nvPr/>
        </p:nvPicPr>
        <p:blipFill>
          <a:blip r:embed="rId3"/>
          <a:stretch>
            <a:fillRect/>
          </a:stretch>
        </p:blipFill>
        <p:spPr>
          <a:xfrm>
            <a:off x="5943600" y="3588659"/>
            <a:ext cx="543001" cy="514422"/>
          </a:xfrm>
          <a:prstGeom prst="rect">
            <a:avLst/>
          </a:prstGeom>
        </p:spPr>
      </p:pic>
      <p:pic>
        <p:nvPicPr>
          <p:cNvPr id="21" name="Imagen 20">
            <a:extLst>
              <a:ext uri="{FF2B5EF4-FFF2-40B4-BE49-F238E27FC236}">
                <a16:creationId xmlns:a16="http://schemas.microsoft.com/office/drawing/2014/main" id="{03BA22E4-CF82-16A8-0E93-92380D4AF0C1}"/>
              </a:ext>
            </a:extLst>
          </p:cNvPr>
          <p:cNvPicPr>
            <a:picLocks noChangeAspect="1"/>
          </p:cNvPicPr>
          <p:nvPr/>
        </p:nvPicPr>
        <p:blipFill>
          <a:blip r:embed="rId4"/>
          <a:stretch>
            <a:fillRect/>
          </a:stretch>
        </p:blipFill>
        <p:spPr>
          <a:xfrm>
            <a:off x="10210800" y="3565859"/>
            <a:ext cx="981212" cy="533474"/>
          </a:xfrm>
          <a:prstGeom prst="rect">
            <a:avLst/>
          </a:prstGeom>
        </p:spPr>
      </p:pic>
      <p:sp>
        <p:nvSpPr>
          <p:cNvPr id="22" name="CuadroTexto 21">
            <a:extLst>
              <a:ext uri="{FF2B5EF4-FFF2-40B4-BE49-F238E27FC236}">
                <a16:creationId xmlns:a16="http://schemas.microsoft.com/office/drawing/2014/main" id="{19557FC2-B8B0-8A5E-D250-1EE53AE68CB3}"/>
              </a:ext>
            </a:extLst>
          </p:cNvPr>
          <p:cNvSpPr txBox="1"/>
          <p:nvPr/>
        </p:nvSpPr>
        <p:spPr>
          <a:xfrm>
            <a:off x="682278" y="4492015"/>
            <a:ext cx="4118322" cy="400110"/>
          </a:xfrm>
          <a:prstGeom prst="rect">
            <a:avLst/>
          </a:prstGeom>
          <a:noFill/>
        </p:spPr>
        <p:txBody>
          <a:bodyPr wrap="square">
            <a:spAutoFit/>
          </a:bodyPr>
          <a:lstStyle/>
          <a:p>
            <a:r>
              <a:rPr lang="es-ES" sz="2000" b="1" dirty="0"/>
              <a:t>Patrón MVC (</a:t>
            </a:r>
            <a:r>
              <a:rPr lang="es-ES" sz="2000" b="1" dirty="0" err="1">
                <a:solidFill>
                  <a:srgbClr val="FF0000"/>
                </a:solidFill>
              </a:rPr>
              <a:t>M</a:t>
            </a:r>
            <a:r>
              <a:rPr lang="es-ES" sz="2000" b="1" dirty="0" err="1"/>
              <a:t>odel</a:t>
            </a:r>
            <a:r>
              <a:rPr lang="es-ES" sz="2000" b="1" dirty="0"/>
              <a:t> </a:t>
            </a:r>
            <a:r>
              <a:rPr lang="es-ES" sz="2000" b="1" dirty="0">
                <a:solidFill>
                  <a:srgbClr val="FF0000"/>
                </a:solidFill>
              </a:rPr>
              <a:t>V</a:t>
            </a:r>
            <a:r>
              <a:rPr lang="es-ES" sz="2000" b="1" dirty="0"/>
              <a:t>iew </a:t>
            </a:r>
            <a:r>
              <a:rPr lang="es-ES" sz="2000" b="1" dirty="0" err="1">
                <a:solidFill>
                  <a:srgbClr val="FF0000"/>
                </a:solidFill>
              </a:rPr>
              <a:t>C</a:t>
            </a:r>
            <a:r>
              <a:rPr lang="es-ES" sz="2000" b="1" dirty="0" err="1"/>
              <a:t>ontroler</a:t>
            </a:r>
            <a:r>
              <a:rPr lang="es-ES" sz="2000" b="1" dirty="0"/>
              <a:t>)</a:t>
            </a:r>
          </a:p>
        </p:txBody>
      </p:sp>
    </p:spTree>
    <p:extLst>
      <p:ext uri="{BB962C8B-B14F-4D97-AF65-F5344CB8AC3E}">
        <p14:creationId xmlns:p14="http://schemas.microsoft.com/office/powerpoint/2010/main" val="209287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5"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182" y="515302"/>
            <a:ext cx="4548188" cy="663002"/>
          </a:xfrm>
          <a:prstGeom prst="rect">
            <a:avLst/>
          </a:prstGeom>
        </p:spPr>
        <p:txBody>
          <a:bodyPr vert="horz" wrap="square" lIns="0" tIns="85090" rIns="0" bIns="0" rtlCol="0">
            <a:spAutoFit/>
          </a:bodyPr>
          <a:lstStyle/>
          <a:p>
            <a:pPr marL="12700" marR="5080">
              <a:lnSpc>
                <a:spcPts val="4540"/>
              </a:lnSpc>
              <a:spcBef>
                <a:spcPts val="670"/>
              </a:spcBef>
            </a:pPr>
            <a:r>
              <a:rPr lang="es-ES" sz="4200" spc="-50" dirty="0"/>
              <a:t>Clases de Análisis</a:t>
            </a:r>
            <a:endParaRPr sz="4200" dirty="0"/>
          </a:p>
        </p:txBody>
      </p:sp>
      <p:sp>
        <p:nvSpPr>
          <p:cNvPr id="11" name="Rectángulo: esquinas redondeadas 10">
            <a:extLst>
              <a:ext uri="{FF2B5EF4-FFF2-40B4-BE49-F238E27FC236}">
                <a16:creationId xmlns:a16="http://schemas.microsoft.com/office/drawing/2014/main" id="{C5DC7761-7F14-DDAE-F53F-4C9FF228A85C}"/>
              </a:ext>
            </a:extLst>
          </p:cNvPr>
          <p:cNvSpPr/>
          <p:nvPr/>
        </p:nvSpPr>
        <p:spPr>
          <a:xfrm>
            <a:off x="2286000" y="1649259"/>
            <a:ext cx="1897050" cy="53786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Clases Interfaz</a:t>
            </a:r>
            <a:endParaRPr lang="es-AR" b="1" dirty="0">
              <a:solidFill>
                <a:schemeClr val="tx1"/>
              </a:solidFill>
            </a:endParaRPr>
          </a:p>
        </p:txBody>
      </p:sp>
      <p:sp>
        <p:nvSpPr>
          <p:cNvPr id="22" name="CuadroTexto 21">
            <a:extLst>
              <a:ext uri="{FF2B5EF4-FFF2-40B4-BE49-F238E27FC236}">
                <a16:creationId xmlns:a16="http://schemas.microsoft.com/office/drawing/2014/main" id="{19557FC2-B8B0-8A5E-D250-1EE53AE68CB3}"/>
              </a:ext>
            </a:extLst>
          </p:cNvPr>
          <p:cNvSpPr txBox="1"/>
          <p:nvPr/>
        </p:nvSpPr>
        <p:spPr>
          <a:xfrm>
            <a:off x="1447800" y="2551837"/>
            <a:ext cx="10439400" cy="2031325"/>
          </a:xfrm>
          <a:prstGeom prst="rect">
            <a:avLst/>
          </a:prstGeom>
          <a:noFill/>
        </p:spPr>
        <p:txBody>
          <a:bodyPr wrap="square">
            <a:spAutoFit/>
          </a:bodyPr>
          <a:lstStyle/>
          <a:p>
            <a:r>
              <a:rPr lang="es-ES" dirty="0"/>
              <a:t>Las clases </a:t>
            </a:r>
            <a:r>
              <a:rPr lang="es-ES" b="1" dirty="0"/>
              <a:t>Interfaz</a:t>
            </a:r>
            <a:r>
              <a:rPr lang="es-ES" dirty="0"/>
              <a:t> pueden representar una GUI u otro tipo de interfaces de acuerdo a la funcionalidad del caso de uso que se esté analizando, por ejemplo, si hay que realizar una impresión el sistema deberá comunicarse a través de </a:t>
            </a:r>
            <a:r>
              <a:rPr lang="es-ES" b="1" dirty="0"/>
              <a:t>una interfaz de impresión</a:t>
            </a:r>
            <a:r>
              <a:rPr lang="es-ES" dirty="0"/>
              <a:t>, o, si se tiene que enviar un e-mail el sistema deberá comunicarse a través de </a:t>
            </a:r>
            <a:r>
              <a:rPr lang="es-ES" b="1" dirty="0"/>
              <a:t>una interfaz de correo electrónico</a:t>
            </a:r>
            <a:r>
              <a:rPr lang="es-ES" dirty="0"/>
              <a:t>. Si el usuario debe identificarse en forma Biométrica, </a:t>
            </a:r>
            <a:r>
              <a:rPr lang="es-ES" b="1" dirty="0"/>
              <a:t>una interfaz de sensor, </a:t>
            </a:r>
            <a:r>
              <a:rPr lang="es-ES" dirty="0"/>
              <a:t>si debe conectarse con otro sistema, </a:t>
            </a:r>
            <a:r>
              <a:rPr lang="es-ES" b="1" dirty="0"/>
              <a:t>interfaz Sistema de Tarjeta de Crédito</a:t>
            </a:r>
            <a:r>
              <a:rPr lang="es-ES" dirty="0"/>
              <a:t>.  En general, si el sistema tiene que enviar o recibir información a, o de otros sistemas, esta comunicación deberá representarse con clases interfaz.</a:t>
            </a:r>
            <a:endParaRPr lang="es-AR" dirty="0"/>
          </a:p>
        </p:txBody>
      </p:sp>
    </p:spTree>
    <p:extLst>
      <p:ext uri="{BB962C8B-B14F-4D97-AF65-F5344CB8AC3E}">
        <p14:creationId xmlns:p14="http://schemas.microsoft.com/office/powerpoint/2010/main" val="3215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182" y="515302"/>
            <a:ext cx="4548188" cy="663002"/>
          </a:xfrm>
          <a:prstGeom prst="rect">
            <a:avLst/>
          </a:prstGeom>
        </p:spPr>
        <p:txBody>
          <a:bodyPr vert="horz" wrap="square" lIns="0" tIns="85090" rIns="0" bIns="0" rtlCol="0">
            <a:spAutoFit/>
          </a:bodyPr>
          <a:lstStyle/>
          <a:p>
            <a:pPr marL="12700" marR="5080">
              <a:lnSpc>
                <a:spcPts val="4540"/>
              </a:lnSpc>
              <a:spcBef>
                <a:spcPts val="670"/>
              </a:spcBef>
            </a:pPr>
            <a:r>
              <a:rPr lang="es-ES" sz="4200" spc="-50" dirty="0"/>
              <a:t>Clases de Análisis</a:t>
            </a:r>
            <a:endParaRPr sz="4200" dirty="0"/>
          </a:p>
        </p:txBody>
      </p:sp>
      <p:sp>
        <p:nvSpPr>
          <p:cNvPr id="3" name="Rectángulo: esquinas redondeadas 2">
            <a:extLst>
              <a:ext uri="{FF2B5EF4-FFF2-40B4-BE49-F238E27FC236}">
                <a16:creationId xmlns:a16="http://schemas.microsoft.com/office/drawing/2014/main" id="{12EBD2F2-F9C4-326D-AEC9-CA6EFE1630CE}"/>
              </a:ext>
            </a:extLst>
          </p:cNvPr>
          <p:cNvSpPr/>
          <p:nvPr/>
        </p:nvSpPr>
        <p:spPr>
          <a:xfrm>
            <a:off x="2057400" y="1581149"/>
            <a:ext cx="1897050" cy="53786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Clase Entidad</a:t>
            </a:r>
            <a:endParaRPr lang="es-AR" b="1" dirty="0">
              <a:solidFill>
                <a:schemeClr val="tx1"/>
              </a:solidFill>
            </a:endParaRPr>
          </a:p>
        </p:txBody>
      </p:sp>
      <p:sp>
        <p:nvSpPr>
          <p:cNvPr id="5" name="CuadroTexto 4">
            <a:extLst>
              <a:ext uri="{FF2B5EF4-FFF2-40B4-BE49-F238E27FC236}">
                <a16:creationId xmlns:a16="http://schemas.microsoft.com/office/drawing/2014/main" id="{8D7828A5-27ED-3EAA-6755-A1C7C8E79545}"/>
              </a:ext>
            </a:extLst>
          </p:cNvPr>
          <p:cNvSpPr txBox="1"/>
          <p:nvPr/>
        </p:nvSpPr>
        <p:spPr>
          <a:xfrm>
            <a:off x="1447800" y="2551837"/>
            <a:ext cx="9829800" cy="1754326"/>
          </a:xfrm>
          <a:prstGeom prst="rect">
            <a:avLst/>
          </a:prstGeom>
          <a:noFill/>
        </p:spPr>
        <p:txBody>
          <a:bodyPr wrap="square">
            <a:spAutoFit/>
          </a:bodyPr>
          <a:lstStyle/>
          <a:p>
            <a:pPr hangingPunct="0"/>
            <a:r>
              <a:rPr lang="es-AR" dirty="0"/>
              <a:t>Las </a:t>
            </a:r>
            <a:r>
              <a:rPr lang="es-AR" b="1" dirty="0"/>
              <a:t>clases Entidad</a:t>
            </a:r>
            <a:r>
              <a:rPr lang="es-AR" dirty="0"/>
              <a:t> se utilizan para modelar información persistente, es decir información que perdura en el tiempo. En general representan los </a:t>
            </a:r>
            <a:r>
              <a:rPr lang="es-AR" u="sng" dirty="0"/>
              <a:t>datos que resultan de interés </a:t>
            </a:r>
            <a:r>
              <a:rPr lang="es-AR" dirty="0"/>
              <a:t>según el caso de uso que se esté analizando, por ejemplo, para el caso de uso </a:t>
            </a:r>
            <a:r>
              <a:rPr lang="es-AR" i="1" dirty="0"/>
              <a:t>Registrar venta</a:t>
            </a:r>
            <a:r>
              <a:rPr lang="es-AR" dirty="0"/>
              <a:t> interesaría saber la fecha y el importe de la venta además de que productos se venden y a quién se le vende, es decir, para qué cliente en particular se está registrando la venta. En este ejemplo entonces, algunas de las clases entidad intervinientes en el análisis del caso de uso pueden ser </a:t>
            </a:r>
            <a:r>
              <a:rPr lang="es-AR" i="1" dirty="0"/>
              <a:t>Venta</a:t>
            </a:r>
            <a:r>
              <a:rPr lang="es-AR" dirty="0"/>
              <a:t>, </a:t>
            </a:r>
            <a:r>
              <a:rPr lang="es-AR" i="1" dirty="0"/>
              <a:t>Detalle de Venta,  Cliente </a:t>
            </a:r>
            <a:r>
              <a:rPr lang="es-AR" dirty="0"/>
              <a:t>y </a:t>
            </a:r>
            <a:r>
              <a:rPr lang="es-AR" i="1" dirty="0"/>
              <a:t>Producto</a:t>
            </a:r>
            <a:r>
              <a:rPr lang="es-AR" dirty="0"/>
              <a:t>.</a:t>
            </a:r>
          </a:p>
        </p:txBody>
      </p:sp>
    </p:spTree>
    <p:extLst>
      <p:ext uri="{BB962C8B-B14F-4D97-AF65-F5344CB8AC3E}">
        <p14:creationId xmlns:p14="http://schemas.microsoft.com/office/powerpoint/2010/main" val="195094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182" y="515302"/>
            <a:ext cx="4548188" cy="663002"/>
          </a:xfrm>
          <a:prstGeom prst="rect">
            <a:avLst/>
          </a:prstGeom>
        </p:spPr>
        <p:txBody>
          <a:bodyPr vert="horz" wrap="square" lIns="0" tIns="85090" rIns="0" bIns="0" rtlCol="0">
            <a:spAutoFit/>
          </a:bodyPr>
          <a:lstStyle/>
          <a:p>
            <a:pPr marL="12700" marR="5080">
              <a:lnSpc>
                <a:spcPts val="4540"/>
              </a:lnSpc>
              <a:spcBef>
                <a:spcPts val="670"/>
              </a:spcBef>
            </a:pPr>
            <a:r>
              <a:rPr lang="es-ES" sz="4200" spc="-50" dirty="0"/>
              <a:t>Clases de Análisis</a:t>
            </a:r>
            <a:endParaRPr sz="4200" dirty="0"/>
          </a:p>
        </p:txBody>
      </p:sp>
      <p:sp>
        <p:nvSpPr>
          <p:cNvPr id="4" name="Rectángulo: esquinas redondeadas 3">
            <a:extLst>
              <a:ext uri="{FF2B5EF4-FFF2-40B4-BE49-F238E27FC236}">
                <a16:creationId xmlns:a16="http://schemas.microsoft.com/office/drawing/2014/main" id="{E4244885-343A-E56B-E0CD-71BCC2B29DDE}"/>
              </a:ext>
            </a:extLst>
          </p:cNvPr>
          <p:cNvSpPr/>
          <p:nvPr/>
        </p:nvSpPr>
        <p:spPr>
          <a:xfrm>
            <a:off x="1447800" y="1566159"/>
            <a:ext cx="1897050" cy="537862"/>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Clase Control</a:t>
            </a:r>
            <a:endParaRPr lang="es-AR" b="1" dirty="0">
              <a:solidFill>
                <a:schemeClr val="tx1"/>
              </a:solidFill>
            </a:endParaRPr>
          </a:p>
        </p:txBody>
      </p:sp>
      <p:sp>
        <p:nvSpPr>
          <p:cNvPr id="7" name="CuadroTexto 6">
            <a:extLst>
              <a:ext uri="{FF2B5EF4-FFF2-40B4-BE49-F238E27FC236}">
                <a16:creationId xmlns:a16="http://schemas.microsoft.com/office/drawing/2014/main" id="{5BF0D02A-F335-4614-E57A-DDA967697F47}"/>
              </a:ext>
            </a:extLst>
          </p:cNvPr>
          <p:cNvSpPr txBox="1"/>
          <p:nvPr/>
        </p:nvSpPr>
        <p:spPr>
          <a:xfrm>
            <a:off x="1447800" y="2467294"/>
            <a:ext cx="9753600" cy="1653273"/>
          </a:xfrm>
          <a:prstGeom prst="rect">
            <a:avLst/>
          </a:prstGeom>
          <a:noFill/>
        </p:spPr>
        <p:txBody>
          <a:bodyPr wrap="square">
            <a:spAutoFit/>
          </a:bodyPr>
          <a:lstStyle/>
          <a:p>
            <a:pPr algn="just" hangingPunct="0">
              <a:lnSpc>
                <a:spcPct val="114000"/>
              </a:lnSpc>
              <a:spcAft>
                <a:spcPts val="1200"/>
              </a:spcAft>
            </a:pPr>
            <a:r>
              <a:rPr lang="es-AR" sz="1800" kern="1400" dirty="0">
                <a:effectLst/>
                <a:latin typeface="Calibri" panose="020F0502020204030204" pitchFamily="34" charset="0"/>
                <a:ea typeface="Times New Roman" panose="02020603050405020304" pitchFamily="18" charset="0"/>
              </a:rPr>
              <a:t>Las </a:t>
            </a:r>
            <a:r>
              <a:rPr lang="es-AR" sz="1800" b="1" kern="1400" dirty="0">
                <a:effectLst/>
                <a:latin typeface="Calibri" panose="020F0502020204030204" pitchFamily="34" charset="0"/>
                <a:ea typeface="Times New Roman" panose="02020603050405020304" pitchFamily="18" charset="0"/>
              </a:rPr>
              <a:t>clases Control</a:t>
            </a:r>
            <a:r>
              <a:rPr lang="es-AR" sz="1800" kern="1400" dirty="0">
                <a:effectLst/>
                <a:latin typeface="Calibri" panose="020F0502020204030204" pitchFamily="34" charset="0"/>
                <a:ea typeface="Times New Roman" panose="02020603050405020304" pitchFamily="18" charset="0"/>
              </a:rPr>
              <a:t>, también llamadas </a:t>
            </a:r>
            <a:r>
              <a:rPr lang="es-AR" sz="1800" i="1" kern="1400" dirty="0">
                <a:effectLst/>
                <a:latin typeface="Calibri" panose="020F0502020204030204" pitchFamily="34" charset="0"/>
                <a:ea typeface="Times New Roman" panose="02020603050405020304" pitchFamily="18" charset="0"/>
              </a:rPr>
              <a:t>gestor</a:t>
            </a:r>
            <a:r>
              <a:rPr lang="es-AR" sz="1800" kern="1400" dirty="0">
                <a:effectLst/>
                <a:latin typeface="Calibri" panose="020F0502020204030204" pitchFamily="34" charset="0"/>
                <a:ea typeface="Times New Roman" panose="02020603050405020304" pitchFamily="18" charset="0"/>
              </a:rPr>
              <a:t>, se utilizan modelar aspectos </a:t>
            </a:r>
            <a:r>
              <a:rPr lang="es-AR" sz="1800" u="sng" kern="1400" dirty="0">
                <a:effectLst/>
                <a:latin typeface="Calibri" panose="020F0502020204030204" pitchFamily="34" charset="0"/>
                <a:ea typeface="Times New Roman" panose="02020603050405020304" pitchFamily="18" charset="0"/>
              </a:rPr>
              <a:t>dinámicos del sistema ya que son las encargadas de coordinar las acciones y el flujo de mensajes</a:t>
            </a:r>
            <a:r>
              <a:rPr lang="es-AR" sz="1800" kern="1400" dirty="0">
                <a:effectLst/>
                <a:latin typeface="Calibri" panose="020F0502020204030204" pitchFamily="34" charset="0"/>
                <a:ea typeface="Times New Roman" panose="02020603050405020304" pitchFamily="18" charset="0"/>
              </a:rPr>
              <a:t> entre los objetos de análisis. También manejan </a:t>
            </a:r>
            <a:r>
              <a:rPr lang="es-AR" sz="1800" u="sng" kern="1400" dirty="0">
                <a:effectLst/>
                <a:latin typeface="Calibri" panose="020F0502020204030204" pitchFamily="34" charset="0"/>
                <a:ea typeface="Times New Roman" panose="02020603050405020304" pitchFamily="18" charset="0"/>
              </a:rPr>
              <a:t>la lógica dentro del análisis </a:t>
            </a:r>
            <a:r>
              <a:rPr lang="es-AR" sz="1800" kern="1400" dirty="0">
                <a:effectLst/>
                <a:latin typeface="Calibri" panose="020F0502020204030204" pitchFamily="34" charset="0"/>
                <a:ea typeface="Times New Roman" panose="02020603050405020304" pitchFamily="18" charset="0"/>
              </a:rPr>
              <a:t>del caso de uso, tienen responsabilidades y son capaces de </a:t>
            </a:r>
            <a:r>
              <a:rPr lang="es-AR" sz="1800" u="sng" kern="1400" dirty="0">
                <a:effectLst/>
                <a:latin typeface="Calibri" panose="020F0502020204030204" pitchFamily="34" charset="0"/>
                <a:ea typeface="Times New Roman" panose="02020603050405020304" pitchFamily="18" charset="0"/>
              </a:rPr>
              <a:t>realizar cálculos y transacciones</a:t>
            </a:r>
            <a:r>
              <a:rPr lang="es-AR" sz="1800" kern="1400" dirty="0">
                <a:effectLst/>
                <a:latin typeface="Calibri" panose="020F0502020204030204" pitchFamily="34" charset="0"/>
                <a:ea typeface="Times New Roman" panose="02020603050405020304" pitchFamily="18" charset="0"/>
              </a:rPr>
              <a:t>.  Por ejemplo, en el análisis del caso de uso </a:t>
            </a:r>
            <a:r>
              <a:rPr lang="es-AR" sz="1800" i="1" kern="1400" dirty="0">
                <a:effectLst/>
                <a:latin typeface="Calibri" panose="020F0502020204030204" pitchFamily="34" charset="0"/>
                <a:ea typeface="Times New Roman" panose="02020603050405020304" pitchFamily="18" charset="0"/>
              </a:rPr>
              <a:t>Registrar venta</a:t>
            </a:r>
            <a:r>
              <a:rPr lang="es-AR" sz="1800" kern="1400" dirty="0">
                <a:effectLst/>
                <a:latin typeface="Calibri" panose="020F0502020204030204" pitchFamily="34" charset="0"/>
                <a:ea typeface="Times New Roman" panose="02020603050405020304" pitchFamily="18" charset="0"/>
              </a:rPr>
              <a:t>, una responsabilidad del gestor sería</a:t>
            </a:r>
            <a:r>
              <a:rPr lang="es-AR" sz="1800" i="1" kern="1400" dirty="0">
                <a:effectLst/>
                <a:latin typeface="Calibri" panose="020F0502020204030204" pitchFamily="34" charset="0"/>
                <a:ea typeface="Times New Roman" panose="02020603050405020304" pitchFamily="18" charset="0"/>
              </a:rPr>
              <a:t> Calcular el importe total de la venta, Verificar Stock de Producto, etc</a:t>
            </a:r>
            <a:r>
              <a:rPr lang="es-AR" sz="1800" kern="1400" dirty="0">
                <a:effectLst/>
                <a:latin typeface="Calibri" panose="020F0502020204030204" pitchFamily="34" charset="0"/>
                <a:ea typeface="Times New Roman" panose="02020603050405020304" pitchFamily="18" charset="0"/>
              </a:rPr>
              <a:t>.</a:t>
            </a:r>
          </a:p>
        </p:txBody>
      </p:sp>
    </p:spTree>
    <p:extLst>
      <p:ext uri="{BB962C8B-B14F-4D97-AF65-F5344CB8AC3E}">
        <p14:creationId xmlns:p14="http://schemas.microsoft.com/office/powerpoint/2010/main" val="127355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182" y="515302"/>
            <a:ext cx="4548188" cy="663002"/>
          </a:xfrm>
          <a:prstGeom prst="rect">
            <a:avLst/>
          </a:prstGeom>
        </p:spPr>
        <p:txBody>
          <a:bodyPr vert="horz" wrap="square" lIns="0" tIns="85090" rIns="0" bIns="0" rtlCol="0">
            <a:spAutoFit/>
          </a:bodyPr>
          <a:lstStyle/>
          <a:p>
            <a:pPr marL="12700" marR="5080">
              <a:lnSpc>
                <a:spcPts val="4540"/>
              </a:lnSpc>
              <a:spcBef>
                <a:spcPts val="670"/>
              </a:spcBef>
            </a:pPr>
            <a:r>
              <a:rPr lang="es-ES" sz="4200" spc="-50" dirty="0"/>
              <a:t>Diagramas</a:t>
            </a:r>
            <a:endParaRPr sz="4200" dirty="0"/>
          </a:p>
        </p:txBody>
      </p:sp>
      <p:sp>
        <p:nvSpPr>
          <p:cNvPr id="6" name="CuadroTexto 5">
            <a:extLst>
              <a:ext uri="{FF2B5EF4-FFF2-40B4-BE49-F238E27FC236}">
                <a16:creationId xmlns:a16="http://schemas.microsoft.com/office/drawing/2014/main" id="{ECE64433-6FE4-5B5D-58C8-C6EF4DD32E15}"/>
              </a:ext>
            </a:extLst>
          </p:cNvPr>
          <p:cNvSpPr txBox="1"/>
          <p:nvPr/>
        </p:nvSpPr>
        <p:spPr>
          <a:xfrm>
            <a:off x="629182" y="1343204"/>
            <a:ext cx="10287000" cy="4171591"/>
          </a:xfrm>
          <a:prstGeom prst="rect">
            <a:avLst/>
          </a:prstGeom>
          <a:noFill/>
        </p:spPr>
        <p:txBody>
          <a:bodyPr wrap="square">
            <a:spAutoFit/>
          </a:bodyPr>
          <a:lstStyle/>
          <a:p>
            <a:pPr algn="just" hangingPunct="0">
              <a:lnSpc>
                <a:spcPct val="114000"/>
              </a:lnSpc>
              <a:spcAft>
                <a:spcPts val="1200"/>
              </a:spcAft>
            </a:pPr>
            <a:r>
              <a:rPr lang="es-AR" sz="1800" kern="1400" dirty="0">
                <a:effectLst/>
                <a:latin typeface="Calibri" panose="020F0502020204030204" pitchFamily="34" charset="0"/>
                <a:ea typeface="Times New Roman" panose="02020603050405020304" pitchFamily="18" charset="0"/>
              </a:rPr>
              <a:t>El </a:t>
            </a:r>
            <a:r>
              <a:rPr lang="es-AR" sz="1800" b="1" kern="1400" dirty="0">
                <a:effectLst/>
                <a:latin typeface="Calibri" panose="020F0502020204030204" pitchFamily="34" charset="0"/>
                <a:ea typeface="Times New Roman" panose="02020603050405020304" pitchFamily="18" charset="0"/>
              </a:rPr>
              <a:t>diagrama de clases de análisis</a:t>
            </a:r>
            <a:r>
              <a:rPr lang="es-AR" sz="1800" kern="1400" dirty="0">
                <a:effectLst/>
                <a:latin typeface="Calibri" panose="020F0502020204030204" pitchFamily="34" charset="0"/>
                <a:ea typeface="Times New Roman" panose="02020603050405020304" pitchFamily="18" charset="0"/>
              </a:rPr>
              <a:t> presenta una </a:t>
            </a:r>
            <a:r>
              <a:rPr lang="es-AR" sz="1800" b="1" u="sng" kern="1400" dirty="0">
                <a:effectLst/>
                <a:latin typeface="Calibri" panose="020F0502020204030204" pitchFamily="34" charset="0"/>
                <a:ea typeface="Times New Roman" panose="02020603050405020304" pitchFamily="18" charset="0"/>
              </a:rPr>
              <a:t>vista estática </a:t>
            </a:r>
            <a:r>
              <a:rPr lang="es-AR" sz="1800" kern="1400" dirty="0">
                <a:effectLst/>
                <a:latin typeface="Calibri" panose="020F0502020204030204" pitchFamily="34" charset="0"/>
                <a:ea typeface="Times New Roman" panose="02020603050405020304" pitchFamily="18" charset="0"/>
              </a:rPr>
              <a:t>del sistema mostrando todas las clases de análisis intervinientes en el caso de uso y sus relaciones. Al realizarlo, se deben tener en cuenta todos los escenarios del caso de uso que se está analizando ya que el diagrama de clases deberá incluir </a:t>
            </a:r>
            <a:r>
              <a:rPr lang="es-AR" sz="1800" i="1" kern="1400" dirty="0">
                <a:effectLst/>
                <a:latin typeface="Calibri" panose="020F0502020204030204" pitchFamily="34" charset="0"/>
                <a:ea typeface="Times New Roman" panose="02020603050405020304" pitchFamily="18" charset="0"/>
              </a:rPr>
              <a:t>todas</a:t>
            </a:r>
            <a:r>
              <a:rPr lang="es-AR" sz="1800" kern="1400" dirty="0">
                <a:effectLst/>
                <a:latin typeface="Calibri" panose="020F0502020204030204" pitchFamily="34" charset="0"/>
                <a:ea typeface="Times New Roman" panose="02020603050405020304" pitchFamily="18" charset="0"/>
              </a:rPr>
              <a:t> las clases de análisis que participan en el mismo.</a:t>
            </a:r>
          </a:p>
          <a:p>
            <a:pPr algn="just" hangingPunct="0">
              <a:lnSpc>
                <a:spcPct val="114000"/>
              </a:lnSpc>
              <a:spcAft>
                <a:spcPts val="1200"/>
              </a:spcAft>
            </a:pPr>
            <a:r>
              <a:rPr lang="es-AR" sz="1800" kern="1400" dirty="0">
                <a:effectLst/>
                <a:latin typeface="Calibri" panose="020F0502020204030204" pitchFamily="34" charset="0"/>
                <a:ea typeface="Times New Roman" panose="02020603050405020304" pitchFamily="18" charset="0"/>
              </a:rPr>
              <a:t> </a:t>
            </a:r>
          </a:p>
          <a:p>
            <a:pPr algn="just" hangingPunct="0">
              <a:lnSpc>
                <a:spcPct val="114000"/>
              </a:lnSpc>
              <a:spcAft>
                <a:spcPts val="1200"/>
              </a:spcAft>
            </a:pPr>
            <a:r>
              <a:rPr lang="es-AR" sz="1800" kern="1400" dirty="0">
                <a:effectLst/>
                <a:latin typeface="Calibri" panose="020F0502020204030204" pitchFamily="34" charset="0"/>
                <a:ea typeface="Times New Roman" panose="02020603050405020304" pitchFamily="18" charset="0"/>
              </a:rPr>
              <a:t>El </a:t>
            </a:r>
            <a:r>
              <a:rPr lang="es-AR" sz="1800" b="1" kern="1400" dirty="0">
                <a:effectLst/>
                <a:latin typeface="Calibri" panose="020F0502020204030204" pitchFamily="34" charset="0"/>
                <a:ea typeface="Times New Roman" panose="02020603050405020304" pitchFamily="18" charset="0"/>
              </a:rPr>
              <a:t>diagrama de comunicación de análisis</a:t>
            </a:r>
            <a:r>
              <a:rPr lang="es-AR" sz="1800" kern="1400" dirty="0">
                <a:effectLst/>
                <a:latin typeface="Calibri" panose="020F0502020204030204" pitchFamily="34" charset="0"/>
                <a:ea typeface="Times New Roman" panose="02020603050405020304" pitchFamily="18" charset="0"/>
              </a:rPr>
              <a:t> presenta una </a:t>
            </a:r>
            <a:r>
              <a:rPr lang="es-AR" sz="1800" b="1" u="sng" kern="1400" dirty="0">
                <a:effectLst/>
                <a:latin typeface="Calibri" panose="020F0502020204030204" pitchFamily="34" charset="0"/>
                <a:ea typeface="Times New Roman" panose="02020603050405020304" pitchFamily="18" charset="0"/>
              </a:rPr>
              <a:t>vista dinámica</a:t>
            </a:r>
            <a:r>
              <a:rPr lang="es-AR" sz="1800" kern="1400" dirty="0">
                <a:effectLst/>
                <a:latin typeface="Calibri" panose="020F0502020204030204" pitchFamily="34" charset="0"/>
                <a:ea typeface="Times New Roman" panose="02020603050405020304" pitchFamily="18" charset="0"/>
              </a:rPr>
              <a:t> del sistema, es un diagrama de interacción que muestra la realización de un escenario particular del caso de uso destacando la interacción y el envió de mensajes entre los objetos de análisis de las clases de análisis que participan en dicho escenario. En general, el diagrama de comunicación se realiza para el escenario principal del caso de uso partiendo de la interacción descripta en el </a:t>
            </a:r>
            <a:r>
              <a:rPr lang="es-AR" sz="1800" i="1" kern="1400" dirty="0">
                <a:effectLst/>
                <a:latin typeface="Calibri" panose="020F0502020204030204" pitchFamily="34" charset="0"/>
                <a:ea typeface="Times New Roman" panose="02020603050405020304" pitchFamily="18" charset="0"/>
              </a:rPr>
              <a:t>flujo normal</a:t>
            </a:r>
            <a:r>
              <a:rPr lang="es-AR" sz="1800" kern="1400" dirty="0">
                <a:effectLst/>
                <a:latin typeface="Calibri" panose="020F0502020204030204" pitchFamily="34" charset="0"/>
                <a:ea typeface="Times New Roman" panose="02020603050405020304" pitchFamily="18" charset="0"/>
              </a:rPr>
              <a:t> de la descripción detallada del mismo. En caso de querer modelar otros escenarios que incluyan las alternativas descriptas, se deberá hacer un diagrama de comunicación por cada escenario en particular. </a:t>
            </a:r>
          </a:p>
        </p:txBody>
      </p:sp>
    </p:spTree>
    <p:extLst>
      <p:ext uri="{BB962C8B-B14F-4D97-AF65-F5344CB8AC3E}">
        <p14:creationId xmlns:p14="http://schemas.microsoft.com/office/powerpoint/2010/main" val="257728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F7C548-74CE-49D0-A5D1-8AA5A92FD875}"/>
              </a:ext>
            </a:extLst>
          </p:cNvPr>
          <p:cNvSpPr>
            <a:spLocks noGrp="1"/>
          </p:cNvSpPr>
          <p:nvPr>
            <p:ph type="title"/>
          </p:nvPr>
        </p:nvSpPr>
        <p:spPr>
          <a:xfrm>
            <a:off x="838200" y="351873"/>
            <a:ext cx="10515600" cy="1325563"/>
          </a:xfrm>
        </p:spPr>
        <p:txBody>
          <a:bodyPr>
            <a:normAutofit/>
          </a:bodyPr>
          <a:lstStyle/>
          <a:p>
            <a:pPr algn="ctr"/>
            <a:r>
              <a:rPr lang="es-AR" sz="2800" b="1" u="sng" dirty="0"/>
              <a:t>Diagrama de </a:t>
            </a:r>
            <a:r>
              <a:rPr lang="es-AR" sz="2800" b="1" i="1" u="sng" dirty="0">
                <a:effectLst>
                  <a:outerShdw blurRad="38100" dist="38100" dir="2700000" algn="tl">
                    <a:srgbClr val="000000">
                      <a:alpha val="43137"/>
                    </a:srgbClr>
                  </a:outerShdw>
                </a:effectLst>
              </a:rPr>
              <a:t>clases de análisis </a:t>
            </a:r>
            <a:r>
              <a:rPr lang="es-AR" sz="2800" b="1" u="sng" dirty="0"/>
              <a:t>del caso de uso  “Despachar Bultos”</a:t>
            </a:r>
          </a:p>
        </p:txBody>
      </p:sp>
      <p:pic>
        <p:nvPicPr>
          <p:cNvPr id="5" name="Imagen 4" descr="Diagrama&#10;&#10;Descripción generada automáticamente">
            <a:extLst>
              <a:ext uri="{FF2B5EF4-FFF2-40B4-BE49-F238E27FC236}">
                <a16:creationId xmlns:a16="http://schemas.microsoft.com/office/drawing/2014/main" id="{8794ED61-7478-4A9E-9267-BE8065585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209" y="1355656"/>
            <a:ext cx="9092867" cy="5296936"/>
          </a:xfrm>
          <a:prstGeom prst="rect">
            <a:avLst/>
          </a:prstGeom>
        </p:spPr>
      </p:pic>
    </p:spTree>
    <p:extLst>
      <p:ext uri="{BB962C8B-B14F-4D97-AF65-F5344CB8AC3E}">
        <p14:creationId xmlns:p14="http://schemas.microsoft.com/office/powerpoint/2010/main" val="357310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d023232-7a6b-4fb6-ad6b-a8ab18c17621">
      <Terms xmlns="http://schemas.microsoft.com/office/infopath/2007/PartnerControls"/>
    </lcf76f155ced4ddcb4097134ff3c332f>
    <TaxCatchAll xmlns="b64848dd-0344-430c-bd1f-131f58aa39c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3BAFA2B19C3CE48951F42413B1DBB46" ma:contentTypeVersion="11" ma:contentTypeDescription="Crear nuevo documento." ma:contentTypeScope="" ma:versionID="94a30f23689dcd39c11f879d1aaf4ced">
  <xsd:schema xmlns:xsd="http://www.w3.org/2001/XMLSchema" xmlns:xs="http://www.w3.org/2001/XMLSchema" xmlns:p="http://schemas.microsoft.com/office/2006/metadata/properties" xmlns:ns2="ed023232-7a6b-4fb6-ad6b-a8ab18c17621" xmlns:ns3="b64848dd-0344-430c-bd1f-131f58aa39c0" targetNamespace="http://schemas.microsoft.com/office/2006/metadata/properties" ma:root="true" ma:fieldsID="be6be2a2990a7b01a84f6ead65b00da8" ns2:_="" ns3:_="">
    <xsd:import namespace="ed023232-7a6b-4fb6-ad6b-a8ab18c17621"/>
    <xsd:import namespace="b64848dd-0344-430c-bd1f-131f58aa39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23232-7a6b-4fb6-ad6b-a8ab18c176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ffdddc8f-9e11-4d16-a65b-d3566ee968e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4848dd-0344-430c-bd1f-131f58aa39c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14c8cdc-db9f-486b-b0b1-e42a3f82642f}" ma:internalName="TaxCatchAll" ma:showField="CatchAllData" ma:web="b64848dd-0344-430c-bd1f-131f58aa3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07128C-8874-44FC-BC44-D7B4C2F4D9B9}">
  <ds:schemaRefs>
    <ds:schemaRef ds:uri="http://purl.org/dc/terms/"/>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purl.org/dc/elements/1.1/"/>
    <ds:schemaRef ds:uri="b64848dd-0344-430c-bd1f-131f58aa39c0"/>
    <ds:schemaRef ds:uri="ed023232-7a6b-4fb6-ad6b-a8ab18c17621"/>
    <ds:schemaRef ds:uri="http://schemas.microsoft.com/office/2006/metadata/properties"/>
  </ds:schemaRefs>
</ds:datastoreItem>
</file>

<file path=customXml/itemProps2.xml><?xml version="1.0" encoding="utf-8"?>
<ds:datastoreItem xmlns:ds="http://schemas.openxmlformats.org/officeDocument/2006/customXml" ds:itemID="{19B4ACC3-D4C5-4CE7-B18A-33A165D45F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23232-7a6b-4fb6-ad6b-a8ab18c17621"/>
    <ds:schemaRef ds:uri="b64848dd-0344-430c-bd1f-131f58aa3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B31082-0056-4423-9BB4-E3B22B88B5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1173</TotalTime>
  <Words>1005</Words>
  <Application>Microsoft Office PowerPoint</Application>
  <PresentationFormat>Panorámica</PresentationFormat>
  <Paragraphs>109</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Office Theme</vt:lpstr>
      <vt:lpstr>Modelo de  Analisis</vt:lpstr>
      <vt:lpstr>¿Qué es el Modelo de Análisis?</vt:lpstr>
      <vt:lpstr>¿Cuándo hacer el modelo de análisis?</vt:lpstr>
      <vt:lpstr>Clases de Análisis</vt:lpstr>
      <vt:lpstr>Clases de Análisis</vt:lpstr>
      <vt:lpstr>Clases de Análisis</vt:lpstr>
      <vt:lpstr>Clases de Análisis</vt:lpstr>
      <vt:lpstr>Diagramas</vt:lpstr>
      <vt:lpstr>Diagrama de clases de análisis del caso de uso  “Despachar Bultos”</vt:lpstr>
      <vt:lpstr>Diagrama de comunicación de análisis del Escenario Principal de  caso de uso “Despachar Bultos”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Gestión de Requisitos</dc:title>
  <dc:creator>Viviana Ledesma</dc:creator>
  <cp:lastModifiedBy>SCHEREIK BRENDA</cp:lastModifiedBy>
  <cp:revision>37</cp:revision>
  <dcterms:created xsi:type="dcterms:W3CDTF">2024-05-06T18:17:00Z</dcterms:created>
  <dcterms:modified xsi:type="dcterms:W3CDTF">2024-06-03T21:35:07Z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2023-09-05T00:00:00Z</vt:filetime>
  </property>
  <property fmtid="{D5CDD505-2E9C-101B-9397-08002B2CF9AE}" pid="3" name="Creator">
    <vt:lpwstr>Microsoft® PowerPoint® para Microsoft 365</vt:lpwstr>
  </property>
  <property fmtid="{D5CDD505-2E9C-101B-9397-08002B2CF9AE}" pid="4" name="LastSaved">
    <vt:filetime>2024-05-06T00:00:00Z</vt:filetime>
  </property>
  <property fmtid="{D5CDD505-2E9C-101B-9397-08002B2CF9AE}" pid="5" name="ContentTypeId">
    <vt:lpwstr>0x01010003BAFA2B19C3CE48951F42413B1DBB46</vt:lpwstr>
  </property>
  <property fmtid="{D5CDD505-2E9C-101B-9397-08002B2CF9AE}" pid="6" name="MediaServiceImageTags">
    <vt:lpwstr/>
  </property>
</Properties>
</file>