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7" r:id="rId5"/>
    <p:sldId id="258" r:id="rId6"/>
    <p:sldId id="268" r:id="rId7"/>
    <p:sldId id="259" r:id="rId8"/>
    <p:sldId id="269" r:id="rId9"/>
    <p:sldId id="260" r:id="rId10"/>
    <p:sldId id="270" r:id="rId11"/>
    <p:sldId id="261" r:id="rId12"/>
    <p:sldId id="271" r:id="rId13"/>
    <p:sldId id="262" r:id="rId14"/>
    <p:sldId id="27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653382" y="1197430"/>
            <a:ext cx="6657702" cy="2600551"/>
          </a:xfrm>
        </p:spPr>
        <p:txBody>
          <a:bodyPr>
            <a:normAutofit fontScale="90000"/>
          </a:bodyPr>
          <a:lstStyle/>
          <a:p>
            <a:pPr algn="just"/>
            <a:r>
              <a:rPr lang="fr-FR" sz="3600" dirty="0">
                <a:solidFill>
                  <a:schemeClr val="tx1">
                    <a:lumMod val="95000"/>
                  </a:schemeClr>
                </a:solidFill>
              </a:rPr>
              <a:t>SYSTEME DE DEFENSE MILITAIRE PAR LA DETECTION ET LA SUIVIE D’OBJET VOLANT EN UTILISANT LA VISION PAR ORDINATEUR </a:t>
            </a:r>
            <a:r>
              <a:rPr lang="fr-FR" dirty="0" smtClean="0">
                <a:solidFill>
                  <a:schemeClr val="tx1">
                    <a:lumMod val="95000"/>
                  </a:schemeClr>
                </a:solidFill>
              </a:rPr>
              <a:t/>
            </a:r>
            <a:br>
              <a:rPr lang="fr-FR" dirty="0" smtClean="0">
                <a:solidFill>
                  <a:schemeClr val="tx1">
                    <a:lumMod val="95000"/>
                  </a:schemeClr>
                </a:solidFill>
              </a:rPr>
            </a:br>
            <a:endParaRPr lang="fr-FR" dirty="0">
              <a:solidFill>
                <a:schemeClr val="tx1">
                  <a:lumMod val="95000"/>
                </a:schemeClr>
              </a:solidFill>
            </a:endParaRPr>
          </a:p>
        </p:txBody>
      </p:sp>
      <p:sp>
        <p:nvSpPr>
          <p:cNvPr id="3" name="Sous-titre 2"/>
          <p:cNvSpPr>
            <a:spLocks noGrp="1"/>
          </p:cNvSpPr>
          <p:nvPr>
            <p:ph type="subTitle" idx="1"/>
          </p:nvPr>
        </p:nvSpPr>
        <p:spPr>
          <a:xfrm>
            <a:off x="1676263" y="4189866"/>
            <a:ext cx="8791575" cy="1048339"/>
          </a:xfrm>
        </p:spPr>
        <p:txBody>
          <a:bodyPr/>
          <a:lstStyle/>
          <a:p>
            <a:pPr algn="ctr"/>
            <a:r>
              <a:rPr lang="fr-FR" dirty="0" smtClean="0"/>
              <a:t>P</a:t>
            </a:r>
            <a:r>
              <a:rPr lang="fr-FR" cap="none" dirty="0" smtClean="0"/>
              <a:t>résenté par </a:t>
            </a:r>
            <a:r>
              <a:rPr lang="fr-FR" dirty="0" smtClean="0"/>
              <a:t>KIEKIE </a:t>
            </a:r>
            <a:r>
              <a:rPr lang="fr-FR" dirty="0"/>
              <a:t>YEDIDIA Chris</a:t>
            </a:r>
          </a:p>
          <a:p>
            <a:pPr algn="ctr"/>
            <a:r>
              <a:rPr lang="fr-FR" dirty="0"/>
              <a:t>du département d'intelligence artificiel </a:t>
            </a:r>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t="742" r="18767" b="-742"/>
          <a:stretch/>
        </p:blipFill>
        <p:spPr>
          <a:xfrm>
            <a:off x="2118632" y="1445624"/>
            <a:ext cx="1421402" cy="1625178"/>
          </a:xfrm>
          <a:prstGeom prst="rect">
            <a:avLst/>
          </a:prstGeom>
        </p:spPr>
      </p:pic>
    </p:spTree>
    <p:extLst>
      <p:ext uri="{BB962C8B-B14F-4D97-AF65-F5344CB8AC3E}">
        <p14:creationId xmlns:p14="http://schemas.microsoft.com/office/powerpoint/2010/main" val="252528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2224" y="2290563"/>
            <a:ext cx="9905998" cy="1478570"/>
          </a:xfrm>
        </p:spPr>
        <p:txBody>
          <a:bodyPr/>
          <a:lstStyle/>
          <a:p>
            <a:pPr algn="ctr"/>
            <a:r>
              <a:rPr lang="fr-FR" dirty="0" smtClean="0"/>
              <a:t>5. Présentation </a:t>
            </a:r>
            <a:r>
              <a:rPr lang="fr-FR" dirty="0"/>
              <a:t>des résultats </a:t>
            </a:r>
          </a:p>
        </p:txBody>
      </p:sp>
    </p:spTree>
    <p:extLst>
      <p:ext uri="{BB962C8B-B14F-4D97-AF65-F5344CB8AC3E}">
        <p14:creationId xmlns:p14="http://schemas.microsoft.com/office/powerpoint/2010/main" val="387563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48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3036" y="2290564"/>
            <a:ext cx="9905998" cy="1478570"/>
          </a:xfrm>
        </p:spPr>
        <p:txBody>
          <a:bodyPr/>
          <a:lstStyle/>
          <a:p>
            <a:pPr algn="ctr"/>
            <a:r>
              <a:rPr lang="fr-FR" dirty="0" smtClean="0"/>
              <a:t>6. Plan </a:t>
            </a:r>
            <a:r>
              <a:rPr lang="fr-FR" dirty="0"/>
              <a:t>(subdivision) de la monographie </a:t>
            </a:r>
          </a:p>
        </p:txBody>
      </p:sp>
    </p:spTree>
    <p:extLst>
      <p:ext uri="{BB962C8B-B14F-4D97-AF65-F5344CB8AC3E}">
        <p14:creationId xmlns:p14="http://schemas.microsoft.com/office/powerpoint/2010/main" val="319620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24297" y="1828801"/>
            <a:ext cx="8961120" cy="3139321"/>
          </a:xfrm>
          <a:prstGeom prst="rect">
            <a:avLst/>
          </a:prstGeom>
          <a:noFill/>
        </p:spPr>
        <p:txBody>
          <a:bodyPr wrap="square" rtlCol="0">
            <a:spAutoFit/>
          </a:bodyPr>
          <a:lstStyle/>
          <a:p>
            <a:r>
              <a:rPr lang="fr-FR" dirty="0"/>
              <a:t>Outre l’introduction et la conclusion générale, notre travail est subdivisé en trois </a:t>
            </a:r>
            <a:r>
              <a:rPr lang="fr-FR" dirty="0" smtClean="0"/>
              <a:t>chapitres:</a:t>
            </a:r>
          </a:p>
          <a:p>
            <a:pPr marL="400050" indent="-400050">
              <a:buFont typeface="+mj-lt"/>
              <a:buAutoNum type="romanUcPeriod"/>
            </a:pPr>
            <a:r>
              <a:rPr lang="fr-FR" dirty="0" smtClean="0"/>
              <a:t>Revue de la Littérature</a:t>
            </a:r>
          </a:p>
          <a:p>
            <a:pPr marL="400050" indent="-400050">
              <a:buFont typeface="+mj-lt"/>
              <a:buAutoNum type="romanUcPeriod"/>
            </a:pPr>
            <a:r>
              <a:rPr lang="fr-FR" dirty="0" smtClean="0"/>
              <a:t>Etude de l’existant </a:t>
            </a:r>
          </a:p>
          <a:p>
            <a:pPr marL="400050" indent="-400050">
              <a:buFont typeface="+mj-lt"/>
              <a:buAutoNum type="romanUcPeriod"/>
            </a:pPr>
            <a:r>
              <a:rPr lang="fr-FR" dirty="0" smtClean="0"/>
              <a:t>Implémentation et Réalisation</a:t>
            </a:r>
          </a:p>
          <a:p>
            <a:pPr marL="400050" indent="-400050">
              <a:buFont typeface="+mj-lt"/>
              <a:buAutoNum type="romanUcPeriod"/>
            </a:pPr>
            <a:endParaRPr lang="fr-FR" dirty="0"/>
          </a:p>
          <a:p>
            <a:r>
              <a:rPr lang="fr-FR" dirty="0"/>
              <a:t>L</a:t>
            </a:r>
            <a:r>
              <a:rPr lang="fr-FR" dirty="0" smtClean="0"/>
              <a:t>e </a:t>
            </a:r>
            <a:r>
              <a:rPr lang="fr-FR" dirty="0"/>
              <a:t>premier, </a:t>
            </a:r>
            <a:r>
              <a:rPr lang="fr-FR" dirty="0" smtClean="0"/>
              <a:t>nous avons défini </a:t>
            </a:r>
            <a:r>
              <a:rPr lang="fr-FR" dirty="0"/>
              <a:t>les concepts importants qui entrent en jeu pour la réalisation du projet, le </a:t>
            </a:r>
            <a:r>
              <a:rPr lang="fr-FR" dirty="0" smtClean="0"/>
              <a:t>deuxième, est axé </a:t>
            </a:r>
            <a:r>
              <a:rPr lang="fr-FR" dirty="0"/>
              <a:t>sur l’Etude de l’existant et démarche méthodologique, il sera porté sur le contexte de l’étude et les aspects méthodologiques (Analyse et conception) et enfin le troisième </a:t>
            </a:r>
            <a:r>
              <a:rPr lang="fr-FR" dirty="0" smtClean="0"/>
              <a:t>s’articule </a:t>
            </a:r>
            <a:r>
              <a:rPr lang="fr-FR" dirty="0"/>
              <a:t>autour de l’Implémentation et réalisation, il </a:t>
            </a:r>
            <a:r>
              <a:rPr lang="fr-FR" dirty="0" smtClean="0"/>
              <a:t>porte </a:t>
            </a:r>
            <a:r>
              <a:rPr lang="fr-FR" dirty="0"/>
              <a:t>sur la présentation et discussion des résultats de l’analyse menée.</a:t>
            </a:r>
          </a:p>
          <a:p>
            <a:endParaRPr lang="fr-FR" dirty="0"/>
          </a:p>
        </p:txBody>
      </p:sp>
    </p:spTree>
    <p:extLst>
      <p:ext uri="{BB962C8B-B14F-4D97-AF65-F5344CB8AC3E}">
        <p14:creationId xmlns:p14="http://schemas.microsoft.com/office/powerpoint/2010/main" val="188139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476" y="2395067"/>
            <a:ext cx="9905998" cy="1478570"/>
          </a:xfrm>
        </p:spPr>
        <p:txBody>
          <a:bodyPr/>
          <a:lstStyle/>
          <a:p>
            <a:pPr algn="ctr"/>
            <a:r>
              <a:rPr lang="fr-FR" dirty="0" smtClean="0"/>
              <a:t>7. Conclusion</a:t>
            </a:r>
            <a:r>
              <a:rPr lang="fr-FR" dirty="0"/>
              <a:t> </a:t>
            </a:r>
          </a:p>
        </p:txBody>
      </p:sp>
    </p:spTree>
    <p:extLst>
      <p:ext uri="{BB962C8B-B14F-4D97-AF65-F5344CB8AC3E}">
        <p14:creationId xmlns:p14="http://schemas.microsoft.com/office/powerpoint/2010/main" val="153323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199019" y="300446"/>
            <a:ext cx="1436914" cy="369332"/>
          </a:xfrm>
          <a:prstGeom prst="rect">
            <a:avLst/>
          </a:prstGeom>
          <a:noFill/>
        </p:spPr>
        <p:txBody>
          <a:bodyPr wrap="square" rtlCol="0">
            <a:spAutoFit/>
          </a:bodyPr>
          <a:lstStyle/>
          <a:p>
            <a:r>
              <a:rPr lang="fr-FR" dirty="0"/>
              <a:t>8. Conclusion </a:t>
            </a:r>
          </a:p>
        </p:txBody>
      </p:sp>
      <p:sp>
        <p:nvSpPr>
          <p:cNvPr id="3" name="ZoneTexte 2"/>
          <p:cNvSpPr txBox="1"/>
          <p:nvPr/>
        </p:nvSpPr>
        <p:spPr>
          <a:xfrm>
            <a:off x="1149531" y="669778"/>
            <a:ext cx="10045337" cy="5909310"/>
          </a:xfrm>
          <a:prstGeom prst="rect">
            <a:avLst/>
          </a:prstGeom>
          <a:noFill/>
        </p:spPr>
        <p:txBody>
          <a:bodyPr wrap="square" rtlCol="0">
            <a:spAutoFit/>
          </a:bodyPr>
          <a:lstStyle/>
          <a:p>
            <a:r>
              <a:rPr lang="fr-FR" dirty="0" smtClean="0"/>
              <a:t>L’Objectif </a:t>
            </a:r>
            <a:r>
              <a:rPr lang="fr-FR" dirty="0"/>
              <a:t>poursuivi dans cette étude était de développer un système de défense militaire qui détecte la présence d’un ou plusieurs engins volants dangereux en temps réelle à l’aide d’une caméra. Pour permettre une détection en temps réel des objets et faire le suivi de ces derniers.</a:t>
            </a:r>
          </a:p>
          <a:p>
            <a:r>
              <a:rPr lang="fr-FR" dirty="0" smtClean="0"/>
              <a:t>Dans </a:t>
            </a:r>
            <a:r>
              <a:rPr lang="fr-FR" dirty="0"/>
              <a:t>notre quête de la solution, nous avons compris que l</a:t>
            </a:r>
            <a:r>
              <a:rPr lang="fr-CD" dirty="0"/>
              <a:t>a vision par ordinateur est un domaine en constante évolution, depuis les travaux pionniers de figures comme David </a:t>
            </a:r>
            <a:r>
              <a:rPr lang="fr-CD" dirty="0" err="1"/>
              <a:t>Marr</a:t>
            </a:r>
            <a:r>
              <a:rPr lang="fr-CD" dirty="0"/>
              <a:t> jusqu'à l'application de modèles de machine </a:t>
            </a:r>
            <a:r>
              <a:rPr lang="fr-CD" dirty="0" err="1"/>
              <a:t>learning</a:t>
            </a:r>
            <a:r>
              <a:rPr lang="fr-CD" dirty="0"/>
              <a:t> pour la détection et le suivi d'objets. Notre projet s'inscrit dans ce cadre, visant à permettre aux ordinateurs de comprendre et d'interpréter les images et vidéos de manière similaire à la perception humaine</a:t>
            </a:r>
            <a:r>
              <a:rPr lang="fr-CD" dirty="0" smtClean="0"/>
              <a:t>.</a:t>
            </a:r>
          </a:p>
          <a:p>
            <a:r>
              <a:rPr lang="fr-CD" dirty="0"/>
              <a:t>Le radar, qui représente déjà une avancée technologique significative, a été encore amélioré grâce à l'informatisation. Il utilise des ondes électromagnétiques pour détecter la présence, la position et la vitesse d'objets tels que les avions, qui sont au cœur de notre travail.</a:t>
            </a:r>
            <a:endParaRPr lang="fr-FR" dirty="0"/>
          </a:p>
          <a:p>
            <a:r>
              <a:rPr lang="fr-CD" dirty="0" smtClean="0"/>
              <a:t>Le </a:t>
            </a:r>
            <a:r>
              <a:rPr lang="fr-CD" dirty="0"/>
              <a:t>système de défense que nous proposons vient compléter les systèmes existants, notamment les radars, en améliorant considérablement la précision de la détection des objets</a:t>
            </a:r>
            <a:r>
              <a:rPr lang="fr-CD" dirty="0" smtClean="0"/>
              <a:t>.</a:t>
            </a:r>
          </a:p>
          <a:p>
            <a:r>
              <a:rPr lang="fr-CD" dirty="0"/>
              <a:t>Nous avons intégré un algorithme de </a:t>
            </a:r>
            <a:r>
              <a:rPr lang="fr-CD" dirty="0" err="1"/>
              <a:t>deep</a:t>
            </a:r>
            <a:r>
              <a:rPr lang="fr-CD" dirty="0"/>
              <a:t> </a:t>
            </a:r>
            <a:r>
              <a:rPr lang="fr-CD" dirty="0" err="1"/>
              <a:t>learning</a:t>
            </a:r>
            <a:r>
              <a:rPr lang="fr-CD" dirty="0"/>
              <a:t> appelé YOLO, qui permet de pallier certaines limitations du radar, notamment en termes de résolution et de diffusion des ondes, ainsi que les échos radar.</a:t>
            </a:r>
            <a:endParaRPr lang="fr-FR" dirty="0"/>
          </a:p>
          <a:p>
            <a:r>
              <a:rPr lang="fr-CD" dirty="0"/>
              <a:t>Pour cela, il a été nécessaire de l'entraîner avec nos propres données, constituées principalement d'images d'avions de chasse, de drones et d'avions standards que nous avons collectées sur Internet. Grâce à cet entraînement, notre modèle est désormais capable de reconnaître ces trois types d'objets.</a:t>
            </a:r>
            <a:endParaRPr lang="fr-FR" dirty="0"/>
          </a:p>
          <a:p>
            <a:r>
              <a:rPr lang="fr-CD" dirty="0"/>
              <a:t>En somme, nous avons réussi à réaliser un système de défense militaire basé sur la détection et le suivi d'objets volants, utilisant la vision par ordinateur comme fondement de notre approche.</a:t>
            </a:r>
            <a:endParaRPr lang="fr-FR" dirty="0"/>
          </a:p>
          <a:p>
            <a:endParaRPr lang="fr-FR" dirty="0"/>
          </a:p>
        </p:txBody>
      </p:sp>
    </p:spTree>
    <p:extLst>
      <p:ext uri="{BB962C8B-B14F-4D97-AF65-F5344CB8AC3E}">
        <p14:creationId xmlns:p14="http://schemas.microsoft.com/office/powerpoint/2010/main" val="364045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107577" y="2455817"/>
            <a:ext cx="1828800" cy="1569660"/>
          </a:xfrm>
          <a:prstGeom prst="rect">
            <a:avLst/>
          </a:prstGeom>
          <a:noFill/>
        </p:spPr>
        <p:txBody>
          <a:bodyPr wrap="square" rtlCol="0">
            <a:spAutoFit/>
          </a:bodyPr>
          <a:lstStyle/>
          <a:p>
            <a:r>
              <a:rPr lang="fr-FR" sz="9600" dirty="0" smtClean="0"/>
              <a:t>Fin</a:t>
            </a:r>
            <a:endParaRPr lang="fr-FR" sz="9600" dirty="0"/>
          </a:p>
        </p:txBody>
      </p:sp>
    </p:spTree>
    <p:extLst>
      <p:ext uri="{BB962C8B-B14F-4D97-AF65-F5344CB8AC3E}">
        <p14:creationId xmlns:p14="http://schemas.microsoft.com/office/powerpoint/2010/main" val="131426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287" y="2368942"/>
            <a:ext cx="9905998" cy="1478570"/>
          </a:xfrm>
        </p:spPr>
        <p:txBody>
          <a:bodyPr/>
          <a:lstStyle/>
          <a:p>
            <a:pPr algn="ctr"/>
            <a:r>
              <a:rPr lang="fr-FR" dirty="0" smtClean="0"/>
              <a:t>1. CONTEXTE DU SUJET</a:t>
            </a:r>
            <a:endParaRPr lang="fr-FR" dirty="0"/>
          </a:p>
        </p:txBody>
      </p:sp>
    </p:spTree>
    <p:extLst>
      <p:ext uri="{BB962C8B-B14F-4D97-AF65-F5344CB8AC3E}">
        <p14:creationId xmlns:p14="http://schemas.microsoft.com/office/powerpoint/2010/main" val="56716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63440" y="431074"/>
            <a:ext cx="2129246" cy="369332"/>
          </a:xfrm>
          <a:prstGeom prst="rect">
            <a:avLst/>
          </a:prstGeom>
          <a:noFill/>
        </p:spPr>
        <p:txBody>
          <a:bodyPr wrap="square" rtlCol="0">
            <a:spAutoFit/>
          </a:bodyPr>
          <a:lstStyle/>
          <a:p>
            <a:r>
              <a:rPr lang="fr-FR" dirty="0" smtClean="0"/>
              <a:t>1. Contexte du Sujet </a:t>
            </a:r>
            <a:endParaRPr lang="fr-FR" dirty="0"/>
          </a:p>
        </p:txBody>
      </p:sp>
      <p:sp>
        <p:nvSpPr>
          <p:cNvPr id="4" name="ZoneTexte 3"/>
          <p:cNvSpPr txBox="1"/>
          <p:nvPr/>
        </p:nvSpPr>
        <p:spPr>
          <a:xfrm>
            <a:off x="1567542" y="1123407"/>
            <a:ext cx="9418320" cy="5539978"/>
          </a:xfrm>
          <a:prstGeom prst="rect">
            <a:avLst/>
          </a:prstGeom>
          <a:noFill/>
        </p:spPr>
        <p:txBody>
          <a:bodyPr wrap="square" rtlCol="0">
            <a:spAutoFit/>
          </a:bodyPr>
          <a:lstStyle/>
          <a:p>
            <a:pPr algn="just"/>
            <a:r>
              <a:rPr lang="fr-FR" sz="2000" dirty="0"/>
              <a:t>Ces dernières années le développement technologique a rendu omniprésent les systèmes numériques dans notre vie de tous les jours. Nous retrouvons la présence de ce dernier dans tous les domaines de la vie. </a:t>
            </a:r>
            <a:endParaRPr lang="fr-FR" sz="2000" dirty="0" smtClean="0"/>
          </a:p>
          <a:p>
            <a:pPr algn="just"/>
            <a:r>
              <a:rPr lang="fr-FR" sz="2000" dirty="0" smtClean="0"/>
              <a:t>Notamment </a:t>
            </a:r>
            <a:r>
              <a:rPr lang="fr-FR" sz="2000" dirty="0"/>
              <a:t>dans les domaines de la sécurité, le numérique révolutionne ce domaine en proposant des systèmes de surveillance de plus en plus sophistiqué utilisant la puissance de l’intelligence artificiel</a:t>
            </a:r>
            <a:r>
              <a:rPr lang="fr-FR" sz="2000" dirty="0" smtClean="0"/>
              <a:t>.</a:t>
            </a:r>
          </a:p>
          <a:p>
            <a:pPr algn="just"/>
            <a:r>
              <a:rPr lang="fr-FR" sz="2000" dirty="0"/>
              <a:t>La vision par ordinateur est l’une des applications de l’intelligence artificiel et de l’informatique qui vise à permettre aux ordinateurs de comprendre et d’interpréter les images et les vidéos de la même manière que le font les </a:t>
            </a:r>
            <a:r>
              <a:rPr lang="fr-FR" sz="2000" dirty="0" smtClean="0"/>
              <a:t>humains</a:t>
            </a:r>
          </a:p>
          <a:p>
            <a:pPr algn="just"/>
            <a:r>
              <a:rPr lang="fr-FR" sz="2000" dirty="0"/>
              <a:t>Notre projet s’inscrit dans la logique de "réaliser un système de défense militaire qui détecte la présence d’un ou plusieurs engins volants potentiellement dangereux en temps réelle à l’aide d’une caméra". </a:t>
            </a:r>
          </a:p>
          <a:p>
            <a:pPr algn="just"/>
            <a:r>
              <a:rPr lang="fr-FR" sz="2000" dirty="0"/>
              <a:t>Nous voulons par ce projet, fournir un système de défenses aux intrusions d’objets volant non reconnue dans un espace aérien contrôlé par l’armé. Cela permettrait d’assurer la sécurité de l’espace aérien.</a:t>
            </a:r>
          </a:p>
          <a:p>
            <a:pPr algn="just"/>
            <a:endParaRPr lang="fr-FR" dirty="0"/>
          </a:p>
          <a:p>
            <a:pPr algn="just"/>
            <a:endParaRPr lang="fr-FR" dirty="0"/>
          </a:p>
          <a:p>
            <a:pPr algn="just"/>
            <a:endParaRPr lang="fr-FR" dirty="0"/>
          </a:p>
        </p:txBody>
      </p:sp>
    </p:spTree>
    <p:extLst>
      <p:ext uri="{BB962C8B-B14F-4D97-AF65-F5344CB8AC3E}">
        <p14:creationId xmlns:p14="http://schemas.microsoft.com/office/powerpoint/2010/main" val="2830277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7721" y="2447318"/>
            <a:ext cx="9905998" cy="1478570"/>
          </a:xfrm>
        </p:spPr>
        <p:txBody>
          <a:bodyPr/>
          <a:lstStyle/>
          <a:p>
            <a:pPr algn="ctr"/>
            <a:r>
              <a:rPr lang="fr-FR" dirty="0" smtClean="0"/>
              <a:t>2. PROBLEME a RESOUDRE</a:t>
            </a:r>
            <a:endParaRPr lang="fr-FR" dirty="0"/>
          </a:p>
        </p:txBody>
      </p:sp>
    </p:spTree>
    <p:extLst>
      <p:ext uri="{BB962C8B-B14F-4D97-AF65-F5344CB8AC3E}">
        <p14:creationId xmlns:p14="http://schemas.microsoft.com/office/powerpoint/2010/main" val="33801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558937" y="822961"/>
            <a:ext cx="2481943" cy="369332"/>
          </a:xfrm>
          <a:prstGeom prst="rect">
            <a:avLst/>
          </a:prstGeom>
          <a:noFill/>
        </p:spPr>
        <p:txBody>
          <a:bodyPr wrap="square" rtlCol="0">
            <a:spAutoFit/>
          </a:bodyPr>
          <a:lstStyle/>
          <a:p>
            <a:r>
              <a:rPr lang="fr-FR" dirty="0" smtClean="0"/>
              <a:t>2. Problème à résoudre</a:t>
            </a:r>
            <a:endParaRPr lang="fr-FR" dirty="0"/>
          </a:p>
        </p:txBody>
      </p:sp>
      <p:sp>
        <p:nvSpPr>
          <p:cNvPr id="3" name="ZoneTexte 2"/>
          <p:cNvSpPr txBox="1"/>
          <p:nvPr/>
        </p:nvSpPr>
        <p:spPr>
          <a:xfrm>
            <a:off x="1358536" y="1371600"/>
            <a:ext cx="9640389" cy="4401205"/>
          </a:xfrm>
          <a:prstGeom prst="rect">
            <a:avLst/>
          </a:prstGeom>
          <a:noFill/>
        </p:spPr>
        <p:txBody>
          <a:bodyPr wrap="square" rtlCol="0">
            <a:spAutoFit/>
          </a:bodyPr>
          <a:lstStyle/>
          <a:p>
            <a:pPr algn="just"/>
            <a:r>
              <a:rPr lang="fr-FR" sz="2000" dirty="0" smtClean="0"/>
              <a:t>Pour repérer un appareil volant dans l’espace, les armées utilisent des radars à haute-fréquence et à longue portée se déplaçant dans la zone surveillée.  Les radars permettent aussi d’avoir les coordonnées plus ou moins précises de l’objet traqué. </a:t>
            </a:r>
          </a:p>
          <a:p>
            <a:pPr algn="just"/>
            <a:r>
              <a:rPr lang="fr-FR" sz="2000" dirty="0" smtClean="0"/>
              <a:t>Néanmoins il se fait que le système des radars ne sait pas donner plus des précisions sur l’objet détecter tels que ça taille, sa couleur, le type d’appareil ( Chasse ou standard). D’où avant de passer à l’offensif l’operateur doit savoir si l’avion est dangereux ou pas ce qui peut prendre du temps et cela peut coûter chère.</a:t>
            </a:r>
          </a:p>
          <a:p>
            <a:pPr algn="just"/>
            <a:r>
              <a:rPr lang="fr-FR" sz="2000" dirty="0" smtClean="0"/>
              <a:t>Le cerveau humain est capable de reconnaitre n’importe quel objet même après l’avoir vu une seule fois grâce à ses yeux. Ainsi l’homme est capable d’identifier avec précision un objet potentiellement dangereux. </a:t>
            </a:r>
          </a:p>
          <a:p>
            <a:pPr algn="just"/>
            <a:r>
              <a:rPr lang="fr-FR" sz="2000" dirty="0" smtClean="0"/>
              <a:t>Le problème est que à une certaine distance du sol, l’œil humain perd en précision. Le cerveau prend plus de temps pour identifier la menace.   </a:t>
            </a:r>
          </a:p>
          <a:p>
            <a:pPr algn="just"/>
            <a:r>
              <a:rPr lang="fr-FR" sz="2000" dirty="0" smtClean="0"/>
              <a:t>Nous constatons que le temps réaction du système défensif joue un rôle très crucial sur la sécurité d’une zone.</a:t>
            </a:r>
            <a:endParaRPr lang="fr-FR" sz="2000" dirty="0"/>
          </a:p>
        </p:txBody>
      </p:sp>
    </p:spTree>
    <p:extLst>
      <p:ext uri="{BB962C8B-B14F-4D97-AF65-F5344CB8AC3E}">
        <p14:creationId xmlns:p14="http://schemas.microsoft.com/office/powerpoint/2010/main" val="48432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36910" y="2408129"/>
            <a:ext cx="9905998" cy="1478570"/>
          </a:xfrm>
        </p:spPr>
        <p:txBody>
          <a:bodyPr/>
          <a:lstStyle/>
          <a:p>
            <a:pPr algn="ctr"/>
            <a:r>
              <a:rPr lang="fr-FR" dirty="0" smtClean="0"/>
              <a:t>3. SOLUTION</a:t>
            </a:r>
            <a:endParaRPr lang="fr-FR" dirty="0"/>
          </a:p>
        </p:txBody>
      </p:sp>
    </p:spTree>
    <p:extLst>
      <p:ext uri="{BB962C8B-B14F-4D97-AF65-F5344CB8AC3E}">
        <p14:creationId xmlns:p14="http://schemas.microsoft.com/office/powerpoint/2010/main" val="166134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055327" y="404948"/>
            <a:ext cx="1136469" cy="369332"/>
          </a:xfrm>
          <a:prstGeom prst="rect">
            <a:avLst/>
          </a:prstGeom>
          <a:noFill/>
        </p:spPr>
        <p:txBody>
          <a:bodyPr wrap="square" rtlCol="0">
            <a:spAutoFit/>
          </a:bodyPr>
          <a:lstStyle/>
          <a:p>
            <a:r>
              <a:rPr lang="fr-FR" dirty="0"/>
              <a:t>3</a:t>
            </a:r>
            <a:r>
              <a:rPr lang="fr-FR" dirty="0" smtClean="0"/>
              <a:t>. Solution</a:t>
            </a:r>
            <a:endParaRPr lang="fr-FR" dirty="0"/>
          </a:p>
        </p:txBody>
      </p:sp>
      <p:sp>
        <p:nvSpPr>
          <p:cNvPr id="3" name="ZoneTexte 2"/>
          <p:cNvSpPr txBox="1"/>
          <p:nvPr/>
        </p:nvSpPr>
        <p:spPr>
          <a:xfrm>
            <a:off x="1240972" y="774280"/>
            <a:ext cx="9705703" cy="5632311"/>
          </a:xfrm>
          <a:prstGeom prst="rect">
            <a:avLst/>
          </a:prstGeom>
          <a:noFill/>
        </p:spPr>
        <p:txBody>
          <a:bodyPr wrap="square" rtlCol="0">
            <a:spAutoFit/>
          </a:bodyPr>
          <a:lstStyle/>
          <a:p>
            <a:pPr algn="just"/>
            <a:r>
              <a:rPr lang="fr-FR" sz="2000" dirty="0"/>
              <a:t>En prenant en considération les diverses faiblesses et limitations du système </a:t>
            </a:r>
            <a:r>
              <a:rPr lang="fr-FR" sz="2000" dirty="0" smtClean="0"/>
              <a:t>radar, </a:t>
            </a:r>
            <a:r>
              <a:rPr lang="fr-FR" sz="2000" dirty="0"/>
              <a:t>nous proposons une solution qui consiste à intégrer un système optique complémentaire. </a:t>
            </a:r>
          </a:p>
          <a:p>
            <a:pPr algn="just"/>
            <a:r>
              <a:rPr lang="fr-FR" sz="2000" dirty="0"/>
              <a:t>Ce système optique, grâce à sa capacité à fournir une résolution supérieure, permettra d'améliorer significativement la précision dans la détection des objets. Ainsi, nous serons en mesure de développer un système non seulement plus efficace, mais aussi plus complet. </a:t>
            </a:r>
          </a:p>
          <a:p>
            <a:pPr algn="just"/>
            <a:r>
              <a:rPr lang="fr-FR" sz="2000" dirty="0"/>
              <a:t>En effet, ce système sera capable de détecter des objets tout en fournissant des informations détaillées sur leur nature et leurs caractéristiques. L’ajout de ce système optique nous permettra de traiter plusieurs problèmes existants, tels que la faible résolution du radar, les interférences causées par les échos radar, ainsi que les limitations liées aux matériaux qui absorbent les ondes radar. </a:t>
            </a:r>
          </a:p>
          <a:p>
            <a:pPr algn="just"/>
            <a:r>
              <a:rPr lang="fr-FR" sz="2000" dirty="0"/>
              <a:t>Ce système optique sera conçu pour fonctionner en synergie avec un modèle de détection d'objets spécifiquement développé. Ce modèle, qui aura été soigneusement entraîné sur une vaste base de données, constituera le fondement même de la capacité de reconnaissance de notre dispositif. Grâce à ce modèle, le nouveau système sera en mesure de fournir des informations détaillées et précises sur les objets détectés. </a:t>
            </a:r>
            <a:endParaRPr lang="fr-FR" sz="2000" dirty="0" smtClean="0"/>
          </a:p>
          <a:p>
            <a:pPr algn="just"/>
            <a:r>
              <a:rPr lang="fr-FR" sz="2000" dirty="0" smtClean="0"/>
              <a:t>Ainsi</a:t>
            </a:r>
            <a:r>
              <a:rPr lang="fr-FR" sz="2000" dirty="0"/>
              <a:t>, il pourra non seulement identifier les objets trouvés, mais aussi analyser leurs caractéristiques et leur nature, ce qui enrichira considérablement notre compréhension des éléments présents dans le champ de vision du système</a:t>
            </a:r>
            <a:r>
              <a:rPr lang="fr-FR" sz="2000" dirty="0" smtClean="0"/>
              <a:t>.</a:t>
            </a:r>
            <a:endParaRPr lang="fr-FR" sz="2000" dirty="0"/>
          </a:p>
        </p:txBody>
      </p:sp>
    </p:spTree>
    <p:extLst>
      <p:ext uri="{BB962C8B-B14F-4D97-AF65-F5344CB8AC3E}">
        <p14:creationId xmlns:p14="http://schemas.microsoft.com/office/powerpoint/2010/main" val="187061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3036" y="2212187"/>
            <a:ext cx="9905998" cy="1478570"/>
          </a:xfrm>
        </p:spPr>
        <p:txBody>
          <a:bodyPr/>
          <a:lstStyle/>
          <a:p>
            <a:pPr algn="ctr"/>
            <a:r>
              <a:rPr lang="fr-FR" dirty="0" smtClean="0"/>
              <a:t>4. Description </a:t>
            </a:r>
            <a:r>
              <a:rPr lang="fr-FR" dirty="0"/>
              <a:t>ou démonstration de la solution</a:t>
            </a:r>
          </a:p>
        </p:txBody>
      </p:sp>
    </p:spTree>
    <p:extLst>
      <p:ext uri="{BB962C8B-B14F-4D97-AF65-F5344CB8AC3E}">
        <p14:creationId xmlns:p14="http://schemas.microsoft.com/office/powerpoint/2010/main" val="92729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e 1"/>
          <p:cNvGrpSpPr/>
          <p:nvPr/>
        </p:nvGrpSpPr>
        <p:grpSpPr>
          <a:xfrm>
            <a:off x="1516852" y="849086"/>
            <a:ext cx="8972622" cy="4899610"/>
            <a:chOff x="-143598" y="0"/>
            <a:chExt cx="6211023" cy="3821716"/>
          </a:xfrm>
        </p:grpSpPr>
        <p:pic>
          <p:nvPicPr>
            <p:cNvPr id="3" name="Imag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1350" y="0"/>
              <a:ext cx="1195705" cy="618490"/>
            </a:xfrm>
            <a:prstGeom prst="rect">
              <a:avLst/>
            </a:prstGeom>
          </p:spPr>
        </p:pic>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672083">
              <a:off x="428625" y="495300"/>
              <a:ext cx="561975" cy="56197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5025" y="1590675"/>
              <a:ext cx="904875" cy="904875"/>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425" y="2743200"/>
              <a:ext cx="917575" cy="800100"/>
            </a:xfrm>
            <a:prstGeom prst="rect">
              <a:avLst/>
            </a:prstGeom>
          </p:spPr>
        </p:pic>
        <p:pic>
          <p:nvPicPr>
            <p:cNvPr id="7" name="Imag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5275" y="2628900"/>
              <a:ext cx="1663065" cy="933450"/>
            </a:xfrm>
            <a:prstGeom prst="rect">
              <a:avLst/>
            </a:prstGeom>
          </p:spPr>
        </p:pic>
        <p:sp>
          <p:nvSpPr>
            <p:cNvPr id="8" name="Flèche droite 7"/>
            <p:cNvSpPr/>
            <p:nvPr/>
          </p:nvSpPr>
          <p:spPr>
            <a:xfrm rot="1756452">
              <a:off x="800100" y="1266825"/>
              <a:ext cx="1228441" cy="657225"/>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9" name="Zone de texte 32"/>
            <p:cNvSpPr txBox="1"/>
            <p:nvPr/>
          </p:nvSpPr>
          <p:spPr>
            <a:xfrm>
              <a:off x="409575" y="1657350"/>
              <a:ext cx="762000" cy="46672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dirty="0">
                  <a:effectLst/>
                  <a:latin typeface="Calibri" panose="020F0502020204030204" pitchFamily="34" charset="0"/>
                  <a:ea typeface="Calibri" panose="020F0502020204030204" pitchFamily="34" charset="0"/>
                  <a:cs typeface="Times New Roman" panose="02020603050405020304" pitchFamily="18" charset="0"/>
                </a:rPr>
                <a:t>Envoie du flux vidéo</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Zone de texte 33"/>
            <p:cNvSpPr txBox="1"/>
            <p:nvPr/>
          </p:nvSpPr>
          <p:spPr>
            <a:xfrm>
              <a:off x="-143598" y="3574066"/>
              <a:ext cx="1428750" cy="247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Système de Missile</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Zone de texte 34"/>
            <p:cNvSpPr txBox="1"/>
            <p:nvPr/>
          </p:nvSpPr>
          <p:spPr>
            <a:xfrm>
              <a:off x="3476624" y="542925"/>
              <a:ext cx="656554" cy="24765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Avion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Zone de texte 35"/>
            <p:cNvSpPr txBox="1"/>
            <p:nvPr/>
          </p:nvSpPr>
          <p:spPr>
            <a:xfrm>
              <a:off x="4638675" y="1162050"/>
              <a:ext cx="1428750" cy="51435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Contacte l’appareil pour quitter la zone</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Zone de texte 36"/>
            <p:cNvSpPr txBox="1"/>
            <p:nvPr/>
          </p:nvSpPr>
          <p:spPr>
            <a:xfrm>
              <a:off x="361950" y="295275"/>
              <a:ext cx="657225" cy="24765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Camera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Zone de texte 37"/>
            <p:cNvSpPr txBox="1"/>
            <p:nvPr/>
          </p:nvSpPr>
          <p:spPr>
            <a:xfrm>
              <a:off x="4581524" y="2400300"/>
              <a:ext cx="997249" cy="247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Operateur</a:t>
              </a:r>
              <a:endParaRPr lang="fr-F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Zone de texte 38"/>
            <p:cNvSpPr txBox="1"/>
            <p:nvPr/>
          </p:nvSpPr>
          <p:spPr>
            <a:xfrm>
              <a:off x="2085975" y="1133475"/>
              <a:ext cx="1114425" cy="52387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Algorithme de reconnaissance</a:t>
              </a:r>
              <a:endParaRPr lang="fr-F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Zone de texte 39"/>
            <p:cNvSpPr txBox="1"/>
            <p:nvPr/>
          </p:nvSpPr>
          <p:spPr>
            <a:xfrm>
              <a:off x="504825" y="2333625"/>
              <a:ext cx="1524000" cy="276225"/>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 Appareil Dangereux</a:t>
              </a:r>
              <a:endParaRPr lang="fr-F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Zone de texte 40"/>
            <p:cNvSpPr txBox="1"/>
            <p:nvPr/>
          </p:nvSpPr>
          <p:spPr>
            <a:xfrm>
              <a:off x="3409950" y="2314575"/>
              <a:ext cx="523875" cy="24765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fr-FR" sz="11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Sinon</a:t>
              </a:r>
              <a:endParaRPr lang="fr-FR"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Flèche droite 17"/>
            <p:cNvSpPr/>
            <p:nvPr/>
          </p:nvSpPr>
          <p:spPr>
            <a:xfrm rot="1756452">
              <a:off x="2819400" y="2657475"/>
              <a:ext cx="1228090" cy="17342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9" name="Flèche droite 18"/>
            <p:cNvSpPr/>
            <p:nvPr/>
          </p:nvSpPr>
          <p:spPr>
            <a:xfrm rot="8701260">
              <a:off x="1181100" y="2638425"/>
              <a:ext cx="1228090" cy="202216"/>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0" name="Flèche droite 19"/>
            <p:cNvSpPr/>
            <p:nvPr/>
          </p:nvSpPr>
          <p:spPr>
            <a:xfrm rot="14217862">
              <a:off x="3686175" y="1352550"/>
              <a:ext cx="1228441" cy="33531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21" name="Connecteur droit 20"/>
            <p:cNvCxnSpPr/>
            <p:nvPr/>
          </p:nvCxnSpPr>
          <p:spPr>
            <a:xfrm flipV="1">
              <a:off x="1381125" y="114300"/>
              <a:ext cx="809625" cy="342900"/>
            </a:xfrm>
            <a:prstGeom prst="line">
              <a:avLst/>
            </a:prstGeom>
          </p:spPr>
          <p:style>
            <a:lnRef idx="1">
              <a:schemeClr val="dk1"/>
            </a:lnRef>
            <a:fillRef idx="0">
              <a:schemeClr val="dk1"/>
            </a:fillRef>
            <a:effectRef idx="0">
              <a:schemeClr val="dk1"/>
            </a:effectRef>
            <a:fontRef idx="minor">
              <a:schemeClr val="tx1"/>
            </a:fontRef>
          </p:style>
        </p:cxnSp>
        <p:cxnSp>
          <p:nvCxnSpPr>
            <p:cNvPr id="22" name="Connecteur droit 21"/>
            <p:cNvCxnSpPr/>
            <p:nvPr/>
          </p:nvCxnSpPr>
          <p:spPr>
            <a:xfrm flipV="1">
              <a:off x="1476375" y="428625"/>
              <a:ext cx="704850" cy="133350"/>
            </a:xfrm>
            <a:prstGeom prst="line">
              <a:avLst/>
            </a:prstGeom>
          </p:spPr>
          <p:style>
            <a:lnRef idx="1">
              <a:schemeClr val="dk1"/>
            </a:lnRef>
            <a:fillRef idx="0">
              <a:schemeClr val="dk1"/>
            </a:fillRef>
            <a:effectRef idx="0">
              <a:schemeClr val="dk1"/>
            </a:effectRef>
            <a:fontRef idx="minor">
              <a:schemeClr val="tx1"/>
            </a:fontRef>
          </p:style>
        </p:cxnSp>
        <p:cxnSp>
          <p:nvCxnSpPr>
            <p:cNvPr id="23" name="Connecteur droit 22"/>
            <p:cNvCxnSpPr/>
            <p:nvPr/>
          </p:nvCxnSpPr>
          <p:spPr>
            <a:xfrm>
              <a:off x="1504950" y="752475"/>
              <a:ext cx="590550" cy="1905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2980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246</TotalTime>
  <Words>1125</Words>
  <Application>Microsoft Office PowerPoint</Application>
  <PresentationFormat>Grand écran</PresentationFormat>
  <Paragraphs>53</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Times New Roman</vt:lpstr>
      <vt:lpstr>Trebuchet MS</vt:lpstr>
      <vt:lpstr>Tw Cen MT</vt:lpstr>
      <vt:lpstr>Circuit</vt:lpstr>
      <vt:lpstr>SYSTEME DE DEFENSE MILITAIRE PAR LA DETECTION ET LA SUIVIE D’OBJET VOLANT EN UTILISANT LA VISION PAR ORDINATEUR  </vt:lpstr>
      <vt:lpstr>1. CONTEXTE DU SUJET</vt:lpstr>
      <vt:lpstr>Présentation PowerPoint</vt:lpstr>
      <vt:lpstr>2. PROBLEME a RESOUDRE</vt:lpstr>
      <vt:lpstr>Présentation PowerPoint</vt:lpstr>
      <vt:lpstr>3. SOLUTION</vt:lpstr>
      <vt:lpstr>Présentation PowerPoint</vt:lpstr>
      <vt:lpstr>4. Description ou démonstration de la solution</vt:lpstr>
      <vt:lpstr>Présentation PowerPoint</vt:lpstr>
      <vt:lpstr>5. Présentation des résultats </vt:lpstr>
      <vt:lpstr>Présentation PowerPoint</vt:lpstr>
      <vt:lpstr>6. Plan (subdivision) de la monographie </vt:lpstr>
      <vt:lpstr>Présentation PowerPoint</vt:lpstr>
      <vt:lpstr>7. Conclusion </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SYSTEME DE DEFENSE MILITAIRE PAR LA DETECTION ET LA SUIVIE D’OBJET VOLANT EN UTILISANT LA VISION PAR ORDINATEUR</dc:title>
  <dc:creator>chris kiekie</dc:creator>
  <cp:lastModifiedBy>chris kiekie</cp:lastModifiedBy>
  <cp:revision>13</cp:revision>
  <dcterms:created xsi:type="dcterms:W3CDTF">2024-09-20T16:33:02Z</dcterms:created>
  <dcterms:modified xsi:type="dcterms:W3CDTF">2024-09-20T20:39:50Z</dcterms:modified>
</cp:coreProperties>
</file>