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2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DE02-596D-41E8-9B3B-748531A7F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EC8B4-88FD-4F9D-8BCD-6E0CE0867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21AFE-06FA-4698-8E66-583C40D36893}"/>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C2C7A090-A701-4FF6-B48E-49F123840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8ABA2-7EDB-4531-B37C-DA794DDEFB40}"/>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801219452"/>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B789-B9DD-4A30-A151-5EB366445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BAA0BA-9A87-4098-917E-FFAEDB91C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2C289-B98B-4C24-8792-D86F81548B03}"/>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0528FFCB-D22B-438E-980D-6581C0210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3FFA2-1C9C-4DFB-8D36-7C97BB940F5E}"/>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201296504"/>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A966B-FA01-4398-ABBE-F9D634F984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E6C66E-9CE6-4C6A-B23E-4D9A8CC39A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6CA43-B9F1-465C-AE45-6D24C6156624}"/>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C31D7654-4A05-457D-A0A3-DFEEAEC08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A5FCA-530D-492E-A2EF-BAAC9188E3C2}"/>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346466225"/>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C11-C35B-449C-BC73-C92D95E42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63F54-791D-4CF3-B39D-8DD2E8592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30272-59B3-4895-A1E8-9B32F9D0A670}"/>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DEF7B542-4AF5-465A-A632-057B66CF5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1A253-16FD-4DDD-94A6-B9F002FE7651}"/>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761431321"/>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2824-D3C3-4FF3-830E-C367EAE25B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FB270E-0B29-48F8-BE1C-86F7C3985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74474F-55AB-4A0E-AC07-1FB66F568CA7}"/>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D903C560-7EDD-4EDA-82B3-EB2794618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88EC-8A1E-40A3-B6C7-5578E7D75CD9}"/>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06425727"/>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CAEA-9AB4-4E14-9D29-B4AB36FF2B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C52CF-43BA-47ED-B933-AAFC7DCFA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FD3301-908E-4D8B-82E8-E35E19EE6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F1068C-926B-4E5F-B89D-4E6E958692F9}"/>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6" name="Footer Placeholder 5">
            <a:extLst>
              <a:ext uri="{FF2B5EF4-FFF2-40B4-BE49-F238E27FC236}">
                <a16:creationId xmlns:a16="http://schemas.microsoft.com/office/drawing/2014/main" id="{EDB16DB7-A0B8-46E3-9965-28C2A2462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E53A0-49A2-4791-AB22-5393742B9580}"/>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1252901361"/>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AFF5-7CC6-495A-8AFB-5A9FFFBE2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D3F774-4E3D-4673-9748-DB3CA8E52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43BE50-E47E-4ECF-AAEC-DEC9C7358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329FB3-0CE7-4610-87DB-2A1A287B0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02424-1C90-43E9-9417-5F544E0DB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E76037-5B13-45E9-82EB-368540119FD9}"/>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8" name="Footer Placeholder 7">
            <a:extLst>
              <a:ext uri="{FF2B5EF4-FFF2-40B4-BE49-F238E27FC236}">
                <a16:creationId xmlns:a16="http://schemas.microsoft.com/office/drawing/2014/main" id="{C416DF7A-7C1B-47D3-AAA6-D2EA7FCB2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165BD-33C7-4D15-AD8D-52C880EA7CC3}"/>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505276586"/>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8EDA-E8CC-45FE-8161-1E2614ED0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B6038-B2B7-4F6F-9FFC-7E8480166531}"/>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4" name="Footer Placeholder 3">
            <a:extLst>
              <a:ext uri="{FF2B5EF4-FFF2-40B4-BE49-F238E27FC236}">
                <a16:creationId xmlns:a16="http://schemas.microsoft.com/office/drawing/2014/main" id="{9077AE3E-1F40-424D-B659-0F293CA3A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21EDA-6212-4BD1-A8ED-7B58E6F13B4D}"/>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2420968413"/>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9905E-A840-47E5-A06B-142267AFB768}"/>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3" name="Footer Placeholder 2">
            <a:extLst>
              <a:ext uri="{FF2B5EF4-FFF2-40B4-BE49-F238E27FC236}">
                <a16:creationId xmlns:a16="http://schemas.microsoft.com/office/drawing/2014/main" id="{3862A9D7-93DC-488E-9F67-9954494A0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257B1-EE6E-469E-93CC-F56BFEBDE053}"/>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3153751911"/>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268E-C081-4553-9BEA-1DFA82270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8D485-F1FF-4D73-A7E2-74B2D943B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6DB53-3BED-42CE-BF74-C7310FAFE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F35ED-3B6B-4D7E-BCF9-7D33D0DC6A78}"/>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6" name="Footer Placeholder 5">
            <a:extLst>
              <a:ext uri="{FF2B5EF4-FFF2-40B4-BE49-F238E27FC236}">
                <a16:creationId xmlns:a16="http://schemas.microsoft.com/office/drawing/2014/main" id="{9C238D9A-AF35-4F06-BAF2-BBAED60D8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A9FA3-7C08-460D-B213-3AD3BB9BE98D}"/>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3763916707"/>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A8C8-F7DD-4451-89E2-F205573F5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B9EBD-FDA0-4C8D-9D80-F05B17214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A39B40-B2F2-4271-B327-151ABDD6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175B9-A288-42AC-AD5F-3FD9DDD8A6D5}"/>
              </a:ext>
            </a:extLst>
          </p:cNvPr>
          <p:cNvSpPr>
            <a:spLocks noGrp="1"/>
          </p:cNvSpPr>
          <p:nvPr>
            <p:ph type="dt" sz="half" idx="10"/>
          </p:nvPr>
        </p:nvSpPr>
        <p:spPr/>
        <p:txBody>
          <a:bodyPr/>
          <a:lstStyle/>
          <a:p>
            <a:fld id="{ED4438C6-13A7-4945-91D5-7DE9C04FF770}" type="datetimeFigureOut">
              <a:rPr lang="en-US" smtClean="0"/>
              <a:t>6/27/2019</a:t>
            </a:fld>
            <a:endParaRPr lang="en-US"/>
          </a:p>
        </p:txBody>
      </p:sp>
      <p:sp>
        <p:nvSpPr>
          <p:cNvPr id="6" name="Footer Placeholder 5">
            <a:extLst>
              <a:ext uri="{FF2B5EF4-FFF2-40B4-BE49-F238E27FC236}">
                <a16:creationId xmlns:a16="http://schemas.microsoft.com/office/drawing/2014/main" id="{15A369A3-C155-45FA-9C95-0FC767EC4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8A011-75F5-472C-A1EE-F87B6BFF93A7}"/>
              </a:ext>
            </a:extLst>
          </p:cNvPr>
          <p:cNvSpPr>
            <a:spLocks noGrp="1"/>
          </p:cNvSpPr>
          <p:nvPr>
            <p:ph type="sldNum" sz="quarter" idx="12"/>
          </p:nvPr>
        </p:nvSpPr>
        <p:spPr/>
        <p:txBody>
          <a:bodyPr/>
          <a:lstStyle/>
          <a:p>
            <a:fld id="{391BD971-3323-4BF4-B635-CCC76B8CE3E3}" type="slidenum">
              <a:rPr lang="en-US" smtClean="0"/>
              <a:t>‹#›</a:t>
            </a:fld>
            <a:endParaRPr lang="en-US"/>
          </a:p>
        </p:txBody>
      </p:sp>
    </p:spTree>
    <p:extLst>
      <p:ext uri="{BB962C8B-B14F-4D97-AF65-F5344CB8AC3E}">
        <p14:creationId xmlns:p14="http://schemas.microsoft.com/office/powerpoint/2010/main" val="985530539"/>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72B27-C45E-4E6C-A40D-42FE7E548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5CDF44-D236-4069-977B-C96963B1C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926C5-2B98-402E-B4B4-311848669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438C6-13A7-4945-91D5-7DE9C04FF770}" type="datetimeFigureOut">
              <a:rPr lang="en-US" smtClean="0"/>
              <a:t>6/27/2019</a:t>
            </a:fld>
            <a:endParaRPr lang="en-US"/>
          </a:p>
        </p:txBody>
      </p:sp>
      <p:sp>
        <p:nvSpPr>
          <p:cNvPr id="5" name="Footer Placeholder 4">
            <a:extLst>
              <a:ext uri="{FF2B5EF4-FFF2-40B4-BE49-F238E27FC236}">
                <a16:creationId xmlns:a16="http://schemas.microsoft.com/office/drawing/2014/main" id="{50C21281-4CFA-46FB-A991-515DBCCE7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DCF4A-C476-4DF3-885D-039999039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D971-3323-4BF4-B635-CCC76B8CE3E3}" type="slidenum">
              <a:rPr lang="en-US" smtClean="0"/>
              <a:t>‹#›</a:t>
            </a:fld>
            <a:endParaRPr lang="en-US"/>
          </a:p>
        </p:txBody>
      </p:sp>
    </p:spTree>
    <p:extLst>
      <p:ext uri="{BB962C8B-B14F-4D97-AF65-F5344CB8AC3E}">
        <p14:creationId xmlns:p14="http://schemas.microsoft.com/office/powerpoint/2010/main" val="408473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www.remix3d.com/details/G009SXR040CZ" TargetMode="External"/><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ryssyCo/DS-Unit-1-Sprint-5-Data-Storytelling-Blog-Post/blob/master/Krista_Shepard_DS5_Final_Notebook_Children_in_Foster_Care.ipynb" TargetMode="External"/><Relationship Id="rId7" Type="http://schemas.openxmlformats.org/officeDocument/2006/relationships/hyperlink" Target="https://medium.com/@kjshepard70/my-first-project-f649d36716f5?postPublishedType=initial" TargetMode="External"/><Relationship Id="rId2" Type="http://schemas.openxmlformats.org/officeDocument/2006/relationships/hyperlink" Target="https://github.com/KryssyCo/DS-Unit-1-Sprint-5-Data-Storytelling-Blog-Post/blob/master/national_afcars_trends_08thru17.updated2.csv" TargetMode="External"/><Relationship Id="rId1" Type="http://schemas.openxmlformats.org/officeDocument/2006/relationships/slideLayout" Target="../slideLayouts/slideLayout1.xml"/><Relationship Id="rId6" Type="http://schemas.openxmlformats.org/officeDocument/2006/relationships/hyperlink" Target="mailto:kryssyco@github.io" TargetMode="External"/><Relationship Id="rId5" Type="http://schemas.openxmlformats.org/officeDocument/2006/relationships/hyperlink" Target="https://github.com/KryssyCo/DS-Unit-1-Sprint-5-Data-Storytelling-Blog-Post/blob/master/Child_Abuse_Data_Sets.ipynb" TargetMode="External"/><Relationship Id="rId4" Type="http://schemas.openxmlformats.org/officeDocument/2006/relationships/hyperlink" Target="https://github.com/KryssyCo/DS-Unit-1-Sprint-5-Data-Storytelling-Blog-Post/blob/master/SISO%20National.cs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2AA58-28D3-4A77-A3FF-A7A10889C2C7}"/>
              </a:ext>
            </a:extLst>
          </p:cNvPr>
          <p:cNvSpPr>
            <a:spLocks noGrp="1"/>
          </p:cNvSpPr>
          <p:nvPr>
            <p:ph type="ctrTitle"/>
          </p:nvPr>
        </p:nvSpPr>
        <p:spPr>
          <a:xfrm>
            <a:off x="674237" y="914400"/>
            <a:ext cx="3657600" cy="2887579"/>
          </a:xfrm>
        </p:spPr>
        <p:txBody>
          <a:bodyPr>
            <a:normAutofit/>
          </a:bodyPr>
          <a:lstStyle/>
          <a:p>
            <a:r>
              <a:rPr lang="en-US" sz="4800" dirty="0">
                <a:solidFill>
                  <a:srgbClr val="FFFFFF"/>
                </a:solidFill>
              </a:rPr>
              <a:t>Trends in Foster Care</a:t>
            </a:r>
            <a:br>
              <a:rPr lang="en-US" sz="4800" dirty="0">
                <a:solidFill>
                  <a:srgbClr val="FFFFFF"/>
                </a:solidFill>
              </a:rPr>
            </a:br>
            <a:r>
              <a:rPr lang="en-US" sz="4800" dirty="0">
                <a:solidFill>
                  <a:srgbClr val="FFFFFF"/>
                </a:solidFill>
              </a:rPr>
              <a:t>2008 - 2017</a:t>
            </a:r>
          </a:p>
        </p:txBody>
      </p:sp>
      <p:sp>
        <p:nvSpPr>
          <p:cNvPr id="3" name="Subtitle 2">
            <a:extLst>
              <a:ext uri="{FF2B5EF4-FFF2-40B4-BE49-F238E27FC236}">
                <a16:creationId xmlns:a16="http://schemas.microsoft.com/office/drawing/2014/main" id="{3B486E0D-D260-495D-8311-0E18C0CD4F38}"/>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(Or the lack thereof…)</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DF40F86-E49A-4F39-9C9B-4C4143F89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823" y="492573"/>
            <a:ext cx="5985543" cy="5880796"/>
          </a:xfrm>
          <a:prstGeom prst="rect">
            <a:avLst/>
          </a:prstGeom>
        </p:spPr>
      </p:pic>
    </p:spTree>
    <p:extLst>
      <p:ext uri="{BB962C8B-B14F-4D97-AF65-F5344CB8AC3E}">
        <p14:creationId xmlns:p14="http://schemas.microsoft.com/office/powerpoint/2010/main" val="869083479"/>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F6971-06C0-4446-B1D7-5C6C929F77BA}"/>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1900" kern="1200" dirty="0">
                <a:solidFill>
                  <a:srgbClr val="FFFFFF"/>
                </a:solidFill>
                <a:latin typeface="+mj-lt"/>
                <a:ea typeface="+mj-ea"/>
                <a:cs typeface="+mj-cs"/>
              </a:rPr>
              <a:t>A broken system cannot be fixed by following the same processes. Any change would reduce the standardization of the data.</a:t>
            </a:r>
            <a:br>
              <a:rPr lang="en-US" sz="1900" kern="1200" dirty="0">
                <a:solidFill>
                  <a:srgbClr val="FFFFFF"/>
                </a:solidFill>
                <a:latin typeface="+mj-lt"/>
                <a:ea typeface="+mj-ea"/>
                <a:cs typeface="+mj-cs"/>
              </a:rPr>
            </a:b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Let's look at the data from 2008 to 2017. </a:t>
            </a:r>
            <a:br>
              <a:rPr lang="en-US" sz="1900" b="0" kern="1200" dirty="0">
                <a:solidFill>
                  <a:srgbClr val="FFFFFF"/>
                </a:solidFill>
                <a:effectLst/>
                <a:latin typeface="+mj-lt"/>
                <a:ea typeface="+mj-ea"/>
                <a:cs typeface="+mj-cs"/>
              </a:rPr>
            </a:br>
            <a:endParaRPr lang="en-US" sz="190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D6D70C5A-C503-4915-A821-D3FCCB59F796}"/>
              </a:ext>
            </a:extLst>
          </p:cNvPr>
          <p:cNvSpPr>
            <a:spLocks noGrp="1"/>
          </p:cNvSpPr>
          <p:nvPr>
            <p:ph type="body" idx="1"/>
          </p:nvPr>
        </p:nvSpPr>
        <p:spPr>
          <a:xfrm>
            <a:off x="7760837" y="4170501"/>
            <a:ext cx="3657600" cy="1525597"/>
          </a:xfrm>
        </p:spPr>
        <p:txBody>
          <a:bodyPr vert="horz" lIns="91440" tIns="45720" rIns="91440" bIns="45720" rtlCol="0">
            <a:normAutofit fontScale="92500"/>
          </a:bodyPr>
          <a:lstStyle/>
          <a:p>
            <a:pPr algn="ctr"/>
            <a:r>
              <a:rPr lang="en-US" sz="2000" kern="1200" dirty="0">
                <a:solidFill>
                  <a:srgbClr val="FFFFFF"/>
                </a:solidFill>
                <a:latin typeface="+mn-lt"/>
                <a:ea typeface="+mn-ea"/>
                <a:cs typeface="+mn-cs"/>
              </a:rPr>
              <a:t> The data changes gradually but is almost right back to where we started. Why? Because either nothing has changed or nothing that </a:t>
            </a:r>
            <a:r>
              <a:rPr lang="en-US" sz="2000" dirty="0">
                <a:solidFill>
                  <a:srgbClr val="FFFFFF"/>
                </a:solidFill>
              </a:rPr>
              <a:t>changed</a:t>
            </a:r>
            <a:r>
              <a:rPr lang="en-US" sz="2000" kern="1200" dirty="0">
                <a:solidFill>
                  <a:srgbClr val="FFFFFF"/>
                </a:solidFill>
                <a:latin typeface="+mn-lt"/>
                <a:ea typeface="+mn-ea"/>
                <a:cs typeface="+mn-cs"/>
              </a:rPr>
              <a:t> was kept in process.</a:t>
            </a:r>
          </a:p>
        </p:txBody>
      </p:sp>
      <p:pic>
        <p:nvPicPr>
          <p:cNvPr id="1026" name="Picture 2" descr="https://lh6.googleusercontent.com/POYYN8LJk_cSJsir-WDIpxDPhw2ll_pYRMIPrKcICyVDTMFXG0tUEDTF2dO6JoLIHWvFXb4CvUrF3Jnv83R_dEoqYaI0pY93J7cm6MIHAtXycWhhjhgE7BkgkwjFlEwBv7SF6k4h">
            <a:extLst>
              <a:ext uri="{FF2B5EF4-FFF2-40B4-BE49-F238E27FC236}">
                <a16:creationId xmlns:a16="http://schemas.microsoft.com/office/drawing/2014/main" id="{F863D5A1-F24F-40DF-AD45-0440A2E9EA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884" y="492573"/>
            <a:ext cx="5175100" cy="588079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E64CA3F-41B6-4ABF-A849-0C6ACC301CFD}"/>
              </a:ext>
            </a:extLst>
          </p:cNvPr>
          <p:cNvSpPr/>
          <p:nvPr/>
        </p:nvSpPr>
        <p:spPr>
          <a:xfrm>
            <a:off x="3048000" y="2551837"/>
            <a:ext cx="6096000" cy="646331"/>
          </a:xfrm>
          <a:prstGeom prst="rect">
            <a:avLst/>
          </a:prstGeom>
        </p:spPr>
        <p:txBody>
          <a:bodyPr>
            <a:spAutoFit/>
          </a:bodyPr>
          <a:lstStyle/>
          <a:p>
            <a:pPr>
              <a:spcAft>
                <a:spcPts val="600"/>
              </a:spcAft>
            </a:pPr>
            <a:br>
              <a:rPr lang="en-US" dirty="0"/>
            </a:br>
            <a:endParaRPr lang="en-US"/>
          </a:p>
        </p:txBody>
      </p:sp>
    </p:spTree>
    <p:extLst>
      <p:ext uri="{BB962C8B-B14F-4D97-AF65-F5344CB8AC3E}">
        <p14:creationId xmlns:p14="http://schemas.microsoft.com/office/powerpoint/2010/main" val="3006153932"/>
      </p:ext>
    </p:extLst>
  </p:cSld>
  <p:clrMapOvr>
    <a:masterClrMapping/>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E4FB-64C8-4D42-A421-38CF38A6D7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2000" dirty="0"/>
              <a:t>Many do not see these children for what they are, orphans.  They've lost their parent(s) to addiction, jail, or death. These children have no permanent home. </a:t>
            </a:r>
            <a:br>
              <a:rPr lang="en-US" b="0" dirty="0">
                <a:effectLst/>
              </a:rPr>
            </a:br>
            <a:br>
              <a:rPr lang="en-US" dirty="0"/>
            </a:br>
            <a:endParaRPr lang="en-US" dirty="0"/>
          </a:p>
        </p:txBody>
      </p:sp>
      <p:sp>
        <p:nvSpPr>
          <p:cNvPr id="3" name="Text Placeholder 2">
            <a:extLst>
              <a:ext uri="{FF2B5EF4-FFF2-40B4-BE49-F238E27FC236}">
                <a16:creationId xmlns:a16="http://schemas.microsoft.com/office/drawing/2014/main" id="{93D3C3E2-3BD3-49C0-B9DE-783ABBA0BEB3}"/>
              </a:ext>
            </a:extLst>
          </p:cNvPr>
          <p:cNvSpPr>
            <a:spLocks noGrp="1"/>
          </p:cNvSpPr>
          <p:nvPr>
            <p:ph type="body" idx="1"/>
          </p:nvPr>
        </p:nvSpPr>
        <p:spPr>
          <a:xfrm>
            <a:off x="6746627" y="3551069"/>
            <a:ext cx="4645250" cy="2347688"/>
          </a:xfrm>
        </p:spPr>
        <p:txBody>
          <a:bodyPr vert="horz" lIns="91440" tIns="45720" rIns="91440" bIns="45720" rtlCol="0" anchor="t">
            <a:normAutofit fontScale="92500" lnSpcReduction="20000"/>
          </a:bodyPr>
          <a:lstStyle/>
          <a:p>
            <a:r>
              <a:rPr lang="en-US" sz="2000" dirty="0"/>
              <a:t>Some spend their entire childhood being bounced from family member to foster home, foster homes to group homes, and group homes to residential treatment facilities. Eventually, they all "age out" of the system. The state is no longer obligated to care for them. Unfortunately, by the time they have “aged out” of the system, many have been institutionalized and lack many basic social skills.</a:t>
            </a:r>
            <a:endParaRPr lang="en-US" sz="2000" dirty="0">
              <a:solidFill>
                <a:schemeClr val="tx1"/>
              </a:solidFill>
            </a:endParaRPr>
          </a:p>
        </p:txBody>
      </p:sp>
      <p:sp>
        <p:nvSpPr>
          <p:cNvPr id="17"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outdoor, photo&#10;&#10;Description automatically generated">
            <a:extLst>
              <a:ext uri="{FF2B5EF4-FFF2-40B4-BE49-F238E27FC236}">
                <a16:creationId xmlns:a16="http://schemas.microsoft.com/office/drawing/2014/main" id="{96035A11-C99F-424B-9319-41962C1193CF}"/>
              </a:ext>
            </a:extLst>
          </p:cNvPr>
          <p:cNvPicPr>
            <a:picLocks noChangeAspect="1"/>
          </p:cNvPicPr>
          <p:nvPr/>
        </p:nvPicPr>
        <p:blipFill rotWithShape="1">
          <a:blip r:embed="rId2">
            <a:extLst>
              <a:ext uri="{28A0092B-C50C-407E-A947-70E740481C1C}">
                <a14:useLocalDpi xmlns:a14="http://schemas.microsoft.com/office/drawing/2010/main" val="0"/>
              </a:ext>
            </a:extLst>
          </a:blip>
          <a:srcRect r="-1" b="1148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953269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9BDC-E839-408B-9A69-26CD4F96DE41}"/>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ctr"/>
            <a:r>
              <a:rPr lang="en-US" sz="2000" dirty="0"/>
              <a:t>There are very few programs to assist young adults who are alone in the world the moment they reach legal adulthood. Some will return home to the dysfunctional family they were removed from in the first place. </a:t>
            </a:r>
          </a:p>
        </p:txBody>
      </p:sp>
      <p:sp>
        <p:nvSpPr>
          <p:cNvPr id="3" name="Text Placeholder 2">
            <a:extLst>
              <a:ext uri="{FF2B5EF4-FFF2-40B4-BE49-F238E27FC236}">
                <a16:creationId xmlns:a16="http://schemas.microsoft.com/office/drawing/2014/main" id="{EC8AD9C6-E554-4BED-8850-CC313A4745C7}"/>
              </a:ext>
            </a:extLst>
          </p:cNvPr>
          <p:cNvSpPr>
            <a:spLocks noGrp="1"/>
          </p:cNvSpPr>
          <p:nvPr>
            <p:ph type="body" idx="1"/>
          </p:nvPr>
        </p:nvSpPr>
        <p:spPr>
          <a:xfrm>
            <a:off x="8499107" y="5091763"/>
            <a:ext cx="2974207" cy="1264587"/>
          </a:xfrm>
        </p:spPr>
        <p:txBody>
          <a:bodyPr vert="horz" lIns="91440" tIns="45720" rIns="91440" bIns="45720" rtlCol="0" anchor="ctr">
            <a:normAutofit/>
          </a:bodyPr>
          <a:lstStyle/>
          <a:p>
            <a:pPr algn="ctr"/>
            <a:r>
              <a:rPr lang="en-US" sz="2000" dirty="0"/>
              <a:t>Typically this does not end well.</a:t>
            </a:r>
            <a:endParaRPr lang="en-US" sz="2000" dirty="0">
              <a:solidFill>
                <a:schemeClr val="tx1"/>
              </a:solidFill>
            </a:endParaRPr>
          </a:p>
        </p:txBody>
      </p:sp>
      <p:pic>
        <p:nvPicPr>
          <p:cNvPr id="4" name="Picture 3">
            <a:extLst>
              <a:ext uri="{FF2B5EF4-FFF2-40B4-BE49-F238E27FC236}">
                <a16:creationId xmlns:a16="http://schemas.microsoft.com/office/drawing/2014/main" id="{A06C4AB7-B615-45B0-840E-A2706259B924}"/>
              </a:ext>
            </a:extLst>
          </p:cNvPr>
          <p:cNvPicPr>
            <a:picLocks noChangeAspect="1"/>
          </p:cNvPicPr>
          <p:nvPr/>
        </p:nvPicPr>
        <p:blipFill rotWithShape="1">
          <a:blip r:embed="rId2"/>
          <a:srcRect t="15306" b="23469"/>
          <a:stretch/>
        </p:blipFill>
        <p:spPr>
          <a:xfrm>
            <a:off x="-3983" y="10"/>
            <a:ext cx="12192000" cy="4571990"/>
          </a:xfrm>
          <a:prstGeom prst="rect">
            <a:avLst/>
          </a:prstGeom>
        </p:spPr>
      </p:pic>
      <p:cxnSp>
        <p:nvCxnSpPr>
          <p:cNvPr id="14" name="Straight Connector 13">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7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9C96-38D9-4272-B2BC-9EFE146CEA76}"/>
              </a:ext>
            </a:extLst>
          </p:cNvPr>
          <p:cNvSpPr>
            <a:spLocks noGrp="1"/>
          </p:cNvSpPr>
          <p:nvPr>
            <p:ph type="title"/>
          </p:nvPr>
        </p:nvSpPr>
        <p:spPr>
          <a:xfrm>
            <a:off x="707011" y="4502330"/>
            <a:ext cx="10765410" cy="1207269"/>
          </a:xfrm>
        </p:spPr>
        <p:txBody>
          <a:bodyPr vert="horz" lIns="91440" tIns="45720" rIns="91440" bIns="45720" rtlCol="0" anchor="b">
            <a:noAutofit/>
          </a:bodyPr>
          <a:lstStyle/>
          <a:p>
            <a:pPr algn="ctr"/>
            <a:r>
              <a:rPr lang="en-US" sz="1800" dirty="0"/>
              <a:t>The graph on the left are referral calls that were made to a hotline and the result of these referrals. When you compare the information, the similarities of substantiated findings of neglect and abuse, and children waiting to be adopted are obvious.</a:t>
            </a:r>
            <a:br>
              <a:rPr lang="en-US" sz="1800" b="0" dirty="0">
                <a:effectLst/>
              </a:rPr>
            </a:br>
            <a:br>
              <a:rPr lang="en-US" sz="1800" dirty="0"/>
            </a:br>
            <a:endParaRPr lang="en-US" sz="1800" dirty="0"/>
          </a:p>
        </p:txBody>
      </p:sp>
      <p:sp>
        <p:nvSpPr>
          <p:cNvPr id="3" name="Text Placeholder 2">
            <a:extLst>
              <a:ext uri="{FF2B5EF4-FFF2-40B4-BE49-F238E27FC236}">
                <a16:creationId xmlns:a16="http://schemas.microsoft.com/office/drawing/2014/main" id="{2ACFC9AD-7AB0-4A6A-869C-D34A2DC6D08E}"/>
              </a:ext>
            </a:extLst>
          </p:cNvPr>
          <p:cNvSpPr>
            <a:spLocks noGrp="1"/>
          </p:cNvSpPr>
          <p:nvPr>
            <p:ph type="body" idx="1"/>
          </p:nvPr>
        </p:nvSpPr>
        <p:spPr>
          <a:xfrm>
            <a:off x="1376313" y="5665510"/>
            <a:ext cx="9426806" cy="719122"/>
          </a:xfrm>
        </p:spPr>
        <p:txBody>
          <a:bodyPr vert="horz" lIns="91440" tIns="45720" rIns="91440" bIns="45720" rtlCol="0">
            <a:normAutofit lnSpcReduction="10000"/>
          </a:bodyPr>
          <a:lstStyle/>
          <a:p>
            <a:pPr algn="ctr"/>
            <a:r>
              <a:rPr lang="en-US" dirty="0">
                <a:solidFill>
                  <a:schemeClr val="tx1"/>
                </a:solidFill>
              </a:rPr>
              <a:t>The Voluntary cases are children who voluntarily signed away the rights to their children.</a:t>
            </a:r>
          </a:p>
        </p:txBody>
      </p:sp>
      <p:pic>
        <p:nvPicPr>
          <p:cNvPr id="7" name="Picture 6" descr="A screenshot of a cell phone&#10;&#10;Description automatically generated">
            <a:extLst>
              <a:ext uri="{FF2B5EF4-FFF2-40B4-BE49-F238E27FC236}">
                <a16:creationId xmlns:a16="http://schemas.microsoft.com/office/drawing/2014/main" id="{D5451885-16FE-4ED8-AD59-3D77F1EAC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224" y="321733"/>
            <a:ext cx="3585835" cy="3984262"/>
          </a:xfrm>
          <a:prstGeom prst="rect">
            <a:avLst/>
          </a:prstGeom>
        </p:spPr>
      </p:pic>
      <p:cxnSp>
        <p:nvCxnSpPr>
          <p:cNvPr id="17"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writing implement, stationary, pencil&#10;&#10;Description automatically generated">
            <a:extLst>
              <a:ext uri="{FF2B5EF4-FFF2-40B4-BE49-F238E27FC236}">
                <a16:creationId xmlns:a16="http://schemas.microsoft.com/office/drawing/2014/main" id="{1A42D91F-5510-4927-9A7D-776DCF8D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861" y="321735"/>
            <a:ext cx="3545990" cy="3984259"/>
          </a:xfrm>
          <a:prstGeom prst="rect">
            <a:avLst/>
          </a:prstGeom>
        </p:spPr>
      </p:pic>
      <mc:AlternateContent xmlns:mc="http://schemas.openxmlformats.org/markup-compatibility/2006" xmlns:am3d="http://schemas.microsoft.com/office/drawing/2017/model3d">
        <mc:Choice Requires="am3d">
          <p:graphicFrame>
            <p:nvGraphicFramePr>
              <p:cNvPr id="10" name="3D Model 9" descr="Light Gray Reverse thick arrow">
                <a:extLst>
                  <a:ext uri="{FF2B5EF4-FFF2-40B4-BE49-F238E27FC236}">
                    <a16:creationId xmlns:a16="http://schemas.microsoft.com/office/drawing/2014/main" id="{8D024E43-F482-4022-8664-40CAACAD72C1}"/>
                  </a:ext>
                </a:extLst>
              </p:cNvPr>
              <p:cNvGraphicFramePr>
                <a:graphicFrameLocks noChangeAspect="1"/>
              </p:cNvGraphicFramePr>
              <p:nvPr>
                <p:extLst>
                  <p:ext uri="{D42A27DB-BD31-4B8C-83A1-F6EECF244321}">
                    <p14:modId xmlns:p14="http://schemas.microsoft.com/office/powerpoint/2010/main" val="1397426847"/>
                  </p:ext>
                </p:extLst>
              </p:nvPr>
            </p:nvGraphicFramePr>
            <p:xfrm>
              <a:off x="9934824" y="1130970"/>
              <a:ext cx="2250887" cy="1390830"/>
            </p:xfrm>
            <a:graphic>
              <a:graphicData uri="http://schemas.microsoft.com/office/drawing/2017/model3d">
                <am3d:model3d r:embed="rId4">
                  <am3d:spPr>
                    <a:xfrm>
                      <a:off x="0" y="0"/>
                      <a:ext cx="2250887" cy="1390830"/>
                    </a:xfrm>
                    <a:prstGeom prst="rect">
                      <a:avLst/>
                    </a:prstGeom>
                  </am3d:spPr>
                  <am3d:camera>
                    <am3d:pos x="0" y="0" z="55340426"/>
                    <am3d:up dx="0" dy="36000000" dz="0"/>
                    <am3d:lookAt x="0" y="0" z="0"/>
                    <am3d:perspective fov="2700000"/>
                  </am3d:camera>
                  <am3d:trans>
                    <am3d:meterPerModelUnit n="2216795" d="1000000"/>
                    <am3d:preTrans dx="0" dy="-11122250" dz="0"/>
                    <am3d:scale>
                      <am3d:sx n="1000000" d="1000000"/>
                      <am3d:sy n="1000000" d="1000000"/>
                      <am3d:sz n="1000000" d="1000000"/>
                    </am3d:scale>
                    <am3d:rot/>
                    <am3d:postTrans dx="0" dy="0" dz="0"/>
                  </am3d:trans>
                  <am3d:attrSrcUrl r:id="rId5"/>
                  <am3d:raster rName="Office3DRenderer" rVer="16.0.8326">
                    <am3d:blip r:embed="rId6"/>
                  </am3d:raster>
                  <am3d:objViewport viewportSz="282021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0" name="3D Model 9" descr="Light Gray Reverse thick arrow">
                <a:extLst>
                  <a:ext uri="{FF2B5EF4-FFF2-40B4-BE49-F238E27FC236}">
                    <a16:creationId xmlns:a16="http://schemas.microsoft.com/office/drawing/2014/main" id="{8D024E43-F482-4022-8664-40CAACAD72C1}"/>
                  </a:ext>
                </a:extLst>
              </p:cNvPr>
              <p:cNvPicPr>
                <a:picLocks noGrp="1" noRot="1" noChangeAspect="1" noMove="1" noResize="1" noEditPoints="1" noAdjustHandles="1" noChangeArrowheads="1" noChangeShapeType="1" noCrop="1"/>
              </p:cNvPicPr>
              <p:nvPr/>
            </p:nvPicPr>
            <p:blipFill>
              <a:blip r:embed="rId7"/>
              <a:stretch>
                <a:fillRect/>
              </a:stretch>
            </p:blipFill>
            <p:spPr>
              <a:xfrm>
                <a:off x="9934824" y="1130970"/>
                <a:ext cx="2250887" cy="1390830"/>
              </a:xfrm>
              <a:prstGeom prst="rect">
                <a:avLst/>
              </a:prstGeom>
            </p:spPr>
          </p:pic>
        </mc:Fallback>
      </mc:AlternateContent>
      <p:sp>
        <p:nvSpPr>
          <p:cNvPr id="11" name="TextBox 10">
            <a:extLst>
              <a:ext uri="{FF2B5EF4-FFF2-40B4-BE49-F238E27FC236}">
                <a16:creationId xmlns:a16="http://schemas.microsoft.com/office/drawing/2014/main" id="{BE08D3C0-9F69-4D72-BE97-3A6397BD9894}"/>
              </a:ext>
            </a:extLst>
          </p:cNvPr>
          <p:cNvSpPr txBox="1"/>
          <p:nvPr/>
        </p:nvSpPr>
        <p:spPr>
          <a:xfrm>
            <a:off x="11159231" y="559293"/>
            <a:ext cx="652743" cy="369332"/>
          </a:xfrm>
          <a:prstGeom prst="rect">
            <a:avLst/>
          </a:prstGeom>
          <a:noFill/>
        </p:spPr>
        <p:txBody>
          <a:bodyPr wrap="none" rtlCol="0">
            <a:spAutoFit/>
          </a:bodyPr>
          <a:lstStyle/>
          <a:p>
            <a:r>
              <a:rPr lang="en-US" dirty="0"/>
              <a:t>2017</a:t>
            </a:r>
          </a:p>
        </p:txBody>
      </p:sp>
    </p:spTree>
    <p:extLst>
      <p:ext uri="{BB962C8B-B14F-4D97-AF65-F5344CB8AC3E}">
        <p14:creationId xmlns:p14="http://schemas.microsoft.com/office/powerpoint/2010/main" val="851002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100">
        <p:push dir="u"/>
      </p:transition>
    </mc:Choice>
    <mc:Fallback xmlns="">
      <p:transition spd="slow" advTm="35100">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2AA58-28D3-4A77-A3FF-A7A10889C2C7}"/>
              </a:ext>
            </a:extLst>
          </p:cNvPr>
          <p:cNvSpPr>
            <a:spLocks noGrp="1"/>
          </p:cNvSpPr>
          <p:nvPr>
            <p:ph type="ctrTitle"/>
          </p:nvPr>
        </p:nvSpPr>
        <p:spPr>
          <a:xfrm>
            <a:off x="674237" y="914400"/>
            <a:ext cx="3657600" cy="2887579"/>
          </a:xfrm>
        </p:spPr>
        <p:txBody>
          <a:bodyPr>
            <a:normAutofit/>
          </a:bodyPr>
          <a:lstStyle/>
          <a:p>
            <a:r>
              <a:rPr lang="en-US" sz="4800" dirty="0">
                <a:solidFill>
                  <a:srgbClr val="FFFFFF"/>
                </a:solidFill>
              </a:rPr>
              <a:t>Trends in Foster Care</a:t>
            </a:r>
            <a:br>
              <a:rPr lang="en-US" sz="4800" dirty="0">
                <a:solidFill>
                  <a:srgbClr val="FFFFFF"/>
                </a:solidFill>
              </a:rPr>
            </a:br>
            <a:r>
              <a:rPr lang="en-US" sz="4800" dirty="0">
                <a:solidFill>
                  <a:srgbClr val="FFFFFF"/>
                </a:solidFill>
              </a:rPr>
              <a:t>2008 - 2017</a:t>
            </a:r>
          </a:p>
        </p:txBody>
      </p:sp>
      <p:sp>
        <p:nvSpPr>
          <p:cNvPr id="3" name="Subtitle 2">
            <a:extLst>
              <a:ext uri="{FF2B5EF4-FFF2-40B4-BE49-F238E27FC236}">
                <a16:creationId xmlns:a16="http://schemas.microsoft.com/office/drawing/2014/main" id="{3B486E0D-D260-495D-8311-0E18C0CD4F38}"/>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(Or the lack thereof…)</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4F9629-3AFB-4CAE-A098-18EC137C691C}"/>
              </a:ext>
            </a:extLst>
          </p:cNvPr>
          <p:cNvSpPr txBox="1"/>
          <p:nvPr/>
        </p:nvSpPr>
        <p:spPr>
          <a:xfrm>
            <a:off x="5974080" y="2492377"/>
            <a:ext cx="6079934" cy="3970318"/>
          </a:xfrm>
          <a:prstGeom prst="rect">
            <a:avLst/>
          </a:prstGeom>
          <a:noFill/>
        </p:spPr>
        <p:txBody>
          <a:bodyPr wrap="none" rtlCol="0">
            <a:spAutoFit/>
          </a:bodyPr>
          <a:lstStyle/>
          <a:p>
            <a:r>
              <a:rPr lang="fr-FR" sz="1200" dirty="0"/>
              <a:t>Source: https://www.acf.hhs.gov/cb/resource/trends-in-foster-care-and-adoption</a:t>
            </a:r>
            <a:endParaRPr lang="en-US" sz="1200" dirty="0"/>
          </a:p>
          <a:p>
            <a:endParaRPr lang="en-US" sz="1200" dirty="0"/>
          </a:p>
          <a:p>
            <a:r>
              <a:rPr lang="en-US" sz="1200" b="1" dirty="0"/>
              <a:t>You can explore the data sets and my blog at the links below:</a:t>
            </a:r>
          </a:p>
          <a:p>
            <a:endParaRPr lang="en-US" sz="1200" dirty="0"/>
          </a:p>
          <a:p>
            <a:r>
              <a:rPr lang="en-US" sz="1200" dirty="0">
                <a:hlinkClick r:id="rId2"/>
              </a:rPr>
              <a:t>https://github.com/KryssyCo/DS-Unit-1-Sprint-5-Data-Storytelling-Blog-Post/blob/master/</a:t>
            </a:r>
          </a:p>
          <a:p>
            <a:r>
              <a:rPr lang="en-US" sz="1200" dirty="0">
                <a:hlinkClick r:id="rId2"/>
              </a:rPr>
              <a:t>national_afcars_trends_08thru17.updated2.csv</a:t>
            </a:r>
            <a:endParaRPr lang="en-US" sz="1200" dirty="0"/>
          </a:p>
          <a:p>
            <a:endParaRPr lang="en-US" sz="1200" dirty="0"/>
          </a:p>
          <a:p>
            <a:r>
              <a:rPr lang="en-US" sz="1200" dirty="0">
                <a:hlinkClick r:id="rId3"/>
              </a:rPr>
              <a:t>https://github.com/KryssyCo/DS-Unit-1-Sprint-5-Data-Storytelling-Blog-Post/blob/master/</a:t>
            </a:r>
          </a:p>
          <a:p>
            <a:r>
              <a:rPr lang="en-US" sz="1200" dirty="0">
                <a:hlinkClick r:id="rId3"/>
              </a:rPr>
              <a:t>Krista_Shepard_DS5_Final_Notebook_Children_in_Foster_Care.ipynb</a:t>
            </a:r>
            <a:endParaRPr lang="en-US" sz="1200" dirty="0"/>
          </a:p>
          <a:p>
            <a:endParaRPr lang="en-US" sz="1200" dirty="0"/>
          </a:p>
          <a:p>
            <a:r>
              <a:rPr lang="en-US" sz="1200" dirty="0">
                <a:hlinkClick r:id="rId4"/>
              </a:rPr>
              <a:t>https://github.com/KryssyCo/DS-Unit-1-Sprint-5-Data-Storytelling-Blog-Post/blob/master/</a:t>
            </a:r>
          </a:p>
          <a:p>
            <a:r>
              <a:rPr lang="en-US" sz="1200" dirty="0">
                <a:hlinkClick r:id="rId4"/>
              </a:rPr>
              <a:t>SISO%20National.csv</a:t>
            </a:r>
            <a:endParaRPr lang="en-US" sz="1200" dirty="0"/>
          </a:p>
          <a:p>
            <a:endParaRPr lang="en-US" sz="1200" dirty="0"/>
          </a:p>
          <a:p>
            <a:r>
              <a:rPr lang="en-US" sz="1200" dirty="0">
                <a:hlinkClick r:id="rId5"/>
              </a:rPr>
              <a:t>https://github.com/KryssyCo/DS-Unit-1-Sprint-5-Data-Storytelling-Blog-Post/blob/master/</a:t>
            </a:r>
          </a:p>
          <a:p>
            <a:r>
              <a:rPr lang="en-US" sz="1200" dirty="0" err="1">
                <a:hlinkClick r:id="rId5"/>
              </a:rPr>
              <a:t>Child_Abuse_Data_Sets.ipynb</a:t>
            </a:r>
            <a:endParaRPr lang="en-US" sz="1200" dirty="0"/>
          </a:p>
          <a:p>
            <a:endParaRPr lang="en-US" sz="1200" dirty="0"/>
          </a:p>
          <a:p>
            <a:r>
              <a:rPr lang="en-US" sz="1200" dirty="0">
                <a:hlinkClick r:id="rId6"/>
              </a:rPr>
              <a:t>kryssyco@github.io</a:t>
            </a:r>
            <a:endParaRPr lang="en-US" sz="1200" dirty="0"/>
          </a:p>
          <a:p>
            <a:endParaRPr lang="en-US" sz="1200" dirty="0"/>
          </a:p>
          <a:p>
            <a:endParaRPr lang="en-US" sz="1200" dirty="0"/>
          </a:p>
          <a:p>
            <a:r>
              <a:rPr lang="en-US" sz="1200" dirty="0">
                <a:hlinkClick r:id="rId7"/>
              </a:rPr>
              <a:t>https://medium.com/@kjshepard70/my-first-project-f649d36716f5?postPublishedType=initial</a:t>
            </a:r>
            <a:endParaRPr lang="en-US" sz="1200" dirty="0"/>
          </a:p>
          <a:p>
            <a:endParaRPr lang="en-US" sz="1200" dirty="0"/>
          </a:p>
        </p:txBody>
      </p:sp>
    </p:spTree>
    <p:extLst>
      <p:ext uri="{BB962C8B-B14F-4D97-AF65-F5344CB8AC3E}">
        <p14:creationId xmlns:p14="http://schemas.microsoft.com/office/powerpoint/2010/main" val="1850663776"/>
      </p:ext>
    </p:extLst>
  </p:cSld>
  <p:clrMapOvr>
    <a:masterClrMapping/>
  </p:clrMapOvr>
  <mc:AlternateContent xmlns:mc="http://schemas.openxmlformats.org/markup-compatibility/2006" xmlns:p14="http://schemas.microsoft.com/office/powerpoint/2010/main">
    <mc:Choice Requires="p14">
      <p:transition spd="slow" p14:dur="2000" advTm="19000">
        <p:push dir="u"/>
      </p:transition>
    </mc:Choice>
    <mc:Fallback xmlns="">
      <p:transition spd="slow" advTm="19000">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389</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Trends in Foster Care 2008 - 2017</vt:lpstr>
      <vt:lpstr>A broken system cannot be fixed by following the same processes. Any change would reduce the standardization of the data.  Let's look at the data from 2008 to 2017.  </vt:lpstr>
      <vt:lpstr>Many do not see these children for what they are, orphans.  They've lost their parent(s) to addiction, jail, or death. These children have no permanent home.   </vt:lpstr>
      <vt:lpstr>There are very few programs to assist young adults who are alone in the world the moment they reach legal adulthood. Some will return home to the dysfunctional family they were removed from in the first place. </vt:lpstr>
      <vt:lpstr>The graph on the left are referral calls that were made to a hotline and the result of these referrals. When you compare the information, the similarities of substantiated findings of neglect and abuse, and children waiting to be adopted are obvious.  </vt:lpstr>
      <vt:lpstr>Trends in Foster Care 2008 - 2017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Foster Care 2008 - 2017</dc:title>
  <dc:creator>Krista Shepard</dc:creator>
  <cp:lastModifiedBy>Krista Shepard</cp:lastModifiedBy>
  <cp:revision>7</cp:revision>
  <dcterms:created xsi:type="dcterms:W3CDTF">2019-06-27T19:12:59Z</dcterms:created>
  <dcterms:modified xsi:type="dcterms:W3CDTF">2019-06-27T23:26:18Z</dcterms:modified>
</cp:coreProperties>
</file>