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7" r:id="rId2"/>
    <p:sldId id="258" r:id="rId3"/>
    <p:sldId id="264" r:id="rId4"/>
    <p:sldId id="279" r:id="rId5"/>
    <p:sldId id="266" r:id="rId6"/>
    <p:sldId id="268" r:id="rId7"/>
    <p:sldId id="269" r:id="rId8"/>
    <p:sldId id="270" r:id="rId9"/>
    <p:sldId id="278" r:id="rId10"/>
    <p:sldId id="298" r:id="rId11"/>
    <p:sldId id="260" r:id="rId12"/>
    <p:sldId id="267" r:id="rId13"/>
    <p:sldId id="271" r:id="rId14"/>
    <p:sldId id="296" r:id="rId15"/>
    <p:sldId id="272" r:id="rId16"/>
    <p:sldId id="297" r:id="rId17"/>
    <p:sldId id="274" r:id="rId18"/>
    <p:sldId id="275" r:id="rId19"/>
    <p:sldId id="291" r:id="rId20"/>
    <p:sldId id="276" r:id="rId21"/>
    <p:sldId id="293" r:id="rId22"/>
    <p:sldId id="294" r:id="rId23"/>
    <p:sldId id="295" r:id="rId24"/>
    <p:sldId id="292" r:id="rId25"/>
    <p:sldId id="284" r:id="rId26"/>
    <p:sldId id="281" r:id="rId27"/>
    <p:sldId id="285" r:id="rId28"/>
    <p:sldId id="282" r:id="rId29"/>
    <p:sldId id="286" r:id="rId30"/>
    <p:sldId id="28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60"/>
  </p:normalViewPr>
  <p:slideViewPr>
    <p:cSldViewPr>
      <p:cViewPr>
        <p:scale>
          <a:sx n="59" d="100"/>
          <a:sy n="59" d="100"/>
        </p:scale>
        <p:origin x="27" y="62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0T15:44:35.906"/>
    </inkml:context>
    <inkml:brush xml:id="br0">
      <inkml:brushProperty name="width" value="0.05" units="cm"/>
      <inkml:brushProperty name="height" value="0.05" units="cm"/>
      <inkml:brushProperty name="color" value="#0000FF"/>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CFCDF5B-467C-4BB1-8EDC-7FCA020ECD5A}" type="slidenum">
              <a:rPr lang="zh-TW" altLang="en-US"/>
              <a:pPr>
                <a:defRPr/>
              </a:pPr>
              <a:t>‹#›</a:t>
            </a:fld>
            <a:endParaRPr lang="en-US" altLang="zh-TW"/>
          </a:p>
        </p:txBody>
      </p:sp>
    </p:spTree>
    <p:extLst>
      <p:ext uri="{BB962C8B-B14F-4D97-AF65-F5344CB8AC3E}">
        <p14:creationId xmlns:p14="http://schemas.microsoft.com/office/powerpoint/2010/main" val="4258047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DA7D720-3474-4628-8307-1DE56DE73881}" type="slidenum">
              <a:rPr lang="zh-TW" altLang="en-US"/>
              <a:pPr>
                <a:defRPr/>
              </a:pPr>
              <a:t>‹#›</a:t>
            </a:fld>
            <a:endParaRPr lang="en-US" altLang="zh-TW"/>
          </a:p>
        </p:txBody>
      </p:sp>
    </p:spTree>
    <p:extLst>
      <p:ext uri="{BB962C8B-B14F-4D97-AF65-F5344CB8AC3E}">
        <p14:creationId xmlns:p14="http://schemas.microsoft.com/office/powerpoint/2010/main" val="169787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A2120E1-4810-4D5C-B41C-FED4DF5C6A3E}" type="slidenum">
              <a:rPr lang="zh-TW" altLang="en-US"/>
              <a:pPr>
                <a:defRPr/>
              </a:pPr>
              <a:t>‹#›</a:t>
            </a:fld>
            <a:endParaRPr lang="en-US" altLang="zh-TW"/>
          </a:p>
        </p:txBody>
      </p:sp>
    </p:spTree>
    <p:extLst>
      <p:ext uri="{BB962C8B-B14F-4D97-AF65-F5344CB8AC3E}">
        <p14:creationId xmlns:p14="http://schemas.microsoft.com/office/powerpoint/2010/main" val="404722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F7EEB618-BDD3-4F03-AE11-E5E22B337DBC}" type="slidenum">
              <a:rPr lang="zh-TW" altLang="en-US"/>
              <a:pPr>
                <a:defRPr/>
              </a:pPr>
              <a:t>‹#›</a:t>
            </a:fld>
            <a:endParaRPr lang="en-US" altLang="zh-TW"/>
          </a:p>
        </p:txBody>
      </p:sp>
    </p:spTree>
    <p:extLst>
      <p:ext uri="{BB962C8B-B14F-4D97-AF65-F5344CB8AC3E}">
        <p14:creationId xmlns:p14="http://schemas.microsoft.com/office/powerpoint/2010/main" val="351586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CF4C840-0893-4ECD-85DD-8086234F4724}" type="slidenum">
              <a:rPr lang="zh-TW" altLang="en-US"/>
              <a:pPr>
                <a:defRPr/>
              </a:pPr>
              <a:t>‹#›</a:t>
            </a:fld>
            <a:endParaRPr lang="en-US" altLang="zh-TW"/>
          </a:p>
        </p:txBody>
      </p:sp>
    </p:spTree>
    <p:extLst>
      <p:ext uri="{BB962C8B-B14F-4D97-AF65-F5344CB8AC3E}">
        <p14:creationId xmlns:p14="http://schemas.microsoft.com/office/powerpoint/2010/main" val="407428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3CFBE85-8378-4F37-AF54-5C90CA5340BE}" type="slidenum">
              <a:rPr lang="zh-TW" altLang="en-US"/>
              <a:pPr>
                <a:defRPr/>
              </a:pPr>
              <a:t>‹#›</a:t>
            </a:fld>
            <a:endParaRPr lang="en-US" altLang="zh-TW"/>
          </a:p>
        </p:txBody>
      </p:sp>
    </p:spTree>
    <p:extLst>
      <p:ext uri="{BB962C8B-B14F-4D97-AF65-F5344CB8AC3E}">
        <p14:creationId xmlns:p14="http://schemas.microsoft.com/office/powerpoint/2010/main" val="133946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4B40EAF8-5FCD-463F-8CD0-0764016D2503}" type="slidenum">
              <a:rPr lang="zh-TW" altLang="en-US"/>
              <a:pPr>
                <a:defRPr/>
              </a:pPr>
              <a:t>‹#›</a:t>
            </a:fld>
            <a:endParaRPr lang="en-US" altLang="zh-TW"/>
          </a:p>
        </p:txBody>
      </p:sp>
    </p:spTree>
    <p:extLst>
      <p:ext uri="{BB962C8B-B14F-4D97-AF65-F5344CB8AC3E}">
        <p14:creationId xmlns:p14="http://schemas.microsoft.com/office/powerpoint/2010/main" val="48725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2562C0AD-98C4-4961-BD87-8363F25BB1D8}" type="slidenum">
              <a:rPr lang="zh-TW" altLang="en-US"/>
              <a:pPr>
                <a:defRPr/>
              </a:pPr>
              <a:t>‹#›</a:t>
            </a:fld>
            <a:endParaRPr lang="en-US" altLang="zh-TW"/>
          </a:p>
        </p:txBody>
      </p:sp>
    </p:spTree>
    <p:extLst>
      <p:ext uri="{BB962C8B-B14F-4D97-AF65-F5344CB8AC3E}">
        <p14:creationId xmlns:p14="http://schemas.microsoft.com/office/powerpoint/2010/main" val="167682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33E4D801-16D3-47FD-9497-E1E4D2D86829}" type="slidenum">
              <a:rPr lang="zh-TW" altLang="en-US"/>
              <a:pPr>
                <a:defRPr/>
              </a:pPr>
              <a:t>‹#›</a:t>
            </a:fld>
            <a:endParaRPr lang="en-US" altLang="zh-TW"/>
          </a:p>
        </p:txBody>
      </p:sp>
    </p:spTree>
    <p:extLst>
      <p:ext uri="{BB962C8B-B14F-4D97-AF65-F5344CB8AC3E}">
        <p14:creationId xmlns:p14="http://schemas.microsoft.com/office/powerpoint/2010/main" val="399009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2C4B674-B57E-482F-B7E7-6DFBF36CE57E}" type="slidenum">
              <a:rPr lang="zh-TW" altLang="en-US"/>
              <a:pPr>
                <a:defRPr/>
              </a:pPr>
              <a:t>‹#›</a:t>
            </a:fld>
            <a:endParaRPr lang="en-US" altLang="zh-TW"/>
          </a:p>
        </p:txBody>
      </p:sp>
    </p:spTree>
    <p:extLst>
      <p:ext uri="{BB962C8B-B14F-4D97-AF65-F5344CB8AC3E}">
        <p14:creationId xmlns:p14="http://schemas.microsoft.com/office/powerpoint/2010/main" val="83427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9202B85-1D56-40AD-B3C4-CB723F8E57F4}" type="slidenum">
              <a:rPr lang="zh-TW" altLang="en-US"/>
              <a:pPr>
                <a:defRPr/>
              </a:pPr>
              <a:t>‹#›</a:t>
            </a:fld>
            <a:endParaRPr lang="en-US" altLang="zh-TW"/>
          </a:p>
        </p:txBody>
      </p:sp>
    </p:spTree>
    <p:extLst>
      <p:ext uri="{BB962C8B-B14F-4D97-AF65-F5344CB8AC3E}">
        <p14:creationId xmlns:p14="http://schemas.microsoft.com/office/powerpoint/2010/main" val="5387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Original Material from </a:t>
            </a:r>
            <a:r>
              <a:rPr lang="zh-TW" altLang="en-US"/>
              <a:t>陳振炎教授</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52BBA97A-2F2A-4FC9-BC4E-82471931A058}" type="slidenum">
              <a:rPr lang="zh-TW" altLang="en-US"/>
              <a:pPr>
                <a:defRPr/>
              </a:pPr>
              <a:t>‹#›</a:t>
            </a:fld>
            <a:endParaRPr lang="en-US" altLang="zh-TW"/>
          </a:p>
        </p:txBody>
      </p:sp>
    </p:spTree>
    <p:extLst>
      <p:ext uri="{BB962C8B-B14F-4D97-AF65-F5344CB8AC3E}">
        <p14:creationId xmlns:p14="http://schemas.microsoft.com/office/powerpoint/2010/main" val="144220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新細明體" pitchFamily="18" charset="-120"/>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新細明體" pitchFamily="18" charset="-120"/>
              </a:defRPr>
            </a:lvl1pPr>
          </a:lstStyle>
          <a:p>
            <a:pPr>
              <a:defRPr/>
            </a:pPr>
            <a:r>
              <a:rPr lang="en-US" altLang="zh-TW"/>
              <a:t>Original Material from </a:t>
            </a:r>
            <a:r>
              <a:rPr lang="zh-TW" altLang="en-US"/>
              <a:t>陳振炎教授</a:t>
            </a: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新細明體" pitchFamily="18" charset="-120"/>
              </a:defRPr>
            </a:lvl1pPr>
          </a:lstStyle>
          <a:p>
            <a:pPr>
              <a:defRPr/>
            </a:pPr>
            <a:fld id="{CFC646FC-7F77-4B99-ACEE-A92598B4C1D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ctrTitle"/>
          </p:nvPr>
        </p:nvSpPr>
        <p:spPr/>
        <p:txBody>
          <a:bodyPr/>
          <a:lstStyle/>
          <a:p>
            <a:br>
              <a:rPr lang="en-US" altLang="zh-TW">
                <a:ea typeface="新細明體" charset="-120"/>
              </a:rPr>
            </a:br>
            <a:r>
              <a:rPr lang="en-US" altLang="zh-TW">
                <a:ea typeface="新細明體" charset="-120"/>
              </a:rPr>
              <a:t>Textbook:</a:t>
            </a:r>
            <a:br>
              <a:rPr lang="en-US" altLang="zh-TW">
                <a:ea typeface="新細明體" charset="-120"/>
              </a:rPr>
            </a:br>
            <a:r>
              <a:rPr lang="en-US" altLang="zh-TW">
                <a:ea typeface="新細明體" charset="-120"/>
              </a:rPr>
              <a:t> </a:t>
            </a:r>
            <a:br>
              <a:rPr lang="en-US" altLang="zh-TW">
                <a:ea typeface="新細明體" charset="-120"/>
              </a:rPr>
            </a:br>
            <a:r>
              <a:rPr lang="en-US" altLang="zh-TW">
                <a:ea typeface="新細明體" charset="-120"/>
              </a:rPr>
              <a:t>Crafting a Compiler </a:t>
            </a:r>
            <a:br>
              <a:rPr lang="en-US" altLang="zh-TW">
                <a:ea typeface="新細明體" charset="-120"/>
              </a:rPr>
            </a:br>
            <a:r>
              <a:rPr lang="en-US" altLang="zh-TW" sz="3600">
                <a:ea typeface="新細明體" charset="-120"/>
              </a:rPr>
              <a:t>by Fischer, Cytron, and LeBlanc </a:t>
            </a:r>
            <a:br>
              <a:rPr lang="en-US" altLang="zh-TW">
                <a:ea typeface="新細明體" charset="-120"/>
              </a:rPr>
            </a:br>
            <a:br>
              <a:rPr lang="en-US" altLang="zh-TW">
                <a:ea typeface="新細明體" charset="-120"/>
              </a:rPr>
            </a:br>
            <a:r>
              <a:rPr lang="en-US" altLang="zh-TW">
                <a:ea typeface="新細明體" charset="-120"/>
              </a:rPr>
              <a:t>Pearson 2010  </a:t>
            </a:r>
            <a:br>
              <a:rPr lang="en-US" altLang="zh-TW">
                <a:ea typeface="新細明體" charset="-120"/>
              </a:rPr>
            </a:br>
            <a:br>
              <a:rPr lang="en-US" altLang="zh-TW">
                <a:ea typeface="新細明體" charset="-120"/>
              </a:rPr>
            </a:br>
            <a:r>
              <a:rPr lang="en-US" altLang="zh-TW" sz="3200">
                <a:ea typeface="新細明體" charset="-120"/>
              </a:rPr>
              <a:t>ISBN: 978-0-13-801785-9</a:t>
            </a:r>
            <a:endParaRPr lang="zh-TW" altLang="en-US" sz="3200">
              <a:ea typeface="新細明體" charset="-120"/>
            </a:endParaRPr>
          </a:p>
        </p:txBody>
      </p:sp>
      <p:sp>
        <p:nvSpPr>
          <p:cNvPr id="2051"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BEA22A-E968-4299-AADB-4D2AD84D5764}" type="slidenum">
              <a:rPr lang="zh-TW" altLang="en-US" smtClean="0">
                <a:ea typeface="新細明體" charset="-120"/>
              </a:rPr>
              <a:pPr eaLnBrk="1" hangingPunct="1"/>
              <a:t>1</a:t>
            </a:fld>
            <a:endParaRPr lang="en-US" altLang="zh-TW">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2286000"/>
            <a:ext cx="3200400" cy="1143000"/>
          </a:xfrm>
        </p:spPr>
        <p:txBody>
          <a:bodyPr/>
          <a:lstStyle/>
          <a:p>
            <a:r>
              <a:rPr lang="en-US" altLang="zh-TW" dirty="0"/>
              <a:t>Chicken</a:t>
            </a:r>
            <a:br>
              <a:rPr lang="en-US" altLang="zh-TW" dirty="0"/>
            </a:br>
            <a:r>
              <a:rPr lang="en-US" altLang="zh-TW" dirty="0"/>
              <a:t>&amp;</a:t>
            </a:r>
            <a:br>
              <a:rPr lang="en-US" altLang="zh-TW" dirty="0"/>
            </a:br>
            <a:r>
              <a:rPr lang="en-US" altLang="zh-TW" dirty="0"/>
              <a:t>Egg</a:t>
            </a:r>
            <a:br>
              <a:rPr lang="en-US" altLang="zh-TW" dirty="0"/>
            </a:br>
            <a:r>
              <a:rPr lang="en-US" altLang="zh-TW" dirty="0"/>
              <a:t>problem </a:t>
            </a:r>
            <a:endParaRPr lang="zh-TW" altLang="en-US" dirty="0"/>
          </a:p>
        </p:txBody>
      </p:sp>
      <p:sp>
        <p:nvSpPr>
          <p:cNvPr id="4" name="頁尾版面配置區 3"/>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
        <p:nvSpPr>
          <p:cNvPr id="5" name="投影片編號版面配置區 4"/>
          <p:cNvSpPr>
            <a:spLocks noGrp="1"/>
          </p:cNvSpPr>
          <p:nvPr>
            <p:ph type="sldNum" sz="quarter" idx="12"/>
          </p:nvPr>
        </p:nvSpPr>
        <p:spPr/>
        <p:txBody>
          <a:bodyPr/>
          <a:lstStyle/>
          <a:p>
            <a:pPr>
              <a:defRPr/>
            </a:pPr>
            <a:fld id="{6CF4C840-0893-4ECD-85DD-8086234F4724}" type="slidenum">
              <a:rPr lang="zh-TW" altLang="en-US" smtClean="0"/>
              <a:pPr>
                <a:defRPr/>
              </a:pPr>
              <a:t>10</a:t>
            </a:fld>
            <a:endParaRPr lang="en-US" altLang="zh-TW"/>
          </a:p>
        </p:txBody>
      </p:sp>
      <p:pic>
        <p:nvPicPr>
          <p:cNvPr id="1026" name="Picture 2" descr="https://communities.bmc.com/communities/servlet/JiveServlet/showImage/38-2433-13112/Chicken_or_Eg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57200"/>
            <a:ext cx="4724400" cy="536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9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728663"/>
            <a:ext cx="726757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15D54D-312C-42D6-96E6-F6564B094DF7}" type="slidenum">
              <a:rPr lang="zh-TW" altLang="en-US" smtClean="0">
                <a:ea typeface="新細明體" charset="-120"/>
              </a:rPr>
              <a:pPr eaLnBrk="1" hangingPunct="1"/>
              <a:t>11</a:t>
            </a:fld>
            <a:endParaRPr lang="en-US" altLang="zh-TW">
              <a:ea typeface="新細明體" charset="-120"/>
            </a:endParaRPr>
          </a:p>
        </p:txBody>
      </p:sp>
      <p:pic>
        <p:nvPicPr>
          <p:cNvPr id="12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71825"/>
            <a:ext cx="8542338" cy="607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990" y="2639064"/>
            <a:ext cx="3952009" cy="242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73676" y="2819400"/>
            <a:ext cx="2783775" cy="369332"/>
          </a:xfrm>
          <a:prstGeom prst="rect">
            <a:avLst/>
          </a:prstGeom>
          <a:noFill/>
        </p:spPr>
        <p:txBody>
          <a:bodyPr wrap="none" rtlCol="0">
            <a:spAutoFit/>
          </a:bodyPr>
          <a:lstStyle/>
          <a:p>
            <a:r>
              <a:rPr lang="en-US" altLang="zh-TW" b="1" dirty="0">
                <a:solidFill>
                  <a:srgbClr val="FFFF00"/>
                </a:solidFill>
              </a:rPr>
              <a:t>TWISTED YOUR</a:t>
            </a:r>
            <a:r>
              <a:rPr lang="zh-TW" altLang="en-US" b="1" dirty="0">
                <a:solidFill>
                  <a:srgbClr val="FFFF00"/>
                </a:solidFill>
              </a:rPr>
              <a:t> </a:t>
            </a:r>
            <a:r>
              <a:rPr lang="en-US" altLang="zh-TW" b="1" dirty="0">
                <a:solidFill>
                  <a:srgbClr val="FFFF00"/>
                </a:solidFill>
              </a:rPr>
              <a:t>BRAIN</a:t>
            </a:r>
            <a:r>
              <a:rPr lang="zh-TW" altLang="en-US" b="1" dirty="0">
                <a:solidFill>
                  <a:srgbClr val="FFFF00"/>
                </a:solidFill>
              </a:rPr>
              <a:t> </a:t>
            </a:r>
          </a:p>
        </p:txBody>
      </p:sp>
      <p:sp>
        <p:nvSpPr>
          <p:cNvPr id="5" name="矩形 4"/>
          <p:cNvSpPr/>
          <p:nvPr/>
        </p:nvSpPr>
        <p:spPr>
          <a:xfrm>
            <a:off x="304800" y="391560"/>
            <a:ext cx="4572000" cy="646331"/>
          </a:xfrm>
          <a:prstGeom prst="rect">
            <a:avLst/>
          </a:prstGeom>
        </p:spPr>
        <p:txBody>
          <a:bodyPr>
            <a:spAutoFit/>
          </a:bodyPr>
          <a:lstStyle/>
          <a:p>
            <a:r>
              <a:rPr lang="en-US" altLang="zh-TW" dirty="0">
                <a:solidFill>
                  <a:srgbClr val="FF0000"/>
                </a:solidFill>
              </a:rPr>
              <a:t>Many compilers for many programming languages are bootstrapped</a:t>
            </a:r>
            <a:endParaRPr lang="zh-TW"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fade">
                                      <p:cBhvr>
                                        <p:cTn id="7" dur="1000"/>
                                        <p:tgtEl>
                                          <p:spTgt spid="12293"/>
                                        </p:tgtEl>
                                      </p:cBhvr>
                                    </p:animEffect>
                                    <p:anim calcmode="lin" valueType="num">
                                      <p:cBhvr>
                                        <p:cTn id="8" dur="1000" fill="hold"/>
                                        <p:tgtEl>
                                          <p:spTgt spid="12293"/>
                                        </p:tgtEl>
                                        <p:attrNameLst>
                                          <p:attrName>ppt_x</p:attrName>
                                        </p:attrNameLst>
                                      </p:cBhvr>
                                      <p:tavLst>
                                        <p:tav tm="0">
                                          <p:val>
                                            <p:strVal val="#ppt_x"/>
                                          </p:val>
                                        </p:tav>
                                        <p:tav tm="100000">
                                          <p:val>
                                            <p:strVal val="#ppt_x"/>
                                          </p:val>
                                        </p:tav>
                                      </p:tavLst>
                                    </p:anim>
                                    <p:anim calcmode="lin" valueType="num">
                                      <p:cBhvr>
                                        <p:cTn id="9"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7C0943-5E58-4811-8E7B-F34AEE386AD0}" type="slidenum">
              <a:rPr lang="zh-TW" altLang="en-US" smtClean="0">
                <a:ea typeface="新細明體" charset="-120"/>
              </a:rPr>
              <a:pPr eaLnBrk="1" hangingPunct="1"/>
              <a:t>12</a:t>
            </a:fld>
            <a:endParaRPr lang="en-US" altLang="zh-TW">
              <a:ea typeface="新細明體" charset="-120"/>
            </a:endParaRPr>
          </a:p>
        </p:txBody>
      </p:sp>
      <p:sp>
        <p:nvSpPr>
          <p:cNvPr id="13315" name="Rectangle 2"/>
          <p:cNvSpPr>
            <a:spLocks noGrp="1" noChangeArrowheads="1"/>
          </p:cNvSpPr>
          <p:nvPr>
            <p:ph type="title" idx="4294967295"/>
          </p:nvPr>
        </p:nvSpPr>
        <p:spPr/>
        <p:txBody>
          <a:bodyPr anchor="b"/>
          <a:lstStyle/>
          <a:p>
            <a:pPr eaLnBrk="1" hangingPunct="1"/>
            <a:r>
              <a:rPr lang="en-US" altLang="zh-TW">
                <a:ea typeface="新細明體" charset="-120"/>
              </a:rPr>
              <a:t>Compiler vs. Interpreter</a:t>
            </a:r>
          </a:p>
        </p:txBody>
      </p:sp>
      <p:sp>
        <p:nvSpPr>
          <p:cNvPr id="13316" name="Rectangle 3"/>
          <p:cNvSpPr>
            <a:spLocks noGrp="1" noChangeArrowheads="1"/>
          </p:cNvSpPr>
          <p:nvPr>
            <p:ph type="body" idx="4294967295"/>
          </p:nvPr>
        </p:nvSpPr>
        <p:spPr/>
        <p:txBody>
          <a:bodyPr/>
          <a:lstStyle/>
          <a:p>
            <a:pPr algn="just" eaLnBrk="1" hangingPunct="1">
              <a:buFontTx/>
              <a:buNone/>
            </a:pPr>
            <a:r>
              <a:rPr lang="en-US" altLang="zh-TW" sz="2800" b="1">
                <a:ea typeface="新細明體" charset="-120"/>
              </a:rPr>
              <a:t>Compiler</a:t>
            </a:r>
            <a:r>
              <a:rPr lang="en-US" altLang="zh-TW" sz="2800">
                <a:ea typeface="新細明體" charset="-120"/>
              </a:rPr>
              <a:t> has compilation and execution phases: </a:t>
            </a:r>
          </a:p>
          <a:p>
            <a:pPr algn="just" eaLnBrk="1" hangingPunct="1">
              <a:buFontTx/>
              <a:buNone/>
            </a:pPr>
            <a:r>
              <a:rPr lang="en-US" altLang="zh-TW" sz="2800">
                <a:ea typeface="新細明體" charset="-120"/>
              </a:rPr>
              <a:t>        1) The compilation phase generates target  </a:t>
            </a:r>
          </a:p>
          <a:p>
            <a:pPr algn="just" eaLnBrk="1" hangingPunct="1">
              <a:buFontTx/>
              <a:buNone/>
            </a:pPr>
            <a:r>
              <a:rPr lang="en-US" altLang="zh-TW" sz="2800">
                <a:ea typeface="新細明體" charset="-120"/>
              </a:rPr>
              <a:t>           program from source program. </a:t>
            </a:r>
          </a:p>
          <a:p>
            <a:pPr algn="just" eaLnBrk="1" hangingPunct="1">
              <a:buFontTx/>
              <a:buNone/>
            </a:pPr>
            <a:r>
              <a:rPr lang="en-US" altLang="zh-TW" sz="2800">
                <a:ea typeface="新細明體" charset="-120"/>
              </a:rPr>
              <a:t>        2) The execution phase executes the target </a:t>
            </a:r>
          </a:p>
          <a:p>
            <a:pPr algn="just" eaLnBrk="1" hangingPunct="1">
              <a:buFontTx/>
              <a:buNone/>
            </a:pPr>
            <a:r>
              <a:rPr lang="en-US" altLang="zh-TW" sz="2800">
                <a:ea typeface="新細明體" charset="-120"/>
              </a:rPr>
              <a:t>           program.</a:t>
            </a:r>
            <a:endParaRPr lang="en-US" altLang="zh-TW" sz="2800" b="1">
              <a:ea typeface="新細明體" charset="-120"/>
            </a:endParaRPr>
          </a:p>
          <a:p>
            <a:pPr algn="just" eaLnBrk="1" hangingPunct="1">
              <a:buFontTx/>
              <a:buNone/>
            </a:pPr>
            <a:endParaRPr lang="en-US" altLang="zh-TW" sz="2800" b="1">
              <a:ea typeface="新細明體" charset="-120"/>
            </a:endParaRPr>
          </a:p>
          <a:p>
            <a:pPr eaLnBrk="1" hangingPunct="1">
              <a:buFontTx/>
              <a:buNone/>
            </a:pPr>
            <a:r>
              <a:rPr lang="en-US" altLang="zh-TW" sz="2800" b="1">
                <a:ea typeface="新細明體" charset="-120"/>
              </a:rPr>
              <a:t>Interpreter</a:t>
            </a:r>
            <a:r>
              <a:rPr lang="en-US" altLang="zh-TW" sz="2800">
                <a:ea typeface="新細明體" charset="-120"/>
              </a:rPr>
              <a:t> directly interprets (executes) the source program that reads inputs and writes outputs (Fig. 1.3).</a:t>
            </a:r>
          </a:p>
        </p:txBody>
      </p:sp>
      <p:sp>
        <p:nvSpPr>
          <p:cNvPr id="1331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endParaRPr lang="en-US" altLang="zh-TW" sz="100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64F15B-F012-4CD3-B350-5A1AB5EF79DD}" type="slidenum">
              <a:rPr lang="zh-TW" altLang="en-US" smtClean="0">
                <a:ea typeface="新細明體" charset="-120"/>
              </a:rPr>
              <a:pPr eaLnBrk="1" hangingPunct="1"/>
              <a:t>13</a:t>
            </a:fld>
            <a:endParaRPr lang="en-US" altLang="zh-TW">
              <a:ea typeface="新細明體" charset="-120"/>
            </a:endParaRPr>
          </a:p>
        </p:txBody>
      </p:sp>
      <p:sp>
        <p:nvSpPr>
          <p:cNvPr id="14339" name="Rectangle 2"/>
          <p:cNvSpPr>
            <a:spLocks noGrp="1" noChangeArrowheads="1"/>
          </p:cNvSpPr>
          <p:nvPr>
            <p:ph type="title"/>
          </p:nvPr>
        </p:nvSpPr>
        <p:spPr/>
        <p:txBody>
          <a:bodyPr/>
          <a:lstStyle/>
          <a:p>
            <a:pPr eaLnBrk="1" hangingPunct="1"/>
            <a:r>
              <a:rPr lang="en-US" altLang="zh-TW" sz="4000">
                <a:ea typeface="新細明體" charset="-120"/>
              </a:rPr>
              <a:t>Compiler versus Interpreter (Cont.)</a:t>
            </a:r>
            <a:endParaRPr lang="zh-TW" altLang="en-US" sz="4000">
              <a:ea typeface="新細明體" charset="-120"/>
            </a:endParaRPr>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798671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Interpreter</a:t>
            </a:r>
            <a:endParaRPr lang="zh-TW" altLang="en-US" dirty="0"/>
          </a:p>
        </p:txBody>
      </p:sp>
      <p:sp>
        <p:nvSpPr>
          <p:cNvPr id="5" name="內容版面配置區 4"/>
          <p:cNvSpPr>
            <a:spLocks noGrp="1"/>
          </p:cNvSpPr>
          <p:nvPr>
            <p:ph idx="1"/>
          </p:nvPr>
        </p:nvSpPr>
        <p:spPr/>
        <p:txBody>
          <a:bodyPr/>
          <a:lstStyle/>
          <a:p>
            <a:r>
              <a:rPr lang="en-US" altLang="zh-TW" sz="2400" dirty="0"/>
              <a:t>An interpreter generally uses one of the following strategies for program execution:</a:t>
            </a:r>
          </a:p>
          <a:p>
            <a:pPr marL="914400" lvl="1" indent="-457200">
              <a:buFont typeface="+mj-lt"/>
              <a:buAutoNum type="arabicPeriod"/>
            </a:pPr>
            <a:r>
              <a:rPr lang="en-US" altLang="zh-TW" sz="2000" dirty="0"/>
              <a:t>execute the source code directly </a:t>
            </a:r>
            <a:r>
              <a:rPr lang="en-US" altLang="zh-TW" sz="2000" dirty="0">
                <a:solidFill>
                  <a:srgbClr val="FF0000"/>
                </a:solidFill>
              </a:rPr>
              <a:t>(LISP, BASIC)</a:t>
            </a:r>
          </a:p>
          <a:p>
            <a:pPr marL="914400" lvl="1" indent="-457200">
              <a:buFont typeface="+mj-lt"/>
              <a:buAutoNum type="arabicPeriod"/>
            </a:pPr>
            <a:r>
              <a:rPr lang="en-US" altLang="zh-TW" sz="2000" dirty="0"/>
              <a:t>translate source code into some efficient intermediate representation and immediately execute this  </a:t>
            </a:r>
            <a:r>
              <a:rPr lang="en-US" altLang="zh-TW" sz="2000" dirty="0">
                <a:solidFill>
                  <a:srgbClr val="FF0000"/>
                </a:solidFill>
              </a:rPr>
              <a:t>(Perl, Python, MATLAB, and Ruby)</a:t>
            </a:r>
          </a:p>
          <a:p>
            <a:pPr marL="914400" lvl="1" indent="-457200">
              <a:buFont typeface="+mj-lt"/>
              <a:buAutoNum type="arabicPeriod"/>
            </a:pPr>
            <a:r>
              <a:rPr lang="en-US" altLang="zh-TW" sz="2000" dirty="0"/>
              <a:t>explicitly execute stored precompiled code[1] made by a compiler which is part of the interpreter system (</a:t>
            </a:r>
            <a:r>
              <a:rPr lang="en-US" altLang="zh-TW" sz="2000" dirty="0">
                <a:solidFill>
                  <a:srgbClr val="FF0000"/>
                </a:solidFill>
              </a:rPr>
              <a:t>UCSD Pascal</a:t>
            </a:r>
            <a:r>
              <a:rPr lang="en-US" altLang="zh-TW" sz="2000" dirty="0"/>
              <a:t>)</a:t>
            </a:r>
          </a:p>
          <a:p>
            <a:r>
              <a:rPr lang="en-US" altLang="zh-TW" sz="2800" dirty="0">
                <a:solidFill>
                  <a:srgbClr val="FF0000"/>
                </a:solidFill>
              </a:rPr>
              <a:t>Small talk</a:t>
            </a:r>
            <a:r>
              <a:rPr lang="en-US" altLang="zh-TW" sz="2800" dirty="0"/>
              <a:t>, </a:t>
            </a:r>
            <a:r>
              <a:rPr lang="en-US" altLang="zh-TW" sz="2800" dirty="0">
                <a:solidFill>
                  <a:srgbClr val="FF0000"/>
                </a:solidFill>
              </a:rPr>
              <a:t>contemporary basic</a:t>
            </a:r>
            <a:r>
              <a:rPr lang="en-US" altLang="zh-TW" sz="2800" dirty="0"/>
              <a:t>, </a:t>
            </a:r>
            <a:r>
              <a:rPr lang="en-US" altLang="zh-TW" sz="2800" dirty="0">
                <a:solidFill>
                  <a:srgbClr val="FF0000"/>
                </a:solidFill>
              </a:rPr>
              <a:t>Java</a:t>
            </a:r>
            <a:r>
              <a:rPr lang="en-US" altLang="zh-TW" sz="2800" dirty="0"/>
              <a:t> combines  2 and 3</a:t>
            </a:r>
            <a:endParaRPr lang="zh-TW" altLang="en-US" sz="2800" dirty="0"/>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14</a:t>
            </a:fld>
            <a:endParaRPr lang="en-US" altLang="zh-TW"/>
          </a:p>
        </p:txBody>
      </p:sp>
    </p:spTree>
    <p:extLst>
      <p:ext uri="{BB962C8B-B14F-4D97-AF65-F5344CB8AC3E}">
        <p14:creationId xmlns:p14="http://schemas.microsoft.com/office/powerpoint/2010/main" val="1320966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EDD1E63-8592-434C-ADF6-994B1FE14757}" type="slidenum">
              <a:rPr lang="zh-TW" altLang="en-US" smtClean="0">
                <a:ea typeface="新細明體" charset="-120"/>
              </a:rPr>
              <a:pPr eaLnBrk="1" hangingPunct="1"/>
              <a:t>15</a:t>
            </a:fld>
            <a:endParaRPr lang="en-US" altLang="zh-TW">
              <a:ea typeface="新細明體" charset="-120"/>
            </a:endParaRPr>
          </a:p>
        </p:txBody>
      </p:sp>
      <p:sp>
        <p:nvSpPr>
          <p:cNvPr id="15363" name="Rectangle 2"/>
          <p:cNvSpPr>
            <a:spLocks noGrp="1" noChangeArrowheads="1"/>
          </p:cNvSpPr>
          <p:nvPr>
            <p:ph type="title"/>
          </p:nvPr>
        </p:nvSpPr>
        <p:spPr/>
        <p:txBody>
          <a:bodyPr/>
          <a:lstStyle/>
          <a:p>
            <a:pPr eaLnBrk="1" hangingPunct="1"/>
            <a:r>
              <a:rPr lang="en-US" altLang="zh-TW">
                <a:ea typeface="新細明體" charset="-120"/>
              </a:rPr>
              <a:t>Organization of a Compiler</a:t>
            </a:r>
          </a:p>
        </p:txBody>
      </p:sp>
      <p:sp>
        <p:nvSpPr>
          <p:cNvPr id="15364" name="Rectangle 3"/>
          <p:cNvSpPr>
            <a:spLocks noGrp="1" noChangeArrowheads="1"/>
          </p:cNvSpPr>
          <p:nvPr>
            <p:ph type="body" idx="1"/>
          </p:nvPr>
        </p:nvSpPr>
        <p:spPr/>
        <p:txBody>
          <a:bodyPr/>
          <a:lstStyle/>
          <a:p>
            <a:pPr eaLnBrk="1" hangingPunct="1">
              <a:buFontTx/>
              <a:buNone/>
            </a:pPr>
            <a:r>
              <a:rPr lang="en-US" altLang="zh-TW">
                <a:ea typeface="新細明體" charset="-120"/>
              </a:rPr>
              <a:t>   Compilers generally perform the following tasks:</a:t>
            </a:r>
          </a:p>
          <a:p>
            <a:pPr eaLnBrk="1" hangingPunct="1">
              <a:buFontTx/>
              <a:buNone/>
            </a:pPr>
            <a:endParaRPr lang="en-US" altLang="zh-TW">
              <a:ea typeface="新細明體" charset="-120"/>
            </a:endParaRPr>
          </a:p>
          <a:p>
            <a:pPr lvl="1" eaLnBrk="1" hangingPunct="1">
              <a:buFontTx/>
              <a:buNone/>
            </a:pPr>
            <a:r>
              <a:rPr lang="en-US" altLang="zh-TW" b="1">
                <a:ea typeface="新細明體" charset="-120"/>
              </a:rPr>
              <a:t>1) Analysis</a:t>
            </a:r>
            <a:r>
              <a:rPr lang="en-US" altLang="zh-TW">
                <a:ea typeface="新細明體" charset="-120"/>
              </a:rPr>
              <a:t> of source program such as  </a:t>
            </a:r>
          </a:p>
          <a:p>
            <a:pPr lvl="1" eaLnBrk="1" hangingPunct="1">
              <a:buFontTx/>
              <a:buNone/>
            </a:pPr>
            <a:r>
              <a:rPr lang="en-US" altLang="zh-TW">
                <a:ea typeface="新細明體" charset="-120"/>
              </a:rPr>
              <a:t>        scanning and parsing.</a:t>
            </a:r>
          </a:p>
          <a:p>
            <a:pPr lvl="1" eaLnBrk="1" hangingPunct="1"/>
            <a:endParaRPr lang="en-US" altLang="zh-TW">
              <a:ea typeface="新細明體" charset="-120"/>
            </a:endParaRPr>
          </a:p>
          <a:p>
            <a:pPr lvl="1" eaLnBrk="1" hangingPunct="1">
              <a:buFontTx/>
              <a:buNone/>
            </a:pPr>
            <a:r>
              <a:rPr lang="en-US" altLang="zh-TW" b="1">
                <a:ea typeface="新細明體" charset="-120"/>
              </a:rPr>
              <a:t>2) Synthesis</a:t>
            </a:r>
            <a:r>
              <a:rPr lang="en-US" altLang="zh-TW">
                <a:ea typeface="新細明體" charset="-120"/>
              </a:rPr>
              <a:t> of target program such as </a:t>
            </a:r>
          </a:p>
          <a:p>
            <a:pPr lvl="1" eaLnBrk="1" hangingPunct="1">
              <a:buFontTx/>
              <a:buNone/>
            </a:pPr>
            <a:r>
              <a:rPr lang="en-US" altLang="zh-TW">
                <a:ea typeface="新細明體" charset="-120"/>
              </a:rPr>
              <a:t>        code generation.</a:t>
            </a: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F73D027-10F3-4657-9FFC-64209965B13D}" type="slidenum">
              <a:rPr lang="zh-TW" altLang="en-US" smtClean="0">
                <a:ea typeface="新細明體" charset="-120"/>
              </a:rPr>
              <a:pPr eaLnBrk="1" hangingPunct="1"/>
              <a:t>16</a:t>
            </a:fld>
            <a:r>
              <a:rPr lang="en-US" altLang="zh-TW">
                <a:ea typeface="新細明體" charset="-120"/>
              </a:rPr>
              <a:t>8</a:t>
            </a:r>
          </a:p>
        </p:txBody>
      </p:sp>
      <p:sp>
        <p:nvSpPr>
          <p:cNvPr id="24579" name="Rectangle 2"/>
          <p:cNvSpPr>
            <a:spLocks noGrp="1" noChangeArrowheads="1"/>
          </p:cNvSpPr>
          <p:nvPr>
            <p:ph type="title"/>
          </p:nvPr>
        </p:nvSpPr>
        <p:spPr>
          <a:xfrm>
            <a:off x="457200" y="188913"/>
            <a:ext cx="8229600" cy="715962"/>
          </a:xfrm>
        </p:spPr>
        <p:txBody>
          <a:bodyPr/>
          <a:lstStyle/>
          <a:p>
            <a:r>
              <a:rPr lang="en-US" altLang="zh-TW" sz="4000">
                <a:ea typeface="新細明體" charset="-120"/>
              </a:rPr>
              <a:t>Organization of a Compiler (Cont.)</a:t>
            </a:r>
            <a:endParaRPr lang="zh-TW" altLang="en-US" sz="4000">
              <a:ea typeface="新細明體" charset="-120"/>
            </a:endParaRPr>
          </a:p>
        </p:txBody>
      </p:sp>
      <p:sp>
        <p:nvSpPr>
          <p:cNvPr id="2" name="矩形 1"/>
          <p:cNvSpPr/>
          <p:nvPr/>
        </p:nvSpPr>
        <p:spPr>
          <a:xfrm>
            <a:off x="2916238" y="3411538"/>
            <a:ext cx="1511300"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Symbol Tables</a:t>
            </a:r>
            <a:endParaRPr lang="zh-TW" altLang="en-US" sz="1600">
              <a:solidFill>
                <a:schemeClr val="tx1"/>
              </a:solidFill>
              <a:ea typeface="新細明體" pitchFamily="18" charset="-120"/>
            </a:endParaRPr>
          </a:p>
        </p:txBody>
      </p:sp>
      <p:sp>
        <p:nvSpPr>
          <p:cNvPr id="7" name="矩形 6"/>
          <p:cNvSpPr/>
          <p:nvPr/>
        </p:nvSpPr>
        <p:spPr>
          <a:xfrm>
            <a:off x="1692275" y="1268413"/>
            <a:ext cx="1511300"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Scanner</a:t>
            </a:r>
            <a:r>
              <a:rPr lang="en-US" altLang="zh-TW" sz="1600">
                <a:solidFill>
                  <a:srgbClr val="FFFFFF"/>
                </a:solidFill>
                <a:ea typeface="新細明體" pitchFamily="18" charset="-120"/>
              </a:rPr>
              <a:t>r</a:t>
            </a:r>
            <a:endParaRPr lang="zh-TW" altLang="en-US" sz="1600">
              <a:solidFill>
                <a:srgbClr val="FFFFFF"/>
              </a:solidFill>
              <a:ea typeface="新細明體" pitchFamily="18" charset="-120"/>
            </a:endParaRPr>
          </a:p>
        </p:txBody>
      </p:sp>
      <p:sp>
        <p:nvSpPr>
          <p:cNvPr id="8" name="矩形 7"/>
          <p:cNvSpPr/>
          <p:nvPr/>
        </p:nvSpPr>
        <p:spPr>
          <a:xfrm>
            <a:off x="4067175" y="1268413"/>
            <a:ext cx="1512888"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Parser</a:t>
            </a:r>
            <a:endParaRPr lang="zh-TW" altLang="en-US" sz="1600">
              <a:solidFill>
                <a:schemeClr val="tx1"/>
              </a:solidFill>
              <a:ea typeface="新細明體" pitchFamily="18" charset="-120"/>
            </a:endParaRPr>
          </a:p>
        </p:txBody>
      </p:sp>
      <p:sp>
        <p:nvSpPr>
          <p:cNvPr id="9" name="矩形 8"/>
          <p:cNvSpPr/>
          <p:nvPr/>
        </p:nvSpPr>
        <p:spPr>
          <a:xfrm>
            <a:off x="6659563" y="1268413"/>
            <a:ext cx="1512887"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Type Checker</a:t>
            </a:r>
            <a:endParaRPr lang="zh-TW" altLang="en-US" sz="1600">
              <a:solidFill>
                <a:schemeClr val="tx1"/>
              </a:solidFill>
              <a:ea typeface="新細明體" pitchFamily="18" charset="-120"/>
            </a:endParaRPr>
          </a:p>
        </p:txBody>
      </p:sp>
      <p:sp>
        <p:nvSpPr>
          <p:cNvPr id="10" name="矩形 9"/>
          <p:cNvSpPr/>
          <p:nvPr/>
        </p:nvSpPr>
        <p:spPr>
          <a:xfrm>
            <a:off x="6659563" y="2332038"/>
            <a:ext cx="1512887"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Translator</a:t>
            </a:r>
            <a:endParaRPr lang="zh-TW" altLang="en-US" sz="1600">
              <a:solidFill>
                <a:schemeClr val="tx1"/>
              </a:solidFill>
              <a:ea typeface="新細明體" pitchFamily="18" charset="-120"/>
            </a:endParaRPr>
          </a:p>
        </p:txBody>
      </p:sp>
      <p:sp>
        <p:nvSpPr>
          <p:cNvPr id="11" name="矩形 10"/>
          <p:cNvSpPr/>
          <p:nvPr/>
        </p:nvSpPr>
        <p:spPr>
          <a:xfrm>
            <a:off x="6659563" y="3411538"/>
            <a:ext cx="1512887"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Optimizer</a:t>
            </a:r>
            <a:endParaRPr lang="zh-TW" altLang="en-US" sz="1600">
              <a:solidFill>
                <a:schemeClr val="tx1"/>
              </a:solidFill>
              <a:ea typeface="新細明體" pitchFamily="18" charset="-120"/>
            </a:endParaRPr>
          </a:p>
        </p:txBody>
      </p:sp>
      <p:sp>
        <p:nvSpPr>
          <p:cNvPr id="12" name="矩形 11"/>
          <p:cNvSpPr/>
          <p:nvPr/>
        </p:nvSpPr>
        <p:spPr>
          <a:xfrm>
            <a:off x="6659563" y="4492625"/>
            <a:ext cx="1512887" cy="50323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Code Generator</a:t>
            </a:r>
            <a:endParaRPr lang="zh-TW" altLang="en-US" sz="1600">
              <a:solidFill>
                <a:schemeClr val="tx1"/>
              </a:solidFill>
              <a:ea typeface="新細明體" pitchFamily="18" charset="-120"/>
            </a:endParaRPr>
          </a:p>
        </p:txBody>
      </p:sp>
      <p:cxnSp>
        <p:nvCxnSpPr>
          <p:cNvPr id="4" name="直線單箭頭接點 3"/>
          <p:cNvCxnSpPr>
            <a:stCxn id="8" idx="3"/>
            <a:endCxn id="9" idx="1"/>
          </p:cNvCxnSpPr>
          <p:nvPr/>
        </p:nvCxnSpPr>
        <p:spPr>
          <a:xfrm>
            <a:off x="5580063" y="1520825"/>
            <a:ext cx="10795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7" idx="1"/>
          </p:cNvCxnSpPr>
          <p:nvPr/>
        </p:nvCxnSpPr>
        <p:spPr>
          <a:xfrm>
            <a:off x="1116013" y="1520825"/>
            <a:ext cx="57626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9" idx="2"/>
            <a:endCxn id="10" idx="0"/>
          </p:cNvCxnSpPr>
          <p:nvPr/>
        </p:nvCxnSpPr>
        <p:spPr>
          <a:xfrm>
            <a:off x="7416800" y="1773238"/>
            <a:ext cx="0" cy="55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2" idx="2"/>
          </p:cNvCxnSpPr>
          <p:nvPr/>
        </p:nvCxnSpPr>
        <p:spPr>
          <a:xfrm>
            <a:off x="7416800" y="4995863"/>
            <a:ext cx="0" cy="6651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1" idx="2"/>
            <a:endCxn id="12" idx="0"/>
          </p:cNvCxnSpPr>
          <p:nvPr/>
        </p:nvCxnSpPr>
        <p:spPr>
          <a:xfrm>
            <a:off x="7416800" y="3916363"/>
            <a:ext cx="0" cy="576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2"/>
            <a:endCxn id="11" idx="0"/>
          </p:cNvCxnSpPr>
          <p:nvPr/>
        </p:nvCxnSpPr>
        <p:spPr>
          <a:xfrm>
            <a:off x="7416800" y="2836863"/>
            <a:ext cx="0" cy="5746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7" idx="3"/>
            <a:endCxn id="8" idx="1"/>
          </p:cNvCxnSpPr>
          <p:nvPr/>
        </p:nvCxnSpPr>
        <p:spPr>
          <a:xfrm>
            <a:off x="3203575" y="1520825"/>
            <a:ext cx="863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594" name="文字方塊 29"/>
          <p:cNvSpPr txBox="1">
            <a:spLocks noChangeArrowheads="1"/>
          </p:cNvSpPr>
          <p:nvPr/>
        </p:nvSpPr>
        <p:spPr bwMode="auto">
          <a:xfrm>
            <a:off x="395288" y="1249363"/>
            <a:ext cx="804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Source</a:t>
            </a:r>
          </a:p>
          <a:p>
            <a:pPr algn="ctr" eaLnBrk="1" hangingPunct="1"/>
            <a:r>
              <a:rPr lang="en-US" altLang="zh-TW" sz="1400">
                <a:ea typeface="新細明體" charset="-120"/>
              </a:rPr>
              <a:t>Program</a:t>
            </a:r>
            <a:endParaRPr lang="zh-TW" altLang="en-US" sz="1400">
              <a:ea typeface="新細明體" charset="-120"/>
            </a:endParaRPr>
          </a:p>
        </p:txBody>
      </p:sp>
      <p:sp>
        <p:nvSpPr>
          <p:cNvPr id="24595" name="文字方塊 39"/>
          <p:cNvSpPr txBox="1">
            <a:spLocks noChangeArrowheads="1"/>
          </p:cNvSpPr>
          <p:nvPr/>
        </p:nvSpPr>
        <p:spPr bwMode="auto">
          <a:xfrm>
            <a:off x="3294063" y="1249363"/>
            <a:ext cx="68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Tokens</a:t>
            </a:r>
            <a:endParaRPr lang="zh-TW" altLang="en-US" sz="1400">
              <a:ea typeface="新細明體" charset="-120"/>
            </a:endParaRPr>
          </a:p>
        </p:txBody>
      </p:sp>
      <p:sp>
        <p:nvSpPr>
          <p:cNvPr id="24596" name="文字方塊 40"/>
          <p:cNvSpPr txBox="1">
            <a:spLocks noChangeArrowheads="1"/>
          </p:cNvSpPr>
          <p:nvPr/>
        </p:nvSpPr>
        <p:spPr bwMode="auto">
          <a:xfrm>
            <a:off x="5891213" y="1249363"/>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AST</a:t>
            </a:r>
            <a:endParaRPr lang="zh-TW" altLang="en-US" sz="1400">
              <a:ea typeface="新細明體" charset="-120"/>
            </a:endParaRPr>
          </a:p>
        </p:txBody>
      </p:sp>
      <p:sp>
        <p:nvSpPr>
          <p:cNvPr id="24597" name="文字方塊 41"/>
          <p:cNvSpPr txBox="1">
            <a:spLocks noChangeArrowheads="1"/>
          </p:cNvSpPr>
          <p:nvPr/>
        </p:nvSpPr>
        <p:spPr bwMode="auto">
          <a:xfrm>
            <a:off x="6227763" y="1790700"/>
            <a:ext cx="941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Decorated</a:t>
            </a:r>
          </a:p>
          <a:p>
            <a:pPr algn="ctr" eaLnBrk="1" hangingPunct="1"/>
            <a:r>
              <a:rPr lang="en-US" altLang="zh-TW" sz="1400">
                <a:ea typeface="新細明體" charset="-120"/>
              </a:rPr>
              <a:t>AST</a:t>
            </a:r>
            <a:endParaRPr lang="zh-TW" altLang="en-US" sz="1400">
              <a:ea typeface="新細明體" charset="-120"/>
            </a:endParaRPr>
          </a:p>
        </p:txBody>
      </p:sp>
      <p:sp>
        <p:nvSpPr>
          <p:cNvPr id="24598" name="文字方塊 42"/>
          <p:cNvSpPr txBox="1">
            <a:spLocks noChangeArrowheads="1"/>
          </p:cNvSpPr>
          <p:nvPr/>
        </p:nvSpPr>
        <p:spPr bwMode="auto">
          <a:xfrm>
            <a:off x="5940425" y="2852738"/>
            <a:ext cx="130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Intermediate</a:t>
            </a:r>
          </a:p>
          <a:p>
            <a:pPr algn="ctr" eaLnBrk="1" hangingPunct="1"/>
            <a:r>
              <a:rPr lang="en-US" altLang="zh-TW" sz="1400">
                <a:ea typeface="新細明體" charset="-120"/>
              </a:rPr>
              <a:t>Representation</a:t>
            </a:r>
            <a:endParaRPr lang="zh-TW" altLang="en-US" sz="1400">
              <a:ea typeface="新細明體" charset="-120"/>
            </a:endParaRPr>
          </a:p>
        </p:txBody>
      </p:sp>
      <p:sp>
        <p:nvSpPr>
          <p:cNvPr id="24599" name="文字方塊 43"/>
          <p:cNvSpPr txBox="1">
            <a:spLocks noChangeArrowheads="1"/>
          </p:cNvSpPr>
          <p:nvPr/>
        </p:nvSpPr>
        <p:spPr bwMode="auto">
          <a:xfrm>
            <a:off x="5940425" y="3913188"/>
            <a:ext cx="130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Intermediate</a:t>
            </a:r>
          </a:p>
          <a:p>
            <a:pPr algn="ctr" eaLnBrk="1" hangingPunct="1"/>
            <a:r>
              <a:rPr lang="en-US" altLang="zh-TW" sz="1400">
                <a:ea typeface="新細明體" charset="-120"/>
              </a:rPr>
              <a:t>Representation</a:t>
            </a:r>
            <a:endParaRPr lang="zh-TW" altLang="en-US" sz="1400">
              <a:ea typeface="新細明體" charset="-120"/>
            </a:endParaRPr>
          </a:p>
        </p:txBody>
      </p:sp>
      <p:sp>
        <p:nvSpPr>
          <p:cNvPr id="24600" name="文字方塊 44"/>
          <p:cNvSpPr txBox="1">
            <a:spLocks noChangeArrowheads="1"/>
          </p:cNvSpPr>
          <p:nvPr/>
        </p:nvSpPr>
        <p:spPr bwMode="auto">
          <a:xfrm>
            <a:off x="6889750" y="5641975"/>
            <a:ext cx="1054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Target Code</a:t>
            </a:r>
            <a:endParaRPr lang="zh-TW" altLang="en-US" sz="1400">
              <a:ea typeface="新細明體" charset="-120"/>
            </a:endParaRPr>
          </a:p>
        </p:txBody>
      </p:sp>
      <p:sp>
        <p:nvSpPr>
          <p:cNvPr id="24601" name="文字方塊 45"/>
          <p:cNvSpPr txBox="1">
            <a:spLocks noChangeArrowheads="1"/>
          </p:cNvSpPr>
          <p:nvPr/>
        </p:nvSpPr>
        <p:spPr bwMode="auto">
          <a:xfrm>
            <a:off x="971550" y="6021388"/>
            <a:ext cx="7004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TW">
                <a:ea typeface="新細明體" charset="-120"/>
              </a:rPr>
              <a:t>Revised Figure 1.4: A syntax-directed compiler. AST denotes the Abstract </a:t>
            </a:r>
          </a:p>
          <a:p>
            <a:pPr eaLnBrk="1" hangingPunct="1"/>
            <a:r>
              <a:rPr lang="en-US" altLang="zh-TW">
                <a:ea typeface="新細明體" charset="-120"/>
              </a:rPr>
              <a:t>                          Syntax Tree.</a:t>
            </a:r>
            <a:endParaRPr lang="zh-TW" altLang="en-US">
              <a:ea typeface="新細明體" charset="-120"/>
            </a:endParaRPr>
          </a:p>
        </p:txBody>
      </p:sp>
      <p:cxnSp>
        <p:nvCxnSpPr>
          <p:cNvPr id="47" name="直線單箭頭接點 46"/>
          <p:cNvCxnSpPr>
            <a:endCxn id="2" idx="0"/>
          </p:cNvCxnSpPr>
          <p:nvPr/>
        </p:nvCxnSpPr>
        <p:spPr>
          <a:xfrm flipH="1">
            <a:off x="3671888" y="1617663"/>
            <a:ext cx="2987675" cy="179387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10" idx="1"/>
          </p:cNvCxnSpPr>
          <p:nvPr/>
        </p:nvCxnSpPr>
        <p:spPr>
          <a:xfrm flipH="1">
            <a:off x="4427538" y="2584450"/>
            <a:ext cx="2232025" cy="827088"/>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12" idx="1"/>
          </p:cNvCxnSpPr>
          <p:nvPr/>
        </p:nvCxnSpPr>
        <p:spPr>
          <a:xfrm flipH="1" flipV="1">
            <a:off x="4427538" y="3916363"/>
            <a:ext cx="2232025" cy="82867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11" idx="1"/>
            <a:endCxn id="2" idx="3"/>
          </p:cNvCxnSpPr>
          <p:nvPr/>
        </p:nvCxnSpPr>
        <p:spPr>
          <a:xfrm flipH="1">
            <a:off x="4427538" y="3663950"/>
            <a:ext cx="2232025" cy="0"/>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肘形接點 60"/>
          <p:cNvCxnSpPr/>
          <p:nvPr/>
        </p:nvCxnSpPr>
        <p:spPr>
          <a:xfrm rot="10800000" flipV="1">
            <a:off x="7416800" y="3663950"/>
            <a:ext cx="1042988" cy="539750"/>
          </a:xfrm>
          <a:prstGeom prst="bentConnector3">
            <a:avLst>
              <a:gd name="adj1" fmla="val 373"/>
            </a:avLst>
          </a:prstGeom>
          <a:ln w="158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494" name="肘形接點 20493"/>
          <p:cNvCxnSpPr/>
          <p:nvPr/>
        </p:nvCxnSpPr>
        <p:spPr>
          <a:xfrm>
            <a:off x="7416800" y="3114675"/>
            <a:ext cx="1042988" cy="549275"/>
          </a:xfrm>
          <a:prstGeom prst="bentConnector3">
            <a:avLst>
              <a:gd name="adj1" fmla="val 99627"/>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頁尾版面配置區 2"/>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extLst>
      <p:ext uri="{BB962C8B-B14F-4D97-AF65-F5344CB8AC3E}">
        <p14:creationId xmlns:p14="http://schemas.microsoft.com/office/powerpoint/2010/main" val="3886467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998775-AF22-4ADA-9C1D-96B01976267E}" type="slidenum">
              <a:rPr lang="zh-TW" altLang="en-US" smtClean="0">
                <a:ea typeface="新細明體" charset="-120"/>
              </a:rPr>
              <a:pPr eaLnBrk="1" hangingPunct="1"/>
              <a:t>17</a:t>
            </a:fld>
            <a:endParaRPr lang="en-US" altLang="zh-TW">
              <a:ea typeface="新細明體" charset="-120"/>
            </a:endParaRPr>
          </a:p>
        </p:txBody>
      </p:sp>
      <p:sp>
        <p:nvSpPr>
          <p:cNvPr id="16387" name="Rectangle 2"/>
          <p:cNvSpPr>
            <a:spLocks noGrp="1" noChangeArrowheads="1"/>
          </p:cNvSpPr>
          <p:nvPr>
            <p:ph type="title"/>
          </p:nvPr>
        </p:nvSpPr>
        <p:spPr/>
        <p:txBody>
          <a:bodyPr/>
          <a:lstStyle/>
          <a:p>
            <a:pPr eaLnBrk="1" hangingPunct="1"/>
            <a:r>
              <a:rPr lang="en-US" altLang="zh-TW" sz="4000">
                <a:ea typeface="新細明體" charset="-120"/>
              </a:rPr>
              <a:t>Organization of a Compiler (Cont.)</a:t>
            </a:r>
            <a:endParaRPr lang="zh-TW" altLang="en-US" sz="4000">
              <a:ea typeface="新細明體" charset="-120"/>
            </a:endParaRPr>
          </a:p>
        </p:txBody>
      </p:sp>
      <p:sp>
        <p:nvSpPr>
          <p:cNvPr id="16388" name="Rectangle 3"/>
          <p:cNvSpPr>
            <a:spLocks noGrp="1" noChangeArrowheads="1"/>
          </p:cNvSpPr>
          <p:nvPr>
            <p:ph type="body" idx="1"/>
          </p:nvPr>
        </p:nvSpPr>
        <p:spPr>
          <a:xfrm>
            <a:off x="228600" y="1600200"/>
            <a:ext cx="8686800" cy="4525963"/>
          </a:xfrm>
        </p:spPr>
        <p:txBody>
          <a:bodyPr/>
          <a:lstStyle/>
          <a:p>
            <a:pPr algn="just" eaLnBrk="1" hangingPunct="1">
              <a:lnSpc>
                <a:spcPct val="90000"/>
              </a:lnSpc>
            </a:pPr>
            <a:r>
              <a:rPr lang="en-US" altLang="zh-TW" sz="2800" dirty="0">
                <a:solidFill>
                  <a:srgbClr val="FF0000"/>
                </a:solidFill>
                <a:ea typeface="新細明體" charset="-120"/>
              </a:rPr>
              <a:t>Scanner</a:t>
            </a:r>
          </a:p>
          <a:p>
            <a:pPr lvl="1" algn="just" eaLnBrk="1" hangingPunct="1">
              <a:lnSpc>
                <a:spcPct val="90000"/>
              </a:lnSpc>
            </a:pPr>
            <a:r>
              <a:rPr lang="en-US" altLang="zh-TW" sz="2400" dirty="0">
                <a:ea typeface="新細明體" charset="-120"/>
              </a:rPr>
              <a:t>The </a:t>
            </a:r>
            <a:r>
              <a:rPr lang="en-US" altLang="zh-TW" sz="2400" b="1" dirty="0">
                <a:ea typeface="新細明體" charset="-120"/>
              </a:rPr>
              <a:t>scanner</a:t>
            </a:r>
            <a:r>
              <a:rPr lang="en-US" altLang="zh-TW" sz="2400" dirty="0">
                <a:ea typeface="新細明體" charset="-120"/>
              </a:rPr>
              <a:t> begins the analysis of the source program by reading the input text (character by character) and grouping individual characters into </a:t>
            </a:r>
            <a:r>
              <a:rPr lang="en-US" altLang="zh-TW" sz="2400" b="1" dirty="0">
                <a:ea typeface="新細明體" charset="-120"/>
              </a:rPr>
              <a:t>tokens</a:t>
            </a:r>
            <a:r>
              <a:rPr lang="en-US" altLang="zh-TW" sz="2400" dirty="0">
                <a:ea typeface="新細明體" charset="-120"/>
              </a:rPr>
              <a:t> such as identifiers and integers.</a:t>
            </a:r>
          </a:p>
          <a:p>
            <a:pPr lvl="1" algn="just" eaLnBrk="1" hangingPunct="1">
              <a:lnSpc>
                <a:spcPct val="90000"/>
              </a:lnSpc>
            </a:pPr>
            <a:endParaRPr lang="en-US" altLang="zh-TW" sz="2400" dirty="0">
              <a:ea typeface="新細明體" charset="-120"/>
            </a:endParaRPr>
          </a:p>
          <a:p>
            <a:pPr algn="just" eaLnBrk="1" hangingPunct="1">
              <a:lnSpc>
                <a:spcPct val="90000"/>
              </a:lnSpc>
            </a:pPr>
            <a:r>
              <a:rPr lang="en-US" altLang="zh-TW" sz="2800" dirty="0">
                <a:solidFill>
                  <a:srgbClr val="FF0000"/>
                </a:solidFill>
                <a:ea typeface="新細明體" charset="-120"/>
              </a:rPr>
              <a:t>Parser</a:t>
            </a:r>
          </a:p>
          <a:p>
            <a:pPr lvl="1" algn="just" eaLnBrk="1" hangingPunct="1">
              <a:lnSpc>
                <a:spcPct val="90000"/>
              </a:lnSpc>
            </a:pPr>
            <a:r>
              <a:rPr lang="en-US" altLang="zh-TW" sz="2400" dirty="0">
                <a:ea typeface="新細明體" charset="-120"/>
              </a:rPr>
              <a:t>The parser is based on a formal syntax specification such as </a:t>
            </a:r>
            <a:r>
              <a:rPr lang="en-US" altLang="zh-TW" sz="2400" b="1" dirty="0">
                <a:solidFill>
                  <a:srgbClr val="FF0000"/>
                </a:solidFill>
                <a:ea typeface="新細明體" charset="-120"/>
              </a:rPr>
              <a:t>context free grammar (CFG)</a:t>
            </a:r>
            <a:r>
              <a:rPr lang="en-US" altLang="zh-TW" sz="2400" dirty="0">
                <a:solidFill>
                  <a:srgbClr val="FF0000"/>
                </a:solidFill>
                <a:ea typeface="新細明體" charset="-120"/>
              </a:rPr>
              <a:t>.</a:t>
            </a:r>
            <a:r>
              <a:rPr lang="en-US" altLang="zh-TW" sz="2400" dirty="0">
                <a:ea typeface="新細明體" charset="-120"/>
              </a:rPr>
              <a:t> </a:t>
            </a:r>
          </a:p>
          <a:p>
            <a:pPr lvl="1" algn="just" eaLnBrk="1" hangingPunct="1">
              <a:lnSpc>
                <a:spcPct val="90000"/>
              </a:lnSpc>
            </a:pPr>
            <a:r>
              <a:rPr lang="en-US" altLang="zh-TW" sz="2400" dirty="0">
                <a:ea typeface="新細明體" charset="-120"/>
              </a:rPr>
              <a:t>The parser usually builds an </a:t>
            </a:r>
            <a:r>
              <a:rPr lang="en-US" altLang="zh-TW" sz="2400" b="1" dirty="0">
                <a:solidFill>
                  <a:srgbClr val="FF0000"/>
                </a:solidFill>
                <a:ea typeface="新細明體" charset="-120"/>
              </a:rPr>
              <a:t>abstract syntax tree (AST)</a:t>
            </a:r>
            <a:r>
              <a:rPr lang="en-US" altLang="zh-TW" sz="2400" dirty="0">
                <a:solidFill>
                  <a:srgbClr val="FF0000"/>
                </a:solidFill>
                <a:ea typeface="新細明體" charset="-120"/>
              </a:rPr>
              <a:t> </a:t>
            </a:r>
            <a:r>
              <a:rPr lang="en-US" altLang="zh-TW" sz="2400" dirty="0">
                <a:ea typeface="新細明體" charset="-120"/>
              </a:rPr>
              <a:t>as a concise representation of program structure.</a:t>
            </a: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184F81-E36A-49FA-B364-3C845FE82B13}" type="slidenum">
              <a:rPr lang="zh-TW" altLang="en-US" smtClean="0">
                <a:ea typeface="新細明體" charset="-120"/>
              </a:rPr>
              <a:pPr eaLnBrk="1" hangingPunct="1"/>
              <a:t>18</a:t>
            </a:fld>
            <a:endParaRPr lang="en-US" altLang="zh-TW">
              <a:ea typeface="新細明體" charset="-120"/>
            </a:endParaRPr>
          </a:p>
        </p:txBody>
      </p:sp>
      <p:sp>
        <p:nvSpPr>
          <p:cNvPr id="17411" name="Rectangle 2"/>
          <p:cNvSpPr>
            <a:spLocks noGrp="1" noChangeArrowheads="1"/>
          </p:cNvSpPr>
          <p:nvPr>
            <p:ph type="title"/>
          </p:nvPr>
        </p:nvSpPr>
        <p:spPr/>
        <p:txBody>
          <a:bodyPr/>
          <a:lstStyle/>
          <a:p>
            <a:pPr eaLnBrk="1" hangingPunct="1"/>
            <a:r>
              <a:rPr lang="en-US" altLang="zh-TW" sz="4000">
                <a:ea typeface="新細明體" charset="-120"/>
              </a:rPr>
              <a:t>Organization of a Compiler (Cont.)</a:t>
            </a:r>
            <a:endParaRPr lang="zh-TW" altLang="en-US" sz="4000">
              <a:ea typeface="新細明體" charset="-120"/>
            </a:endParaRPr>
          </a:p>
        </p:txBody>
      </p:sp>
      <p:sp>
        <p:nvSpPr>
          <p:cNvPr id="17412" name="Rectangle 3"/>
          <p:cNvSpPr>
            <a:spLocks noGrp="1" noChangeArrowheads="1"/>
          </p:cNvSpPr>
          <p:nvPr>
            <p:ph type="body" idx="1"/>
          </p:nvPr>
        </p:nvSpPr>
        <p:spPr/>
        <p:txBody>
          <a:bodyPr/>
          <a:lstStyle/>
          <a:p>
            <a:pPr algn="just" eaLnBrk="1" hangingPunct="1"/>
            <a:r>
              <a:rPr lang="en-US" altLang="zh-TW" dirty="0">
                <a:ea typeface="新細明體" charset="-120"/>
              </a:rPr>
              <a:t>Type checker (semantic analyzer)</a:t>
            </a:r>
          </a:p>
          <a:p>
            <a:pPr algn="just" eaLnBrk="1" hangingPunct="1">
              <a:buFontTx/>
              <a:buNone/>
            </a:pPr>
            <a:endParaRPr lang="en-US" altLang="zh-TW" dirty="0">
              <a:ea typeface="新細明體" charset="-120"/>
            </a:endParaRPr>
          </a:p>
          <a:p>
            <a:pPr lvl="1" algn="just" eaLnBrk="1" hangingPunct="1"/>
            <a:r>
              <a:rPr lang="en-US" altLang="zh-TW" dirty="0">
                <a:ea typeface="新細明體" charset="-120"/>
              </a:rPr>
              <a:t>The type checker checks and decorates the </a:t>
            </a:r>
            <a:r>
              <a:rPr lang="en-US" altLang="zh-TW" b="1" dirty="0">
                <a:solidFill>
                  <a:srgbClr val="FF0000"/>
                </a:solidFill>
                <a:ea typeface="新細明體" charset="-120"/>
              </a:rPr>
              <a:t>semantics</a:t>
            </a:r>
            <a:r>
              <a:rPr lang="en-US" altLang="zh-TW" dirty="0">
                <a:ea typeface="新細明體" charset="-120"/>
              </a:rPr>
              <a:t> of each AST code.</a:t>
            </a:r>
          </a:p>
          <a:p>
            <a:pPr lvl="1" algn="just" eaLnBrk="1" hangingPunct="1">
              <a:buFontTx/>
              <a:buNone/>
            </a:pPr>
            <a:endParaRPr lang="en-US" altLang="zh-TW" dirty="0">
              <a:ea typeface="新細明體" charset="-120"/>
            </a:endParaRPr>
          </a:p>
          <a:p>
            <a:pPr lvl="1" algn="just" eaLnBrk="1" hangingPunct="1"/>
            <a:r>
              <a:rPr lang="en-US" altLang="zh-TW" dirty="0">
                <a:ea typeface="新細明體" charset="-120"/>
              </a:rPr>
              <a:t>It checks type correctness, reachability and termination, and exception handling.</a:t>
            </a:r>
          </a:p>
          <a:p>
            <a:pPr lvl="1" algn="just" eaLnBrk="1" hangingPunct="1"/>
            <a:endParaRPr lang="en-US" altLang="zh-TW" dirty="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r>
              <a:rPr lang="en-US" altLang="zh-TW">
                <a:ea typeface="新細明體" charset="-120"/>
              </a:rPr>
              <a:t>Organization of a Compiler (Cont.)</a:t>
            </a:r>
            <a:endParaRPr lang="zh-TW" altLang="en-US">
              <a:ea typeface="新細明體" charset="-120"/>
            </a:endParaRPr>
          </a:p>
        </p:txBody>
      </p:sp>
      <p:sp>
        <p:nvSpPr>
          <p:cNvPr id="18435" name="內容版面配置區 2"/>
          <p:cNvSpPr>
            <a:spLocks noGrp="1"/>
          </p:cNvSpPr>
          <p:nvPr>
            <p:ph idx="1"/>
          </p:nvPr>
        </p:nvSpPr>
        <p:spPr/>
        <p:txBody>
          <a:bodyPr/>
          <a:lstStyle/>
          <a:p>
            <a:pPr algn="just" eaLnBrk="1" hangingPunct="1"/>
            <a:r>
              <a:rPr lang="en-US" altLang="zh-TW">
                <a:ea typeface="新細明體" charset="-120"/>
              </a:rPr>
              <a:t>Translator</a:t>
            </a:r>
          </a:p>
          <a:p>
            <a:pPr algn="just" eaLnBrk="1" hangingPunct="1">
              <a:buFontTx/>
              <a:buNone/>
            </a:pPr>
            <a:endParaRPr lang="en-US" altLang="zh-TW">
              <a:ea typeface="新細明體" charset="-120"/>
            </a:endParaRPr>
          </a:p>
          <a:p>
            <a:pPr lvl="1" algn="just" eaLnBrk="1" hangingPunct="1"/>
            <a:r>
              <a:rPr lang="en-US" altLang="zh-TW">
                <a:ea typeface="新細明體" charset="-120"/>
              </a:rPr>
              <a:t>If an AST node is semantically correct, it can be </a:t>
            </a:r>
            <a:r>
              <a:rPr lang="en-US" altLang="zh-TW" b="1">
                <a:ea typeface="新細明體" charset="-120"/>
              </a:rPr>
              <a:t>translated</a:t>
            </a:r>
            <a:r>
              <a:rPr lang="en-US" altLang="zh-TW">
                <a:ea typeface="新細明體" charset="-120"/>
              </a:rPr>
              <a:t> into IR code (such as byte code in Java) that correctly implements the meaning of the program.</a:t>
            </a:r>
          </a:p>
          <a:p>
            <a:endParaRPr lang="zh-TW" altLang="en-US">
              <a:ea typeface="新細明體" charset="-120"/>
            </a:endParaRPr>
          </a:p>
        </p:txBody>
      </p:sp>
      <p:sp>
        <p:nvSpPr>
          <p:cNvPr id="1843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D5926E-1BEE-45E8-A15F-017382AFC512}" type="slidenum">
              <a:rPr lang="zh-TW" altLang="en-US" smtClean="0">
                <a:ea typeface="新細明體" charset="-120"/>
              </a:rPr>
              <a:pPr eaLnBrk="1" hangingPunct="1"/>
              <a:t>19</a:t>
            </a:fld>
            <a:endParaRPr lang="en-US" altLang="zh-TW">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A81521-FD9D-453C-A233-DFAA7AADA655}" type="slidenum">
              <a:rPr lang="zh-TW" altLang="en-US" smtClean="0">
                <a:ea typeface="新細明體" charset="-120"/>
              </a:rPr>
              <a:pPr eaLnBrk="1" hangingPunct="1"/>
              <a:t>2</a:t>
            </a:fld>
            <a:endParaRPr lang="en-US" altLang="zh-TW">
              <a:ea typeface="新細明體" charset="-120"/>
            </a:endParaRPr>
          </a:p>
        </p:txBody>
      </p:sp>
      <p:sp>
        <p:nvSpPr>
          <p:cNvPr id="4099" name="Text Box 2"/>
          <p:cNvSpPr txBox="1">
            <a:spLocks noChangeArrowheads="1"/>
          </p:cNvSpPr>
          <p:nvPr/>
        </p:nvSpPr>
        <p:spPr bwMode="auto">
          <a:xfrm>
            <a:off x="304800" y="1524000"/>
            <a:ext cx="8458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zh-TW" sz="4000" b="1" dirty="0">
                <a:solidFill>
                  <a:srgbClr val="FF6600"/>
                </a:solidFill>
                <a:latin typeface="Georgia" pitchFamily="18" charset="0"/>
                <a:ea typeface="新細明體" charset="-120"/>
              </a:rPr>
              <a:t>Chapter 1</a:t>
            </a:r>
          </a:p>
          <a:p>
            <a:pPr algn="ctr" eaLnBrk="1" hangingPunct="1">
              <a:spcBef>
                <a:spcPct val="50000"/>
              </a:spcBef>
            </a:pPr>
            <a:endParaRPr lang="en-US" altLang="zh-TW" sz="4000" b="1" dirty="0">
              <a:solidFill>
                <a:srgbClr val="FF6600"/>
              </a:solidFill>
              <a:latin typeface="Georgia" pitchFamily="18" charset="0"/>
              <a:ea typeface="新細明體" charset="-120"/>
            </a:endParaRPr>
          </a:p>
          <a:p>
            <a:pPr algn="ctr" eaLnBrk="1" hangingPunct="1">
              <a:spcBef>
                <a:spcPct val="50000"/>
              </a:spcBef>
            </a:pPr>
            <a:r>
              <a:rPr lang="en-US" altLang="zh-TW" sz="4000" b="1" dirty="0">
                <a:solidFill>
                  <a:srgbClr val="FF6600"/>
                </a:solidFill>
                <a:latin typeface="Georgia" pitchFamily="18" charset="0"/>
                <a:ea typeface="新細明體" charset="-120"/>
              </a:rPr>
              <a:t>Introduction  </a:t>
            </a: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17A3446-8837-4F0A-81BF-E2312804F011}" type="slidenum">
              <a:rPr lang="zh-TW" altLang="en-US" smtClean="0">
                <a:ea typeface="新細明體" charset="-120"/>
              </a:rPr>
              <a:pPr eaLnBrk="1" hangingPunct="1"/>
              <a:t>20</a:t>
            </a:fld>
            <a:endParaRPr lang="en-US" altLang="zh-TW">
              <a:ea typeface="新細明體" charset="-120"/>
            </a:endParaRPr>
          </a:p>
        </p:txBody>
      </p:sp>
      <p:sp>
        <p:nvSpPr>
          <p:cNvPr id="19459" name="Rectangle 2"/>
          <p:cNvSpPr>
            <a:spLocks noGrp="1" noChangeArrowheads="1"/>
          </p:cNvSpPr>
          <p:nvPr>
            <p:ph type="title"/>
          </p:nvPr>
        </p:nvSpPr>
        <p:spPr/>
        <p:txBody>
          <a:bodyPr/>
          <a:lstStyle/>
          <a:p>
            <a:pPr eaLnBrk="1" hangingPunct="1"/>
            <a:r>
              <a:rPr lang="en-US" altLang="zh-TW" sz="4000">
                <a:ea typeface="新細明體" charset="-120"/>
              </a:rPr>
              <a:t>Organization of a Compiler (Cont.)</a:t>
            </a:r>
            <a:endParaRPr lang="zh-TW" altLang="en-US" sz="4000">
              <a:ea typeface="新細明體" charset="-120"/>
            </a:endParaRPr>
          </a:p>
        </p:txBody>
      </p:sp>
      <p:sp>
        <p:nvSpPr>
          <p:cNvPr id="19460" name="Rectangle 3"/>
          <p:cNvSpPr>
            <a:spLocks noGrp="1" noChangeArrowheads="1"/>
          </p:cNvSpPr>
          <p:nvPr>
            <p:ph type="body" idx="1"/>
          </p:nvPr>
        </p:nvSpPr>
        <p:spPr/>
        <p:txBody>
          <a:bodyPr/>
          <a:lstStyle/>
          <a:p>
            <a:pPr eaLnBrk="1" hangingPunct="1">
              <a:buFontTx/>
              <a:buNone/>
              <a:defRPr/>
            </a:pPr>
            <a:r>
              <a:rPr lang="en-US" altLang="zh-TW" dirty="0">
                <a:ea typeface="新細明體" charset="-120"/>
              </a:rPr>
              <a:t>Optimizer improves IR code’s performance.</a:t>
            </a:r>
          </a:p>
          <a:p>
            <a:pPr eaLnBrk="1" hangingPunct="1">
              <a:buFontTx/>
              <a:buNone/>
              <a:defRPr/>
            </a:pPr>
            <a:endParaRPr lang="en-US" altLang="zh-TW" sz="2400" dirty="0">
              <a:ea typeface="新細明體" charset="-120"/>
            </a:endParaRPr>
          </a:p>
          <a:p>
            <a:pPr eaLnBrk="1" hangingPunct="1">
              <a:buFontTx/>
              <a:buNone/>
              <a:defRPr/>
            </a:pPr>
            <a:r>
              <a:rPr lang="en-US" altLang="zh-TW" sz="2400" dirty="0">
                <a:ea typeface="新細明體" charset="-120"/>
              </a:rPr>
              <a:t>The next example optimizes a matrix multiplication program </a:t>
            </a:r>
          </a:p>
          <a:p>
            <a:pPr eaLnBrk="1" hangingPunct="1">
              <a:buFontTx/>
              <a:buNone/>
              <a:defRPr/>
            </a:pPr>
            <a:r>
              <a:rPr lang="en-US" altLang="zh-TW" sz="2400" dirty="0">
                <a:ea typeface="新細明體" charset="-120"/>
              </a:rPr>
              <a:t>A=B*C (Fig. 14.1) in 2 steps:</a:t>
            </a:r>
          </a:p>
          <a:p>
            <a:pPr eaLnBrk="1" hangingPunct="1">
              <a:buFontTx/>
              <a:buNone/>
              <a:defRPr/>
            </a:pPr>
            <a:endParaRPr lang="en-US" altLang="zh-TW" sz="2400" dirty="0">
              <a:ea typeface="新細明體" charset="-120"/>
            </a:endParaRPr>
          </a:p>
          <a:p>
            <a:pPr marL="457200" indent="-457200" eaLnBrk="1" hangingPunct="1">
              <a:buFontTx/>
              <a:buNone/>
              <a:defRPr/>
            </a:pPr>
            <a:r>
              <a:rPr lang="en-US" altLang="zh-TW" sz="2400" dirty="0">
                <a:ea typeface="新細明體" charset="-120"/>
              </a:rPr>
              <a:t>1) Fig.14.2 </a:t>
            </a:r>
            <a:r>
              <a:rPr lang="en-US" altLang="zh-TW" sz="2400" b="1" dirty="0">
                <a:ea typeface="新細明體" charset="-120"/>
              </a:rPr>
              <a:t>in-lines 2 methods (* and =) </a:t>
            </a:r>
            <a:r>
              <a:rPr lang="en-US" altLang="zh-TW" sz="2400" dirty="0">
                <a:ea typeface="新細明體" charset="-120"/>
              </a:rPr>
              <a:t>to avoid the overhead of method call.</a:t>
            </a:r>
          </a:p>
          <a:p>
            <a:pPr marL="457200" indent="-457200" eaLnBrk="1" hangingPunct="1">
              <a:buFontTx/>
              <a:buNone/>
              <a:defRPr/>
            </a:pPr>
            <a:r>
              <a:rPr lang="en-US" altLang="zh-TW" sz="2400" dirty="0">
                <a:ea typeface="新細明體" charset="-120"/>
              </a:rPr>
              <a:t>2) Fig.14-3 </a:t>
            </a:r>
            <a:r>
              <a:rPr lang="en-US" altLang="zh-TW" sz="2400" b="1" dirty="0">
                <a:ea typeface="新細明體" charset="-120"/>
              </a:rPr>
              <a:t>fuses the outer two loops (for </a:t>
            </a:r>
            <a:r>
              <a:rPr lang="en-US" altLang="zh-TW" sz="2400" b="1" dirty="0" err="1">
                <a:ea typeface="新細明體" charset="-120"/>
              </a:rPr>
              <a:t>i</a:t>
            </a:r>
            <a:r>
              <a:rPr lang="en-US" altLang="zh-TW" sz="2400" b="1" dirty="0">
                <a:ea typeface="新細明體" charset="-120"/>
              </a:rPr>
              <a:t> , for j) </a:t>
            </a:r>
            <a:r>
              <a:rPr lang="en-US" altLang="zh-TW" sz="2400" dirty="0">
                <a:ea typeface="新細明體" charset="-120"/>
              </a:rPr>
              <a:t>and  </a:t>
            </a:r>
          </a:p>
          <a:p>
            <a:pPr lvl="1" eaLnBrk="1" hangingPunct="1">
              <a:buFontTx/>
              <a:buNone/>
              <a:defRPr/>
            </a:pPr>
            <a:r>
              <a:rPr lang="en-US" altLang="zh-TW" sz="2400" dirty="0">
                <a:ea typeface="新細明體" charset="-120"/>
              </a:rPr>
              <a:t>             </a:t>
            </a:r>
            <a:r>
              <a:rPr lang="en-US" altLang="zh-TW" sz="2400" b="1" dirty="0">
                <a:ea typeface="新細明體" charset="-120"/>
              </a:rPr>
              <a:t>eliminates</a:t>
            </a:r>
            <a:r>
              <a:rPr lang="en-US" altLang="zh-TW" sz="2400" dirty="0">
                <a:ea typeface="新細明體" charset="-120"/>
              </a:rPr>
              <a:t> the “Result” matrix.</a:t>
            </a:r>
          </a:p>
          <a:p>
            <a:pPr lvl="1" eaLnBrk="1" hangingPunct="1">
              <a:defRPr/>
            </a:pPr>
            <a:endParaRPr lang="en-US" altLang="zh-TW" dirty="0">
              <a:ea typeface="新細明體" charset="-120"/>
            </a:endParaRPr>
          </a:p>
          <a:p>
            <a:pPr lvl="1" eaLnBrk="1" hangingPunct="1">
              <a:defRPr/>
            </a:pPr>
            <a:endParaRPr lang="en-US" altLang="zh-TW" dirty="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7269163" cy="667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21</a:t>
            </a:fld>
            <a:endParaRPr lang="en-US" altLang="zh-TW"/>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546225"/>
            <a:ext cx="8847137"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22</a:t>
            </a:fld>
            <a:endParaRPr lang="en-US" altLang="zh-TW"/>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796338"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23</a:t>
            </a:fld>
            <a:endParaRPr lang="en-US" altLang="zh-TW"/>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lstStyle/>
          <a:p>
            <a:r>
              <a:rPr lang="en-US" altLang="zh-TW">
                <a:ea typeface="新細明體" charset="-120"/>
              </a:rPr>
              <a:t>Organization of a Compiler (Cont.)</a:t>
            </a:r>
            <a:endParaRPr lang="zh-TW" altLang="en-US">
              <a:ea typeface="新細明體" charset="-120"/>
            </a:endParaRPr>
          </a:p>
        </p:txBody>
      </p:sp>
      <p:sp>
        <p:nvSpPr>
          <p:cNvPr id="23555" name="內容版面配置區 2"/>
          <p:cNvSpPr>
            <a:spLocks noGrp="1"/>
          </p:cNvSpPr>
          <p:nvPr>
            <p:ph idx="1"/>
          </p:nvPr>
        </p:nvSpPr>
        <p:spPr/>
        <p:txBody>
          <a:bodyPr/>
          <a:lstStyle/>
          <a:p>
            <a:pPr eaLnBrk="1" hangingPunct="1">
              <a:buFontTx/>
              <a:buNone/>
            </a:pPr>
            <a:r>
              <a:rPr lang="en-US" altLang="zh-TW">
                <a:ea typeface="新細明體" charset="-120"/>
              </a:rPr>
              <a:t>Code generator</a:t>
            </a:r>
          </a:p>
          <a:p>
            <a:pPr eaLnBrk="1" hangingPunct="1">
              <a:buFontTx/>
              <a:buNone/>
            </a:pPr>
            <a:endParaRPr lang="en-US" altLang="zh-TW">
              <a:ea typeface="新細明體" charset="-120"/>
            </a:endParaRPr>
          </a:p>
          <a:p>
            <a:pPr lvl="1" eaLnBrk="1" hangingPunct="1"/>
            <a:r>
              <a:rPr lang="en-US" altLang="zh-TW">
                <a:ea typeface="新細明體" charset="-120"/>
              </a:rPr>
              <a:t>Mapping the IR code (such as Java byte code) or abstract syntax tree into target code (assembly code).</a:t>
            </a:r>
          </a:p>
          <a:p>
            <a:endParaRPr lang="zh-TW" altLang="en-US">
              <a:ea typeface="新細明體" charset="-120"/>
            </a:endParaRPr>
          </a:p>
        </p:txBody>
      </p:sp>
      <p:sp>
        <p:nvSpPr>
          <p:cNvPr id="2355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DF6C2D-88C1-4414-A195-C32F6A3BDC16}" type="slidenum">
              <a:rPr lang="zh-TW" altLang="en-US" smtClean="0">
                <a:ea typeface="新細明體" charset="-120"/>
              </a:rPr>
              <a:pPr eaLnBrk="1" hangingPunct="1"/>
              <a:t>24</a:t>
            </a:fld>
            <a:endParaRPr lang="en-US" altLang="zh-TW">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DB6920-36A4-4DA0-9680-919C0AC0E0F7}" type="slidenum">
              <a:rPr lang="zh-TW" altLang="en-US" smtClean="0">
                <a:ea typeface="新細明體" charset="-120"/>
              </a:rPr>
              <a:pPr eaLnBrk="1" hangingPunct="1"/>
              <a:t>25</a:t>
            </a:fld>
            <a:endParaRPr lang="en-US" altLang="zh-TW">
              <a:ea typeface="新細明體" charset="-120"/>
            </a:endParaRPr>
          </a:p>
        </p:txBody>
      </p:sp>
      <p:sp>
        <p:nvSpPr>
          <p:cNvPr id="25603" name="Rectangle 2"/>
          <p:cNvSpPr>
            <a:spLocks noGrp="1" noChangeArrowheads="1"/>
          </p:cNvSpPr>
          <p:nvPr>
            <p:ph type="title"/>
          </p:nvPr>
        </p:nvSpPr>
        <p:spPr>
          <a:xfrm>
            <a:off x="457200" y="0"/>
            <a:ext cx="8229600" cy="715963"/>
          </a:xfrm>
        </p:spPr>
        <p:txBody>
          <a:bodyPr/>
          <a:lstStyle/>
          <a:p>
            <a:pPr eaLnBrk="1" hangingPunct="1"/>
            <a:r>
              <a:rPr lang="en-US" altLang="zh-TW" sz="4000">
                <a:ea typeface="新細明體" charset="-120"/>
              </a:rPr>
              <a:t>Homework</a:t>
            </a:r>
            <a:endParaRPr lang="zh-TW" altLang="en-US" sz="4000">
              <a:ea typeface="新細明體" charset="-120"/>
            </a:endParaRPr>
          </a:p>
        </p:txBody>
      </p:sp>
      <p:sp>
        <p:nvSpPr>
          <p:cNvPr id="25604" name="Rectangle 3"/>
          <p:cNvSpPr>
            <a:spLocks noGrp="1" noChangeArrowheads="1"/>
          </p:cNvSpPr>
          <p:nvPr>
            <p:ph type="body" idx="1"/>
          </p:nvPr>
        </p:nvSpPr>
        <p:spPr>
          <a:xfrm>
            <a:off x="228600" y="990600"/>
            <a:ext cx="8686800" cy="5257800"/>
          </a:xfrm>
        </p:spPr>
        <p:txBody>
          <a:bodyPr/>
          <a:lstStyle/>
          <a:p>
            <a:pPr eaLnBrk="1" hangingPunct="1">
              <a:lnSpc>
                <a:spcPct val="80000"/>
              </a:lnSpc>
              <a:buFontTx/>
              <a:buNone/>
            </a:pPr>
            <a:r>
              <a:rPr lang="en-US" altLang="zh-TW" sz="1800">
                <a:ea typeface="新細明體" charset="-120"/>
              </a:rPr>
              <a:t>4. One of the most important tasks of a compiler is detecting incorrect or illegal </a:t>
            </a:r>
          </a:p>
          <a:p>
            <a:pPr eaLnBrk="1" hangingPunct="1">
              <a:lnSpc>
                <a:spcPct val="80000"/>
              </a:lnSpc>
              <a:buFontTx/>
              <a:buNone/>
            </a:pPr>
            <a:r>
              <a:rPr lang="en-US" altLang="zh-TW" sz="1800">
                <a:ea typeface="新細明體" charset="-120"/>
              </a:rPr>
              <a:t>    program components. Some errors are detected at compiler-time. Thus the </a:t>
            </a:r>
          </a:p>
          <a:p>
            <a:pPr eaLnBrk="1" hangingPunct="1">
              <a:lnSpc>
                <a:spcPct val="80000"/>
              </a:lnSpc>
              <a:buFontTx/>
              <a:buNone/>
            </a:pPr>
            <a:r>
              <a:rPr lang="en-US" altLang="zh-TW" sz="1800">
                <a:ea typeface="新細明體" charset="-120"/>
              </a:rPr>
              <a:t>    statement a=b/0; would be marked as containing an illegal divide operation.</a:t>
            </a:r>
          </a:p>
          <a:p>
            <a:pPr eaLnBrk="1" hangingPunct="1">
              <a:lnSpc>
                <a:spcPct val="80000"/>
              </a:lnSpc>
              <a:buFontTx/>
              <a:buNone/>
            </a:pPr>
            <a:r>
              <a:rPr lang="en-US" altLang="zh-TW" sz="1800">
                <a:ea typeface="新細明體" charset="-120"/>
              </a:rPr>
              <a:t>   Other errors are detected at run-time. Thus give:</a:t>
            </a:r>
          </a:p>
          <a:p>
            <a:pPr eaLnBrk="1" hangingPunct="1">
              <a:lnSpc>
                <a:spcPct val="80000"/>
              </a:lnSpc>
              <a:buFontTx/>
              <a:buNone/>
            </a:pPr>
            <a:endParaRPr lang="en-US" altLang="zh-TW" sz="1800">
              <a:ea typeface="新細明體" charset="-120"/>
            </a:endParaRPr>
          </a:p>
          <a:p>
            <a:pPr eaLnBrk="1" hangingPunct="1">
              <a:lnSpc>
                <a:spcPct val="80000"/>
              </a:lnSpc>
              <a:buFontTx/>
              <a:buNone/>
            </a:pPr>
            <a:r>
              <a:rPr lang="en-US" altLang="zh-TW" sz="1800">
                <a:ea typeface="新細明體" charset="-120"/>
              </a:rPr>
              <a:t>               c=0;</a:t>
            </a:r>
          </a:p>
          <a:p>
            <a:pPr eaLnBrk="1" hangingPunct="1">
              <a:lnSpc>
                <a:spcPct val="80000"/>
              </a:lnSpc>
              <a:buFontTx/>
              <a:buNone/>
            </a:pPr>
            <a:r>
              <a:rPr lang="en-US" altLang="zh-TW" sz="1800">
                <a:ea typeface="新細明體" charset="-120"/>
              </a:rPr>
              <a:t>               a=b/c;</a:t>
            </a:r>
          </a:p>
          <a:p>
            <a:pPr eaLnBrk="1" hangingPunct="1">
              <a:lnSpc>
                <a:spcPct val="80000"/>
              </a:lnSpc>
              <a:buFontTx/>
              <a:buNone/>
            </a:pPr>
            <a:endParaRPr lang="en-US" altLang="zh-TW" sz="1800">
              <a:ea typeface="新細明體" charset="-120"/>
            </a:endParaRPr>
          </a:p>
          <a:p>
            <a:pPr eaLnBrk="1" hangingPunct="1">
              <a:lnSpc>
                <a:spcPct val="80000"/>
              </a:lnSpc>
              <a:buFontTx/>
              <a:buNone/>
            </a:pPr>
            <a:r>
              <a:rPr lang="en-US" altLang="zh-TW" sz="1800">
                <a:ea typeface="新細明體" charset="-120"/>
              </a:rPr>
              <a:t>   an illegal division would be detected as the program executes.</a:t>
            </a:r>
          </a:p>
          <a:p>
            <a:pPr eaLnBrk="1" hangingPunct="1">
              <a:lnSpc>
                <a:spcPct val="80000"/>
              </a:lnSpc>
              <a:buFontTx/>
              <a:buNone/>
            </a:pPr>
            <a:r>
              <a:rPr lang="en-US" altLang="zh-TW" sz="1800">
                <a:ea typeface="新細明體" charset="-120"/>
              </a:rPr>
              <a:t>   One difference between compiler-time and run-time errors is that run-</a:t>
            </a:r>
          </a:p>
          <a:p>
            <a:pPr eaLnBrk="1" hangingPunct="1">
              <a:lnSpc>
                <a:spcPct val="80000"/>
              </a:lnSpc>
              <a:buFontTx/>
              <a:buNone/>
            </a:pPr>
            <a:r>
              <a:rPr lang="en-US" altLang="zh-TW" sz="1800">
                <a:ea typeface="新細明體" charset="-120"/>
              </a:rPr>
              <a:t>   time errors are only detected if the illegal code is actually executed. </a:t>
            </a:r>
          </a:p>
          <a:p>
            <a:pPr eaLnBrk="1" hangingPunct="1">
              <a:lnSpc>
                <a:spcPct val="80000"/>
              </a:lnSpc>
              <a:buFontTx/>
              <a:buNone/>
            </a:pPr>
            <a:r>
              <a:rPr lang="en-US" altLang="zh-TW" sz="1800">
                <a:ea typeface="新細明體" charset="-120"/>
              </a:rPr>
              <a:t>   Compiler-time errors make an entire program illegal, even if the </a:t>
            </a:r>
          </a:p>
          <a:p>
            <a:pPr eaLnBrk="1" hangingPunct="1">
              <a:lnSpc>
                <a:spcPct val="80000"/>
              </a:lnSpc>
              <a:buFontTx/>
              <a:buNone/>
            </a:pPr>
            <a:r>
              <a:rPr lang="en-US" altLang="zh-TW" sz="1800">
                <a:ea typeface="新細明體" charset="-120"/>
              </a:rPr>
              <a:t>   erroneous code is rarely or never reached.</a:t>
            </a:r>
          </a:p>
          <a:p>
            <a:pPr eaLnBrk="1" hangingPunct="1">
              <a:lnSpc>
                <a:spcPct val="80000"/>
              </a:lnSpc>
              <a:buFontTx/>
              <a:buNone/>
            </a:pPr>
            <a:endParaRPr lang="en-US" altLang="zh-TW" sz="1800">
              <a:ea typeface="新細明體" charset="-120"/>
            </a:endParaRPr>
          </a:p>
          <a:p>
            <a:pPr eaLnBrk="1" hangingPunct="1">
              <a:lnSpc>
                <a:spcPct val="80000"/>
              </a:lnSpc>
              <a:buFontTx/>
              <a:buNone/>
            </a:pPr>
            <a:r>
              <a:rPr lang="en-US" altLang="zh-TW" sz="1800">
                <a:ea typeface="新細明體" charset="-120"/>
              </a:rPr>
              <a:t>   Which approach do you recommend? Should a program with compiler-time </a:t>
            </a:r>
          </a:p>
          <a:p>
            <a:pPr eaLnBrk="1" hangingPunct="1">
              <a:lnSpc>
                <a:spcPct val="80000"/>
              </a:lnSpc>
              <a:buFontTx/>
              <a:buNone/>
            </a:pPr>
            <a:r>
              <a:rPr lang="en-US" altLang="zh-TW" sz="1800">
                <a:ea typeface="新細明體" charset="-120"/>
              </a:rPr>
              <a:t>   errors be allowed to execute, with termination only when illegal code is </a:t>
            </a:r>
          </a:p>
          <a:p>
            <a:pPr eaLnBrk="1" hangingPunct="1">
              <a:lnSpc>
                <a:spcPct val="80000"/>
              </a:lnSpc>
              <a:buFontTx/>
              <a:buNone/>
            </a:pPr>
            <a:r>
              <a:rPr lang="en-US" altLang="zh-TW" sz="1800">
                <a:ea typeface="新細明體" charset="-120"/>
              </a:rPr>
              <a:t>   executed? Are there any advantages to making a whole program illegal if some </a:t>
            </a:r>
          </a:p>
          <a:p>
            <a:pPr eaLnBrk="1" hangingPunct="1">
              <a:lnSpc>
                <a:spcPct val="80000"/>
              </a:lnSpc>
              <a:buFontTx/>
              <a:buNone/>
            </a:pPr>
            <a:r>
              <a:rPr lang="en-US" altLang="zh-TW" sz="1800">
                <a:ea typeface="新細明體" charset="-120"/>
              </a:rPr>
              <a:t>   illegal component of it </a:t>
            </a:r>
            <a:r>
              <a:rPr lang="en-US" altLang="zh-TW" sz="1800" i="1">
                <a:ea typeface="新細明體" charset="-120"/>
              </a:rPr>
              <a:t>might</a:t>
            </a:r>
            <a:r>
              <a:rPr lang="en-US" altLang="zh-TW" sz="1800">
                <a:ea typeface="新細明體" charset="-120"/>
              </a:rPr>
              <a:t> be executed?</a:t>
            </a:r>
            <a:endParaRPr lang="zh-TW" altLang="en-US" sz="180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EE954A-37E0-4868-9B5A-20BA0DE4EADF}" type="slidenum">
              <a:rPr lang="zh-TW" altLang="en-US" smtClean="0">
                <a:ea typeface="新細明體" charset="-120"/>
              </a:rPr>
              <a:pPr eaLnBrk="1" hangingPunct="1"/>
              <a:t>26</a:t>
            </a:fld>
            <a:endParaRPr lang="en-US" altLang="zh-TW">
              <a:ea typeface="新細明體" charset="-120"/>
            </a:endParaRPr>
          </a:p>
        </p:txBody>
      </p:sp>
      <p:sp>
        <p:nvSpPr>
          <p:cNvPr id="26627" name="標題 1"/>
          <p:cNvSpPr>
            <a:spLocks noGrp="1"/>
          </p:cNvSpPr>
          <p:nvPr>
            <p:ph type="title" idx="4294967295"/>
          </p:nvPr>
        </p:nvSpPr>
        <p:spPr/>
        <p:txBody>
          <a:bodyPr/>
          <a:lstStyle/>
          <a:p>
            <a:pPr eaLnBrk="1" hangingPunct="1"/>
            <a:r>
              <a:rPr lang="en-US" altLang="zh-TW">
                <a:ea typeface="新細明體" charset="-120"/>
              </a:rPr>
              <a:t>No. 4  Solution</a:t>
            </a:r>
            <a:endParaRPr lang="zh-TW" altLang="en-US">
              <a:ea typeface="新細明體" charset="-120"/>
            </a:endParaRPr>
          </a:p>
        </p:txBody>
      </p:sp>
      <p:sp>
        <p:nvSpPr>
          <p:cNvPr id="19460" name="內容版面配置區 2"/>
          <p:cNvSpPr>
            <a:spLocks noGrp="1"/>
          </p:cNvSpPr>
          <p:nvPr>
            <p:ph idx="4294967295"/>
          </p:nvPr>
        </p:nvSpPr>
        <p:spPr/>
        <p:txBody>
          <a:bodyPr/>
          <a:lstStyle/>
          <a:p>
            <a:pPr marL="0" indent="0" eaLnBrk="1" hangingPunct="1">
              <a:buFontTx/>
              <a:buNone/>
              <a:defRPr/>
            </a:pPr>
            <a:r>
              <a:rPr lang="en-US" altLang="zh-TW" dirty="0">
                <a:ea typeface="新細明體" pitchFamily="18" charset="-120"/>
              </a:rPr>
              <a:t>4. </a:t>
            </a:r>
            <a:r>
              <a:rPr lang="en-US" altLang="zh-TW">
                <a:ea typeface="新細明體" pitchFamily="18" charset="-120"/>
              </a:rPr>
              <a:t>1) Compile-time </a:t>
            </a:r>
            <a:r>
              <a:rPr lang="en-US" altLang="zh-TW" dirty="0">
                <a:ea typeface="新細明體" pitchFamily="18" charset="-120"/>
              </a:rPr>
              <a:t>error is a better approach. </a:t>
            </a:r>
          </a:p>
          <a:p>
            <a:pPr eaLnBrk="1" hangingPunct="1">
              <a:lnSpc>
                <a:spcPct val="80000"/>
              </a:lnSpc>
              <a:buFontTx/>
              <a:buNone/>
              <a:defRPr/>
            </a:pPr>
            <a:r>
              <a:rPr lang="en-US" altLang="zh-TW" dirty="0">
                <a:ea typeface="新細明體" pitchFamily="18" charset="-120"/>
              </a:rPr>
              <a:t>    2) A program with compiler-time </a:t>
            </a:r>
          </a:p>
          <a:p>
            <a:pPr eaLnBrk="1" hangingPunct="1">
              <a:lnSpc>
                <a:spcPct val="80000"/>
              </a:lnSpc>
              <a:buFontTx/>
              <a:buNone/>
              <a:defRPr/>
            </a:pPr>
            <a:r>
              <a:rPr lang="en-US" altLang="zh-TW" dirty="0">
                <a:ea typeface="新細明體" pitchFamily="18" charset="-120"/>
              </a:rPr>
              <a:t>   errors SHOULD NOT be allowed to execute.</a:t>
            </a:r>
          </a:p>
          <a:p>
            <a:pPr marL="0" indent="0" eaLnBrk="1" hangingPunct="1">
              <a:buFontTx/>
              <a:buNone/>
              <a:defRPr/>
            </a:pPr>
            <a:r>
              <a:rPr lang="zh-TW" altLang="en-US" dirty="0">
                <a:ea typeface="新細明體" pitchFamily="18" charset="-120"/>
              </a:rPr>
              <a:t>     </a:t>
            </a:r>
            <a:r>
              <a:rPr lang="en-US" altLang="zh-TW" dirty="0">
                <a:ea typeface="新細明體" pitchFamily="18" charset="-120"/>
              </a:rPr>
              <a:t>3) The advantage is that it ensures all the source codes are syntactically correct.</a:t>
            </a:r>
            <a:endParaRPr lang="zh-TW" altLang="en-US" dirty="0">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DD3806D-B850-47AB-8A10-82F105CA97D4}" type="slidenum">
              <a:rPr lang="zh-TW" altLang="en-US" smtClean="0">
                <a:ea typeface="新細明體" charset="-120"/>
              </a:rPr>
              <a:pPr eaLnBrk="1" hangingPunct="1"/>
              <a:t>27</a:t>
            </a:fld>
            <a:endParaRPr lang="en-US" altLang="zh-TW">
              <a:ea typeface="新細明體" charset="-120"/>
            </a:endParaRPr>
          </a:p>
        </p:txBody>
      </p:sp>
      <p:sp>
        <p:nvSpPr>
          <p:cNvPr id="27651" name="Rectangle 2"/>
          <p:cNvSpPr>
            <a:spLocks noGrp="1" noChangeArrowheads="1"/>
          </p:cNvSpPr>
          <p:nvPr>
            <p:ph type="title"/>
          </p:nvPr>
        </p:nvSpPr>
        <p:spPr/>
        <p:txBody>
          <a:bodyPr/>
          <a:lstStyle/>
          <a:p>
            <a:pPr eaLnBrk="1" hangingPunct="1"/>
            <a:r>
              <a:rPr lang="en-US" altLang="zh-TW">
                <a:ea typeface="新細明體" charset="-120"/>
              </a:rPr>
              <a:t>Homework (Cont.)</a:t>
            </a:r>
            <a:endParaRPr lang="zh-TW" altLang="en-US">
              <a:ea typeface="新細明體" charset="-120"/>
            </a:endParaRPr>
          </a:p>
        </p:txBody>
      </p:sp>
      <p:sp>
        <p:nvSpPr>
          <p:cNvPr id="27652" name="Rectangle 3"/>
          <p:cNvSpPr>
            <a:spLocks noGrp="1" noChangeArrowheads="1"/>
          </p:cNvSpPr>
          <p:nvPr>
            <p:ph type="body" idx="1"/>
          </p:nvPr>
        </p:nvSpPr>
        <p:spPr>
          <a:xfrm>
            <a:off x="457200" y="1219200"/>
            <a:ext cx="8229600" cy="5181600"/>
          </a:xfrm>
        </p:spPr>
        <p:txBody>
          <a:bodyPr/>
          <a:lstStyle/>
          <a:p>
            <a:pPr eaLnBrk="1" hangingPunct="1">
              <a:lnSpc>
                <a:spcPct val="80000"/>
              </a:lnSpc>
              <a:buFontTx/>
              <a:buNone/>
            </a:pPr>
            <a:r>
              <a:rPr lang="en-US" altLang="zh-TW" sz="2400" dirty="0">
                <a:ea typeface="新細明體" charset="-120"/>
              </a:rPr>
              <a:t>8. Most programming languages, such as C and C++, are compiled directly into the machine language of a “real” microprocessor (for example, an Inter x86 or </a:t>
            </a:r>
            <a:r>
              <a:rPr lang="en-US" altLang="zh-TW" sz="2400" dirty="0" err="1">
                <a:ea typeface="新細明體" charset="-120"/>
              </a:rPr>
              <a:t>Sparc</a:t>
            </a:r>
            <a:r>
              <a:rPr lang="en-US" altLang="zh-TW" sz="2400" dirty="0">
                <a:ea typeface="新細明體" charset="-120"/>
              </a:rPr>
              <a:t>). Java takes a different approach. </a:t>
            </a:r>
          </a:p>
          <a:p>
            <a:pPr eaLnBrk="1" hangingPunct="1">
              <a:lnSpc>
                <a:spcPct val="80000"/>
              </a:lnSpc>
              <a:buFontTx/>
              <a:buNone/>
            </a:pPr>
            <a:r>
              <a:rPr lang="en-US" altLang="zh-TW" sz="2400" dirty="0">
                <a:ea typeface="新細明體" charset="-120"/>
              </a:rPr>
              <a:t>    </a:t>
            </a:r>
          </a:p>
          <a:p>
            <a:pPr eaLnBrk="1" hangingPunct="1">
              <a:lnSpc>
                <a:spcPct val="80000"/>
              </a:lnSpc>
              <a:buFontTx/>
              <a:buNone/>
            </a:pPr>
            <a:r>
              <a:rPr lang="en-US" altLang="zh-TW" sz="2400" dirty="0">
                <a:ea typeface="新細明體" charset="-120"/>
              </a:rPr>
              <a:t>    It is commonly compiled into the machine language of the JVM. The JVM is not implemented in its own microprocessor, but is instead interpreted on some existing processor. This allows Java to be run on a wide variety of machines, thereby making it highly platform independent.</a:t>
            </a:r>
          </a:p>
          <a:p>
            <a:pPr eaLnBrk="1" hangingPunct="1">
              <a:lnSpc>
                <a:spcPct val="80000"/>
              </a:lnSpc>
              <a:buFontTx/>
              <a:buNone/>
            </a:pPr>
            <a:r>
              <a:rPr lang="en-US" altLang="zh-TW" sz="2400" dirty="0">
                <a:ea typeface="新細明體" charset="-120"/>
              </a:rPr>
              <a:t>    </a:t>
            </a:r>
          </a:p>
          <a:p>
            <a:pPr eaLnBrk="1" hangingPunct="1">
              <a:lnSpc>
                <a:spcPct val="80000"/>
              </a:lnSpc>
              <a:buFontTx/>
              <a:buNone/>
            </a:pPr>
            <a:r>
              <a:rPr lang="en-US" altLang="zh-TW" sz="2400" dirty="0">
                <a:ea typeface="新細明體" charset="-120"/>
              </a:rPr>
              <a:t>    Explain why building an interpreter for a virtual machine like the JVM is easier and faster than building a complete Java compiler. What are the disadvantages of this virtual machine approach? </a:t>
            </a:r>
            <a:endParaRPr lang="zh-TW" altLang="en-US" sz="2400" dirty="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2CD01B-944F-4ECB-9E44-70A5C1EBF1A4}" type="slidenum">
              <a:rPr lang="zh-TW" altLang="en-US" smtClean="0">
                <a:ea typeface="新細明體" charset="-120"/>
              </a:rPr>
              <a:pPr eaLnBrk="1" hangingPunct="1"/>
              <a:t>28</a:t>
            </a:fld>
            <a:endParaRPr lang="en-US" altLang="zh-TW">
              <a:ea typeface="新細明體" charset="-120"/>
            </a:endParaRPr>
          </a:p>
        </p:txBody>
      </p:sp>
      <p:sp>
        <p:nvSpPr>
          <p:cNvPr id="28675" name="標題 1"/>
          <p:cNvSpPr>
            <a:spLocks noGrp="1"/>
          </p:cNvSpPr>
          <p:nvPr>
            <p:ph type="title" idx="4294967295"/>
          </p:nvPr>
        </p:nvSpPr>
        <p:spPr/>
        <p:txBody>
          <a:bodyPr/>
          <a:lstStyle/>
          <a:p>
            <a:pPr eaLnBrk="1" hangingPunct="1"/>
            <a:r>
              <a:rPr lang="en-US" altLang="zh-TW">
                <a:ea typeface="新細明體" charset="-120"/>
              </a:rPr>
              <a:t>No. 8  Solution</a:t>
            </a:r>
            <a:endParaRPr lang="zh-TW" altLang="en-US">
              <a:ea typeface="新細明體" charset="-120"/>
            </a:endParaRPr>
          </a:p>
        </p:txBody>
      </p:sp>
      <p:sp>
        <p:nvSpPr>
          <p:cNvPr id="28676" name="內容版面配置區 2"/>
          <p:cNvSpPr>
            <a:spLocks noGrp="1"/>
          </p:cNvSpPr>
          <p:nvPr>
            <p:ph idx="4294967295"/>
          </p:nvPr>
        </p:nvSpPr>
        <p:spPr/>
        <p:txBody>
          <a:bodyPr/>
          <a:lstStyle/>
          <a:p>
            <a:pPr marL="0" indent="0" eaLnBrk="1" hangingPunct="1">
              <a:buFontTx/>
              <a:buNone/>
            </a:pPr>
            <a:r>
              <a:rPr lang="en-US" altLang="zh-TW" sz="2400">
                <a:ea typeface="新細明體" charset="-120"/>
              </a:rPr>
              <a:t>8. Building an interpreter for a virtual machine is easier than building a complete Java compiler is that there are fewer phases in developing interpreters. </a:t>
            </a:r>
          </a:p>
          <a:p>
            <a:pPr marL="0" indent="0" eaLnBrk="1" hangingPunct="1">
              <a:buFontTx/>
              <a:buNone/>
            </a:pPr>
            <a:endParaRPr lang="zh-TW" altLang="en-US" sz="2400">
              <a:ea typeface="新細明體" charset="-120"/>
            </a:endParaRPr>
          </a:p>
          <a:p>
            <a:pPr marL="0" indent="0" eaLnBrk="1" hangingPunct="1">
              <a:buFontTx/>
              <a:buNone/>
            </a:pPr>
            <a:r>
              <a:rPr lang="en-US" altLang="zh-TW" sz="2400">
                <a:ea typeface="新細明體" charset="-120"/>
              </a:rPr>
              <a:t>The disadvantages of this virtual machine approach is that the source code must be compiled to byte code, and then a java interpreter can execute it. This takes more time. </a:t>
            </a:r>
            <a:endParaRPr lang="zh-TW" altLang="en-US" sz="240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6BDFA4-248B-4332-A6A1-16DF0DF789F5}" type="slidenum">
              <a:rPr lang="zh-TW" altLang="en-US" smtClean="0">
                <a:ea typeface="新細明體" charset="-120"/>
              </a:rPr>
              <a:pPr eaLnBrk="1" hangingPunct="1"/>
              <a:t>29</a:t>
            </a:fld>
            <a:endParaRPr lang="en-US" altLang="zh-TW">
              <a:ea typeface="新細明體" charset="-120"/>
            </a:endParaRPr>
          </a:p>
        </p:txBody>
      </p:sp>
      <p:sp>
        <p:nvSpPr>
          <p:cNvPr id="29699" name="Rectangle 2"/>
          <p:cNvSpPr>
            <a:spLocks noGrp="1" noChangeArrowheads="1"/>
          </p:cNvSpPr>
          <p:nvPr>
            <p:ph type="title"/>
          </p:nvPr>
        </p:nvSpPr>
        <p:spPr/>
        <p:txBody>
          <a:bodyPr/>
          <a:lstStyle/>
          <a:p>
            <a:pPr eaLnBrk="1" hangingPunct="1"/>
            <a:r>
              <a:rPr lang="en-US" altLang="zh-TW">
                <a:ea typeface="新細明體" charset="-120"/>
              </a:rPr>
              <a:t>Homework (Cont.)</a:t>
            </a:r>
            <a:endParaRPr lang="zh-TW" altLang="en-US">
              <a:ea typeface="新細明體" charset="-120"/>
            </a:endParaRPr>
          </a:p>
        </p:txBody>
      </p:sp>
      <p:sp>
        <p:nvSpPr>
          <p:cNvPr id="29700" name="Rectangle 3"/>
          <p:cNvSpPr>
            <a:spLocks noGrp="1" noChangeArrowheads="1"/>
          </p:cNvSpPr>
          <p:nvPr>
            <p:ph type="body" idx="1"/>
          </p:nvPr>
        </p:nvSpPr>
        <p:spPr>
          <a:xfrm>
            <a:off x="228600" y="1600200"/>
            <a:ext cx="8686800" cy="4876800"/>
          </a:xfrm>
        </p:spPr>
        <p:txBody>
          <a:bodyPr/>
          <a:lstStyle/>
          <a:p>
            <a:pPr eaLnBrk="1" hangingPunct="1">
              <a:lnSpc>
                <a:spcPct val="80000"/>
              </a:lnSpc>
              <a:buFontTx/>
              <a:buNone/>
            </a:pPr>
            <a:r>
              <a:rPr lang="en-US" altLang="zh-TW" sz="2800">
                <a:ea typeface="新細明體" charset="-120"/>
              </a:rPr>
              <a:t>11. C is sometimes called the </a:t>
            </a:r>
            <a:r>
              <a:rPr lang="en-US" altLang="zh-TW" sz="2800" b="1">
                <a:ea typeface="新細明體" charset="-120"/>
              </a:rPr>
              <a:t>universal </a:t>
            </a:r>
          </a:p>
          <a:p>
            <a:pPr eaLnBrk="1" hangingPunct="1">
              <a:lnSpc>
                <a:spcPct val="80000"/>
              </a:lnSpc>
              <a:buFontTx/>
              <a:buNone/>
            </a:pPr>
            <a:r>
              <a:rPr lang="en-US" altLang="zh-TW" sz="2800" b="1">
                <a:ea typeface="新細明體" charset="-120"/>
              </a:rPr>
              <a:t>assembly language</a:t>
            </a:r>
            <a:r>
              <a:rPr lang="en-US" altLang="zh-TW" sz="2800">
                <a:ea typeface="新細明體" charset="-120"/>
              </a:rPr>
              <a:t> in light of its ability to be </a:t>
            </a:r>
          </a:p>
          <a:p>
            <a:pPr eaLnBrk="1" hangingPunct="1">
              <a:lnSpc>
                <a:spcPct val="80000"/>
              </a:lnSpc>
              <a:buFontTx/>
              <a:buNone/>
            </a:pPr>
            <a:r>
              <a:rPr lang="en-US" altLang="zh-TW" sz="2800">
                <a:ea typeface="新細明體" charset="-120"/>
              </a:rPr>
              <a:t>very efficiently implemented on a wide variety </a:t>
            </a:r>
          </a:p>
          <a:p>
            <a:pPr eaLnBrk="1" hangingPunct="1">
              <a:lnSpc>
                <a:spcPct val="80000"/>
              </a:lnSpc>
              <a:buFontTx/>
              <a:buNone/>
            </a:pPr>
            <a:r>
              <a:rPr lang="en-US" altLang="zh-TW" sz="2800">
                <a:ea typeface="新細明體" charset="-120"/>
              </a:rPr>
              <a:t>of computer architecture. </a:t>
            </a:r>
          </a:p>
          <a:p>
            <a:pPr eaLnBrk="1" hangingPunct="1">
              <a:lnSpc>
                <a:spcPct val="80000"/>
              </a:lnSpc>
              <a:buFontTx/>
              <a:buNone/>
            </a:pPr>
            <a:endParaRPr lang="en-US" altLang="zh-TW" sz="2800">
              <a:ea typeface="新細明體" charset="-120"/>
            </a:endParaRPr>
          </a:p>
          <a:p>
            <a:pPr eaLnBrk="1" hangingPunct="1">
              <a:lnSpc>
                <a:spcPct val="80000"/>
              </a:lnSpc>
              <a:buFontTx/>
              <a:buNone/>
            </a:pPr>
            <a:r>
              <a:rPr lang="en-US" altLang="zh-TW" sz="2800">
                <a:ea typeface="新細明體" charset="-120"/>
              </a:rPr>
              <a:t>In light of this characterization, some compiler writers </a:t>
            </a:r>
          </a:p>
          <a:p>
            <a:pPr eaLnBrk="1" hangingPunct="1">
              <a:lnSpc>
                <a:spcPct val="80000"/>
              </a:lnSpc>
              <a:buFontTx/>
              <a:buNone/>
            </a:pPr>
            <a:r>
              <a:rPr lang="en-US" altLang="zh-TW" sz="2800">
                <a:ea typeface="新細明體" charset="-120"/>
              </a:rPr>
              <a:t>have chosen to generate C code as their output </a:t>
            </a:r>
          </a:p>
          <a:p>
            <a:pPr eaLnBrk="1" hangingPunct="1">
              <a:lnSpc>
                <a:spcPct val="80000"/>
              </a:lnSpc>
              <a:buFontTx/>
              <a:buNone/>
            </a:pPr>
            <a:r>
              <a:rPr lang="en-US" altLang="zh-TW" sz="2800">
                <a:ea typeface="新細明體" charset="-120"/>
              </a:rPr>
              <a:t>instead of a particular machine language. </a:t>
            </a:r>
          </a:p>
          <a:p>
            <a:pPr eaLnBrk="1" hangingPunct="1">
              <a:lnSpc>
                <a:spcPct val="80000"/>
              </a:lnSpc>
              <a:buFontTx/>
              <a:buNone/>
            </a:pPr>
            <a:endParaRPr lang="en-US" altLang="zh-TW" sz="2800">
              <a:ea typeface="新細明體" charset="-120"/>
            </a:endParaRPr>
          </a:p>
          <a:p>
            <a:pPr eaLnBrk="1" hangingPunct="1">
              <a:lnSpc>
                <a:spcPct val="80000"/>
              </a:lnSpc>
              <a:buFontTx/>
              <a:buNone/>
            </a:pPr>
            <a:r>
              <a:rPr lang="en-US" altLang="zh-TW" sz="2800">
                <a:ea typeface="新細明體" charset="-120"/>
              </a:rPr>
              <a:t>What are the advantages to this approach to </a:t>
            </a:r>
          </a:p>
          <a:p>
            <a:pPr eaLnBrk="1" hangingPunct="1">
              <a:lnSpc>
                <a:spcPct val="80000"/>
              </a:lnSpc>
              <a:buFontTx/>
              <a:buNone/>
            </a:pPr>
            <a:r>
              <a:rPr lang="en-US" altLang="zh-TW" sz="2800">
                <a:ea typeface="新細明體" charset="-120"/>
              </a:rPr>
              <a:t>compilation? Are there any disadvantages? </a:t>
            </a:r>
            <a:endParaRPr lang="zh-TW" altLang="en-US" sz="280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9E6F99-9289-4B33-A92E-907F85F914F8}" type="slidenum">
              <a:rPr lang="zh-TW" altLang="en-US" smtClean="0">
                <a:ea typeface="新細明體" charset="-120"/>
              </a:rPr>
              <a:pPr eaLnBrk="1" hangingPunct="1"/>
              <a:t>3</a:t>
            </a:fld>
            <a:endParaRPr lang="en-US" altLang="zh-TW">
              <a:ea typeface="新細明體" charset="-120"/>
            </a:endParaRPr>
          </a:p>
        </p:txBody>
      </p:sp>
      <p:sp>
        <p:nvSpPr>
          <p:cNvPr id="5123" name="Rectangle 2"/>
          <p:cNvSpPr>
            <a:spLocks noGrp="1" noChangeArrowheads="1"/>
          </p:cNvSpPr>
          <p:nvPr>
            <p:ph type="title" idx="4294967295"/>
          </p:nvPr>
        </p:nvSpPr>
        <p:spPr/>
        <p:txBody>
          <a:bodyPr anchor="b"/>
          <a:lstStyle/>
          <a:p>
            <a:pPr eaLnBrk="1" hangingPunct="1"/>
            <a:r>
              <a:rPr lang="en-US" altLang="zh-TW" dirty="0">
                <a:ea typeface="新細明體" charset="-120"/>
              </a:rPr>
              <a:t>Introduction </a:t>
            </a:r>
          </a:p>
        </p:txBody>
      </p:sp>
      <p:sp>
        <p:nvSpPr>
          <p:cNvPr id="5124" name="Rectangle 3"/>
          <p:cNvSpPr>
            <a:spLocks noGrp="1" noChangeArrowheads="1"/>
          </p:cNvSpPr>
          <p:nvPr>
            <p:ph type="body" idx="4294967295"/>
          </p:nvPr>
        </p:nvSpPr>
        <p:spPr>
          <a:xfrm>
            <a:off x="228600" y="1524000"/>
            <a:ext cx="8686800" cy="4525963"/>
          </a:xfrm>
        </p:spPr>
        <p:txBody>
          <a:bodyPr/>
          <a:lstStyle/>
          <a:p>
            <a:pPr algn="just" eaLnBrk="1" hangingPunct="1">
              <a:lnSpc>
                <a:spcPct val="90000"/>
              </a:lnSpc>
              <a:buFontTx/>
              <a:buNone/>
            </a:pPr>
            <a:r>
              <a:rPr lang="en-US" altLang="zh-TW" sz="2800" dirty="0">
                <a:ea typeface="新細明體" charset="-120"/>
              </a:rPr>
              <a:t>   A </a:t>
            </a:r>
            <a:r>
              <a:rPr lang="en-US" altLang="zh-TW" sz="2800" b="1" dirty="0">
                <a:ea typeface="新細明體" charset="-120"/>
              </a:rPr>
              <a:t>compiler</a:t>
            </a:r>
            <a:r>
              <a:rPr lang="en-US" altLang="zh-TW" sz="2800" dirty="0">
                <a:ea typeface="新細明體" charset="-120"/>
              </a:rPr>
              <a:t> is a program that</a:t>
            </a:r>
          </a:p>
          <a:p>
            <a:pPr algn="just" eaLnBrk="1" hangingPunct="1">
              <a:lnSpc>
                <a:spcPct val="90000"/>
              </a:lnSpc>
              <a:buFontTx/>
              <a:buNone/>
            </a:pPr>
            <a:r>
              <a:rPr lang="en-US" altLang="zh-TW" sz="2800" dirty="0">
                <a:ea typeface="新細明體" charset="-120"/>
              </a:rPr>
              <a:t>   </a:t>
            </a:r>
          </a:p>
          <a:p>
            <a:pPr algn="just" eaLnBrk="1" hangingPunct="1">
              <a:lnSpc>
                <a:spcPct val="90000"/>
              </a:lnSpc>
              <a:buFontTx/>
              <a:buNone/>
            </a:pPr>
            <a:r>
              <a:rPr lang="en-US" altLang="zh-TW" sz="2800" dirty="0">
                <a:ea typeface="新細明體" charset="-120"/>
              </a:rPr>
              <a:t>   accepts, as input, a program text in a certain </a:t>
            </a:r>
            <a:r>
              <a:rPr lang="en-US" altLang="zh-TW" sz="2800" b="1" dirty="0">
                <a:ea typeface="新細明體" charset="-120"/>
              </a:rPr>
              <a:t>programming language</a:t>
            </a:r>
            <a:r>
              <a:rPr lang="en-US" altLang="zh-TW" sz="2800" dirty="0">
                <a:ea typeface="新細明體" charset="-120"/>
              </a:rPr>
              <a:t> (source language), </a:t>
            </a:r>
          </a:p>
          <a:p>
            <a:pPr algn="just" eaLnBrk="1" hangingPunct="1">
              <a:lnSpc>
                <a:spcPct val="90000"/>
              </a:lnSpc>
              <a:buFontTx/>
              <a:buNone/>
            </a:pPr>
            <a:endParaRPr lang="en-US" altLang="zh-TW" sz="2800" dirty="0">
              <a:ea typeface="新細明體" charset="-120"/>
            </a:endParaRPr>
          </a:p>
          <a:p>
            <a:pPr algn="just" eaLnBrk="1" hangingPunct="1">
              <a:lnSpc>
                <a:spcPct val="90000"/>
              </a:lnSpc>
              <a:buFontTx/>
              <a:buNone/>
            </a:pPr>
            <a:r>
              <a:rPr lang="en-US" altLang="zh-TW" sz="2800" dirty="0">
                <a:ea typeface="新細明體" charset="-120"/>
              </a:rPr>
              <a:t>   and produces, as output, a program text in an</a:t>
            </a:r>
            <a:r>
              <a:rPr lang="en-US" altLang="zh-TW" sz="2800" b="1" dirty="0">
                <a:ea typeface="新細明體" charset="-120"/>
              </a:rPr>
              <a:t> assembly language </a:t>
            </a:r>
            <a:r>
              <a:rPr lang="en-US" altLang="zh-TW" sz="2800" dirty="0">
                <a:ea typeface="新細明體" charset="-120"/>
              </a:rPr>
              <a:t>(target language)</a:t>
            </a:r>
            <a:r>
              <a:rPr lang="en-US" altLang="zh-TW" sz="2800" b="1" dirty="0">
                <a:ea typeface="新細明體" charset="-120"/>
              </a:rPr>
              <a:t>, </a:t>
            </a:r>
            <a:r>
              <a:rPr lang="en-US" altLang="zh-TW" sz="2800" dirty="0">
                <a:ea typeface="新細明體" charset="-120"/>
              </a:rPr>
              <a:t>which will later be assembled by the assembler into machine language.</a:t>
            </a:r>
          </a:p>
          <a:p>
            <a:pPr algn="just" eaLnBrk="1" hangingPunct="1">
              <a:lnSpc>
                <a:spcPct val="90000"/>
              </a:lnSpc>
              <a:buFontTx/>
              <a:buNone/>
            </a:pPr>
            <a:r>
              <a:rPr lang="en-US" altLang="zh-TW" sz="2800" dirty="0">
                <a:ea typeface="新細明體" charset="-120"/>
              </a:rPr>
              <a:t>   </a:t>
            </a:r>
          </a:p>
          <a:p>
            <a:pPr algn="just" eaLnBrk="1" hangingPunct="1">
              <a:lnSpc>
                <a:spcPct val="90000"/>
              </a:lnSpc>
              <a:buFontTx/>
              <a:buNone/>
            </a:pPr>
            <a:r>
              <a:rPr lang="en-US" altLang="zh-TW" sz="2800" dirty="0">
                <a:ea typeface="新細明體" charset="-120"/>
              </a:rPr>
              <a:t>   This process is called </a:t>
            </a:r>
            <a:r>
              <a:rPr lang="en-US" altLang="zh-TW" sz="2800" b="1" dirty="0">
                <a:ea typeface="新細明體" charset="-120"/>
              </a:rPr>
              <a:t>compilation</a:t>
            </a:r>
            <a:r>
              <a:rPr lang="en-US" altLang="zh-TW" sz="2800" dirty="0">
                <a:ea typeface="新細明體" charset="-120"/>
              </a:rPr>
              <a:t>. (See Fig. 1.1).</a:t>
            </a: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4993CF5-250B-4BCC-8C5E-E060E2C6BF7D}" type="slidenum">
              <a:rPr lang="zh-TW" altLang="en-US" smtClean="0">
                <a:ea typeface="新細明體" charset="-120"/>
              </a:rPr>
              <a:pPr eaLnBrk="1" hangingPunct="1"/>
              <a:t>30</a:t>
            </a:fld>
            <a:endParaRPr lang="en-US" altLang="zh-TW">
              <a:ea typeface="新細明體" charset="-120"/>
            </a:endParaRPr>
          </a:p>
        </p:txBody>
      </p:sp>
      <p:sp>
        <p:nvSpPr>
          <p:cNvPr id="30723" name="標題 1"/>
          <p:cNvSpPr>
            <a:spLocks noGrp="1"/>
          </p:cNvSpPr>
          <p:nvPr>
            <p:ph type="title" idx="4294967295"/>
          </p:nvPr>
        </p:nvSpPr>
        <p:spPr/>
        <p:txBody>
          <a:bodyPr/>
          <a:lstStyle/>
          <a:p>
            <a:pPr eaLnBrk="1" hangingPunct="1"/>
            <a:r>
              <a:rPr lang="en-US" altLang="zh-TW">
                <a:ea typeface="新細明體" charset="-120"/>
              </a:rPr>
              <a:t>No. 11  Solution</a:t>
            </a:r>
            <a:endParaRPr lang="zh-TW" altLang="en-US">
              <a:ea typeface="新細明體" charset="-120"/>
            </a:endParaRPr>
          </a:p>
        </p:txBody>
      </p:sp>
      <p:sp>
        <p:nvSpPr>
          <p:cNvPr id="30724" name="內容版面配置區 2"/>
          <p:cNvSpPr>
            <a:spLocks noGrp="1"/>
          </p:cNvSpPr>
          <p:nvPr>
            <p:ph idx="4294967295"/>
          </p:nvPr>
        </p:nvSpPr>
        <p:spPr/>
        <p:txBody>
          <a:bodyPr/>
          <a:lstStyle/>
          <a:p>
            <a:pPr marL="0" indent="0" eaLnBrk="1" hangingPunct="1">
              <a:buFontTx/>
              <a:buNone/>
            </a:pPr>
            <a:r>
              <a:rPr lang="en-US" altLang="zh-TW">
                <a:ea typeface="新細明體" charset="-120"/>
              </a:rPr>
              <a:t>11. Generating C code  is more portable than generating an assembly code for a particular machine language. </a:t>
            </a:r>
          </a:p>
          <a:p>
            <a:pPr marL="0" indent="0" eaLnBrk="1" hangingPunct="1">
              <a:buFontTx/>
              <a:buNone/>
            </a:pPr>
            <a:endParaRPr lang="en-US" altLang="zh-TW">
              <a:ea typeface="新細明體" charset="-120"/>
            </a:endParaRPr>
          </a:p>
          <a:p>
            <a:pPr marL="0" indent="0" eaLnBrk="1" hangingPunct="1">
              <a:buFontTx/>
              <a:buNone/>
            </a:pPr>
            <a:r>
              <a:rPr lang="en-US" altLang="zh-TW">
                <a:ea typeface="新細明體" charset="-120"/>
              </a:rPr>
              <a:t>However, the source code will be translated into C code, and then to assembly code. This is time-consuming.</a:t>
            </a:r>
          </a:p>
          <a:p>
            <a:pPr marL="0" indent="0" eaLnBrk="1" hangingPunct="1">
              <a:buFontTx/>
              <a:buNone/>
            </a:pPr>
            <a:endParaRPr lang="zh-TW" altLang="en-US">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7325F9-1CA0-4648-8D5C-AFB3E36E4D13}" type="slidenum">
              <a:rPr lang="zh-TW" altLang="en-US" smtClean="0">
                <a:ea typeface="新細明體" charset="-120"/>
              </a:rPr>
              <a:pPr eaLnBrk="1" hangingPunct="1"/>
              <a:t>4</a:t>
            </a:fld>
            <a:endParaRPr lang="en-US" altLang="zh-TW">
              <a:ea typeface="新細明體" charset="-120"/>
            </a:endParaRPr>
          </a:p>
        </p:txBody>
      </p:sp>
      <p:sp>
        <p:nvSpPr>
          <p:cNvPr id="6147" name="Rectangle 2"/>
          <p:cNvSpPr>
            <a:spLocks noGrp="1" noChangeArrowheads="1"/>
          </p:cNvSpPr>
          <p:nvPr>
            <p:ph type="title"/>
          </p:nvPr>
        </p:nvSpPr>
        <p:spPr/>
        <p:txBody>
          <a:bodyPr/>
          <a:lstStyle/>
          <a:p>
            <a:pPr eaLnBrk="1" hangingPunct="1"/>
            <a:r>
              <a:rPr lang="en-US" altLang="zh-TW">
                <a:ea typeface="新細明體" charset="-120"/>
              </a:rPr>
              <a:t>Introduction (Cont.)</a:t>
            </a:r>
            <a:endParaRPr lang="zh-TW" altLang="en-US">
              <a:ea typeface="新細明體" charset="-120"/>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035925"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mc:AlternateContent xmlns:mc="http://schemas.openxmlformats.org/markup-compatibility/2006">
        <mc:Choice xmlns:p14="http://schemas.microsoft.com/office/powerpoint/2010/main" Requires="p14">
          <p:contentPart p14:bwMode="auto" r:id="rId3">
            <p14:nvContentPartPr>
              <p14:cNvPr id="3" name="筆跡 2">
                <a:extLst>
                  <a:ext uri="{FF2B5EF4-FFF2-40B4-BE49-F238E27FC236}">
                    <a16:creationId xmlns:a16="http://schemas.microsoft.com/office/drawing/2014/main" id="{07A325FA-ADDE-4433-98A6-EA8204ED0862}"/>
                  </a:ext>
                </a:extLst>
              </p14:cNvPr>
              <p14:cNvContentPartPr/>
              <p14:nvPr/>
            </p14:nvContentPartPr>
            <p14:xfrm>
              <a:off x="-8748" y="-461491"/>
              <a:ext cx="360" cy="360"/>
            </p14:xfrm>
          </p:contentPart>
        </mc:Choice>
        <mc:Fallback>
          <p:pic>
            <p:nvPicPr>
              <p:cNvPr id="3" name="筆跡 2">
                <a:extLst>
                  <a:ext uri="{FF2B5EF4-FFF2-40B4-BE49-F238E27FC236}">
                    <a16:creationId xmlns:a16="http://schemas.microsoft.com/office/drawing/2014/main" id="{07A325FA-ADDE-4433-98A6-EA8204ED0862}"/>
                  </a:ext>
                </a:extLst>
              </p:cNvPr>
              <p:cNvPicPr/>
              <p:nvPr/>
            </p:nvPicPr>
            <p:blipFill>
              <a:blip r:embed="rId4"/>
              <a:stretch>
                <a:fillRect/>
              </a:stretch>
            </p:blipFill>
            <p:spPr>
              <a:xfrm>
                <a:off x="-17388" y="-470491"/>
                <a:ext cx="18000" cy="18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5E4B858-CA22-475E-9CF8-F56DE8EF39A3}" type="slidenum">
              <a:rPr lang="zh-TW" altLang="en-US" smtClean="0">
                <a:ea typeface="新細明體" charset="-120"/>
              </a:rPr>
              <a:pPr eaLnBrk="1" hangingPunct="1"/>
              <a:t>5</a:t>
            </a:fld>
            <a:endParaRPr lang="en-US" altLang="zh-TW">
              <a:ea typeface="新細明體" charset="-120"/>
            </a:endParaRPr>
          </a:p>
        </p:txBody>
      </p:sp>
      <p:sp>
        <p:nvSpPr>
          <p:cNvPr id="7171" name="Rectangle 2"/>
          <p:cNvSpPr>
            <a:spLocks noGrp="1" noChangeArrowheads="1"/>
          </p:cNvSpPr>
          <p:nvPr>
            <p:ph type="title" idx="4294967295"/>
          </p:nvPr>
        </p:nvSpPr>
        <p:spPr/>
        <p:txBody>
          <a:bodyPr anchor="b"/>
          <a:lstStyle/>
          <a:p>
            <a:pPr eaLnBrk="1" hangingPunct="1"/>
            <a:r>
              <a:rPr lang="en-US" altLang="zh-TW">
                <a:ea typeface="新細明體" charset="-120"/>
              </a:rPr>
              <a:t>Front-end and Back-end</a:t>
            </a:r>
          </a:p>
        </p:txBody>
      </p:sp>
      <p:sp>
        <p:nvSpPr>
          <p:cNvPr id="7172" name="Rectangle 3"/>
          <p:cNvSpPr>
            <a:spLocks noGrp="1" noChangeArrowheads="1"/>
          </p:cNvSpPr>
          <p:nvPr>
            <p:ph type="body" idx="4294967295"/>
          </p:nvPr>
        </p:nvSpPr>
        <p:spPr>
          <a:xfrm>
            <a:off x="457200" y="1600200"/>
            <a:ext cx="8229600" cy="4525963"/>
          </a:xfrm>
        </p:spPr>
        <p:txBody>
          <a:bodyPr/>
          <a:lstStyle/>
          <a:p>
            <a:pPr algn="just" eaLnBrk="1" hangingPunct="1"/>
            <a:r>
              <a:rPr lang="en-US" altLang="zh-TW" b="1" dirty="0">
                <a:ea typeface="新細明體" charset="-120"/>
              </a:rPr>
              <a:t>Front-end</a:t>
            </a:r>
            <a:r>
              <a:rPr lang="en-US" altLang="zh-TW" dirty="0">
                <a:ea typeface="新細明體" charset="-120"/>
              </a:rPr>
              <a:t> performs the analysis of the </a:t>
            </a:r>
            <a:r>
              <a:rPr lang="en-US" altLang="zh-TW" b="1" dirty="0">
                <a:ea typeface="新細明體" charset="-120"/>
              </a:rPr>
              <a:t>source</a:t>
            </a:r>
            <a:r>
              <a:rPr lang="en-US" altLang="zh-TW" dirty="0">
                <a:ea typeface="新細明體" charset="-120"/>
              </a:rPr>
              <a:t> language code to build the internal representation, called </a:t>
            </a:r>
          </a:p>
          <a:p>
            <a:pPr algn="just" eaLnBrk="1" hangingPunct="1">
              <a:buFontTx/>
              <a:buNone/>
            </a:pPr>
            <a:r>
              <a:rPr lang="en-US" altLang="zh-TW" b="1" dirty="0">
                <a:ea typeface="新細明體" charset="-120"/>
              </a:rPr>
              <a:t>     </a:t>
            </a:r>
            <a:r>
              <a:rPr lang="en-US" altLang="zh-TW" b="1" dirty="0">
                <a:solidFill>
                  <a:srgbClr val="FF0000"/>
                </a:solidFill>
                <a:ea typeface="新細明體" charset="-120"/>
              </a:rPr>
              <a:t>intermediate representation (IR)</a:t>
            </a:r>
            <a:r>
              <a:rPr lang="en-US" altLang="zh-TW" dirty="0">
                <a:ea typeface="新細明體" charset="-120"/>
              </a:rPr>
              <a:t>.</a:t>
            </a:r>
          </a:p>
          <a:p>
            <a:pPr algn="just" eaLnBrk="1" hangingPunct="1"/>
            <a:endParaRPr lang="en-US" altLang="zh-TW" dirty="0">
              <a:ea typeface="新細明體" charset="-120"/>
            </a:endParaRPr>
          </a:p>
          <a:p>
            <a:pPr algn="just" eaLnBrk="1" hangingPunct="1"/>
            <a:r>
              <a:rPr lang="en-US" altLang="zh-TW" b="1" dirty="0">
                <a:ea typeface="新細明體" charset="-120"/>
              </a:rPr>
              <a:t>Back-end</a:t>
            </a:r>
            <a:r>
              <a:rPr lang="en-US" altLang="zh-TW" dirty="0">
                <a:ea typeface="新細明體" charset="-120"/>
              </a:rPr>
              <a:t> performs the target language synthesis to generate the </a:t>
            </a:r>
            <a:r>
              <a:rPr lang="en-US" altLang="zh-TW" b="1" dirty="0">
                <a:ea typeface="新細明體" charset="-120"/>
              </a:rPr>
              <a:t>target code </a:t>
            </a:r>
            <a:r>
              <a:rPr lang="en-US" altLang="zh-TW" dirty="0">
                <a:ea typeface="新細明體" charset="-120"/>
              </a:rPr>
              <a:t>(assembly code).</a:t>
            </a:r>
          </a:p>
          <a:p>
            <a:pPr eaLnBrk="1" hangingPunct="1">
              <a:buFontTx/>
              <a:buNone/>
            </a:pPr>
            <a:endParaRPr lang="en-US" altLang="zh-TW" dirty="0">
              <a:ea typeface="新細明體" charset="-120"/>
            </a:endParaRPr>
          </a:p>
        </p:txBody>
      </p:sp>
      <p:sp>
        <p:nvSpPr>
          <p:cNvPr id="717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endParaRPr lang="en-US" altLang="zh-TW" sz="1000">
              <a:ea typeface="新細明體" charset="-120"/>
            </a:endParaRPr>
          </a:p>
        </p:txBody>
      </p:sp>
      <p:sp>
        <p:nvSpPr>
          <p:cNvPr id="2" name="頁尾版面配置區 1"/>
          <p:cNvSpPr>
            <a:spLocks noGrp="1"/>
          </p:cNvSpPr>
          <p:nvPr>
            <p:ph type="ftr" sz="quarter" idx="11"/>
          </p:nvPr>
        </p:nvSpPr>
        <p:spPr>
          <a:xfrm>
            <a:off x="3124200" y="6245225"/>
            <a:ext cx="2895600" cy="476250"/>
          </a:xfrm>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C836771-44A2-4269-AD1C-975A19463901}" type="slidenum">
              <a:rPr lang="zh-TW" altLang="en-US" smtClean="0">
                <a:ea typeface="新細明體" charset="-120"/>
              </a:rPr>
              <a:pPr eaLnBrk="1" hangingPunct="1"/>
              <a:t>6</a:t>
            </a:fld>
            <a:endParaRPr lang="en-US" altLang="zh-TW">
              <a:ea typeface="新細明體" charset="-120"/>
            </a:endParaRPr>
          </a:p>
        </p:txBody>
      </p:sp>
      <p:sp>
        <p:nvSpPr>
          <p:cNvPr id="8195" name="Rectangle 2"/>
          <p:cNvSpPr>
            <a:spLocks noGrp="1" noChangeArrowheads="1"/>
          </p:cNvSpPr>
          <p:nvPr>
            <p:ph type="title"/>
          </p:nvPr>
        </p:nvSpPr>
        <p:spPr/>
        <p:txBody>
          <a:bodyPr/>
          <a:lstStyle/>
          <a:p>
            <a:pPr eaLnBrk="1" hangingPunct="1"/>
            <a:r>
              <a:rPr lang="en-US" altLang="zh-TW" sz="4000">
                <a:ea typeface="新細明體" charset="-120"/>
              </a:rPr>
              <a:t>Machine Code Generated by Compilers</a:t>
            </a:r>
          </a:p>
        </p:txBody>
      </p:sp>
      <p:sp>
        <p:nvSpPr>
          <p:cNvPr id="8196" name="Rectangle 3"/>
          <p:cNvSpPr>
            <a:spLocks noGrp="1" noChangeArrowheads="1"/>
          </p:cNvSpPr>
          <p:nvPr>
            <p:ph type="body" idx="1"/>
          </p:nvPr>
        </p:nvSpPr>
        <p:spPr/>
        <p:txBody>
          <a:bodyPr/>
          <a:lstStyle/>
          <a:p>
            <a:pPr algn="just" eaLnBrk="1" hangingPunct="1">
              <a:lnSpc>
                <a:spcPct val="90000"/>
              </a:lnSpc>
              <a:buFontTx/>
              <a:buNone/>
            </a:pPr>
            <a:r>
              <a:rPr lang="en-US" altLang="zh-TW" dirty="0">
                <a:ea typeface="新細明體" charset="-120"/>
              </a:rPr>
              <a:t>  Pure machine code</a:t>
            </a:r>
          </a:p>
          <a:p>
            <a:pPr lvl="1" algn="just" eaLnBrk="1" hangingPunct="1">
              <a:lnSpc>
                <a:spcPct val="90000"/>
              </a:lnSpc>
            </a:pPr>
            <a:r>
              <a:rPr lang="en-US" altLang="zh-TW" dirty="0">
                <a:ea typeface="新細明體" charset="-120"/>
              </a:rPr>
              <a:t>Compiler may generate code for </a:t>
            </a:r>
            <a:r>
              <a:rPr lang="en-US" altLang="zh-TW" b="1" dirty="0">
                <a:solidFill>
                  <a:srgbClr val="FF0000"/>
                </a:solidFill>
                <a:ea typeface="新細明體" charset="-120"/>
              </a:rPr>
              <a:t>a particular machine’s instruction set</a:t>
            </a:r>
            <a:r>
              <a:rPr lang="en-US" altLang="zh-TW" dirty="0">
                <a:ea typeface="新細明體" charset="-120"/>
              </a:rPr>
              <a:t> without assuming the existence of any operating system or library routines.</a:t>
            </a:r>
          </a:p>
          <a:p>
            <a:pPr lvl="1" algn="just" eaLnBrk="1" hangingPunct="1">
              <a:lnSpc>
                <a:spcPct val="90000"/>
              </a:lnSpc>
            </a:pPr>
            <a:endParaRPr lang="en-US" altLang="zh-TW" dirty="0">
              <a:ea typeface="新細明體" charset="-120"/>
            </a:endParaRPr>
          </a:p>
          <a:p>
            <a:pPr lvl="1" algn="just" eaLnBrk="1" hangingPunct="1">
              <a:lnSpc>
                <a:spcPct val="90000"/>
              </a:lnSpc>
            </a:pPr>
            <a:r>
              <a:rPr lang="en-US" altLang="zh-TW" dirty="0">
                <a:ea typeface="新細明體" charset="-120"/>
              </a:rPr>
              <a:t>Pure machine code is used in compilers for </a:t>
            </a:r>
            <a:r>
              <a:rPr lang="en-US" altLang="zh-TW" b="1" dirty="0">
                <a:ea typeface="新細明體" charset="-120"/>
              </a:rPr>
              <a:t>system implementation languages</a:t>
            </a:r>
            <a:r>
              <a:rPr lang="en-US" altLang="zh-TW" dirty="0">
                <a:ea typeface="新細明體" charset="-120"/>
              </a:rPr>
              <a:t>, which are for implementing operating systems or embedded applications.</a:t>
            </a: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56D84C-F3A2-4317-A203-D6212431CAA7}" type="slidenum">
              <a:rPr lang="zh-TW" altLang="en-US" smtClean="0">
                <a:ea typeface="新細明體" charset="-120"/>
              </a:rPr>
              <a:pPr eaLnBrk="1" hangingPunct="1"/>
              <a:t>7</a:t>
            </a:fld>
            <a:endParaRPr lang="en-US" altLang="zh-TW">
              <a:ea typeface="新細明體" charset="-120"/>
            </a:endParaRPr>
          </a:p>
        </p:txBody>
      </p:sp>
      <p:sp>
        <p:nvSpPr>
          <p:cNvPr id="9219" name="Rectangle 2"/>
          <p:cNvSpPr>
            <a:spLocks noGrp="1" noChangeArrowheads="1"/>
          </p:cNvSpPr>
          <p:nvPr>
            <p:ph type="title"/>
          </p:nvPr>
        </p:nvSpPr>
        <p:spPr/>
        <p:txBody>
          <a:bodyPr/>
          <a:lstStyle/>
          <a:p>
            <a:pPr eaLnBrk="1" hangingPunct="1"/>
            <a:r>
              <a:rPr lang="en-US" altLang="zh-TW" sz="4000">
                <a:ea typeface="新細明體" charset="-120"/>
              </a:rPr>
              <a:t>Machine Code Generated by Compilers (Cont.)</a:t>
            </a:r>
            <a:endParaRPr lang="zh-TW" altLang="en-US" sz="4000">
              <a:ea typeface="新細明體" charset="-120"/>
            </a:endParaRPr>
          </a:p>
        </p:txBody>
      </p:sp>
      <p:sp>
        <p:nvSpPr>
          <p:cNvPr id="9220" name="Rectangle 3"/>
          <p:cNvSpPr>
            <a:spLocks noGrp="1" noChangeArrowheads="1"/>
          </p:cNvSpPr>
          <p:nvPr>
            <p:ph type="body" idx="1"/>
          </p:nvPr>
        </p:nvSpPr>
        <p:spPr>
          <a:xfrm>
            <a:off x="228600" y="1600200"/>
            <a:ext cx="8686800" cy="4525963"/>
          </a:xfrm>
        </p:spPr>
        <p:txBody>
          <a:bodyPr/>
          <a:lstStyle/>
          <a:p>
            <a:pPr eaLnBrk="1" hangingPunct="1">
              <a:buFontTx/>
              <a:buNone/>
            </a:pPr>
            <a:r>
              <a:rPr lang="en-US" altLang="zh-TW" dirty="0">
                <a:ea typeface="新細明體" charset="-120"/>
              </a:rPr>
              <a:t>  </a:t>
            </a:r>
          </a:p>
          <a:p>
            <a:pPr eaLnBrk="1" hangingPunct="1">
              <a:buFontTx/>
              <a:buNone/>
            </a:pPr>
            <a:r>
              <a:rPr lang="en-US" altLang="zh-TW" dirty="0">
                <a:ea typeface="新細明體" charset="-120"/>
              </a:rPr>
              <a:t>     Augmented machine code</a:t>
            </a:r>
          </a:p>
          <a:p>
            <a:pPr eaLnBrk="1" hangingPunct="1">
              <a:buFontTx/>
              <a:buNone/>
            </a:pPr>
            <a:endParaRPr lang="en-US" altLang="zh-TW" dirty="0">
              <a:ea typeface="新細明體" charset="-120"/>
            </a:endParaRPr>
          </a:p>
          <a:p>
            <a:pPr lvl="1" algn="just" eaLnBrk="1" hangingPunct="1"/>
            <a:r>
              <a:rPr lang="en-US" altLang="zh-TW" dirty="0">
                <a:ea typeface="新細明體" charset="-120"/>
              </a:rPr>
              <a:t>Compilers generate code for a machine architecture that is </a:t>
            </a:r>
            <a:r>
              <a:rPr lang="en-US" altLang="zh-TW" b="1" dirty="0">
                <a:solidFill>
                  <a:srgbClr val="FF0000"/>
                </a:solidFill>
                <a:ea typeface="新細明體" charset="-120"/>
              </a:rPr>
              <a:t>augmented</a:t>
            </a:r>
            <a:r>
              <a:rPr lang="en-US" altLang="zh-TW" dirty="0">
                <a:ea typeface="新細明體" charset="-120"/>
              </a:rPr>
              <a:t> with:</a:t>
            </a:r>
          </a:p>
          <a:p>
            <a:pPr lvl="1" algn="just" eaLnBrk="1" hangingPunct="1">
              <a:buFontTx/>
              <a:buNone/>
            </a:pPr>
            <a:r>
              <a:rPr lang="en-US" altLang="zh-TW" dirty="0">
                <a:ea typeface="新細明體" charset="-120"/>
              </a:rPr>
              <a:t>       1) operating system routines (aka </a:t>
            </a:r>
            <a:r>
              <a:rPr lang="en-US" altLang="zh-TW" dirty="0">
                <a:solidFill>
                  <a:srgbClr val="FF0000"/>
                </a:solidFill>
                <a:ea typeface="新細明體" charset="-120"/>
              </a:rPr>
              <a:t>system calls, window APIs</a:t>
            </a:r>
            <a:r>
              <a:rPr lang="en-US" altLang="zh-TW" dirty="0">
                <a:ea typeface="新細明體" charset="-120"/>
              </a:rPr>
              <a:t>) and </a:t>
            </a:r>
          </a:p>
          <a:p>
            <a:pPr lvl="1" algn="just" eaLnBrk="1" hangingPunct="1">
              <a:buFontTx/>
              <a:buNone/>
            </a:pPr>
            <a:r>
              <a:rPr lang="en-US" altLang="zh-TW" dirty="0">
                <a:ea typeface="新細明體" charset="-120"/>
              </a:rPr>
              <a:t>       2) runtime language support routines. </a:t>
            </a: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037B0D-D306-4878-ABA2-0C043800B3C5}" type="slidenum">
              <a:rPr lang="zh-TW" altLang="en-US" smtClean="0">
                <a:ea typeface="新細明體" charset="-120"/>
              </a:rPr>
              <a:pPr eaLnBrk="1" hangingPunct="1"/>
              <a:t>8</a:t>
            </a:fld>
            <a:endParaRPr lang="en-US" altLang="zh-TW">
              <a:ea typeface="新細明體" charset="-120"/>
            </a:endParaRPr>
          </a:p>
        </p:txBody>
      </p:sp>
      <p:sp>
        <p:nvSpPr>
          <p:cNvPr id="10243" name="Rectangle 2"/>
          <p:cNvSpPr>
            <a:spLocks noGrp="1" noChangeArrowheads="1"/>
          </p:cNvSpPr>
          <p:nvPr>
            <p:ph type="title"/>
          </p:nvPr>
        </p:nvSpPr>
        <p:spPr/>
        <p:txBody>
          <a:bodyPr/>
          <a:lstStyle/>
          <a:p>
            <a:pPr eaLnBrk="1" hangingPunct="1"/>
            <a:r>
              <a:rPr lang="en-US" altLang="zh-TW" sz="4000">
                <a:ea typeface="新細明體" charset="-120"/>
              </a:rPr>
              <a:t>Machine Code Generated by Compilers (Cont.)</a:t>
            </a:r>
            <a:endParaRPr lang="zh-TW" altLang="en-US" sz="4000">
              <a:ea typeface="新細明體" charset="-120"/>
            </a:endParaRPr>
          </a:p>
        </p:txBody>
      </p:sp>
      <p:sp>
        <p:nvSpPr>
          <p:cNvPr id="10244" name="Rectangle 3"/>
          <p:cNvSpPr>
            <a:spLocks noGrp="1" noChangeArrowheads="1"/>
          </p:cNvSpPr>
          <p:nvPr>
            <p:ph type="body" idx="1"/>
          </p:nvPr>
        </p:nvSpPr>
        <p:spPr/>
        <p:txBody>
          <a:bodyPr/>
          <a:lstStyle/>
          <a:p>
            <a:pPr algn="just" eaLnBrk="1" hangingPunct="1">
              <a:lnSpc>
                <a:spcPct val="90000"/>
              </a:lnSpc>
              <a:buFontTx/>
              <a:buNone/>
            </a:pPr>
            <a:r>
              <a:rPr lang="en-US" altLang="zh-TW" sz="2400" dirty="0">
                <a:ea typeface="新細明體" charset="-120"/>
              </a:rPr>
              <a:t>  Virtual machine code</a:t>
            </a:r>
          </a:p>
          <a:p>
            <a:pPr lvl="1" algn="just" eaLnBrk="1" hangingPunct="1">
              <a:lnSpc>
                <a:spcPct val="90000"/>
              </a:lnSpc>
            </a:pPr>
            <a:r>
              <a:rPr lang="en-US" altLang="zh-TW" sz="2000" dirty="0">
                <a:ea typeface="新細明體" charset="-120"/>
              </a:rPr>
              <a:t>Compilers generate virtual machine code that is composed entirely of </a:t>
            </a:r>
            <a:r>
              <a:rPr lang="en-US" altLang="zh-TW" sz="2000" b="1" dirty="0">
                <a:solidFill>
                  <a:srgbClr val="FF0000"/>
                </a:solidFill>
                <a:ea typeface="新細明體" charset="-120"/>
              </a:rPr>
              <a:t>virtual machine instructions</a:t>
            </a:r>
            <a:r>
              <a:rPr lang="en-US" altLang="zh-TW" sz="2000" dirty="0">
                <a:solidFill>
                  <a:srgbClr val="FF0000"/>
                </a:solidFill>
                <a:ea typeface="新細明體" charset="-120"/>
              </a:rPr>
              <a:t>.</a:t>
            </a:r>
            <a:r>
              <a:rPr lang="en-US" altLang="zh-TW" sz="2000" dirty="0">
                <a:ea typeface="新細明體" charset="-120"/>
              </a:rPr>
              <a:t> </a:t>
            </a:r>
          </a:p>
          <a:p>
            <a:pPr lvl="1" algn="just" eaLnBrk="1" hangingPunct="1">
              <a:lnSpc>
                <a:spcPct val="90000"/>
              </a:lnSpc>
              <a:buFontTx/>
              <a:buNone/>
            </a:pPr>
            <a:endParaRPr lang="en-US" altLang="zh-TW" sz="2000" dirty="0">
              <a:ea typeface="新細明體" charset="-120"/>
            </a:endParaRPr>
          </a:p>
          <a:p>
            <a:pPr lvl="1" algn="just" eaLnBrk="1" hangingPunct="1">
              <a:lnSpc>
                <a:spcPct val="90000"/>
              </a:lnSpc>
            </a:pPr>
            <a:r>
              <a:rPr lang="en-US" altLang="zh-TW" sz="2000" dirty="0">
                <a:ea typeface="新細明體" charset="-120"/>
              </a:rPr>
              <a:t>That code can run on any architecture for which a VM </a:t>
            </a:r>
            <a:r>
              <a:rPr lang="en-US" altLang="zh-TW" sz="2000" dirty="0">
                <a:solidFill>
                  <a:srgbClr val="FF0000"/>
                </a:solidFill>
                <a:ea typeface="新細明體" charset="-120"/>
              </a:rPr>
              <a:t>interpreter</a:t>
            </a:r>
            <a:r>
              <a:rPr lang="en-US" altLang="zh-TW" sz="2000" dirty="0">
                <a:ea typeface="新細明體" charset="-120"/>
              </a:rPr>
              <a:t> is available. For example, the VM for Java, Java virtual machine (JVM), has a JVM interpreter.</a:t>
            </a:r>
          </a:p>
          <a:p>
            <a:pPr lvl="2" algn="just" eaLnBrk="1" hangingPunct="1">
              <a:lnSpc>
                <a:spcPct val="90000"/>
              </a:lnSpc>
            </a:pPr>
            <a:r>
              <a:rPr lang="en-US" altLang="zh-TW" sz="1800" dirty="0">
                <a:ea typeface="新細明體" charset="-120"/>
              </a:rPr>
              <a:t>Virtual machine and a universal intermediate language is not a new idea. But it becomes acceptable now when CPUs are fast enough.</a:t>
            </a:r>
          </a:p>
          <a:p>
            <a:pPr lvl="1" algn="just" eaLnBrk="1" hangingPunct="1">
              <a:lnSpc>
                <a:spcPct val="90000"/>
              </a:lnSpc>
            </a:pPr>
            <a:r>
              <a:rPr lang="en-US" altLang="zh-TW" sz="2000" b="1" dirty="0">
                <a:ea typeface="新細明體" charset="-120"/>
              </a:rPr>
              <a:t>Portability</a:t>
            </a:r>
            <a:r>
              <a:rPr lang="en-US" altLang="zh-TW" sz="2000" dirty="0">
                <a:ea typeface="新細明體" charset="-120"/>
              </a:rPr>
              <a:t> is achieved by writing just one </a:t>
            </a:r>
            <a:r>
              <a:rPr lang="en-US" altLang="zh-TW" sz="2000" b="1" dirty="0">
                <a:ea typeface="新細明體" charset="-120"/>
              </a:rPr>
              <a:t>virtual machine (VM)</a:t>
            </a:r>
            <a:r>
              <a:rPr lang="en-US" altLang="zh-TW" sz="2000" dirty="0">
                <a:ea typeface="新細明體" charset="-120"/>
              </a:rPr>
              <a:t> interpreter for all the target architectures. </a:t>
            </a:r>
          </a:p>
          <a:p>
            <a:pPr lvl="2" algn="just" eaLnBrk="1" hangingPunct="1">
              <a:lnSpc>
                <a:spcPct val="90000"/>
              </a:lnSpc>
            </a:pPr>
            <a:r>
              <a:rPr lang="en-US" altLang="zh-TW" sz="1600" dirty="0">
                <a:ea typeface="新細明體" charset="-120"/>
              </a:rPr>
              <a:t>In different platform you will need a different VM interpreter</a:t>
            </a:r>
          </a:p>
          <a:p>
            <a:pPr lvl="2" algn="just" eaLnBrk="1" hangingPunct="1">
              <a:lnSpc>
                <a:spcPct val="90000"/>
              </a:lnSpc>
            </a:pPr>
            <a:endParaRPr lang="en-US" altLang="zh-TW" sz="1800" dirty="0">
              <a:ea typeface="新細明體" charset="-120"/>
            </a:endParaRPr>
          </a:p>
          <a:p>
            <a:pPr lvl="1" algn="just" eaLnBrk="1" hangingPunct="1">
              <a:lnSpc>
                <a:spcPct val="90000"/>
              </a:lnSpc>
              <a:buFontTx/>
              <a:buNone/>
            </a:pPr>
            <a:endParaRPr lang="en-US" altLang="zh-TW" sz="2000" dirty="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52EC78-3613-435A-9752-9152E0AEBEC6}" type="slidenum">
              <a:rPr lang="zh-TW" altLang="en-US" smtClean="0">
                <a:ea typeface="新細明體" charset="-120"/>
              </a:rPr>
              <a:pPr eaLnBrk="1" hangingPunct="1"/>
              <a:t>9</a:t>
            </a:fld>
            <a:endParaRPr lang="en-US" altLang="zh-TW">
              <a:ea typeface="新細明體" charset="-120"/>
            </a:endParaRPr>
          </a:p>
        </p:txBody>
      </p:sp>
      <p:sp>
        <p:nvSpPr>
          <p:cNvPr id="11267" name="Rectangle 2"/>
          <p:cNvSpPr>
            <a:spLocks noGrp="1" noChangeArrowheads="1"/>
          </p:cNvSpPr>
          <p:nvPr>
            <p:ph type="title"/>
          </p:nvPr>
        </p:nvSpPr>
        <p:spPr/>
        <p:txBody>
          <a:bodyPr/>
          <a:lstStyle/>
          <a:p>
            <a:pPr eaLnBrk="1" hangingPunct="1"/>
            <a:r>
              <a:rPr lang="en-US" altLang="zh-TW" sz="4000">
                <a:ea typeface="新細明體" charset="-120"/>
              </a:rPr>
              <a:t>Bootstrapping</a:t>
            </a:r>
            <a:endParaRPr lang="zh-TW" altLang="en-US" sz="4000">
              <a:ea typeface="新細明體" charset="-120"/>
            </a:endParaRPr>
          </a:p>
        </p:txBody>
      </p:sp>
      <p:sp>
        <p:nvSpPr>
          <p:cNvPr id="11268" name="Rectangle 3"/>
          <p:cNvSpPr>
            <a:spLocks noGrp="1" noChangeArrowheads="1"/>
          </p:cNvSpPr>
          <p:nvPr>
            <p:ph type="body" idx="1"/>
          </p:nvPr>
        </p:nvSpPr>
        <p:spPr>
          <a:xfrm>
            <a:off x="457200" y="1295400"/>
            <a:ext cx="8229600" cy="4525963"/>
          </a:xfrm>
        </p:spPr>
        <p:txBody>
          <a:bodyPr/>
          <a:lstStyle/>
          <a:p>
            <a:pPr lvl="1" algn="just" eaLnBrk="1" hangingPunct="1">
              <a:buFontTx/>
              <a:buNone/>
            </a:pPr>
            <a:r>
              <a:rPr lang="en-US" altLang="zh-TW" sz="2000" dirty="0">
                <a:ea typeface="新細明體" charset="-120"/>
              </a:rPr>
              <a:t>   </a:t>
            </a:r>
          </a:p>
          <a:p>
            <a:pPr lvl="1" algn="just" eaLnBrk="1" hangingPunct="1">
              <a:buFontTx/>
              <a:buNone/>
            </a:pPr>
            <a:r>
              <a:rPr lang="en-US" altLang="zh-TW" sz="2000" dirty="0">
                <a:ea typeface="新細明體" charset="-120"/>
              </a:rPr>
              <a:t>       When the source language (e.g., L) is also the implementation language (e.g., L) and the source text to be compiled is actually a new compiler of the compiler itself, </a:t>
            </a:r>
          </a:p>
          <a:p>
            <a:pPr lvl="1" algn="just" eaLnBrk="1" hangingPunct="1">
              <a:buFontTx/>
              <a:buNone/>
            </a:pPr>
            <a:r>
              <a:rPr lang="en-US" altLang="zh-TW" sz="2000" dirty="0">
                <a:ea typeface="新細明體" charset="-120"/>
              </a:rPr>
              <a:t>Ex: </a:t>
            </a:r>
            <a:r>
              <a:rPr lang="zh-TW" altLang="en-US" sz="2000" dirty="0">
                <a:solidFill>
                  <a:srgbClr val="FF0000"/>
                </a:solidFill>
                <a:ea typeface="新細明體" charset="-120"/>
              </a:rPr>
              <a:t>你有一個 </a:t>
            </a:r>
            <a:r>
              <a:rPr lang="en-US" altLang="zh-TW" sz="2000" dirty="0">
                <a:solidFill>
                  <a:srgbClr val="FF0000"/>
                </a:solidFill>
                <a:ea typeface="新細明體" charset="-120"/>
              </a:rPr>
              <a:t>C compiler</a:t>
            </a:r>
            <a:r>
              <a:rPr lang="zh-TW" altLang="en-US" sz="2000" dirty="0">
                <a:solidFill>
                  <a:srgbClr val="FF0000"/>
                </a:solidFill>
                <a:ea typeface="新細明體" charset="-120"/>
              </a:rPr>
              <a:t> </a:t>
            </a:r>
            <a:r>
              <a:rPr lang="en-US" altLang="zh-TW" sz="2000" dirty="0">
                <a:solidFill>
                  <a:srgbClr val="FF0000"/>
                </a:solidFill>
                <a:ea typeface="新細明體" charset="-120"/>
              </a:rPr>
              <a:t>X </a:t>
            </a:r>
            <a:r>
              <a:rPr lang="zh-TW" altLang="en-US" sz="2000" dirty="0">
                <a:solidFill>
                  <a:srgbClr val="FF0000"/>
                </a:solidFill>
                <a:ea typeface="新細明體" charset="-120"/>
              </a:rPr>
              <a:t>在 </a:t>
            </a:r>
            <a:r>
              <a:rPr lang="en-US" altLang="zh-TW" sz="2000" dirty="0">
                <a:solidFill>
                  <a:srgbClr val="FF0000"/>
                </a:solidFill>
                <a:ea typeface="新細明體" charset="-120"/>
              </a:rPr>
              <a:t>x86</a:t>
            </a:r>
            <a:r>
              <a:rPr lang="zh-TW" altLang="en-US" sz="2000" dirty="0">
                <a:solidFill>
                  <a:srgbClr val="FF0000"/>
                </a:solidFill>
                <a:ea typeface="新細明體" charset="-120"/>
              </a:rPr>
              <a:t> 平台，此</a:t>
            </a:r>
            <a:r>
              <a:rPr lang="en-US" altLang="zh-TW" sz="2000" dirty="0">
                <a:solidFill>
                  <a:srgbClr val="FF0000"/>
                </a:solidFill>
                <a:ea typeface="新細明體" charset="-120"/>
              </a:rPr>
              <a:t>Compiler X </a:t>
            </a:r>
            <a:r>
              <a:rPr lang="zh-TW" altLang="en-US" sz="2000" dirty="0">
                <a:solidFill>
                  <a:srgbClr val="FF0000"/>
                </a:solidFill>
                <a:ea typeface="新細明體" charset="-120"/>
              </a:rPr>
              <a:t>是以 </a:t>
            </a:r>
            <a:r>
              <a:rPr lang="en-US" altLang="zh-TW" sz="2000" dirty="0">
                <a:solidFill>
                  <a:srgbClr val="FF0000"/>
                </a:solidFill>
                <a:ea typeface="新細明體" charset="-120"/>
              </a:rPr>
              <a:t>C</a:t>
            </a:r>
            <a:r>
              <a:rPr lang="zh-TW" altLang="en-US" sz="2000" dirty="0">
                <a:solidFill>
                  <a:srgbClr val="FF0000"/>
                </a:solidFill>
                <a:ea typeface="新細明體" charset="-120"/>
              </a:rPr>
              <a:t>寫成的</a:t>
            </a:r>
            <a:r>
              <a:rPr lang="en-US" altLang="zh-TW" sz="2000" dirty="0">
                <a:solidFill>
                  <a:srgbClr val="FF0000"/>
                </a:solidFill>
                <a:ea typeface="新細明體" charset="-120"/>
              </a:rPr>
              <a:t>source code </a:t>
            </a:r>
            <a:r>
              <a:rPr lang="en-US" altLang="zh-TW" sz="2000" i="1" dirty="0">
                <a:solidFill>
                  <a:srgbClr val="FF0000"/>
                </a:solidFill>
                <a:ea typeface="新細明體" charset="-120"/>
              </a:rPr>
              <a:t>P</a:t>
            </a:r>
            <a:r>
              <a:rPr lang="zh-TW" altLang="en-US" sz="2000" dirty="0">
                <a:solidFill>
                  <a:srgbClr val="FF0000"/>
                </a:solidFill>
                <a:ea typeface="新細明體" charset="-120"/>
              </a:rPr>
              <a:t>，你現在在 </a:t>
            </a:r>
            <a:r>
              <a:rPr lang="en-US" altLang="zh-TW" sz="2000" dirty="0">
                <a:solidFill>
                  <a:srgbClr val="FF0000"/>
                </a:solidFill>
                <a:ea typeface="新細明體" charset="-120"/>
              </a:rPr>
              <a:t>ARM</a:t>
            </a:r>
            <a:r>
              <a:rPr lang="zh-TW" altLang="en-US" sz="2000" dirty="0">
                <a:solidFill>
                  <a:srgbClr val="FF0000"/>
                </a:solidFill>
                <a:ea typeface="新細明體" charset="-120"/>
              </a:rPr>
              <a:t> 沒有</a:t>
            </a:r>
            <a:r>
              <a:rPr lang="en-US" altLang="zh-TW" sz="2000" dirty="0">
                <a:solidFill>
                  <a:srgbClr val="FF0000"/>
                </a:solidFill>
                <a:ea typeface="新細明體" charset="-120"/>
              </a:rPr>
              <a:t>C</a:t>
            </a:r>
            <a:r>
              <a:rPr lang="zh-TW" altLang="en-US" sz="2000" dirty="0">
                <a:solidFill>
                  <a:srgbClr val="FF0000"/>
                </a:solidFill>
                <a:ea typeface="新細明體" charset="-120"/>
              </a:rPr>
              <a:t> </a:t>
            </a:r>
            <a:r>
              <a:rPr lang="en-US" altLang="zh-TW" sz="2000" dirty="0">
                <a:solidFill>
                  <a:srgbClr val="FF0000"/>
                </a:solidFill>
                <a:ea typeface="新細明體" charset="-120"/>
              </a:rPr>
              <a:t>compiler</a:t>
            </a:r>
            <a:r>
              <a:rPr lang="zh-TW" altLang="en-US" sz="2000" dirty="0">
                <a:solidFill>
                  <a:srgbClr val="FF0000"/>
                </a:solidFill>
                <a:ea typeface="新細明體" charset="-120"/>
              </a:rPr>
              <a:t>，所以你就將此</a:t>
            </a:r>
            <a:r>
              <a:rPr lang="en-US" altLang="zh-TW" sz="2000" dirty="0">
                <a:solidFill>
                  <a:srgbClr val="FF0000"/>
                </a:solidFill>
                <a:ea typeface="新細明體" charset="-120"/>
              </a:rPr>
              <a:t>C</a:t>
            </a:r>
            <a:r>
              <a:rPr lang="zh-TW" altLang="en-US" sz="2000" dirty="0">
                <a:solidFill>
                  <a:srgbClr val="FF0000"/>
                </a:solidFill>
                <a:ea typeface="新細明體" charset="-120"/>
              </a:rPr>
              <a:t> </a:t>
            </a:r>
            <a:r>
              <a:rPr lang="en-US" altLang="zh-TW" sz="2000" dirty="0">
                <a:solidFill>
                  <a:srgbClr val="FF0000"/>
                </a:solidFill>
                <a:ea typeface="新細明體" charset="-120"/>
              </a:rPr>
              <a:t>compiler </a:t>
            </a:r>
            <a:r>
              <a:rPr lang="zh-TW" altLang="en-US" sz="2000" dirty="0">
                <a:solidFill>
                  <a:srgbClr val="FF0000"/>
                </a:solidFill>
                <a:ea typeface="新細明體" charset="-120"/>
              </a:rPr>
              <a:t>的 </a:t>
            </a:r>
            <a:r>
              <a:rPr lang="en-US" altLang="zh-TW" sz="2000" dirty="0">
                <a:solidFill>
                  <a:srgbClr val="FF0000"/>
                </a:solidFill>
                <a:ea typeface="新細明體" charset="-120"/>
              </a:rPr>
              <a:t>code generation </a:t>
            </a:r>
            <a:r>
              <a:rPr lang="zh-TW" altLang="en-US" sz="2000" dirty="0">
                <a:solidFill>
                  <a:srgbClr val="FF0000"/>
                </a:solidFill>
                <a:ea typeface="新細明體" charset="-120"/>
              </a:rPr>
              <a:t>改成 </a:t>
            </a:r>
            <a:r>
              <a:rPr lang="en-US" altLang="zh-TW" sz="2000" dirty="0">
                <a:solidFill>
                  <a:srgbClr val="FF0000"/>
                </a:solidFill>
                <a:ea typeface="新細明體" charset="-120"/>
              </a:rPr>
              <a:t>ARM</a:t>
            </a:r>
            <a:r>
              <a:rPr lang="zh-TW" altLang="en-US" sz="2000" dirty="0">
                <a:solidFill>
                  <a:srgbClr val="FF0000"/>
                </a:solidFill>
                <a:ea typeface="新細明體" charset="-120"/>
              </a:rPr>
              <a:t> </a:t>
            </a:r>
            <a:r>
              <a:rPr lang="en-US" altLang="zh-TW" sz="2000" dirty="0">
                <a:solidFill>
                  <a:srgbClr val="FF0000"/>
                </a:solidFill>
                <a:ea typeface="新細明體" charset="-120"/>
              </a:rPr>
              <a:t>assembly code (or machine code)</a:t>
            </a:r>
            <a:r>
              <a:rPr lang="zh-TW" altLang="en-US" sz="2000" dirty="0">
                <a:solidFill>
                  <a:srgbClr val="FF0000"/>
                </a:solidFill>
                <a:ea typeface="新細明體" charset="-120"/>
              </a:rPr>
              <a:t>，然後將 </a:t>
            </a:r>
            <a:r>
              <a:rPr lang="en-US" altLang="zh-TW" sz="2000" dirty="0">
                <a:solidFill>
                  <a:srgbClr val="FF0000"/>
                </a:solidFill>
                <a:ea typeface="新細明體" charset="-120"/>
              </a:rPr>
              <a:t>source code P </a:t>
            </a:r>
            <a:r>
              <a:rPr lang="zh-TW" altLang="en-US" sz="2000" dirty="0">
                <a:solidFill>
                  <a:srgbClr val="FF0000"/>
                </a:solidFill>
                <a:ea typeface="新細明體" charset="-120"/>
              </a:rPr>
              <a:t>當作輸入餵給自己 </a:t>
            </a:r>
            <a:r>
              <a:rPr lang="en-US" altLang="zh-TW" sz="2000" dirty="0">
                <a:solidFill>
                  <a:srgbClr val="FF0000"/>
                </a:solidFill>
                <a:ea typeface="新細明體" charset="-120"/>
              </a:rPr>
              <a:t>(X) </a:t>
            </a:r>
          </a:p>
          <a:p>
            <a:pPr lvl="1" algn="just" eaLnBrk="1" hangingPunct="1">
              <a:buFontTx/>
              <a:buNone/>
            </a:pPr>
            <a:endParaRPr lang="en-US" altLang="zh-TW" sz="2000" dirty="0">
              <a:ea typeface="新細明體" charset="-120"/>
            </a:endParaRPr>
          </a:p>
          <a:p>
            <a:pPr lvl="1" algn="just" eaLnBrk="1" hangingPunct="1">
              <a:buFontTx/>
              <a:buNone/>
            </a:pPr>
            <a:r>
              <a:rPr lang="en-US" altLang="zh-TW" sz="2000" dirty="0">
                <a:ea typeface="新細明體" charset="-120"/>
              </a:rPr>
              <a:t>   the process is called </a:t>
            </a:r>
            <a:r>
              <a:rPr lang="en-US" altLang="zh-TW" sz="2000" b="1" dirty="0">
                <a:ea typeface="新細明體" charset="-120"/>
              </a:rPr>
              <a:t>bootstrapping </a:t>
            </a:r>
          </a:p>
          <a:p>
            <a:pPr lvl="1" algn="just" eaLnBrk="1" hangingPunct="1">
              <a:buFontTx/>
              <a:buNone/>
            </a:pPr>
            <a:r>
              <a:rPr lang="en-US" altLang="zh-TW" sz="2000" b="1" dirty="0">
                <a:ea typeface="新細明體" charset="-120"/>
              </a:rPr>
              <a:t>   </a:t>
            </a:r>
            <a:r>
              <a:rPr lang="en-US" altLang="zh-TW" sz="2000" dirty="0">
                <a:ea typeface="新細明體" charset="-120"/>
              </a:rPr>
              <a:t>(see Fig. 1.2)</a:t>
            </a:r>
          </a:p>
          <a:p>
            <a:pPr eaLnBrk="1" hangingPunct="1"/>
            <a:endParaRPr lang="zh-TW" altLang="en-US" sz="2400" dirty="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a:t>Original Material from </a:t>
            </a:r>
            <a:r>
              <a:rPr lang="zh-TW" altLang="en-US"/>
              <a:t>陳振炎教授</a:t>
            </a:r>
            <a:endParaRPr lang="en-US" altLang="zh-TW"/>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1710</Words>
  <Application>Microsoft Office PowerPoint</Application>
  <PresentationFormat>如螢幕大小 (4:3)</PresentationFormat>
  <Paragraphs>232</Paragraphs>
  <Slides>30</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30</vt:i4>
      </vt:variant>
    </vt:vector>
  </HeadingPairs>
  <TitlesOfParts>
    <vt:vector size="34" baseType="lpstr">
      <vt:lpstr>新細明體</vt:lpstr>
      <vt:lpstr>Arial</vt:lpstr>
      <vt:lpstr>Georgia</vt:lpstr>
      <vt:lpstr>Default Design</vt:lpstr>
      <vt:lpstr> Textbook:   Crafting a Compiler  by Fischer, Cytron, and LeBlanc   Pearson 2010    ISBN: 978-0-13-801785-9</vt:lpstr>
      <vt:lpstr>PowerPoint 簡報</vt:lpstr>
      <vt:lpstr>Introduction </vt:lpstr>
      <vt:lpstr>Introduction (Cont.)</vt:lpstr>
      <vt:lpstr>Front-end and Back-end</vt:lpstr>
      <vt:lpstr>Machine Code Generated by Compilers</vt:lpstr>
      <vt:lpstr>Machine Code Generated by Compilers (Cont.)</vt:lpstr>
      <vt:lpstr>Machine Code Generated by Compilers (Cont.)</vt:lpstr>
      <vt:lpstr>Bootstrapping</vt:lpstr>
      <vt:lpstr>Chicken &amp; Egg problem </vt:lpstr>
      <vt:lpstr>PowerPoint 簡報</vt:lpstr>
      <vt:lpstr>Compiler vs. Interpreter</vt:lpstr>
      <vt:lpstr>Compiler versus Interpreter (Cont.)</vt:lpstr>
      <vt:lpstr>Interpreter</vt:lpstr>
      <vt:lpstr>Organization of a Compiler</vt:lpstr>
      <vt:lpstr>Organization of a Compiler (Cont.)</vt:lpstr>
      <vt:lpstr>Organization of a Compiler (Cont.)</vt:lpstr>
      <vt:lpstr>Organization of a Compiler (Cont.)</vt:lpstr>
      <vt:lpstr>Organization of a Compiler (Cont.)</vt:lpstr>
      <vt:lpstr>Organization of a Compiler (Cont.)</vt:lpstr>
      <vt:lpstr>PowerPoint 簡報</vt:lpstr>
      <vt:lpstr>PowerPoint 簡報</vt:lpstr>
      <vt:lpstr>PowerPoint 簡報</vt:lpstr>
      <vt:lpstr>Organization of a Compiler (Cont.)</vt:lpstr>
      <vt:lpstr>Homework</vt:lpstr>
      <vt:lpstr>No. 4  Solution</vt:lpstr>
      <vt:lpstr>Homework (Cont.)</vt:lpstr>
      <vt:lpstr>No. 8  Solution</vt:lpstr>
      <vt:lpstr>Homework (Cont.)</vt:lpstr>
      <vt:lpstr>No. 11  Solution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Chelsea Bell</dc:creator>
  <cp:lastModifiedBy>謝瑄 krystal</cp:lastModifiedBy>
  <cp:revision>84</cp:revision>
  <dcterms:created xsi:type="dcterms:W3CDTF">2009-11-11T14:41:16Z</dcterms:created>
  <dcterms:modified xsi:type="dcterms:W3CDTF">2021-09-20T15:53:18Z</dcterms:modified>
</cp:coreProperties>
</file>