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353" r:id="rId3"/>
    <p:sldId id="354" r:id="rId4"/>
    <p:sldId id="355" r:id="rId5"/>
    <p:sldId id="356" r:id="rId6"/>
    <p:sldId id="346" r:id="rId7"/>
    <p:sldId id="305" r:id="rId8"/>
    <p:sldId id="347" r:id="rId9"/>
    <p:sldId id="348" r:id="rId10"/>
    <p:sldId id="302" r:id="rId11"/>
    <p:sldId id="304" r:id="rId12"/>
    <p:sldId id="311" r:id="rId13"/>
    <p:sldId id="307" r:id="rId14"/>
    <p:sldId id="308" r:id="rId15"/>
    <p:sldId id="312" r:id="rId16"/>
    <p:sldId id="358" r:id="rId17"/>
    <p:sldId id="349" r:id="rId18"/>
    <p:sldId id="350" r:id="rId19"/>
    <p:sldId id="359" r:id="rId20"/>
    <p:sldId id="351" r:id="rId21"/>
    <p:sldId id="309" r:id="rId22"/>
    <p:sldId id="357" r:id="rId23"/>
    <p:sldId id="318" r:id="rId24"/>
    <p:sldId id="352" r:id="rId25"/>
    <p:sldId id="360" r:id="rId26"/>
    <p:sldId id="361" r:id="rId27"/>
    <p:sldId id="319" r:id="rId28"/>
    <p:sldId id="314" r:id="rId29"/>
    <p:sldId id="321" r:id="rId30"/>
    <p:sldId id="322" r:id="rId31"/>
    <p:sldId id="323" r:id="rId32"/>
    <p:sldId id="324" r:id="rId33"/>
    <p:sldId id="332" r:id="rId34"/>
    <p:sldId id="335" r:id="rId35"/>
    <p:sldId id="329" r:id="rId36"/>
    <p:sldId id="334" r:id="rId37"/>
    <p:sldId id="330" r:id="rId38"/>
    <p:sldId id="331" r:id="rId39"/>
    <p:sldId id="336" r:id="rId40"/>
    <p:sldId id="337" r:id="rId41"/>
    <p:sldId id="340" r:id="rId42"/>
    <p:sldId id="343" r:id="rId43"/>
    <p:sldId id="344" r:id="rId44"/>
    <p:sldId id="345" r:id="rId45"/>
    <p:sldId id="339" r:id="rId46"/>
    <p:sldId id="338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3" autoAdjust="0"/>
    <p:restoredTop sz="94660"/>
  </p:normalViewPr>
  <p:slideViewPr>
    <p:cSldViewPr>
      <p:cViewPr varScale="1">
        <p:scale>
          <a:sx n="92" d="100"/>
          <a:sy n="92" d="100"/>
        </p:scale>
        <p:origin x="-1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E9D483-2423-4D22-AFBC-0C49B4EE0D2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2953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0CAEF-4DE1-4740-80C8-36896C7980F7}" type="datetime1">
              <a:rPr lang="zh-TW" altLang="en-US" smtClean="0"/>
              <a:t>2013/2/27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4EDE6-D28A-4EF2-BB5A-1F5936F762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482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A517D-C6A9-411F-AE37-AAFAA05493BA}" type="datetime1">
              <a:rPr lang="zh-TW" altLang="en-US" smtClean="0"/>
              <a:t>2013/2/27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7A513-E16B-4BF9-8438-4D0CF5327FE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038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B3686-9FD4-4FB3-965C-6B7F556AF55C}" type="datetime1">
              <a:rPr lang="zh-TW" altLang="en-US" smtClean="0"/>
              <a:t>2013/2/27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9F070-0BDB-4BAA-BEF3-C6A81F9FC1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147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C0C35-3FEE-4903-8A31-D2D40F80082F}" type="datetime1">
              <a:rPr lang="zh-TW" altLang="en-US" smtClean="0"/>
              <a:t>2013/2/27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98817-EB27-4424-A3B4-9E7F2BBB53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114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490F8-5D71-48A0-8C50-CADA23D8AC16}" type="datetime1">
              <a:rPr lang="zh-TW" altLang="en-US" smtClean="0"/>
              <a:t>2013/2/27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F4DDA-B587-4563-ACED-78FCF8B8B91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34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FEF6F-1B50-4C7C-9882-9BAB5E63851B}" type="datetime1">
              <a:rPr lang="zh-TW" altLang="en-US" smtClean="0"/>
              <a:t>2013/2/27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CD419-249D-4634-88C8-E4065E88F7C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89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3AD5D-7665-4882-BB4C-C343B4E0F788}" type="datetime1">
              <a:rPr lang="zh-TW" altLang="en-US" smtClean="0"/>
              <a:t>2013/2/27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BAF9B-98DC-4F8F-908B-3F8E33405D6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058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AF7AC-2D4E-401C-BFFC-37BC2C88AC30}" type="datetime1">
              <a:rPr lang="zh-TW" altLang="en-US" smtClean="0"/>
              <a:t>2013/2/27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EAB6E-8D74-4AF8-BF19-8CA2DA4C328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180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CDA1D-23FF-4976-A781-3D7D200A2631}" type="datetime1">
              <a:rPr lang="zh-TW" altLang="en-US" smtClean="0"/>
              <a:t>2013/2/27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87FDD-FF4C-4CDA-AF82-03D287922A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593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B8174-E074-4137-8748-E6AC0ED7DCE6}" type="datetime1">
              <a:rPr lang="zh-TW" altLang="en-US" smtClean="0"/>
              <a:t>2013/2/27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101F5-E7FA-48E7-8A2A-A4E4F552442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275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CF22D-165E-4617-8F97-C18CBBD86771}" type="datetime1">
              <a:rPr lang="zh-TW" altLang="en-US" smtClean="0"/>
              <a:t>2013/2/27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DBCA9-E3FF-433D-BCE3-D7BAB688857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227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619258EF-FDDF-4599-8A0B-0C5DCEF66D2B}" type="datetime1">
              <a:rPr lang="zh-TW" altLang="en-US" smtClean="0"/>
              <a:t>2013/2/27</a:t>
            </a:fld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820BCCC2-FF7E-47E3-87BB-EFC7C6432F9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21D7EA-F4ED-4F29-90E3-64771715EB41}" type="slidenum">
              <a:rPr lang="zh-TW" altLang="en-US" smtClean="0"/>
              <a:pPr eaLnBrk="1" hangingPunct="1"/>
              <a:t>1</a:t>
            </a:fld>
            <a:endParaRPr lang="en-US" altLang="zh-TW" smtClean="0"/>
          </a:p>
        </p:txBody>
      </p:sp>
      <p:sp>
        <p:nvSpPr>
          <p:cNvPr id="2051" name="投影片編號版面配置區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3EA3D0C-98FC-4C6B-8D81-FD6085AA6EFE}" type="slidenum">
              <a:rPr lang="zh-TW" altLang="en-US" sz="1400">
                <a:ea typeface="新細明體" pitchFamily="18" charset="-120"/>
              </a:rPr>
              <a:pPr algn="r" eaLnBrk="1" hangingPunct="1"/>
              <a:t>1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458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4000" b="1">
                <a:solidFill>
                  <a:srgbClr val="FF6600"/>
                </a:solidFill>
                <a:latin typeface="Georgia" pitchFamily="18" charset="0"/>
                <a:ea typeface="新細明體" pitchFamily="18" charset="-120"/>
              </a:rPr>
              <a:t>Chapter 2</a:t>
            </a:r>
          </a:p>
          <a:p>
            <a:pPr algn="ctr" eaLnBrk="1" hangingPunct="1">
              <a:spcBef>
                <a:spcPct val="50000"/>
              </a:spcBef>
            </a:pPr>
            <a:endParaRPr lang="en-US" altLang="zh-TW" sz="4000" b="1">
              <a:solidFill>
                <a:srgbClr val="FF6600"/>
              </a:solidFill>
              <a:latin typeface="Georgia" pitchFamily="18" charset="0"/>
              <a:ea typeface="新細明體" pitchFamily="18" charset="-12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TW" sz="4000" b="1">
                <a:solidFill>
                  <a:srgbClr val="FF6600"/>
                </a:solidFill>
                <a:latin typeface="Georgia" pitchFamily="18" charset="0"/>
                <a:ea typeface="新細明體" pitchFamily="18" charset="-120"/>
              </a:rPr>
              <a:t>A Simple Compiler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Original Material by </a:t>
            </a:r>
            <a:r>
              <a:rPr lang="zh-TW" altLang="en-US" dirty="0" smtClean="0"/>
              <a:t>陳振炎教授</a:t>
            </a:r>
            <a:r>
              <a:rPr lang="en-US" altLang="zh-TW" dirty="0" smtClean="0"/>
              <a:t>, red material by Yung-Pin Cheng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5CC68-E11D-48FF-8E8C-05874AD79D80}" type="slidenum">
              <a:rPr lang="zh-TW" altLang="en-US" smtClean="0"/>
              <a:pPr eaLnBrk="1" hangingPunct="1"/>
              <a:t>10</a:t>
            </a:fld>
            <a:endParaRPr lang="en-US" altLang="zh-TW" smtClean="0"/>
          </a:p>
        </p:txBody>
      </p:sp>
      <p:sp>
        <p:nvSpPr>
          <p:cNvPr id="10243" name="投影片編號版面配置區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A925C4D-0096-4164-94A7-F2F99E2F962C}" type="slidenum">
              <a:rPr lang="zh-TW" altLang="en-US" sz="1400">
                <a:ea typeface="新細明體" pitchFamily="18" charset="-120"/>
              </a:rPr>
              <a:pPr algn="r" eaLnBrk="1" hangingPunct="1"/>
              <a:t>10</a:t>
            </a:fld>
            <a:endParaRPr lang="en-US" altLang="zh-TW" sz="1400">
              <a:ea typeface="新細明體" pitchFamily="18" charset="-120"/>
            </a:endParaRP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" y="112931"/>
            <a:ext cx="6293427" cy="626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864" y="1447800"/>
            <a:ext cx="280427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D6B8AC-483A-49D1-A549-89433FFB5794}" type="slidenum">
              <a:rPr lang="zh-TW" altLang="en-US" smtClean="0"/>
              <a:pPr eaLnBrk="1" hangingPunct="1"/>
              <a:t>11</a:t>
            </a:fld>
            <a:endParaRPr lang="en-US" altLang="zh-TW" smtClean="0"/>
          </a:p>
        </p:txBody>
      </p:sp>
      <p:sp>
        <p:nvSpPr>
          <p:cNvPr id="11267" name="投影片編號版面配置區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21623F8-9B21-4634-9D2D-C910BC9C440A}" type="slidenum">
              <a:rPr lang="zh-TW" altLang="en-US" sz="1400">
                <a:ea typeface="新細明體" pitchFamily="18" charset="-120"/>
              </a:rPr>
              <a:pPr algn="r" eaLnBrk="1" hangingPunct="1"/>
              <a:t>11</a:t>
            </a:fld>
            <a:endParaRPr lang="en-US" altLang="zh-TW" sz="1400">
              <a:ea typeface="新細明體" pitchFamily="18" charset="-120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69818"/>
            <a:ext cx="766502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TW" sz="4000">
                <a:solidFill>
                  <a:schemeClr val="tx2"/>
                </a:solidFill>
                <a:ea typeface="新細明體" pitchFamily="18" charset="-120"/>
              </a:rPr>
              <a:t> </a:t>
            </a:r>
            <a:r>
              <a:rPr lang="en-US" altLang="zh-TW" sz="4000">
                <a:ea typeface="新細明體" pitchFamily="18" charset="-120"/>
              </a:rPr>
              <a:t>Definition of ac language </a:t>
            </a:r>
            <a:r>
              <a:rPr lang="en-US" altLang="zh-TW" sz="3200">
                <a:ea typeface="新細明體" pitchFamily="18" charset="-120"/>
              </a:rPr>
              <a:t>(Cont.)</a:t>
            </a:r>
            <a:endParaRPr lang="zh-TW" altLang="en-US" sz="4000">
              <a:solidFill>
                <a:schemeClr val="tx2"/>
              </a:solidFill>
              <a:ea typeface="新細明體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7D08FA-52DE-4B6A-8D3C-1B4FAED6E7E8}" type="slidenum">
              <a:rPr lang="zh-TW" altLang="en-US" smtClean="0"/>
              <a:pPr eaLnBrk="1" hangingPunct="1"/>
              <a:t>12</a:t>
            </a:fld>
            <a:endParaRPr lang="en-US" altLang="zh-TW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Phases of an ac compiler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smtClean="0">
                <a:ea typeface="新細明體" pitchFamily="18" charset="-120"/>
              </a:rPr>
              <a:t>Scanning 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The </a:t>
            </a:r>
            <a:r>
              <a:rPr lang="en-US" altLang="zh-TW" sz="2400" b="1" smtClean="0">
                <a:ea typeface="新細明體" pitchFamily="18" charset="-120"/>
              </a:rPr>
              <a:t>scanner</a:t>
            </a:r>
            <a:r>
              <a:rPr lang="en-US" altLang="zh-TW" sz="2400" smtClean="0">
                <a:ea typeface="新細明體" pitchFamily="18" charset="-120"/>
              </a:rPr>
              <a:t> reads a source </a:t>
            </a:r>
            <a:r>
              <a:rPr lang="en-US" altLang="zh-TW" sz="2400" b="1" smtClean="0">
                <a:ea typeface="新細明體" pitchFamily="18" charset="-120"/>
              </a:rPr>
              <a:t>ac</a:t>
            </a:r>
            <a:r>
              <a:rPr lang="en-US" altLang="zh-TW" sz="2400" smtClean="0">
                <a:ea typeface="新細明體" pitchFamily="18" charset="-120"/>
              </a:rPr>
              <a:t> program as a text file and produces a stream of tokens.</a:t>
            </a:r>
          </a:p>
          <a:p>
            <a:pPr lvl="1">
              <a:lnSpc>
                <a:spcPct val="90000"/>
              </a:lnSpc>
            </a:pPr>
            <a:endParaRPr lang="en-US" altLang="zh-TW" sz="2400" smtClean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Fig. 2.5 shows a scanner that finds all tokens for ac. 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Fig. 2.6 shows scanning a number token.</a:t>
            </a:r>
          </a:p>
          <a:p>
            <a:pPr lvl="1">
              <a:lnSpc>
                <a:spcPct val="90000"/>
              </a:lnSpc>
            </a:pPr>
            <a:endParaRPr lang="en-US" altLang="zh-TW" sz="2400" smtClean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Each token has the two components: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ea typeface="新細明體" pitchFamily="18" charset="-120"/>
              </a:rPr>
              <a:t>   1)</a:t>
            </a:r>
            <a:r>
              <a:rPr lang="en-US" altLang="zh-TW" sz="2000" b="1" smtClean="0">
                <a:ea typeface="新細明體" pitchFamily="18" charset="-120"/>
              </a:rPr>
              <a:t>Token type  </a:t>
            </a:r>
            <a:r>
              <a:rPr lang="en-US" altLang="zh-TW" sz="2000" smtClean="0">
                <a:ea typeface="新細明體" pitchFamily="18" charset="-120"/>
              </a:rPr>
              <a:t>explains the token’s category. (e.g., 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000" b="1" smtClean="0">
                <a:ea typeface="新細明體" pitchFamily="18" charset="-120"/>
              </a:rPr>
              <a:t>    2)Token value </a:t>
            </a:r>
            <a:r>
              <a:rPr lang="en-US" altLang="zh-TW" sz="2000" smtClean="0">
                <a:ea typeface="新細明體" pitchFamily="18" charset="-120"/>
              </a:rPr>
              <a:t>provides the string value of the token. (e.g., “b”)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3913D7E-E067-4C78-93B3-9E4C9746DAE6}" type="slidenum">
              <a:rPr lang="zh-TW" altLang="en-US" smtClean="0"/>
              <a:pPr eaLnBrk="1" hangingPunct="1"/>
              <a:t>13</a:t>
            </a:fld>
            <a:endParaRPr lang="en-US" altLang="zh-TW" smtClean="0"/>
          </a:p>
        </p:txBody>
      </p:sp>
      <p:pic>
        <p:nvPicPr>
          <p:cNvPr id="13315" name="Picture 5" descr="IMG_0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4" t="15685" b="35126"/>
          <a:stretch>
            <a:fillRect/>
          </a:stretch>
        </p:blipFill>
        <p:spPr bwMode="auto">
          <a:xfrm>
            <a:off x="381000" y="304800"/>
            <a:ext cx="8001000" cy="637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55BA61-6BF9-4D6E-A72A-964FF6596711}" type="slidenum">
              <a:rPr lang="zh-TW" altLang="en-US" smtClean="0"/>
              <a:pPr eaLnBrk="1" hangingPunct="1"/>
              <a:t>14</a:t>
            </a:fld>
            <a:endParaRPr lang="en-US" altLang="zh-TW" smtClean="0"/>
          </a:p>
        </p:txBody>
      </p:sp>
      <p:pic>
        <p:nvPicPr>
          <p:cNvPr id="14339" name="Picture 5" descr="IMG_0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9" t="29230" r="30240" b="46338"/>
          <a:stretch>
            <a:fillRect/>
          </a:stretch>
        </p:blipFill>
        <p:spPr bwMode="auto">
          <a:xfrm>
            <a:off x="381000" y="5334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0055F7-EE36-494D-807E-4F13BACEC866}" type="slidenum">
              <a:rPr lang="zh-TW" altLang="en-US" smtClean="0"/>
              <a:pPr eaLnBrk="1" hangingPunct="1"/>
              <a:t>15</a:t>
            </a:fld>
            <a:endParaRPr lang="en-US" altLang="zh-TW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382000" cy="868362"/>
          </a:xfrm>
        </p:spPr>
        <p:txBody>
          <a:bodyPr/>
          <a:lstStyle/>
          <a:p>
            <a:r>
              <a:rPr lang="en-US" altLang="zh-TW" sz="4000" smtClean="0">
                <a:ea typeface="新細明體" pitchFamily="18" charset="-120"/>
              </a:rPr>
              <a:t> Phases of an ac compiler (Cont.)</a:t>
            </a:r>
            <a:endParaRPr lang="zh-TW" altLang="en-US" sz="4000" smtClean="0">
              <a:ea typeface="新細明體" pitchFamily="18" charset="-12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 smtClean="0">
                <a:ea typeface="新細明體" pitchFamily="18" charset="-120"/>
              </a:rPr>
              <a:t>Parsing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新細明體" pitchFamily="18" charset="-120"/>
              </a:rPr>
              <a:t>Parser</a:t>
            </a:r>
            <a:r>
              <a:rPr lang="en-US" altLang="zh-TW" sz="2400" dirty="0" smtClean="0">
                <a:ea typeface="新細明體" pitchFamily="18" charset="-120"/>
              </a:rPr>
              <a:t> processes tokens produced by the scanner, determines the syntactic validity of the token stream, and creates an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pitchFamily="18" charset="-120"/>
              </a:rPr>
              <a:t>abstract syntax tree (AST)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2400" dirty="0" smtClean="0">
                <a:ea typeface="新細明體" pitchFamily="18" charset="-120"/>
              </a:rPr>
              <a:t>for subsequent phases.</a:t>
            </a:r>
          </a:p>
          <a:p>
            <a:pPr lvl="1"/>
            <a:endParaRPr lang="en-US" altLang="zh-TW" sz="2400" dirty="0" smtClean="0">
              <a:ea typeface="新細明體" pitchFamily="18" charset="-120"/>
            </a:endParaRP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新細明體" pitchFamily="18" charset="-120"/>
              </a:rPr>
              <a:t>Recursive descent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 (LL type parser) </a:t>
            </a:r>
            <a:r>
              <a:rPr lang="en-US" altLang="zh-TW" sz="2400" dirty="0" smtClean="0">
                <a:ea typeface="新細明體" pitchFamily="18" charset="-120"/>
              </a:rPr>
              <a:t>is one simple parsing technique used in practical compilers.</a:t>
            </a:r>
          </a:p>
          <a:p>
            <a:pPr lvl="1">
              <a:buFontTx/>
              <a:buNone/>
            </a:pPr>
            <a:r>
              <a:rPr lang="en-US" altLang="zh-TW" sz="2400" dirty="0" smtClean="0">
                <a:ea typeface="新細明體" pitchFamily="18" charset="-120"/>
              </a:rPr>
              <a:t>      T</a:t>
            </a:r>
            <a:r>
              <a:rPr lang="en-US" altLang="zh-TW" sz="2000" dirty="0" smtClean="0">
                <a:ea typeface="新細明體" pitchFamily="18" charset="-120"/>
              </a:rPr>
              <a:t>he parsing procedure for “</a:t>
            </a:r>
            <a:r>
              <a:rPr lang="en-US" altLang="zh-TW" sz="2000" dirty="0" err="1" smtClean="0">
                <a:ea typeface="新細明體" pitchFamily="18" charset="-120"/>
              </a:rPr>
              <a:t>Stmt</a:t>
            </a:r>
            <a:r>
              <a:rPr lang="en-US" altLang="zh-TW" sz="2000" dirty="0" smtClean="0">
                <a:ea typeface="新細明體" pitchFamily="18" charset="-120"/>
              </a:rPr>
              <a:t>” is shown in Fig. 2.7.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D6B8AC-483A-49D1-A549-89433FFB5794}" type="slidenum">
              <a:rPr lang="zh-TW" altLang="en-US" smtClean="0"/>
              <a:pPr eaLnBrk="1" hangingPunct="1"/>
              <a:t>16</a:t>
            </a:fld>
            <a:endParaRPr lang="en-US" altLang="zh-TW" smtClean="0"/>
          </a:p>
        </p:txBody>
      </p:sp>
      <p:sp>
        <p:nvSpPr>
          <p:cNvPr id="11267" name="投影片編號版面配置區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21623F8-9B21-4634-9D2D-C910BC9C440A}" type="slidenum">
              <a:rPr lang="zh-TW" altLang="en-US" sz="1400">
                <a:ea typeface="新細明體" pitchFamily="18" charset="-120"/>
              </a:rPr>
              <a:pPr algn="r" eaLnBrk="1" hangingPunct="1"/>
              <a:t>16</a:t>
            </a:fld>
            <a:endParaRPr lang="en-US" altLang="zh-TW" sz="1400">
              <a:ea typeface="新細明體" pitchFamily="18" charset="-120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69818"/>
            <a:ext cx="766502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TW" sz="4000">
                <a:solidFill>
                  <a:schemeClr val="tx2"/>
                </a:solidFill>
                <a:ea typeface="新細明體" pitchFamily="18" charset="-120"/>
              </a:rPr>
              <a:t> </a:t>
            </a:r>
            <a:r>
              <a:rPr lang="en-US" altLang="zh-TW" sz="4000">
                <a:ea typeface="新細明體" pitchFamily="18" charset="-120"/>
              </a:rPr>
              <a:t>Definition of ac language </a:t>
            </a:r>
            <a:r>
              <a:rPr lang="en-US" altLang="zh-TW" sz="3200">
                <a:ea typeface="新細明體" pitchFamily="18" charset="-120"/>
              </a:rPr>
              <a:t>(Cont.)</a:t>
            </a:r>
            <a:endParaRPr lang="zh-TW" altLang="en-US" sz="4000">
              <a:solidFill>
                <a:schemeClr val="tx2"/>
              </a:solidFill>
              <a:ea typeface="新細明體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4" name="手繪多邊形 3"/>
          <p:cNvSpPr/>
          <p:nvPr/>
        </p:nvSpPr>
        <p:spPr bwMode="auto">
          <a:xfrm>
            <a:off x="1433945" y="1381991"/>
            <a:ext cx="3439391" cy="3522518"/>
          </a:xfrm>
          <a:custGeom>
            <a:avLst/>
            <a:gdLst>
              <a:gd name="connsiteX0" fmla="*/ 2660073 w 3439391"/>
              <a:gd name="connsiteY0" fmla="*/ 0 h 3522518"/>
              <a:gd name="connsiteX1" fmla="*/ 2608119 w 3439391"/>
              <a:gd name="connsiteY1" fmla="*/ 31173 h 3522518"/>
              <a:gd name="connsiteX2" fmla="*/ 2545773 w 3439391"/>
              <a:gd name="connsiteY2" fmla="*/ 51954 h 3522518"/>
              <a:gd name="connsiteX3" fmla="*/ 2483428 w 3439391"/>
              <a:gd name="connsiteY3" fmla="*/ 72736 h 3522518"/>
              <a:gd name="connsiteX4" fmla="*/ 2452255 w 3439391"/>
              <a:gd name="connsiteY4" fmla="*/ 83127 h 3522518"/>
              <a:gd name="connsiteX5" fmla="*/ 2421082 w 3439391"/>
              <a:gd name="connsiteY5" fmla="*/ 93518 h 3522518"/>
              <a:gd name="connsiteX6" fmla="*/ 2275610 w 3439391"/>
              <a:gd name="connsiteY6" fmla="*/ 114300 h 3522518"/>
              <a:gd name="connsiteX7" fmla="*/ 2130137 w 3439391"/>
              <a:gd name="connsiteY7" fmla="*/ 155864 h 3522518"/>
              <a:gd name="connsiteX8" fmla="*/ 2098964 w 3439391"/>
              <a:gd name="connsiteY8" fmla="*/ 166254 h 3522518"/>
              <a:gd name="connsiteX9" fmla="*/ 2067791 w 3439391"/>
              <a:gd name="connsiteY9" fmla="*/ 187036 h 3522518"/>
              <a:gd name="connsiteX10" fmla="*/ 2026228 w 3439391"/>
              <a:gd name="connsiteY10" fmla="*/ 197427 h 3522518"/>
              <a:gd name="connsiteX11" fmla="*/ 1995055 w 3439391"/>
              <a:gd name="connsiteY11" fmla="*/ 228600 h 3522518"/>
              <a:gd name="connsiteX12" fmla="*/ 1880755 w 3439391"/>
              <a:gd name="connsiteY12" fmla="*/ 270164 h 3522518"/>
              <a:gd name="connsiteX13" fmla="*/ 1808019 w 3439391"/>
              <a:gd name="connsiteY13" fmla="*/ 290945 h 3522518"/>
              <a:gd name="connsiteX14" fmla="*/ 1724891 w 3439391"/>
              <a:gd name="connsiteY14" fmla="*/ 311727 h 3522518"/>
              <a:gd name="connsiteX15" fmla="*/ 1683328 w 3439391"/>
              <a:gd name="connsiteY15" fmla="*/ 332509 h 3522518"/>
              <a:gd name="connsiteX16" fmla="*/ 1589810 w 3439391"/>
              <a:gd name="connsiteY16" fmla="*/ 353291 h 3522518"/>
              <a:gd name="connsiteX17" fmla="*/ 1548246 w 3439391"/>
              <a:gd name="connsiteY17" fmla="*/ 374073 h 3522518"/>
              <a:gd name="connsiteX18" fmla="*/ 1517073 w 3439391"/>
              <a:gd name="connsiteY18" fmla="*/ 394854 h 3522518"/>
              <a:gd name="connsiteX19" fmla="*/ 1475510 w 3439391"/>
              <a:gd name="connsiteY19" fmla="*/ 405245 h 3522518"/>
              <a:gd name="connsiteX20" fmla="*/ 1413164 w 3439391"/>
              <a:gd name="connsiteY20" fmla="*/ 426027 h 3522518"/>
              <a:gd name="connsiteX21" fmla="*/ 1319646 w 3439391"/>
              <a:gd name="connsiteY21" fmla="*/ 457200 h 3522518"/>
              <a:gd name="connsiteX22" fmla="*/ 1267691 w 3439391"/>
              <a:gd name="connsiteY22" fmla="*/ 477982 h 3522518"/>
              <a:gd name="connsiteX23" fmla="*/ 1215737 w 3439391"/>
              <a:gd name="connsiteY23" fmla="*/ 488373 h 3522518"/>
              <a:gd name="connsiteX24" fmla="*/ 1080655 w 3439391"/>
              <a:gd name="connsiteY24" fmla="*/ 519545 h 3522518"/>
              <a:gd name="connsiteX25" fmla="*/ 1007919 w 3439391"/>
              <a:gd name="connsiteY25" fmla="*/ 550718 h 3522518"/>
              <a:gd name="connsiteX26" fmla="*/ 935182 w 3439391"/>
              <a:gd name="connsiteY26" fmla="*/ 561109 h 3522518"/>
              <a:gd name="connsiteX27" fmla="*/ 872837 w 3439391"/>
              <a:gd name="connsiteY27" fmla="*/ 592282 h 3522518"/>
              <a:gd name="connsiteX28" fmla="*/ 789710 w 3439391"/>
              <a:gd name="connsiteY28" fmla="*/ 613064 h 3522518"/>
              <a:gd name="connsiteX29" fmla="*/ 758537 w 3439391"/>
              <a:gd name="connsiteY29" fmla="*/ 633845 h 3522518"/>
              <a:gd name="connsiteX30" fmla="*/ 675410 w 3439391"/>
              <a:gd name="connsiteY30" fmla="*/ 654627 h 3522518"/>
              <a:gd name="connsiteX31" fmla="*/ 644237 w 3439391"/>
              <a:gd name="connsiteY31" fmla="*/ 675409 h 3522518"/>
              <a:gd name="connsiteX32" fmla="*/ 623455 w 3439391"/>
              <a:gd name="connsiteY32" fmla="*/ 706582 h 3522518"/>
              <a:gd name="connsiteX33" fmla="*/ 561110 w 3439391"/>
              <a:gd name="connsiteY33" fmla="*/ 748145 h 3522518"/>
              <a:gd name="connsiteX34" fmla="*/ 519546 w 3439391"/>
              <a:gd name="connsiteY34" fmla="*/ 841664 h 3522518"/>
              <a:gd name="connsiteX35" fmla="*/ 509155 w 3439391"/>
              <a:gd name="connsiteY35" fmla="*/ 872836 h 3522518"/>
              <a:gd name="connsiteX36" fmla="*/ 519546 w 3439391"/>
              <a:gd name="connsiteY36" fmla="*/ 997527 h 3522518"/>
              <a:gd name="connsiteX37" fmla="*/ 498764 w 3439391"/>
              <a:gd name="connsiteY37" fmla="*/ 1174173 h 3522518"/>
              <a:gd name="connsiteX38" fmla="*/ 488373 w 3439391"/>
              <a:gd name="connsiteY38" fmla="*/ 1205345 h 3522518"/>
              <a:gd name="connsiteX39" fmla="*/ 446810 w 3439391"/>
              <a:gd name="connsiteY39" fmla="*/ 1319645 h 3522518"/>
              <a:gd name="connsiteX40" fmla="*/ 415637 w 3439391"/>
              <a:gd name="connsiteY40" fmla="*/ 1392382 h 3522518"/>
              <a:gd name="connsiteX41" fmla="*/ 394855 w 3439391"/>
              <a:gd name="connsiteY41" fmla="*/ 1454727 h 3522518"/>
              <a:gd name="connsiteX42" fmla="*/ 363682 w 3439391"/>
              <a:gd name="connsiteY42" fmla="*/ 1517073 h 3522518"/>
              <a:gd name="connsiteX43" fmla="*/ 342900 w 3439391"/>
              <a:gd name="connsiteY43" fmla="*/ 1548245 h 3522518"/>
              <a:gd name="connsiteX44" fmla="*/ 322119 w 3439391"/>
              <a:gd name="connsiteY44" fmla="*/ 1641764 h 3522518"/>
              <a:gd name="connsiteX45" fmla="*/ 311728 w 3439391"/>
              <a:gd name="connsiteY45" fmla="*/ 1672936 h 3522518"/>
              <a:gd name="connsiteX46" fmla="*/ 290946 w 3439391"/>
              <a:gd name="connsiteY46" fmla="*/ 1756064 h 3522518"/>
              <a:gd name="connsiteX47" fmla="*/ 249382 w 3439391"/>
              <a:gd name="connsiteY47" fmla="*/ 1818409 h 3522518"/>
              <a:gd name="connsiteX48" fmla="*/ 228600 w 3439391"/>
              <a:gd name="connsiteY48" fmla="*/ 1891145 h 3522518"/>
              <a:gd name="connsiteX49" fmla="*/ 207819 w 3439391"/>
              <a:gd name="connsiteY49" fmla="*/ 2067791 h 3522518"/>
              <a:gd name="connsiteX50" fmla="*/ 197428 w 3439391"/>
              <a:gd name="connsiteY50" fmla="*/ 2098964 h 3522518"/>
              <a:gd name="connsiteX51" fmla="*/ 187037 w 3439391"/>
              <a:gd name="connsiteY51" fmla="*/ 2140527 h 3522518"/>
              <a:gd name="connsiteX52" fmla="*/ 176646 w 3439391"/>
              <a:gd name="connsiteY52" fmla="*/ 2171700 h 3522518"/>
              <a:gd name="connsiteX53" fmla="*/ 155864 w 3439391"/>
              <a:gd name="connsiteY53" fmla="*/ 2286000 h 3522518"/>
              <a:gd name="connsiteX54" fmla="*/ 145473 w 3439391"/>
              <a:gd name="connsiteY54" fmla="*/ 2317173 h 3522518"/>
              <a:gd name="connsiteX55" fmla="*/ 114300 w 3439391"/>
              <a:gd name="connsiteY55" fmla="*/ 2452254 h 3522518"/>
              <a:gd name="connsiteX56" fmla="*/ 93519 w 3439391"/>
              <a:gd name="connsiteY56" fmla="*/ 2483427 h 3522518"/>
              <a:gd name="connsiteX57" fmla="*/ 83128 w 3439391"/>
              <a:gd name="connsiteY57" fmla="*/ 2535382 h 3522518"/>
              <a:gd name="connsiteX58" fmla="*/ 72737 w 3439391"/>
              <a:gd name="connsiteY58" fmla="*/ 2576945 h 3522518"/>
              <a:gd name="connsiteX59" fmla="*/ 93519 w 3439391"/>
              <a:gd name="connsiteY59" fmla="*/ 2795154 h 3522518"/>
              <a:gd name="connsiteX60" fmla="*/ 103910 w 3439391"/>
              <a:gd name="connsiteY60" fmla="*/ 2826327 h 3522518"/>
              <a:gd name="connsiteX61" fmla="*/ 124691 w 3439391"/>
              <a:gd name="connsiteY61" fmla="*/ 2857500 h 3522518"/>
              <a:gd name="connsiteX62" fmla="*/ 103910 w 3439391"/>
              <a:gd name="connsiteY62" fmla="*/ 2951018 h 3522518"/>
              <a:gd name="connsiteX63" fmla="*/ 83128 w 3439391"/>
              <a:gd name="connsiteY63" fmla="*/ 2992582 h 3522518"/>
              <a:gd name="connsiteX64" fmla="*/ 62346 w 3439391"/>
              <a:gd name="connsiteY64" fmla="*/ 3054927 h 3522518"/>
              <a:gd name="connsiteX65" fmla="*/ 41564 w 3439391"/>
              <a:gd name="connsiteY65" fmla="*/ 3117273 h 3522518"/>
              <a:gd name="connsiteX66" fmla="*/ 10391 w 3439391"/>
              <a:gd name="connsiteY66" fmla="*/ 3231573 h 3522518"/>
              <a:gd name="connsiteX67" fmla="*/ 0 w 3439391"/>
              <a:gd name="connsiteY67" fmla="*/ 3273136 h 3522518"/>
              <a:gd name="connsiteX68" fmla="*/ 10391 w 3439391"/>
              <a:gd name="connsiteY68" fmla="*/ 3345873 h 3522518"/>
              <a:gd name="connsiteX69" fmla="*/ 20782 w 3439391"/>
              <a:gd name="connsiteY69" fmla="*/ 3377045 h 3522518"/>
              <a:gd name="connsiteX70" fmla="*/ 83128 w 3439391"/>
              <a:gd name="connsiteY70" fmla="*/ 3366654 h 3522518"/>
              <a:gd name="connsiteX71" fmla="*/ 114300 w 3439391"/>
              <a:gd name="connsiteY71" fmla="*/ 3356264 h 3522518"/>
              <a:gd name="connsiteX72" fmla="*/ 145473 w 3439391"/>
              <a:gd name="connsiteY72" fmla="*/ 3200400 h 3522518"/>
              <a:gd name="connsiteX73" fmla="*/ 166255 w 3439391"/>
              <a:gd name="connsiteY73" fmla="*/ 3169227 h 3522518"/>
              <a:gd name="connsiteX74" fmla="*/ 187037 w 3439391"/>
              <a:gd name="connsiteY74" fmla="*/ 3096491 h 3522518"/>
              <a:gd name="connsiteX75" fmla="*/ 207819 w 3439391"/>
              <a:gd name="connsiteY75" fmla="*/ 3065318 h 3522518"/>
              <a:gd name="connsiteX76" fmla="*/ 238991 w 3439391"/>
              <a:gd name="connsiteY76" fmla="*/ 3075709 h 3522518"/>
              <a:gd name="connsiteX77" fmla="*/ 259773 w 3439391"/>
              <a:gd name="connsiteY77" fmla="*/ 3138054 h 3522518"/>
              <a:gd name="connsiteX78" fmla="*/ 290946 w 3439391"/>
              <a:gd name="connsiteY78" fmla="*/ 3200400 h 3522518"/>
              <a:gd name="connsiteX79" fmla="*/ 311728 w 3439391"/>
              <a:gd name="connsiteY79" fmla="*/ 3293918 h 3522518"/>
              <a:gd name="connsiteX80" fmla="*/ 332510 w 3439391"/>
              <a:gd name="connsiteY80" fmla="*/ 3325091 h 3522518"/>
              <a:gd name="connsiteX81" fmla="*/ 415637 w 3439391"/>
              <a:gd name="connsiteY81" fmla="*/ 3314700 h 3522518"/>
              <a:gd name="connsiteX82" fmla="*/ 436419 w 3439391"/>
              <a:gd name="connsiteY82" fmla="*/ 3283527 h 3522518"/>
              <a:gd name="connsiteX83" fmla="*/ 446810 w 3439391"/>
              <a:gd name="connsiteY83" fmla="*/ 3054927 h 3522518"/>
              <a:gd name="connsiteX84" fmla="*/ 457200 w 3439391"/>
              <a:gd name="connsiteY84" fmla="*/ 2992582 h 3522518"/>
              <a:gd name="connsiteX85" fmla="*/ 446810 w 3439391"/>
              <a:gd name="connsiteY85" fmla="*/ 2826327 h 3522518"/>
              <a:gd name="connsiteX86" fmla="*/ 436419 w 3439391"/>
              <a:gd name="connsiteY86" fmla="*/ 2784764 h 3522518"/>
              <a:gd name="connsiteX87" fmla="*/ 415637 w 3439391"/>
              <a:gd name="connsiteY87" fmla="*/ 2722418 h 3522518"/>
              <a:gd name="connsiteX88" fmla="*/ 426028 w 3439391"/>
              <a:gd name="connsiteY88" fmla="*/ 2566554 h 3522518"/>
              <a:gd name="connsiteX89" fmla="*/ 477982 w 3439391"/>
              <a:gd name="connsiteY89" fmla="*/ 2452254 h 3522518"/>
              <a:gd name="connsiteX90" fmla="*/ 488373 w 3439391"/>
              <a:gd name="connsiteY90" fmla="*/ 2400300 h 3522518"/>
              <a:gd name="connsiteX91" fmla="*/ 529937 w 3439391"/>
              <a:gd name="connsiteY91" fmla="*/ 2337954 h 3522518"/>
              <a:gd name="connsiteX92" fmla="*/ 561110 w 3439391"/>
              <a:gd name="connsiteY92" fmla="*/ 2275609 h 3522518"/>
              <a:gd name="connsiteX93" fmla="*/ 571500 w 3439391"/>
              <a:gd name="connsiteY93" fmla="*/ 2234045 h 3522518"/>
              <a:gd name="connsiteX94" fmla="*/ 602673 w 3439391"/>
              <a:gd name="connsiteY94" fmla="*/ 2171700 h 3522518"/>
              <a:gd name="connsiteX95" fmla="*/ 613064 w 3439391"/>
              <a:gd name="connsiteY95" fmla="*/ 2130136 h 3522518"/>
              <a:gd name="connsiteX96" fmla="*/ 623455 w 3439391"/>
              <a:gd name="connsiteY96" fmla="*/ 2098964 h 3522518"/>
              <a:gd name="connsiteX97" fmla="*/ 633846 w 3439391"/>
              <a:gd name="connsiteY97" fmla="*/ 2057400 h 3522518"/>
              <a:gd name="connsiteX98" fmla="*/ 654628 w 3439391"/>
              <a:gd name="connsiteY98" fmla="*/ 2026227 h 3522518"/>
              <a:gd name="connsiteX99" fmla="*/ 665019 w 3439391"/>
              <a:gd name="connsiteY99" fmla="*/ 1963882 h 3522518"/>
              <a:gd name="connsiteX100" fmla="*/ 675410 w 3439391"/>
              <a:gd name="connsiteY100" fmla="*/ 1922318 h 3522518"/>
              <a:gd name="connsiteX101" fmla="*/ 696191 w 3439391"/>
              <a:gd name="connsiteY101" fmla="*/ 1818409 h 3522518"/>
              <a:gd name="connsiteX102" fmla="*/ 727364 w 3439391"/>
              <a:gd name="connsiteY102" fmla="*/ 1662545 h 3522518"/>
              <a:gd name="connsiteX103" fmla="*/ 748146 w 3439391"/>
              <a:gd name="connsiteY103" fmla="*/ 1600200 h 3522518"/>
              <a:gd name="connsiteX104" fmla="*/ 779319 w 3439391"/>
              <a:gd name="connsiteY104" fmla="*/ 1589809 h 3522518"/>
              <a:gd name="connsiteX105" fmla="*/ 810491 w 3439391"/>
              <a:gd name="connsiteY105" fmla="*/ 1683327 h 3522518"/>
              <a:gd name="connsiteX106" fmla="*/ 820882 w 3439391"/>
              <a:gd name="connsiteY106" fmla="*/ 1714500 h 3522518"/>
              <a:gd name="connsiteX107" fmla="*/ 841664 w 3439391"/>
              <a:gd name="connsiteY107" fmla="*/ 1787236 h 3522518"/>
              <a:gd name="connsiteX108" fmla="*/ 852055 w 3439391"/>
              <a:gd name="connsiteY108" fmla="*/ 1828800 h 3522518"/>
              <a:gd name="connsiteX109" fmla="*/ 872837 w 3439391"/>
              <a:gd name="connsiteY109" fmla="*/ 1891145 h 3522518"/>
              <a:gd name="connsiteX110" fmla="*/ 883228 w 3439391"/>
              <a:gd name="connsiteY110" fmla="*/ 1922318 h 3522518"/>
              <a:gd name="connsiteX111" fmla="*/ 893619 w 3439391"/>
              <a:gd name="connsiteY111" fmla="*/ 1953491 h 3522518"/>
              <a:gd name="connsiteX112" fmla="*/ 904010 w 3439391"/>
              <a:gd name="connsiteY112" fmla="*/ 1995054 h 3522518"/>
              <a:gd name="connsiteX113" fmla="*/ 924791 w 3439391"/>
              <a:gd name="connsiteY113" fmla="*/ 2057400 h 3522518"/>
              <a:gd name="connsiteX114" fmla="*/ 935182 w 3439391"/>
              <a:gd name="connsiteY114" fmla="*/ 2088573 h 3522518"/>
              <a:gd name="connsiteX115" fmla="*/ 955964 w 3439391"/>
              <a:gd name="connsiteY115" fmla="*/ 2161309 h 3522518"/>
              <a:gd name="connsiteX116" fmla="*/ 924791 w 3439391"/>
              <a:gd name="connsiteY116" fmla="*/ 2556164 h 3522518"/>
              <a:gd name="connsiteX117" fmla="*/ 904010 w 3439391"/>
              <a:gd name="connsiteY117" fmla="*/ 2597727 h 3522518"/>
              <a:gd name="connsiteX118" fmla="*/ 872837 w 3439391"/>
              <a:gd name="connsiteY118" fmla="*/ 2639291 h 3522518"/>
              <a:gd name="connsiteX119" fmla="*/ 841664 w 3439391"/>
              <a:gd name="connsiteY119" fmla="*/ 2712027 h 3522518"/>
              <a:gd name="connsiteX120" fmla="*/ 831273 w 3439391"/>
              <a:gd name="connsiteY120" fmla="*/ 2743200 h 3522518"/>
              <a:gd name="connsiteX121" fmla="*/ 810491 w 3439391"/>
              <a:gd name="connsiteY121" fmla="*/ 2774373 h 3522518"/>
              <a:gd name="connsiteX122" fmla="*/ 789710 w 3439391"/>
              <a:gd name="connsiteY122" fmla="*/ 2836718 h 3522518"/>
              <a:gd name="connsiteX123" fmla="*/ 779319 w 3439391"/>
              <a:gd name="connsiteY123" fmla="*/ 2930236 h 3522518"/>
              <a:gd name="connsiteX124" fmla="*/ 768928 w 3439391"/>
              <a:gd name="connsiteY124" fmla="*/ 2961409 h 3522518"/>
              <a:gd name="connsiteX125" fmla="*/ 737755 w 3439391"/>
              <a:gd name="connsiteY125" fmla="*/ 2992582 h 3522518"/>
              <a:gd name="connsiteX126" fmla="*/ 685800 w 3439391"/>
              <a:gd name="connsiteY126" fmla="*/ 3065318 h 3522518"/>
              <a:gd name="connsiteX127" fmla="*/ 654628 w 3439391"/>
              <a:gd name="connsiteY127" fmla="*/ 3127664 h 3522518"/>
              <a:gd name="connsiteX128" fmla="*/ 633846 w 3439391"/>
              <a:gd name="connsiteY128" fmla="*/ 3158836 h 3522518"/>
              <a:gd name="connsiteX129" fmla="*/ 602673 w 3439391"/>
              <a:gd name="connsiteY129" fmla="*/ 3293918 h 3522518"/>
              <a:gd name="connsiteX130" fmla="*/ 613064 w 3439391"/>
              <a:gd name="connsiteY130" fmla="*/ 3408218 h 3522518"/>
              <a:gd name="connsiteX131" fmla="*/ 644237 w 3439391"/>
              <a:gd name="connsiteY131" fmla="*/ 3418609 h 3522518"/>
              <a:gd name="connsiteX132" fmla="*/ 789710 w 3439391"/>
              <a:gd name="connsiteY132" fmla="*/ 3408218 h 3522518"/>
              <a:gd name="connsiteX133" fmla="*/ 820882 w 3439391"/>
              <a:gd name="connsiteY133" fmla="*/ 3387436 h 3522518"/>
              <a:gd name="connsiteX134" fmla="*/ 852055 w 3439391"/>
              <a:gd name="connsiteY134" fmla="*/ 3325091 h 3522518"/>
              <a:gd name="connsiteX135" fmla="*/ 893619 w 3439391"/>
              <a:gd name="connsiteY135" fmla="*/ 3252354 h 3522518"/>
              <a:gd name="connsiteX136" fmla="*/ 924791 w 3439391"/>
              <a:gd name="connsiteY136" fmla="*/ 3179618 h 3522518"/>
              <a:gd name="connsiteX137" fmla="*/ 945573 w 3439391"/>
              <a:gd name="connsiteY137" fmla="*/ 3210791 h 3522518"/>
              <a:gd name="connsiteX138" fmla="*/ 966355 w 3439391"/>
              <a:gd name="connsiteY138" fmla="*/ 3304309 h 3522518"/>
              <a:gd name="connsiteX139" fmla="*/ 987137 w 3439391"/>
              <a:gd name="connsiteY139" fmla="*/ 3366654 h 3522518"/>
              <a:gd name="connsiteX140" fmla="*/ 1007919 w 3439391"/>
              <a:gd name="connsiteY140" fmla="*/ 3397827 h 3522518"/>
              <a:gd name="connsiteX141" fmla="*/ 1070264 w 3439391"/>
              <a:gd name="connsiteY141" fmla="*/ 3439391 h 3522518"/>
              <a:gd name="connsiteX142" fmla="*/ 1122219 w 3439391"/>
              <a:gd name="connsiteY142" fmla="*/ 3429000 h 3522518"/>
              <a:gd name="connsiteX143" fmla="*/ 1153391 w 3439391"/>
              <a:gd name="connsiteY143" fmla="*/ 3366654 h 3522518"/>
              <a:gd name="connsiteX144" fmla="*/ 1163782 w 3439391"/>
              <a:gd name="connsiteY144" fmla="*/ 2857500 h 3522518"/>
              <a:gd name="connsiteX145" fmla="*/ 1205346 w 3439391"/>
              <a:gd name="connsiteY145" fmla="*/ 2815936 h 3522518"/>
              <a:gd name="connsiteX146" fmla="*/ 1236519 w 3439391"/>
              <a:gd name="connsiteY146" fmla="*/ 2826327 h 3522518"/>
              <a:gd name="connsiteX147" fmla="*/ 1257300 w 3439391"/>
              <a:gd name="connsiteY147" fmla="*/ 2888673 h 3522518"/>
              <a:gd name="connsiteX148" fmla="*/ 1267691 w 3439391"/>
              <a:gd name="connsiteY148" fmla="*/ 2919845 h 3522518"/>
              <a:gd name="connsiteX149" fmla="*/ 1288473 w 3439391"/>
              <a:gd name="connsiteY149" fmla="*/ 3013364 h 3522518"/>
              <a:gd name="connsiteX150" fmla="*/ 1298864 w 3439391"/>
              <a:gd name="connsiteY150" fmla="*/ 3366654 h 3522518"/>
              <a:gd name="connsiteX151" fmla="*/ 1319646 w 3439391"/>
              <a:gd name="connsiteY151" fmla="*/ 3397827 h 3522518"/>
              <a:gd name="connsiteX152" fmla="*/ 1340428 w 3439391"/>
              <a:gd name="connsiteY152" fmla="*/ 3439391 h 3522518"/>
              <a:gd name="connsiteX153" fmla="*/ 1465119 w 3439391"/>
              <a:gd name="connsiteY153" fmla="*/ 3429000 h 3522518"/>
              <a:gd name="connsiteX154" fmla="*/ 1496291 w 3439391"/>
              <a:gd name="connsiteY154" fmla="*/ 3418609 h 3522518"/>
              <a:gd name="connsiteX155" fmla="*/ 1589810 w 3439391"/>
              <a:gd name="connsiteY155" fmla="*/ 3345873 h 3522518"/>
              <a:gd name="connsiteX156" fmla="*/ 1610591 w 3439391"/>
              <a:gd name="connsiteY156" fmla="*/ 3252354 h 3522518"/>
              <a:gd name="connsiteX157" fmla="*/ 1631373 w 3439391"/>
              <a:gd name="connsiteY157" fmla="*/ 3075709 h 3522518"/>
              <a:gd name="connsiteX158" fmla="*/ 1652155 w 3439391"/>
              <a:gd name="connsiteY158" fmla="*/ 3034145 h 3522518"/>
              <a:gd name="connsiteX159" fmla="*/ 1652155 w 3439391"/>
              <a:gd name="connsiteY159" fmla="*/ 2618509 h 3522518"/>
              <a:gd name="connsiteX160" fmla="*/ 1641764 w 3439391"/>
              <a:gd name="connsiteY160" fmla="*/ 2576945 h 3522518"/>
              <a:gd name="connsiteX161" fmla="*/ 1620982 w 3439391"/>
              <a:gd name="connsiteY161" fmla="*/ 2473036 h 3522518"/>
              <a:gd name="connsiteX162" fmla="*/ 1600200 w 3439391"/>
              <a:gd name="connsiteY162" fmla="*/ 2400300 h 3522518"/>
              <a:gd name="connsiteX163" fmla="*/ 1558637 w 3439391"/>
              <a:gd name="connsiteY163" fmla="*/ 2348345 h 3522518"/>
              <a:gd name="connsiteX164" fmla="*/ 1517073 w 3439391"/>
              <a:gd name="connsiteY164" fmla="*/ 2275609 h 3522518"/>
              <a:gd name="connsiteX165" fmla="*/ 1496291 w 3439391"/>
              <a:gd name="connsiteY165" fmla="*/ 2234045 h 3522518"/>
              <a:gd name="connsiteX166" fmla="*/ 1475510 w 3439391"/>
              <a:gd name="connsiteY166" fmla="*/ 2202873 h 3522518"/>
              <a:gd name="connsiteX167" fmla="*/ 1444337 w 3439391"/>
              <a:gd name="connsiteY167" fmla="*/ 2088573 h 3522518"/>
              <a:gd name="connsiteX168" fmla="*/ 1392382 w 3439391"/>
              <a:gd name="connsiteY168" fmla="*/ 2005445 h 3522518"/>
              <a:gd name="connsiteX169" fmla="*/ 1371600 w 3439391"/>
              <a:gd name="connsiteY169" fmla="*/ 1911927 h 3522518"/>
              <a:gd name="connsiteX170" fmla="*/ 1350819 w 3439391"/>
              <a:gd name="connsiteY170" fmla="*/ 1870364 h 3522518"/>
              <a:gd name="connsiteX171" fmla="*/ 1330037 w 3439391"/>
              <a:gd name="connsiteY171" fmla="*/ 1808018 h 3522518"/>
              <a:gd name="connsiteX172" fmla="*/ 1319646 w 3439391"/>
              <a:gd name="connsiteY172" fmla="*/ 1776845 h 3522518"/>
              <a:gd name="connsiteX173" fmla="*/ 1257300 w 3439391"/>
              <a:gd name="connsiteY173" fmla="*/ 1683327 h 3522518"/>
              <a:gd name="connsiteX174" fmla="*/ 1236519 w 3439391"/>
              <a:gd name="connsiteY174" fmla="*/ 1652154 h 3522518"/>
              <a:gd name="connsiteX175" fmla="*/ 1205346 w 3439391"/>
              <a:gd name="connsiteY175" fmla="*/ 1589809 h 3522518"/>
              <a:gd name="connsiteX176" fmla="*/ 1174173 w 3439391"/>
              <a:gd name="connsiteY176" fmla="*/ 1527464 h 3522518"/>
              <a:gd name="connsiteX177" fmla="*/ 1143000 w 3439391"/>
              <a:gd name="connsiteY177" fmla="*/ 1444336 h 3522518"/>
              <a:gd name="connsiteX178" fmla="*/ 1111828 w 3439391"/>
              <a:gd name="connsiteY178" fmla="*/ 1340427 h 3522518"/>
              <a:gd name="connsiteX179" fmla="*/ 1143000 w 3439391"/>
              <a:gd name="connsiteY179" fmla="*/ 1215736 h 3522518"/>
              <a:gd name="connsiteX180" fmla="*/ 1194955 w 3439391"/>
              <a:gd name="connsiteY180" fmla="*/ 1163782 h 3522518"/>
              <a:gd name="connsiteX181" fmla="*/ 1309255 w 3439391"/>
              <a:gd name="connsiteY181" fmla="*/ 1070264 h 3522518"/>
              <a:gd name="connsiteX182" fmla="*/ 1330037 w 3439391"/>
              <a:gd name="connsiteY182" fmla="*/ 1039091 h 3522518"/>
              <a:gd name="connsiteX183" fmla="*/ 1392382 w 3439391"/>
              <a:gd name="connsiteY183" fmla="*/ 1007918 h 3522518"/>
              <a:gd name="connsiteX184" fmla="*/ 1475510 w 3439391"/>
              <a:gd name="connsiteY184" fmla="*/ 966354 h 3522518"/>
              <a:gd name="connsiteX185" fmla="*/ 1517073 w 3439391"/>
              <a:gd name="connsiteY185" fmla="*/ 935182 h 3522518"/>
              <a:gd name="connsiteX186" fmla="*/ 1589810 w 3439391"/>
              <a:gd name="connsiteY186" fmla="*/ 904009 h 3522518"/>
              <a:gd name="connsiteX187" fmla="*/ 1631373 w 3439391"/>
              <a:gd name="connsiteY187" fmla="*/ 883227 h 3522518"/>
              <a:gd name="connsiteX188" fmla="*/ 1683328 w 3439391"/>
              <a:gd name="connsiteY188" fmla="*/ 852054 h 3522518"/>
              <a:gd name="connsiteX189" fmla="*/ 1724891 w 3439391"/>
              <a:gd name="connsiteY189" fmla="*/ 841664 h 3522518"/>
              <a:gd name="connsiteX190" fmla="*/ 1756064 w 3439391"/>
              <a:gd name="connsiteY190" fmla="*/ 820882 h 3522518"/>
              <a:gd name="connsiteX191" fmla="*/ 1828800 w 3439391"/>
              <a:gd name="connsiteY191" fmla="*/ 800100 h 3522518"/>
              <a:gd name="connsiteX192" fmla="*/ 1932710 w 3439391"/>
              <a:gd name="connsiteY192" fmla="*/ 758536 h 3522518"/>
              <a:gd name="connsiteX193" fmla="*/ 2005446 w 3439391"/>
              <a:gd name="connsiteY193" fmla="*/ 716973 h 3522518"/>
              <a:gd name="connsiteX194" fmla="*/ 2078182 w 3439391"/>
              <a:gd name="connsiteY194" fmla="*/ 696191 h 3522518"/>
              <a:gd name="connsiteX195" fmla="*/ 2171700 w 3439391"/>
              <a:gd name="connsiteY195" fmla="*/ 644236 h 3522518"/>
              <a:gd name="connsiteX196" fmla="*/ 2202873 w 3439391"/>
              <a:gd name="connsiteY196" fmla="*/ 623454 h 3522518"/>
              <a:gd name="connsiteX197" fmla="*/ 2265219 w 3439391"/>
              <a:gd name="connsiteY197" fmla="*/ 592282 h 3522518"/>
              <a:gd name="connsiteX198" fmla="*/ 2317173 w 3439391"/>
              <a:gd name="connsiteY198" fmla="*/ 561109 h 3522518"/>
              <a:gd name="connsiteX199" fmla="*/ 2348346 w 3439391"/>
              <a:gd name="connsiteY199" fmla="*/ 540327 h 3522518"/>
              <a:gd name="connsiteX200" fmla="*/ 2379519 w 3439391"/>
              <a:gd name="connsiteY200" fmla="*/ 529936 h 3522518"/>
              <a:gd name="connsiteX201" fmla="*/ 2452255 w 3439391"/>
              <a:gd name="connsiteY201" fmla="*/ 488373 h 3522518"/>
              <a:gd name="connsiteX202" fmla="*/ 2483428 w 3439391"/>
              <a:gd name="connsiteY202" fmla="*/ 467591 h 3522518"/>
              <a:gd name="connsiteX203" fmla="*/ 2545773 w 3439391"/>
              <a:gd name="connsiteY203" fmla="*/ 446809 h 3522518"/>
              <a:gd name="connsiteX204" fmla="*/ 2576946 w 3439391"/>
              <a:gd name="connsiteY204" fmla="*/ 436418 h 3522518"/>
              <a:gd name="connsiteX205" fmla="*/ 2660073 w 3439391"/>
              <a:gd name="connsiteY205" fmla="*/ 426027 h 3522518"/>
              <a:gd name="connsiteX206" fmla="*/ 2722419 w 3439391"/>
              <a:gd name="connsiteY206" fmla="*/ 384464 h 3522518"/>
              <a:gd name="connsiteX207" fmla="*/ 2784764 w 3439391"/>
              <a:gd name="connsiteY207" fmla="*/ 363682 h 3522518"/>
              <a:gd name="connsiteX208" fmla="*/ 2815937 w 3439391"/>
              <a:gd name="connsiteY208" fmla="*/ 342900 h 3522518"/>
              <a:gd name="connsiteX209" fmla="*/ 2951019 w 3439391"/>
              <a:gd name="connsiteY209" fmla="*/ 311727 h 3522518"/>
              <a:gd name="connsiteX210" fmla="*/ 3117273 w 3439391"/>
              <a:gd name="connsiteY210" fmla="*/ 332509 h 3522518"/>
              <a:gd name="connsiteX211" fmla="*/ 3179619 w 3439391"/>
              <a:gd name="connsiteY211" fmla="*/ 384464 h 3522518"/>
              <a:gd name="connsiteX212" fmla="*/ 3210791 w 3439391"/>
              <a:gd name="connsiteY212" fmla="*/ 405245 h 3522518"/>
              <a:gd name="connsiteX213" fmla="*/ 3221182 w 3439391"/>
              <a:gd name="connsiteY213" fmla="*/ 436418 h 3522518"/>
              <a:gd name="connsiteX214" fmla="*/ 3283528 w 3439391"/>
              <a:gd name="connsiteY214" fmla="*/ 498764 h 3522518"/>
              <a:gd name="connsiteX215" fmla="*/ 3314700 w 3439391"/>
              <a:gd name="connsiteY215" fmla="*/ 561109 h 3522518"/>
              <a:gd name="connsiteX216" fmla="*/ 3325091 w 3439391"/>
              <a:gd name="connsiteY216" fmla="*/ 592282 h 3522518"/>
              <a:gd name="connsiteX217" fmla="*/ 3356264 w 3439391"/>
              <a:gd name="connsiteY217" fmla="*/ 633845 h 3522518"/>
              <a:gd name="connsiteX218" fmla="*/ 3377046 w 3439391"/>
              <a:gd name="connsiteY218" fmla="*/ 685800 h 3522518"/>
              <a:gd name="connsiteX219" fmla="*/ 3397828 w 3439391"/>
              <a:gd name="connsiteY219" fmla="*/ 716973 h 3522518"/>
              <a:gd name="connsiteX220" fmla="*/ 3418610 w 3439391"/>
              <a:gd name="connsiteY220" fmla="*/ 779318 h 3522518"/>
              <a:gd name="connsiteX221" fmla="*/ 3439391 w 3439391"/>
              <a:gd name="connsiteY221" fmla="*/ 852054 h 3522518"/>
              <a:gd name="connsiteX222" fmla="*/ 3418610 w 3439391"/>
              <a:gd name="connsiteY222" fmla="*/ 1007918 h 3522518"/>
              <a:gd name="connsiteX223" fmla="*/ 3408219 w 3439391"/>
              <a:gd name="connsiteY223" fmla="*/ 1039091 h 3522518"/>
              <a:gd name="connsiteX224" fmla="*/ 3356264 w 3439391"/>
              <a:gd name="connsiteY224" fmla="*/ 1091045 h 3522518"/>
              <a:gd name="connsiteX225" fmla="*/ 3293919 w 3439391"/>
              <a:gd name="connsiteY225" fmla="*/ 1153391 h 3522518"/>
              <a:gd name="connsiteX226" fmla="*/ 3252355 w 3439391"/>
              <a:gd name="connsiteY226" fmla="*/ 1184564 h 3522518"/>
              <a:gd name="connsiteX227" fmla="*/ 3190010 w 3439391"/>
              <a:gd name="connsiteY227" fmla="*/ 1246909 h 3522518"/>
              <a:gd name="connsiteX228" fmla="*/ 3158837 w 3439391"/>
              <a:gd name="connsiteY228" fmla="*/ 1267691 h 3522518"/>
              <a:gd name="connsiteX229" fmla="*/ 3117273 w 3439391"/>
              <a:gd name="connsiteY229" fmla="*/ 1309254 h 3522518"/>
              <a:gd name="connsiteX230" fmla="*/ 3086100 w 3439391"/>
              <a:gd name="connsiteY230" fmla="*/ 1319645 h 3522518"/>
              <a:gd name="connsiteX231" fmla="*/ 3034146 w 3439391"/>
              <a:gd name="connsiteY231" fmla="*/ 1330036 h 3522518"/>
              <a:gd name="connsiteX232" fmla="*/ 2992582 w 3439391"/>
              <a:gd name="connsiteY232" fmla="*/ 1340427 h 3522518"/>
              <a:gd name="connsiteX233" fmla="*/ 2961410 w 3439391"/>
              <a:gd name="connsiteY233" fmla="*/ 1361209 h 3522518"/>
              <a:gd name="connsiteX234" fmla="*/ 2888673 w 3439391"/>
              <a:gd name="connsiteY234" fmla="*/ 1381991 h 3522518"/>
              <a:gd name="connsiteX235" fmla="*/ 2857500 w 3439391"/>
              <a:gd name="connsiteY235" fmla="*/ 1402773 h 3522518"/>
              <a:gd name="connsiteX236" fmla="*/ 2826328 w 3439391"/>
              <a:gd name="connsiteY236" fmla="*/ 1413164 h 3522518"/>
              <a:gd name="connsiteX237" fmla="*/ 2753591 w 3439391"/>
              <a:gd name="connsiteY237" fmla="*/ 1444336 h 3522518"/>
              <a:gd name="connsiteX238" fmla="*/ 2670464 w 3439391"/>
              <a:gd name="connsiteY238" fmla="*/ 1496291 h 3522518"/>
              <a:gd name="connsiteX239" fmla="*/ 2639291 w 3439391"/>
              <a:gd name="connsiteY239" fmla="*/ 1517073 h 3522518"/>
              <a:gd name="connsiteX240" fmla="*/ 2566555 w 3439391"/>
              <a:gd name="connsiteY240" fmla="*/ 1569027 h 3522518"/>
              <a:gd name="connsiteX241" fmla="*/ 2535382 w 3439391"/>
              <a:gd name="connsiteY241" fmla="*/ 1600200 h 3522518"/>
              <a:gd name="connsiteX242" fmla="*/ 2473037 w 3439391"/>
              <a:gd name="connsiteY242" fmla="*/ 1631373 h 3522518"/>
              <a:gd name="connsiteX243" fmla="*/ 2441864 w 3439391"/>
              <a:gd name="connsiteY243" fmla="*/ 1662545 h 3522518"/>
              <a:gd name="connsiteX244" fmla="*/ 2369128 w 3439391"/>
              <a:gd name="connsiteY244" fmla="*/ 1704109 h 3522518"/>
              <a:gd name="connsiteX245" fmla="*/ 2306782 w 3439391"/>
              <a:gd name="connsiteY245" fmla="*/ 1745673 h 3522518"/>
              <a:gd name="connsiteX246" fmla="*/ 2275610 w 3439391"/>
              <a:gd name="connsiteY246" fmla="*/ 1776845 h 3522518"/>
              <a:gd name="connsiteX247" fmla="*/ 2244437 w 3439391"/>
              <a:gd name="connsiteY247" fmla="*/ 1797627 h 3522518"/>
              <a:gd name="connsiteX248" fmla="*/ 2192482 w 3439391"/>
              <a:gd name="connsiteY248" fmla="*/ 1839191 h 3522518"/>
              <a:gd name="connsiteX249" fmla="*/ 2161310 w 3439391"/>
              <a:gd name="connsiteY249" fmla="*/ 1859973 h 3522518"/>
              <a:gd name="connsiteX250" fmla="*/ 2140528 w 3439391"/>
              <a:gd name="connsiteY250" fmla="*/ 1891145 h 3522518"/>
              <a:gd name="connsiteX251" fmla="*/ 2078182 w 3439391"/>
              <a:gd name="connsiteY251" fmla="*/ 1932709 h 3522518"/>
              <a:gd name="connsiteX252" fmla="*/ 2036619 w 3439391"/>
              <a:gd name="connsiteY252" fmla="*/ 1995054 h 3522518"/>
              <a:gd name="connsiteX253" fmla="*/ 1995055 w 3439391"/>
              <a:gd name="connsiteY253" fmla="*/ 2088573 h 3522518"/>
              <a:gd name="connsiteX254" fmla="*/ 2005446 w 3439391"/>
              <a:gd name="connsiteY254" fmla="*/ 2171700 h 3522518"/>
              <a:gd name="connsiteX255" fmla="*/ 2015837 w 3439391"/>
              <a:gd name="connsiteY255" fmla="*/ 2202873 h 3522518"/>
              <a:gd name="connsiteX256" fmla="*/ 2026228 w 3439391"/>
              <a:gd name="connsiteY256" fmla="*/ 2275609 h 3522518"/>
              <a:gd name="connsiteX257" fmla="*/ 2015837 w 3439391"/>
              <a:gd name="connsiteY257" fmla="*/ 2452254 h 3522518"/>
              <a:gd name="connsiteX258" fmla="*/ 2005446 w 3439391"/>
              <a:gd name="connsiteY258" fmla="*/ 2483427 h 3522518"/>
              <a:gd name="connsiteX259" fmla="*/ 1995055 w 3439391"/>
              <a:gd name="connsiteY259" fmla="*/ 2566554 h 3522518"/>
              <a:gd name="connsiteX260" fmla="*/ 1984664 w 3439391"/>
              <a:gd name="connsiteY260" fmla="*/ 2597727 h 3522518"/>
              <a:gd name="connsiteX261" fmla="*/ 1963882 w 3439391"/>
              <a:gd name="connsiteY261" fmla="*/ 2680854 h 3522518"/>
              <a:gd name="connsiteX262" fmla="*/ 1932710 w 3439391"/>
              <a:gd name="connsiteY262" fmla="*/ 2722418 h 3522518"/>
              <a:gd name="connsiteX263" fmla="*/ 1911928 w 3439391"/>
              <a:gd name="connsiteY263" fmla="*/ 2784764 h 3522518"/>
              <a:gd name="connsiteX264" fmla="*/ 1870364 w 3439391"/>
              <a:gd name="connsiteY264" fmla="*/ 2847109 h 3522518"/>
              <a:gd name="connsiteX265" fmla="*/ 1859973 w 3439391"/>
              <a:gd name="connsiteY265" fmla="*/ 2878282 h 3522518"/>
              <a:gd name="connsiteX266" fmla="*/ 1818410 w 3439391"/>
              <a:gd name="connsiteY266" fmla="*/ 2940627 h 3522518"/>
              <a:gd name="connsiteX267" fmla="*/ 1797628 w 3439391"/>
              <a:gd name="connsiteY267" fmla="*/ 2982191 h 3522518"/>
              <a:gd name="connsiteX268" fmla="*/ 1787237 w 3439391"/>
              <a:gd name="connsiteY268" fmla="*/ 3013364 h 3522518"/>
              <a:gd name="connsiteX269" fmla="*/ 1766455 w 3439391"/>
              <a:gd name="connsiteY269" fmla="*/ 3044536 h 3522518"/>
              <a:gd name="connsiteX270" fmla="*/ 1745673 w 3439391"/>
              <a:gd name="connsiteY270" fmla="*/ 3086100 h 3522518"/>
              <a:gd name="connsiteX271" fmla="*/ 1724891 w 3439391"/>
              <a:gd name="connsiteY271" fmla="*/ 3117273 h 3522518"/>
              <a:gd name="connsiteX272" fmla="*/ 1714500 w 3439391"/>
              <a:gd name="connsiteY272" fmla="*/ 3148445 h 3522518"/>
              <a:gd name="connsiteX273" fmla="*/ 1672937 w 3439391"/>
              <a:gd name="connsiteY273" fmla="*/ 3210791 h 3522518"/>
              <a:gd name="connsiteX274" fmla="*/ 1662546 w 3439391"/>
              <a:gd name="connsiteY274" fmla="*/ 3241964 h 3522518"/>
              <a:gd name="connsiteX275" fmla="*/ 1641764 w 3439391"/>
              <a:gd name="connsiteY275" fmla="*/ 3273136 h 3522518"/>
              <a:gd name="connsiteX276" fmla="*/ 1620982 w 3439391"/>
              <a:gd name="connsiteY276" fmla="*/ 3314700 h 3522518"/>
              <a:gd name="connsiteX277" fmla="*/ 1610591 w 3439391"/>
              <a:gd name="connsiteY277" fmla="*/ 3366654 h 3522518"/>
              <a:gd name="connsiteX278" fmla="*/ 1600200 w 3439391"/>
              <a:gd name="connsiteY278" fmla="*/ 3397827 h 3522518"/>
              <a:gd name="connsiteX279" fmla="*/ 1610591 w 3439391"/>
              <a:gd name="connsiteY279" fmla="*/ 3522518 h 3522518"/>
              <a:gd name="connsiteX280" fmla="*/ 1714500 w 3439391"/>
              <a:gd name="connsiteY280" fmla="*/ 3501736 h 3522518"/>
              <a:gd name="connsiteX281" fmla="*/ 1787237 w 3439391"/>
              <a:gd name="connsiteY281" fmla="*/ 3460173 h 3522518"/>
              <a:gd name="connsiteX282" fmla="*/ 1828800 w 3439391"/>
              <a:gd name="connsiteY282" fmla="*/ 3429000 h 3522518"/>
              <a:gd name="connsiteX283" fmla="*/ 1870364 w 3439391"/>
              <a:gd name="connsiteY283" fmla="*/ 3366654 h 3522518"/>
              <a:gd name="connsiteX284" fmla="*/ 1880755 w 3439391"/>
              <a:gd name="connsiteY284" fmla="*/ 3325091 h 3522518"/>
              <a:gd name="connsiteX285" fmla="*/ 1891146 w 3439391"/>
              <a:gd name="connsiteY285" fmla="*/ 3293918 h 3522518"/>
              <a:gd name="connsiteX286" fmla="*/ 1901537 w 3439391"/>
              <a:gd name="connsiteY286" fmla="*/ 3221182 h 3522518"/>
              <a:gd name="connsiteX287" fmla="*/ 1922319 w 3439391"/>
              <a:gd name="connsiteY287" fmla="*/ 3190009 h 3522518"/>
              <a:gd name="connsiteX288" fmla="*/ 1943100 w 3439391"/>
              <a:gd name="connsiteY288" fmla="*/ 3127664 h 3522518"/>
              <a:gd name="connsiteX289" fmla="*/ 1953491 w 3439391"/>
              <a:gd name="connsiteY289" fmla="*/ 3086100 h 3522518"/>
              <a:gd name="connsiteX290" fmla="*/ 1995055 w 3439391"/>
              <a:gd name="connsiteY290" fmla="*/ 3023754 h 3522518"/>
              <a:gd name="connsiteX291" fmla="*/ 2036619 w 3439391"/>
              <a:gd name="connsiteY291" fmla="*/ 3158836 h 3522518"/>
              <a:gd name="connsiteX292" fmla="*/ 2067791 w 3439391"/>
              <a:gd name="connsiteY292" fmla="*/ 3449782 h 3522518"/>
              <a:gd name="connsiteX293" fmla="*/ 2098964 w 3439391"/>
              <a:gd name="connsiteY293" fmla="*/ 3470564 h 3522518"/>
              <a:gd name="connsiteX294" fmla="*/ 2130137 w 3439391"/>
              <a:gd name="connsiteY294" fmla="*/ 3480954 h 3522518"/>
              <a:gd name="connsiteX295" fmla="*/ 2182091 w 3439391"/>
              <a:gd name="connsiteY295" fmla="*/ 3470564 h 3522518"/>
              <a:gd name="connsiteX296" fmla="*/ 2244437 w 3439391"/>
              <a:gd name="connsiteY296" fmla="*/ 3429000 h 3522518"/>
              <a:gd name="connsiteX297" fmla="*/ 2254828 w 3439391"/>
              <a:gd name="connsiteY297" fmla="*/ 3387436 h 3522518"/>
              <a:gd name="connsiteX298" fmla="*/ 2265219 w 3439391"/>
              <a:gd name="connsiteY298" fmla="*/ 3356264 h 3522518"/>
              <a:gd name="connsiteX299" fmla="*/ 2286000 w 3439391"/>
              <a:gd name="connsiteY299" fmla="*/ 3273136 h 3522518"/>
              <a:gd name="connsiteX300" fmla="*/ 2296391 w 3439391"/>
              <a:gd name="connsiteY300" fmla="*/ 3241964 h 3522518"/>
              <a:gd name="connsiteX301" fmla="*/ 2306782 w 3439391"/>
              <a:gd name="connsiteY301" fmla="*/ 3190009 h 3522518"/>
              <a:gd name="connsiteX302" fmla="*/ 2317173 w 3439391"/>
              <a:gd name="connsiteY302" fmla="*/ 2691245 h 3522518"/>
              <a:gd name="connsiteX303" fmla="*/ 2327564 w 3439391"/>
              <a:gd name="connsiteY303" fmla="*/ 2628900 h 3522518"/>
              <a:gd name="connsiteX304" fmla="*/ 2306782 w 3439391"/>
              <a:gd name="connsiteY304" fmla="*/ 2545773 h 3522518"/>
              <a:gd name="connsiteX305" fmla="*/ 2379519 w 3439391"/>
              <a:gd name="connsiteY305" fmla="*/ 2587336 h 3522518"/>
              <a:gd name="connsiteX306" fmla="*/ 2421082 w 3439391"/>
              <a:gd name="connsiteY306" fmla="*/ 2649682 h 3522518"/>
              <a:gd name="connsiteX307" fmla="*/ 2441864 w 3439391"/>
              <a:gd name="connsiteY307" fmla="*/ 2691245 h 3522518"/>
              <a:gd name="connsiteX308" fmla="*/ 2473037 w 3439391"/>
              <a:gd name="connsiteY308" fmla="*/ 2722418 h 3522518"/>
              <a:gd name="connsiteX309" fmla="*/ 2493819 w 3439391"/>
              <a:gd name="connsiteY309" fmla="*/ 2763982 h 3522518"/>
              <a:gd name="connsiteX310" fmla="*/ 2524991 w 3439391"/>
              <a:gd name="connsiteY310" fmla="*/ 2805545 h 3522518"/>
              <a:gd name="connsiteX311" fmla="*/ 2566555 w 3439391"/>
              <a:gd name="connsiteY311" fmla="*/ 2878282 h 3522518"/>
              <a:gd name="connsiteX312" fmla="*/ 2576946 w 3439391"/>
              <a:gd name="connsiteY312" fmla="*/ 2919845 h 3522518"/>
              <a:gd name="connsiteX313" fmla="*/ 2587337 w 3439391"/>
              <a:gd name="connsiteY313" fmla="*/ 2951018 h 3522518"/>
              <a:gd name="connsiteX314" fmla="*/ 2597728 w 3439391"/>
              <a:gd name="connsiteY314" fmla="*/ 3054927 h 3522518"/>
              <a:gd name="connsiteX315" fmla="*/ 2608119 w 3439391"/>
              <a:gd name="connsiteY315" fmla="*/ 3231573 h 3522518"/>
              <a:gd name="connsiteX316" fmla="*/ 2618510 w 3439391"/>
              <a:gd name="connsiteY316" fmla="*/ 3304309 h 3522518"/>
              <a:gd name="connsiteX317" fmla="*/ 2628900 w 3439391"/>
              <a:gd name="connsiteY317" fmla="*/ 3335482 h 3522518"/>
              <a:gd name="connsiteX318" fmla="*/ 2660073 w 3439391"/>
              <a:gd name="connsiteY318" fmla="*/ 3356264 h 3522518"/>
              <a:gd name="connsiteX319" fmla="*/ 2691246 w 3439391"/>
              <a:gd name="connsiteY319" fmla="*/ 3387436 h 3522518"/>
              <a:gd name="connsiteX320" fmla="*/ 2763982 w 3439391"/>
              <a:gd name="connsiteY320" fmla="*/ 3377045 h 3522518"/>
              <a:gd name="connsiteX321" fmla="*/ 2774373 w 3439391"/>
              <a:gd name="connsiteY321" fmla="*/ 3345873 h 3522518"/>
              <a:gd name="connsiteX322" fmla="*/ 2795155 w 3439391"/>
              <a:gd name="connsiteY322" fmla="*/ 3314700 h 3522518"/>
              <a:gd name="connsiteX323" fmla="*/ 2826328 w 3439391"/>
              <a:gd name="connsiteY323" fmla="*/ 2992582 h 3522518"/>
              <a:gd name="connsiteX324" fmla="*/ 2815937 w 3439391"/>
              <a:gd name="connsiteY324" fmla="*/ 2608118 h 3522518"/>
              <a:gd name="connsiteX325" fmla="*/ 2795155 w 3439391"/>
              <a:gd name="connsiteY325" fmla="*/ 2576945 h 3522518"/>
              <a:gd name="connsiteX326" fmla="*/ 2743200 w 3439391"/>
              <a:gd name="connsiteY326" fmla="*/ 2483427 h 3522518"/>
              <a:gd name="connsiteX327" fmla="*/ 2691246 w 3439391"/>
              <a:gd name="connsiteY327" fmla="*/ 2452254 h 3522518"/>
              <a:gd name="connsiteX328" fmla="*/ 2660073 w 3439391"/>
              <a:gd name="connsiteY328" fmla="*/ 2421082 h 352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</a:cxnLst>
            <a:rect l="l" t="t" r="r" b="b"/>
            <a:pathLst>
              <a:path w="3439391" h="3522518">
                <a:moveTo>
                  <a:pt x="2660073" y="0"/>
                </a:moveTo>
                <a:cubicBezTo>
                  <a:pt x="2642755" y="10391"/>
                  <a:pt x="2626505" y="22816"/>
                  <a:pt x="2608119" y="31173"/>
                </a:cubicBezTo>
                <a:cubicBezTo>
                  <a:pt x="2588176" y="40238"/>
                  <a:pt x="2566555" y="45027"/>
                  <a:pt x="2545773" y="51954"/>
                </a:cubicBezTo>
                <a:lnTo>
                  <a:pt x="2483428" y="72736"/>
                </a:lnTo>
                <a:lnTo>
                  <a:pt x="2452255" y="83127"/>
                </a:lnTo>
                <a:cubicBezTo>
                  <a:pt x="2441864" y="86591"/>
                  <a:pt x="2431950" y="92159"/>
                  <a:pt x="2421082" y="93518"/>
                </a:cubicBezTo>
                <a:cubicBezTo>
                  <a:pt x="2380591" y="98579"/>
                  <a:pt x="2317560" y="105311"/>
                  <a:pt x="2275610" y="114300"/>
                </a:cubicBezTo>
                <a:cubicBezTo>
                  <a:pt x="2202533" y="129959"/>
                  <a:pt x="2195571" y="134053"/>
                  <a:pt x="2130137" y="155864"/>
                </a:cubicBezTo>
                <a:lnTo>
                  <a:pt x="2098964" y="166254"/>
                </a:lnTo>
                <a:cubicBezTo>
                  <a:pt x="2088573" y="173181"/>
                  <a:pt x="2079270" y="182117"/>
                  <a:pt x="2067791" y="187036"/>
                </a:cubicBezTo>
                <a:cubicBezTo>
                  <a:pt x="2054665" y="192662"/>
                  <a:pt x="2038627" y="190342"/>
                  <a:pt x="2026228" y="197427"/>
                </a:cubicBezTo>
                <a:cubicBezTo>
                  <a:pt x="2013469" y="204718"/>
                  <a:pt x="2007516" y="220812"/>
                  <a:pt x="1995055" y="228600"/>
                </a:cubicBezTo>
                <a:cubicBezTo>
                  <a:pt x="1978532" y="238927"/>
                  <a:pt x="1895296" y="265317"/>
                  <a:pt x="1880755" y="270164"/>
                </a:cubicBezTo>
                <a:cubicBezTo>
                  <a:pt x="1806031" y="295071"/>
                  <a:pt x="1899326" y="264857"/>
                  <a:pt x="1808019" y="290945"/>
                </a:cubicBezTo>
                <a:cubicBezTo>
                  <a:pt x="1733468" y="312246"/>
                  <a:pt x="1830515" y="290602"/>
                  <a:pt x="1724891" y="311727"/>
                </a:cubicBezTo>
                <a:cubicBezTo>
                  <a:pt x="1711037" y="318654"/>
                  <a:pt x="1698023" y="327611"/>
                  <a:pt x="1683328" y="332509"/>
                </a:cubicBezTo>
                <a:cubicBezTo>
                  <a:pt x="1624070" y="352262"/>
                  <a:pt x="1643089" y="333311"/>
                  <a:pt x="1589810" y="353291"/>
                </a:cubicBezTo>
                <a:cubicBezTo>
                  <a:pt x="1575306" y="358730"/>
                  <a:pt x="1561695" y="366388"/>
                  <a:pt x="1548246" y="374073"/>
                </a:cubicBezTo>
                <a:cubicBezTo>
                  <a:pt x="1537403" y="380269"/>
                  <a:pt x="1528552" y="389935"/>
                  <a:pt x="1517073" y="394854"/>
                </a:cubicBezTo>
                <a:cubicBezTo>
                  <a:pt x="1503947" y="400479"/>
                  <a:pt x="1489188" y="401141"/>
                  <a:pt x="1475510" y="405245"/>
                </a:cubicBezTo>
                <a:cubicBezTo>
                  <a:pt x="1454528" y="411540"/>
                  <a:pt x="1433946" y="419100"/>
                  <a:pt x="1413164" y="426027"/>
                </a:cubicBezTo>
                <a:lnTo>
                  <a:pt x="1319646" y="457200"/>
                </a:lnTo>
                <a:cubicBezTo>
                  <a:pt x="1302328" y="464127"/>
                  <a:pt x="1285557" y="472622"/>
                  <a:pt x="1267691" y="477982"/>
                </a:cubicBezTo>
                <a:cubicBezTo>
                  <a:pt x="1250775" y="483057"/>
                  <a:pt x="1233055" y="484909"/>
                  <a:pt x="1215737" y="488373"/>
                </a:cubicBezTo>
                <a:cubicBezTo>
                  <a:pt x="1137154" y="527663"/>
                  <a:pt x="1207722" y="498367"/>
                  <a:pt x="1080655" y="519545"/>
                </a:cubicBezTo>
                <a:cubicBezTo>
                  <a:pt x="1029038" y="528148"/>
                  <a:pt x="1067409" y="534493"/>
                  <a:pt x="1007919" y="550718"/>
                </a:cubicBezTo>
                <a:cubicBezTo>
                  <a:pt x="984290" y="557162"/>
                  <a:pt x="959428" y="557645"/>
                  <a:pt x="935182" y="561109"/>
                </a:cubicBezTo>
                <a:cubicBezTo>
                  <a:pt x="856828" y="587228"/>
                  <a:pt x="953412" y="551994"/>
                  <a:pt x="872837" y="592282"/>
                </a:cubicBezTo>
                <a:cubicBezTo>
                  <a:pt x="851536" y="602932"/>
                  <a:pt x="809471" y="609112"/>
                  <a:pt x="789710" y="613064"/>
                </a:cubicBezTo>
                <a:cubicBezTo>
                  <a:pt x="779319" y="619991"/>
                  <a:pt x="770230" y="629460"/>
                  <a:pt x="758537" y="633845"/>
                </a:cubicBezTo>
                <a:cubicBezTo>
                  <a:pt x="711114" y="651628"/>
                  <a:pt x="713866" y="635399"/>
                  <a:pt x="675410" y="654627"/>
                </a:cubicBezTo>
                <a:cubicBezTo>
                  <a:pt x="664240" y="660212"/>
                  <a:pt x="654628" y="668482"/>
                  <a:pt x="644237" y="675409"/>
                </a:cubicBezTo>
                <a:cubicBezTo>
                  <a:pt x="637310" y="685800"/>
                  <a:pt x="632854" y="698358"/>
                  <a:pt x="623455" y="706582"/>
                </a:cubicBezTo>
                <a:cubicBezTo>
                  <a:pt x="604658" y="723029"/>
                  <a:pt x="561110" y="748145"/>
                  <a:pt x="561110" y="748145"/>
                </a:cubicBezTo>
                <a:cubicBezTo>
                  <a:pt x="528176" y="797545"/>
                  <a:pt x="544278" y="767470"/>
                  <a:pt x="519546" y="841664"/>
                </a:cubicBezTo>
                <a:lnTo>
                  <a:pt x="509155" y="872836"/>
                </a:lnTo>
                <a:cubicBezTo>
                  <a:pt x="512619" y="914400"/>
                  <a:pt x="519546" y="955819"/>
                  <a:pt x="519546" y="997527"/>
                </a:cubicBezTo>
                <a:cubicBezTo>
                  <a:pt x="519546" y="1032032"/>
                  <a:pt x="508672" y="1129590"/>
                  <a:pt x="498764" y="1174173"/>
                </a:cubicBezTo>
                <a:cubicBezTo>
                  <a:pt x="496388" y="1184865"/>
                  <a:pt x="491255" y="1194778"/>
                  <a:pt x="488373" y="1205345"/>
                </a:cubicBezTo>
                <a:cubicBezTo>
                  <a:pt x="460899" y="1306084"/>
                  <a:pt x="485036" y="1262305"/>
                  <a:pt x="446810" y="1319645"/>
                </a:cubicBezTo>
                <a:cubicBezTo>
                  <a:pt x="419323" y="1429592"/>
                  <a:pt x="456642" y="1300122"/>
                  <a:pt x="415637" y="1392382"/>
                </a:cubicBezTo>
                <a:cubicBezTo>
                  <a:pt x="406740" y="1412400"/>
                  <a:pt x="407006" y="1436500"/>
                  <a:pt x="394855" y="1454727"/>
                </a:cubicBezTo>
                <a:cubicBezTo>
                  <a:pt x="335294" y="1544069"/>
                  <a:pt x="406705" y="1431028"/>
                  <a:pt x="363682" y="1517073"/>
                </a:cubicBezTo>
                <a:cubicBezTo>
                  <a:pt x="358097" y="1528243"/>
                  <a:pt x="349827" y="1537854"/>
                  <a:pt x="342900" y="1548245"/>
                </a:cubicBezTo>
                <a:cubicBezTo>
                  <a:pt x="335757" y="1583962"/>
                  <a:pt x="331903" y="1607520"/>
                  <a:pt x="322119" y="1641764"/>
                </a:cubicBezTo>
                <a:cubicBezTo>
                  <a:pt x="319110" y="1652295"/>
                  <a:pt x="314384" y="1662310"/>
                  <a:pt x="311728" y="1672936"/>
                </a:cubicBezTo>
                <a:cubicBezTo>
                  <a:pt x="307541" y="1689685"/>
                  <a:pt x="301743" y="1736630"/>
                  <a:pt x="290946" y="1756064"/>
                </a:cubicBezTo>
                <a:cubicBezTo>
                  <a:pt x="278816" y="1777897"/>
                  <a:pt x="257280" y="1794714"/>
                  <a:pt x="249382" y="1818409"/>
                </a:cubicBezTo>
                <a:cubicBezTo>
                  <a:pt x="234475" y="1863130"/>
                  <a:pt x="241648" y="1838956"/>
                  <a:pt x="228600" y="1891145"/>
                </a:cubicBezTo>
                <a:cubicBezTo>
                  <a:pt x="224478" y="1932373"/>
                  <a:pt x="217008" y="2021844"/>
                  <a:pt x="207819" y="2067791"/>
                </a:cubicBezTo>
                <a:cubicBezTo>
                  <a:pt x="205671" y="2078531"/>
                  <a:pt x="200437" y="2088432"/>
                  <a:pt x="197428" y="2098964"/>
                </a:cubicBezTo>
                <a:cubicBezTo>
                  <a:pt x="193505" y="2112695"/>
                  <a:pt x="190960" y="2126796"/>
                  <a:pt x="187037" y="2140527"/>
                </a:cubicBezTo>
                <a:cubicBezTo>
                  <a:pt x="184028" y="2151059"/>
                  <a:pt x="179022" y="2161008"/>
                  <a:pt x="176646" y="2171700"/>
                </a:cubicBezTo>
                <a:cubicBezTo>
                  <a:pt x="158117" y="2255078"/>
                  <a:pt x="174774" y="2210358"/>
                  <a:pt x="155864" y="2286000"/>
                </a:cubicBezTo>
                <a:cubicBezTo>
                  <a:pt x="153207" y="2296626"/>
                  <a:pt x="148130" y="2306547"/>
                  <a:pt x="145473" y="2317173"/>
                </a:cubicBezTo>
                <a:cubicBezTo>
                  <a:pt x="138582" y="2344735"/>
                  <a:pt x="124645" y="2436735"/>
                  <a:pt x="114300" y="2452254"/>
                </a:cubicBezTo>
                <a:lnTo>
                  <a:pt x="93519" y="2483427"/>
                </a:lnTo>
                <a:cubicBezTo>
                  <a:pt x="90055" y="2500745"/>
                  <a:pt x="86959" y="2518141"/>
                  <a:pt x="83128" y="2535382"/>
                </a:cubicBezTo>
                <a:cubicBezTo>
                  <a:pt x="80030" y="2549323"/>
                  <a:pt x="72737" y="2562664"/>
                  <a:pt x="72737" y="2576945"/>
                </a:cubicBezTo>
                <a:cubicBezTo>
                  <a:pt x="72737" y="2677546"/>
                  <a:pt x="71541" y="2718231"/>
                  <a:pt x="93519" y="2795154"/>
                </a:cubicBezTo>
                <a:cubicBezTo>
                  <a:pt x="96528" y="2805686"/>
                  <a:pt x="99012" y="2816530"/>
                  <a:pt x="103910" y="2826327"/>
                </a:cubicBezTo>
                <a:cubicBezTo>
                  <a:pt x="109495" y="2837497"/>
                  <a:pt x="117764" y="2847109"/>
                  <a:pt x="124691" y="2857500"/>
                </a:cubicBezTo>
                <a:cubicBezTo>
                  <a:pt x="118465" y="2894855"/>
                  <a:pt x="117860" y="2918466"/>
                  <a:pt x="103910" y="2951018"/>
                </a:cubicBezTo>
                <a:cubicBezTo>
                  <a:pt x="97808" y="2965256"/>
                  <a:pt x="88881" y="2978200"/>
                  <a:pt x="83128" y="2992582"/>
                </a:cubicBezTo>
                <a:cubicBezTo>
                  <a:pt x="74992" y="3012921"/>
                  <a:pt x="69273" y="3034145"/>
                  <a:pt x="62346" y="3054927"/>
                </a:cubicBezTo>
                <a:lnTo>
                  <a:pt x="41564" y="3117273"/>
                </a:lnTo>
                <a:cubicBezTo>
                  <a:pt x="22139" y="3175546"/>
                  <a:pt x="33833" y="3137807"/>
                  <a:pt x="10391" y="3231573"/>
                </a:cubicBezTo>
                <a:lnTo>
                  <a:pt x="0" y="3273136"/>
                </a:lnTo>
                <a:cubicBezTo>
                  <a:pt x="3464" y="3297382"/>
                  <a:pt x="5588" y="3321857"/>
                  <a:pt x="10391" y="3345873"/>
                </a:cubicBezTo>
                <a:cubicBezTo>
                  <a:pt x="12539" y="3356613"/>
                  <a:pt x="10251" y="3374036"/>
                  <a:pt x="20782" y="3377045"/>
                </a:cubicBezTo>
                <a:cubicBezTo>
                  <a:pt x="41040" y="3382833"/>
                  <a:pt x="62561" y="3371224"/>
                  <a:pt x="83128" y="3366654"/>
                </a:cubicBezTo>
                <a:cubicBezTo>
                  <a:pt x="93820" y="3364278"/>
                  <a:pt x="103909" y="3359727"/>
                  <a:pt x="114300" y="3356264"/>
                </a:cubicBezTo>
                <a:cubicBezTo>
                  <a:pt x="165061" y="3280122"/>
                  <a:pt x="111189" y="3371821"/>
                  <a:pt x="145473" y="3200400"/>
                </a:cubicBezTo>
                <a:cubicBezTo>
                  <a:pt x="147922" y="3188154"/>
                  <a:pt x="159328" y="3179618"/>
                  <a:pt x="166255" y="3169227"/>
                </a:cubicBezTo>
                <a:cubicBezTo>
                  <a:pt x="169584" y="3155911"/>
                  <a:pt x="179584" y="3111397"/>
                  <a:pt x="187037" y="3096491"/>
                </a:cubicBezTo>
                <a:cubicBezTo>
                  <a:pt x="192622" y="3085321"/>
                  <a:pt x="200892" y="3075709"/>
                  <a:pt x="207819" y="3065318"/>
                </a:cubicBezTo>
                <a:cubicBezTo>
                  <a:pt x="218210" y="3068782"/>
                  <a:pt x="232625" y="3066796"/>
                  <a:pt x="238991" y="3075709"/>
                </a:cubicBezTo>
                <a:cubicBezTo>
                  <a:pt x="251723" y="3093535"/>
                  <a:pt x="252846" y="3117272"/>
                  <a:pt x="259773" y="3138054"/>
                </a:cubicBezTo>
                <a:cubicBezTo>
                  <a:pt x="274113" y="3181075"/>
                  <a:pt x="264088" y="3160113"/>
                  <a:pt x="290946" y="3200400"/>
                </a:cubicBezTo>
                <a:cubicBezTo>
                  <a:pt x="294937" y="3224345"/>
                  <a:pt x="298938" y="3268338"/>
                  <a:pt x="311728" y="3293918"/>
                </a:cubicBezTo>
                <a:cubicBezTo>
                  <a:pt x="317313" y="3305088"/>
                  <a:pt x="325583" y="3314700"/>
                  <a:pt x="332510" y="3325091"/>
                </a:cubicBezTo>
                <a:cubicBezTo>
                  <a:pt x="360219" y="3321627"/>
                  <a:pt x="389710" y="3325071"/>
                  <a:pt x="415637" y="3314700"/>
                </a:cubicBezTo>
                <a:cubicBezTo>
                  <a:pt x="427232" y="3310062"/>
                  <a:pt x="434931" y="3295926"/>
                  <a:pt x="436419" y="3283527"/>
                </a:cubicBezTo>
                <a:cubicBezTo>
                  <a:pt x="445507" y="3207792"/>
                  <a:pt x="441376" y="3131012"/>
                  <a:pt x="446810" y="3054927"/>
                </a:cubicBezTo>
                <a:cubicBezTo>
                  <a:pt x="448311" y="3033912"/>
                  <a:pt x="453737" y="3013364"/>
                  <a:pt x="457200" y="2992582"/>
                </a:cubicBezTo>
                <a:cubicBezTo>
                  <a:pt x="453737" y="2937164"/>
                  <a:pt x="452335" y="2881578"/>
                  <a:pt x="446810" y="2826327"/>
                </a:cubicBezTo>
                <a:cubicBezTo>
                  <a:pt x="445389" y="2812117"/>
                  <a:pt x="440523" y="2798442"/>
                  <a:pt x="436419" y="2784764"/>
                </a:cubicBezTo>
                <a:cubicBezTo>
                  <a:pt x="430124" y="2763782"/>
                  <a:pt x="415637" y="2722418"/>
                  <a:pt x="415637" y="2722418"/>
                </a:cubicBezTo>
                <a:cubicBezTo>
                  <a:pt x="419101" y="2670463"/>
                  <a:pt x="418664" y="2618101"/>
                  <a:pt x="426028" y="2566554"/>
                </a:cubicBezTo>
                <a:cubicBezTo>
                  <a:pt x="432820" y="2519012"/>
                  <a:pt x="454327" y="2491681"/>
                  <a:pt x="477982" y="2452254"/>
                </a:cubicBezTo>
                <a:cubicBezTo>
                  <a:pt x="481446" y="2434936"/>
                  <a:pt x="481065" y="2416378"/>
                  <a:pt x="488373" y="2400300"/>
                </a:cubicBezTo>
                <a:cubicBezTo>
                  <a:pt x="498709" y="2377562"/>
                  <a:pt x="522038" y="2361649"/>
                  <a:pt x="529937" y="2337954"/>
                </a:cubicBezTo>
                <a:cubicBezTo>
                  <a:pt x="544277" y="2294934"/>
                  <a:pt x="534253" y="2315895"/>
                  <a:pt x="561110" y="2275609"/>
                </a:cubicBezTo>
                <a:cubicBezTo>
                  <a:pt x="564573" y="2261754"/>
                  <a:pt x="565875" y="2247171"/>
                  <a:pt x="571500" y="2234045"/>
                </a:cubicBezTo>
                <a:cubicBezTo>
                  <a:pt x="610537" y="2142956"/>
                  <a:pt x="577650" y="2259279"/>
                  <a:pt x="602673" y="2171700"/>
                </a:cubicBezTo>
                <a:cubicBezTo>
                  <a:pt x="606596" y="2157968"/>
                  <a:pt x="609141" y="2143868"/>
                  <a:pt x="613064" y="2130136"/>
                </a:cubicBezTo>
                <a:cubicBezTo>
                  <a:pt x="616073" y="2119605"/>
                  <a:pt x="620446" y="2109495"/>
                  <a:pt x="623455" y="2098964"/>
                </a:cubicBezTo>
                <a:cubicBezTo>
                  <a:pt x="627378" y="2085232"/>
                  <a:pt x="628220" y="2070526"/>
                  <a:pt x="633846" y="2057400"/>
                </a:cubicBezTo>
                <a:cubicBezTo>
                  <a:pt x="638765" y="2045921"/>
                  <a:pt x="647701" y="2036618"/>
                  <a:pt x="654628" y="2026227"/>
                </a:cubicBezTo>
                <a:cubicBezTo>
                  <a:pt x="658092" y="2005445"/>
                  <a:pt x="660887" y="1984541"/>
                  <a:pt x="665019" y="1963882"/>
                </a:cubicBezTo>
                <a:cubicBezTo>
                  <a:pt x="667820" y="1949878"/>
                  <a:pt x="672855" y="1936369"/>
                  <a:pt x="675410" y="1922318"/>
                </a:cubicBezTo>
                <a:cubicBezTo>
                  <a:pt x="694513" y="1817246"/>
                  <a:pt x="674851" y="1882429"/>
                  <a:pt x="696191" y="1818409"/>
                </a:cubicBezTo>
                <a:cubicBezTo>
                  <a:pt x="704893" y="1757499"/>
                  <a:pt x="707323" y="1722667"/>
                  <a:pt x="727364" y="1662545"/>
                </a:cubicBezTo>
                <a:cubicBezTo>
                  <a:pt x="734291" y="1641763"/>
                  <a:pt x="727364" y="1607127"/>
                  <a:pt x="748146" y="1600200"/>
                </a:cubicBezTo>
                <a:lnTo>
                  <a:pt x="779319" y="1589809"/>
                </a:lnTo>
                <a:lnTo>
                  <a:pt x="810491" y="1683327"/>
                </a:lnTo>
                <a:cubicBezTo>
                  <a:pt x="813955" y="1693718"/>
                  <a:pt x="818225" y="1703874"/>
                  <a:pt x="820882" y="1714500"/>
                </a:cubicBezTo>
                <a:cubicBezTo>
                  <a:pt x="853367" y="1844438"/>
                  <a:pt x="811850" y="1682887"/>
                  <a:pt x="841664" y="1787236"/>
                </a:cubicBezTo>
                <a:cubicBezTo>
                  <a:pt x="845587" y="1800968"/>
                  <a:pt x="847951" y="1815121"/>
                  <a:pt x="852055" y="1828800"/>
                </a:cubicBezTo>
                <a:cubicBezTo>
                  <a:pt x="858350" y="1849782"/>
                  <a:pt x="865910" y="1870363"/>
                  <a:pt x="872837" y="1891145"/>
                </a:cubicBezTo>
                <a:lnTo>
                  <a:pt x="883228" y="1922318"/>
                </a:lnTo>
                <a:cubicBezTo>
                  <a:pt x="886692" y="1932709"/>
                  <a:pt x="890962" y="1942865"/>
                  <a:pt x="893619" y="1953491"/>
                </a:cubicBezTo>
                <a:cubicBezTo>
                  <a:pt x="897083" y="1967345"/>
                  <a:pt x="899907" y="1981376"/>
                  <a:pt x="904010" y="1995054"/>
                </a:cubicBezTo>
                <a:cubicBezTo>
                  <a:pt x="910305" y="2016036"/>
                  <a:pt x="917864" y="2036618"/>
                  <a:pt x="924791" y="2057400"/>
                </a:cubicBezTo>
                <a:cubicBezTo>
                  <a:pt x="928255" y="2067791"/>
                  <a:pt x="932525" y="2077947"/>
                  <a:pt x="935182" y="2088573"/>
                </a:cubicBezTo>
                <a:cubicBezTo>
                  <a:pt x="948230" y="2140762"/>
                  <a:pt x="941057" y="2116588"/>
                  <a:pt x="955964" y="2161309"/>
                </a:cubicBezTo>
                <a:cubicBezTo>
                  <a:pt x="948160" y="2418828"/>
                  <a:pt x="987528" y="2415003"/>
                  <a:pt x="924791" y="2556164"/>
                </a:cubicBezTo>
                <a:cubicBezTo>
                  <a:pt x="918500" y="2570319"/>
                  <a:pt x="912219" y="2584592"/>
                  <a:pt x="904010" y="2597727"/>
                </a:cubicBezTo>
                <a:cubicBezTo>
                  <a:pt x="894831" y="2612413"/>
                  <a:pt x="883228" y="2625436"/>
                  <a:pt x="872837" y="2639291"/>
                </a:cubicBezTo>
                <a:cubicBezTo>
                  <a:pt x="851211" y="2725793"/>
                  <a:pt x="877544" y="2640267"/>
                  <a:pt x="841664" y="2712027"/>
                </a:cubicBezTo>
                <a:cubicBezTo>
                  <a:pt x="836766" y="2721824"/>
                  <a:pt x="836171" y="2733403"/>
                  <a:pt x="831273" y="2743200"/>
                </a:cubicBezTo>
                <a:cubicBezTo>
                  <a:pt x="825688" y="2754370"/>
                  <a:pt x="815563" y="2762961"/>
                  <a:pt x="810491" y="2774373"/>
                </a:cubicBezTo>
                <a:cubicBezTo>
                  <a:pt x="801594" y="2794391"/>
                  <a:pt x="789710" y="2836718"/>
                  <a:pt x="789710" y="2836718"/>
                </a:cubicBezTo>
                <a:cubicBezTo>
                  <a:pt x="786246" y="2867891"/>
                  <a:pt x="784475" y="2899298"/>
                  <a:pt x="779319" y="2930236"/>
                </a:cubicBezTo>
                <a:cubicBezTo>
                  <a:pt x="777518" y="2941040"/>
                  <a:pt x="775004" y="2952295"/>
                  <a:pt x="768928" y="2961409"/>
                </a:cubicBezTo>
                <a:cubicBezTo>
                  <a:pt x="760777" y="2973636"/>
                  <a:pt x="748146" y="2982191"/>
                  <a:pt x="737755" y="2992582"/>
                </a:cubicBezTo>
                <a:cubicBezTo>
                  <a:pt x="718662" y="3049860"/>
                  <a:pt x="739592" y="3002559"/>
                  <a:pt x="685800" y="3065318"/>
                </a:cubicBezTo>
                <a:cubicBezTo>
                  <a:pt x="650067" y="3107008"/>
                  <a:pt x="676754" y="3083413"/>
                  <a:pt x="654628" y="3127664"/>
                </a:cubicBezTo>
                <a:cubicBezTo>
                  <a:pt x="649043" y="3138834"/>
                  <a:pt x="640773" y="3148445"/>
                  <a:pt x="633846" y="3158836"/>
                </a:cubicBezTo>
                <a:cubicBezTo>
                  <a:pt x="605319" y="3244417"/>
                  <a:pt x="616162" y="3199496"/>
                  <a:pt x="602673" y="3293918"/>
                </a:cubicBezTo>
                <a:cubicBezTo>
                  <a:pt x="606137" y="3332018"/>
                  <a:pt x="600966" y="3371924"/>
                  <a:pt x="613064" y="3408218"/>
                </a:cubicBezTo>
                <a:cubicBezTo>
                  <a:pt x="616528" y="3418609"/>
                  <a:pt x="633284" y="3418609"/>
                  <a:pt x="644237" y="3418609"/>
                </a:cubicBezTo>
                <a:cubicBezTo>
                  <a:pt x="692852" y="3418609"/>
                  <a:pt x="741219" y="3411682"/>
                  <a:pt x="789710" y="3408218"/>
                </a:cubicBezTo>
                <a:cubicBezTo>
                  <a:pt x="800101" y="3401291"/>
                  <a:pt x="812052" y="3396266"/>
                  <a:pt x="820882" y="3387436"/>
                </a:cubicBezTo>
                <a:cubicBezTo>
                  <a:pt x="845844" y="3362474"/>
                  <a:pt x="839378" y="3354672"/>
                  <a:pt x="852055" y="3325091"/>
                </a:cubicBezTo>
                <a:cubicBezTo>
                  <a:pt x="867875" y="3288177"/>
                  <a:pt x="872748" y="3283661"/>
                  <a:pt x="893619" y="3252354"/>
                </a:cubicBezTo>
                <a:cubicBezTo>
                  <a:pt x="894730" y="3247911"/>
                  <a:pt x="906853" y="3179618"/>
                  <a:pt x="924791" y="3179618"/>
                </a:cubicBezTo>
                <a:cubicBezTo>
                  <a:pt x="937279" y="3179618"/>
                  <a:pt x="939988" y="3199621"/>
                  <a:pt x="945573" y="3210791"/>
                </a:cubicBezTo>
                <a:cubicBezTo>
                  <a:pt x="960438" y="3240521"/>
                  <a:pt x="958373" y="3272382"/>
                  <a:pt x="966355" y="3304309"/>
                </a:cubicBezTo>
                <a:cubicBezTo>
                  <a:pt x="971668" y="3325561"/>
                  <a:pt x="974986" y="3348427"/>
                  <a:pt x="987137" y="3366654"/>
                </a:cubicBezTo>
                <a:cubicBezTo>
                  <a:pt x="994064" y="3377045"/>
                  <a:pt x="998521" y="3389603"/>
                  <a:pt x="1007919" y="3397827"/>
                </a:cubicBezTo>
                <a:cubicBezTo>
                  <a:pt x="1026716" y="3414274"/>
                  <a:pt x="1070264" y="3439391"/>
                  <a:pt x="1070264" y="3439391"/>
                </a:cubicBezTo>
                <a:cubicBezTo>
                  <a:pt x="1087582" y="3435927"/>
                  <a:pt x="1106885" y="3437763"/>
                  <a:pt x="1122219" y="3429000"/>
                </a:cubicBezTo>
                <a:cubicBezTo>
                  <a:pt x="1138806" y="3419522"/>
                  <a:pt x="1148058" y="3382653"/>
                  <a:pt x="1153391" y="3366654"/>
                </a:cubicBezTo>
                <a:cubicBezTo>
                  <a:pt x="1156855" y="3196936"/>
                  <a:pt x="1157258" y="3027128"/>
                  <a:pt x="1163782" y="2857500"/>
                </a:cubicBezTo>
                <a:cubicBezTo>
                  <a:pt x="1165221" y="2820074"/>
                  <a:pt x="1176197" y="2825652"/>
                  <a:pt x="1205346" y="2815936"/>
                </a:cubicBezTo>
                <a:cubicBezTo>
                  <a:pt x="1215737" y="2819400"/>
                  <a:pt x="1230153" y="2817414"/>
                  <a:pt x="1236519" y="2826327"/>
                </a:cubicBezTo>
                <a:cubicBezTo>
                  <a:pt x="1249251" y="2844153"/>
                  <a:pt x="1250373" y="2867891"/>
                  <a:pt x="1257300" y="2888673"/>
                </a:cubicBezTo>
                <a:cubicBezTo>
                  <a:pt x="1260764" y="2899064"/>
                  <a:pt x="1265035" y="2909219"/>
                  <a:pt x="1267691" y="2919845"/>
                </a:cubicBezTo>
                <a:cubicBezTo>
                  <a:pt x="1282365" y="2978543"/>
                  <a:pt x="1275281" y="2947405"/>
                  <a:pt x="1288473" y="3013364"/>
                </a:cubicBezTo>
                <a:cubicBezTo>
                  <a:pt x="1291937" y="3131127"/>
                  <a:pt x="1289343" y="3249225"/>
                  <a:pt x="1298864" y="3366654"/>
                </a:cubicBezTo>
                <a:cubicBezTo>
                  <a:pt x="1299873" y="3379102"/>
                  <a:pt x="1313450" y="3386984"/>
                  <a:pt x="1319646" y="3397827"/>
                </a:cubicBezTo>
                <a:cubicBezTo>
                  <a:pt x="1327331" y="3411276"/>
                  <a:pt x="1333501" y="3425536"/>
                  <a:pt x="1340428" y="3439391"/>
                </a:cubicBezTo>
                <a:cubicBezTo>
                  <a:pt x="1381992" y="3435927"/>
                  <a:pt x="1423777" y="3434512"/>
                  <a:pt x="1465119" y="3429000"/>
                </a:cubicBezTo>
                <a:cubicBezTo>
                  <a:pt x="1475976" y="3427552"/>
                  <a:pt x="1487645" y="3425333"/>
                  <a:pt x="1496291" y="3418609"/>
                </a:cubicBezTo>
                <a:cubicBezTo>
                  <a:pt x="1601426" y="3336838"/>
                  <a:pt x="1517695" y="3369911"/>
                  <a:pt x="1589810" y="3345873"/>
                </a:cubicBezTo>
                <a:cubicBezTo>
                  <a:pt x="1596863" y="3317658"/>
                  <a:pt x="1606823" y="3280614"/>
                  <a:pt x="1610591" y="3252354"/>
                </a:cubicBezTo>
                <a:cubicBezTo>
                  <a:pt x="1612859" y="3235343"/>
                  <a:pt x="1623489" y="3104616"/>
                  <a:pt x="1631373" y="3075709"/>
                </a:cubicBezTo>
                <a:cubicBezTo>
                  <a:pt x="1635449" y="3060765"/>
                  <a:pt x="1645228" y="3048000"/>
                  <a:pt x="1652155" y="3034145"/>
                </a:cubicBezTo>
                <a:cubicBezTo>
                  <a:pt x="1663070" y="2826756"/>
                  <a:pt x="1669330" y="2833199"/>
                  <a:pt x="1652155" y="2618509"/>
                </a:cubicBezTo>
                <a:cubicBezTo>
                  <a:pt x="1651016" y="2604273"/>
                  <a:pt x="1644319" y="2590996"/>
                  <a:pt x="1641764" y="2576945"/>
                </a:cubicBezTo>
                <a:cubicBezTo>
                  <a:pt x="1610732" y="2406271"/>
                  <a:pt x="1647656" y="2566394"/>
                  <a:pt x="1620982" y="2473036"/>
                </a:cubicBezTo>
                <a:cubicBezTo>
                  <a:pt x="1618822" y="2465478"/>
                  <a:pt x="1606756" y="2410790"/>
                  <a:pt x="1600200" y="2400300"/>
                </a:cubicBezTo>
                <a:cubicBezTo>
                  <a:pt x="1588446" y="2381493"/>
                  <a:pt x="1572491" y="2365663"/>
                  <a:pt x="1558637" y="2348345"/>
                </a:cubicBezTo>
                <a:cubicBezTo>
                  <a:pt x="1538222" y="2287102"/>
                  <a:pt x="1562008" y="2347504"/>
                  <a:pt x="1517073" y="2275609"/>
                </a:cubicBezTo>
                <a:cubicBezTo>
                  <a:pt x="1508863" y="2262474"/>
                  <a:pt x="1503976" y="2247494"/>
                  <a:pt x="1496291" y="2234045"/>
                </a:cubicBezTo>
                <a:cubicBezTo>
                  <a:pt x="1490095" y="2223202"/>
                  <a:pt x="1481095" y="2214043"/>
                  <a:pt x="1475510" y="2202873"/>
                </a:cubicBezTo>
                <a:cubicBezTo>
                  <a:pt x="1462906" y="2177664"/>
                  <a:pt x="1449994" y="2096116"/>
                  <a:pt x="1444337" y="2088573"/>
                </a:cubicBezTo>
                <a:cubicBezTo>
                  <a:pt x="1419817" y="2055879"/>
                  <a:pt x="1406646" y="2043481"/>
                  <a:pt x="1392382" y="2005445"/>
                </a:cubicBezTo>
                <a:cubicBezTo>
                  <a:pt x="1372407" y="1952178"/>
                  <a:pt x="1391347" y="1971170"/>
                  <a:pt x="1371600" y="1911927"/>
                </a:cubicBezTo>
                <a:cubicBezTo>
                  <a:pt x="1366702" y="1897232"/>
                  <a:pt x="1356572" y="1884746"/>
                  <a:pt x="1350819" y="1870364"/>
                </a:cubicBezTo>
                <a:cubicBezTo>
                  <a:pt x="1342683" y="1850025"/>
                  <a:pt x="1336964" y="1828800"/>
                  <a:pt x="1330037" y="1808018"/>
                </a:cubicBezTo>
                <a:cubicBezTo>
                  <a:pt x="1326573" y="1797627"/>
                  <a:pt x="1325722" y="1785958"/>
                  <a:pt x="1319646" y="1776845"/>
                </a:cubicBezTo>
                <a:lnTo>
                  <a:pt x="1257300" y="1683327"/>
                </a:lnTo>
                <a:cubicBezTo>
                  <a:pt x="1250373" y="1672936"/>
                  <a:pt x="1240468" y="1664001"/>
                  <a:pt x="1236519" y="1652154"/>
                </a:cubicBezTo>
                <a:cubicBezTo>
                  <a:pt x="1210400" y="1573800"/>
                  <a:pt x="1245634" y="1670384"/>
                  <a:pt x="1205346" y="1589809"/>
                </a:cubicBezTo>
                <a:cubicBezTo>
                  <a:pt x="1162328" y="1503774"/>
                  <a:pt x="1233727" y="1616793"/>
                  <a:pt x="1174173" y="1527464"/>
                </a:cubicBezTo>
                <a:cubicBezTo>
                  <a:pt x="1151675" y="1437472"/>
                  <a:pt x="1179226" y="1534902"/>
                  <a:pt x="1143000" y="1444336"/>
                </a:cubicBezTo>
                <a:cubicBezTo>
                  <a:pt x="1126137" y="1402177"/>
                  <a:pt x="1122034" y="1381250"/>
                  <a:pt x="1111828" y="1340427"/>
                </a:cubicBezTo>
                <a:cubicBezTo>
                  <a:pt x="1117021" y="1309268"/>
                  <a:pt x="1124706" y="1243176"/>
                  <a:pt x="1143000" y="1215736"/>
                </a:cubicBezTo>
                <a:cubicBezTo>
                  <a:pt x="1186875" y="1149926"/>
                  <a:pt x="1137225" y="1215739"/>
                  <a:pt x="1194955" y="1163782"/>
                </a:cubicBezTo>
                <a:cubicBezTo>
                  <a:pt x="1299565" y="1069632"/>
                  <a:pt x="1227571" y="1111104"/>
                  <a:pt x="1309255" y="1070264"/>
                </a:cubicBezTo>
                <a:cubicBezTo>
                  <a:pt x="1316182" y="1059873"/>
                  <a:pt x="1321206" y="1047922"/>
                  <a:pt x="1330037" y="1039091"/>
                </a:cubicBezTo>
                <a:cubicBezTo>
                  <a:pt x="1356603" y="1012525"/>
                  <a:pt x="1361395" y="1022003"/>
                  <a:pt x="1392382" y="1007918"/>
                </a:cubicBezTo>
                <a:cubicBezTo>
                  <a:pt x="1420585" y="995098"/>
                  <a:pt x="1450726" y="984942"/>
                  <a:pt x="1475510" y="966354"/>
                </a:cubicBezTo>
                <a:cubicBezTo>
                  <a:pt x="1489364" y="955963"/>
                  <a:pt x="1502387" y="944360"/>
                  <a:pt x="1517073" y="935182"/>
                </a:cubicBezTo>
                <a:cubicBezTo>
                  <a:pt x="1567203" y="903851"/>
                  <a:pt x="1544812" y="923294"/>
                  <a:pt x="1589810" y="904009"/>
                </a:cubicBezTo>
                <a:cubicBezTo>
                  <a:pt x="1604047" y="897907"/>
                  <a:pt x="1617833" y="890750"/>
                  <a:pt x="1631373" y="883227"/>
                </a:cubicBezTo>
                <a:cubicBezTo>
                  <a:pt x="1649028" y="873419"/>
                  <a:pt x="1664872" y="860256"/>
                  <a:pt x="1683328" y="852054"/>
                </a:cubicBezTo>
                <a:cubicBezTo>
                  <a:pt x="1696378" y="846254"/>
                  <a:pt x="1711037" y="845127"/>
                  <a:pt x="1724891" y="841664"/>
                </a:cubicBezTo>
                <a:cubicBezTo>
                  <a:pt x="1735282" y="834737"/>
                  <a:pt x="1744894" y="826467"/>
                  <a:pt x="1756064" y="820882"/>
                </a:cubicBezTo>
                <a:cubicBezTo>
                  <a:pt x="1778630" y="809599"/>
                  <a:pt x="1805497" y="808423"/>
                  <a:pt x="1828800" y="800100"/>
                </a:cubicBezTo>
                <a:cubicBezTo>
                  <a:pt x="1863931" y="787553"/>
                  <a:pt x="1901671" y="779229"/>
                  <a:pt x="1932710" y="758536"/>
                </a:cubicBezTo>
                <a:cubicBezTo>
                  <a:pt x="1958553" y="741307"/>
                  <a:pt x="1975308" y="728275"/>
                  <a:pt x="2005446" y="716973"/>
                </a:cubicBezTo>
                <a:cubicBezTo>
                  <a:pt x="2075738" y="690614"/>
                  <a:pt x="2019579" y="721307"/>
                  <a:pt x="2078182" y="696191"/>
                </a:cubicBezTo>
                <a:cubicBezTo>
                  <a:pt x="2109762" y="682656"/>
                  <a:pt x="2143033" y="662153"/>
                  <a:pt x="2171700" y="644236"/>
                </a:cubicBezTo>
                <a:cubicBezTo>
                  <a:pt x="2182290" y="637617"/>
                  <a:pt x="2191956" y="629519"/>
                  <a:pt x="2202873" y="623454"/>
                </a:cubicBezTo>
                <a:cubicBezTo>
                  <a:pt x="2223184" y="612170"/>
                  <a:pt x="2244821" y="603408"/>
                  <a:pt x="2265219" y="592282"/>
                </a:cubicBezTo>
                <a:cubicBezTo>
                  <a:pt x="2282949" y="582611"/>
                  <a:pt x="2300047" y="571813"/>
                  <a:pt x="2317173" y="561109"/>
                </a:cubicBezTo>
                <a:cubicBezTo>
                  <a:pt x="2327763" y="554490"/>
                  <a:pt x="2337176" y="545912"/>
                  <a:pt x="2348346" y="540327"/>
                </a:cubicBezTo>
                <a:cubicBezTo>
                  <a:pt x="2358143" y="535429"/>
                  <a:pt x="2369128" y="533400"/>
                  <a:pt x="2379519" y="529936"/>
                </a:cubicBezTo>
                <a:cubicBezTo>
                  <a:pt x="2455458" y="479308"/>
                  <a:pt x="2359980" y="541101"/>
                  <a:pt x="2452255" y="488373"/>
                </a:cubicBezTo>
                <a:cubicBezTo>
                  <a:pt x="2463098" y="482177"/>
                  <a:pt x="2472016" y="472663"/>
                  <a:pt x="2483428" y="467591"/>
                </a:cubicBezTo>
                <a:cubicBezTo>
                  <a:pt x="2503446" y="458694"/>
                  <a:pt x="2524991" y="453736"/>
                  <a:pt x="2545773" y="446809"/>
                </a:cubicBezTo>
                <a:cubicBezTo>
                  <a:pt x="2556164" y="443345"/>
                  <a:pt x="2566078" y="437777"/>
                  <a:pt x="2576946" y="436418"/>
                </a:cubicBezTo>
                <a:lnTo>
                  <a:pt x="2660073" y="426027"/>
                </a:lnTo>
                <a:cubicBezTo>
                  <a:pt x="2680855" y="412173"/>
                  <a:pt x="2698724" y="392362"/>
                  <a:pt x="2722419" y="384464"/>
                </a:cubicBezTo>
                <a:cubicBezTo>
                  <a:pt x="2743201" y="377537"/>
                  <a:pt x="2766537" y="375833"/>
                  <a:pt x="2784764" y="363682"/>
                </a:cubicBezTo>
                <a:cubicBezTo>
                  <a:pt x="2795155" y="356755"/>
                  <a:pt x="2804200" y="347168"/>
                  <a:pt x="2815937" y="342900"/>
                </a:cubicBezTo>
                <a:cubicBezTo>
                  <a:pt x="2846574" y="331759"/>
                  <a:pt x="2914109" y="319109"/>
                  <a:pt x="2951019" y="311727"/>
                </a:cubicBezTo>
                <a:cubicBezTo>
                  <a:pt x="3006437" y="318654"/>
                  <a:pt x="3062622" y="321003"/>
                  <a:pt x="3117273" y="332509"/>
                </a:cubicBezTo>
                <a:cubicBezTo>
                  <a:pt x="3137985" y="336869"/>
                  <a:pt x="3166312" y="373375"/>
                  <a:pt x="3179619" y="384464"/>
                </a:cubicBezTo>
                <a:cubicBezTo>
                  <a:pt x="3189213" y="392459"/>
                  <a:pt x="3200400" y="398318"/>
                  <a:pt x="3210791" y="405245"/>
                </a:cubicBezTo>
                <a:cubicBezTo>
                  <a:pt x="3214255" y="415636"/>
                  <a:pt x="3214457" y="427772"/>
                  <a:pt x="3221182" y="436418"/>
                </a:cubicBezTo>
                <a:cubicBezTo>
                  <a:pt x="3239226" y="459617"/>
                  <a:pt x="3283528" y="498764"/>
                  <a:pt x="3283528" y="498764"/>
                </a:cubicBezTo>
                <a:cubicBezTo>
                  <a:pt x="3309647" y="577119"/>
                  <a:pt x="3274414" y="480534"/>
                  <a:pt x="3314700" y="561109"/>
                </a:cubicBezTo>
                <a:cubicBezTo>
                  <a:pt x="3319598" y="570906"/>
                  <a:pt x="3319657" y="582772"/>
                  <a:pt x="3325091" y="592282"/>
                </a:cubicBezTo>
                <a:cubicBezTo>
                  <a:pt x="3333683" y="607318"/>
                  <a:pt x="3347854" y="618706"/>
                  <a:pt x="3356264" y="633845"/>
                </a:cubicBezTo>
                <a:cubicBezTo>
                  <a:pt x="3365322" y="650150"/>
                  <a:pt x="3368704" y="669117"/>
                  <a:pt x="3377046" y="685800"/>
                </a:cubicBezTo>
                <a:cubicBezTo>
                  <a:pt x="3382631" y="696970"/>
                  <a:pt x="3392756" y="705561"/>
                  <a:pt x="3397828" y="716973"/>
                </a:cubicBezTo>
                <a:cubicBezTo>
                  <a:pt x="3406725" y="736991"/>
                  <a:pt x="3411683" y="758536"/>
                  <a:pt x="3418610" y="779318"/>
                </a:cubicBezTo>
                <a:cubicBezTo>
                  <a:pt x="3433512" y="824026"/>
                  <a:pt x="3426348" y="799883"/>
                  <a:pt x="3439391" y="852054"/>
                </a:cubicBezTo>
                <a:cubicBezTo>
                  <a:pt x="3432464" y="904009"/>
                  <a:pt x="3427227" y="956217"/>
                  <a:pt x="3418610" y="1007918"/>
                </a:cubicBezTo>
                <a:cubicBezTo>
                  <a:pt x="3416809" y="1018722"/>
                  <a:pt x="3413117" y="1029294"/>
                  <a:pt x="3408219" y="1039091"/>
                </a:cubicBezTo>
                <a:cubicBezTo>
                  <a:pt x="3384665" y="1086199"/>
                  <a:pt x="3393673" y="1057792"/>
                  <a:pt x="3356264" y="1091045"/>
                </a:cubicBezTo>
                <a:cubicBezTo>
                  <a:pt x="3334298" y="1110571"/>
                  <a:pt x="3317431" y="1135757"/>
                  <a:pt x="3293919" y="1153391"/>
                </a:cubicBezTo>
                <a:cubicBezTo>
                  <a:pt x="3280064" y="1163782"/>
                  <a:pt x="3265228" y="1172979"/>
                  <a:pt x="3252355" y="1184564"/>
                </a:cubicBezTo>
                <a:cubicBezTo>
                  <a:pt x="3230510" y="1204225"/>
                  <a:pt x="3214464" y="1230607"/>
                  <a:pt x="3190010" y="1246909"/>
                </a:cubicBezTo>
                <a:cubicBezTo>
                  <a:pt x="3179619" y="1253836"/>
                  <a:pt x="3168319" y="1259564"/>
                  <a:pt x="3158837" y="1267691"/>
                </a:cubicBezTo>
                <a:cubicBezTo>
                  <a:pt x="3143961" y="1280442"/>
                  <a:pt x="3133217" y="1297866"/>
                  <a:pt x="3117273" y="1309254"/>
                </a:cubicBezTo>
                <a:cubicBezTo>
                  <a:pt x="3108360" y="1315620"/>
                  <a:pt x="3096726" y="1316988"/>
                  <a:pt x="3086100" y="1319645"/>
                </a:cubicBezTo>
                <a:cubicBezTo>
                  <a:pt x="3068966" y="1323928"/>
                  <a:pt x="3051386" y="1326205"/>
                  <a:pt x="3034146" y="1330036"/>
                </a:cubicBezTo>
                <a:cubicBezTo>
                  <a:pt x="3020205" y="1333134"/>
                  <a:pt x="3006437" y="1336963"/>
                  <a:pt x="2992582" y="1340427"/>
                </a:cubicBezTo>
                <a:cubicBezTo>
                  <a:pt x="2982191" y="1347354"/>
                  <a:pt x="2972888" y="1356290"/>
                  <a:pt x="2961410" y="1361209"/>
                </a:cubicBezTo>
                <a:cubicBezTo>
                  <a:pt x="2914796" y="1381187"/>
                  <a:pt x="2929118" y="1361769"/>
                  <a:pt x="2888673" y="1381991"/>
                </a:cubicBezTo>
                <a:cubicBezTo>
                  <a:pt x="2877503" y="1387576"/>
                  <a:pt x="2868670" y="1397188"/>
                  <a:pt x="2857500" y="1402773"/>
                </a:cubicBezTo>
                <a:cubicBezTo>
                  <a:pt x="2847704" y="1407671"/>
                  <a:pt x="2836124" y="1408266"/>
                  <a:pt x="2826328" y="1413164"/>
                </a:cubicBezTo>
                <a:cubicBezTo>
                  <a:pt x="2754572" y="1449042"/>
                  <a:pt x="2840091" y="1422711"/>
                  <a:pt x="2753591" y="1444336"/>
                </a:cubicBezTo>
                <a:cubicBezTo>
                  <a:pt x="2688495" y="1476885"/>
                  <a:pt x="2733413" y="1451328"/>
                  <a:pt x="2670464" y="1496291"/>
                </a:cubicBezTo>
                <a:cubicBezTo>
                  <a:pt x="2660302" y="1503550"/>
                  <a:pt x="2648773" y="1508946"/>
                  <a:pt x="2639291" y="1517073"/>
                </a:cubicBezTo>
                <a:cubicBezTo>
                  <a:pt x="2576535" y="1570864"/>
                  <a:pt x="2623833" y="1549934"/>
                  <a:pt x="2566555" y="1569027"/>
                </a:cubicBezTo>
                <a:cubicBezTo>
                  <a:pt x="2556164" y="1579418"/>
                  <a:pt x="2547609" y="1592049"/>
                  <a:pt x="2535382" y="1600200"/>
                </a:cubicBezTo>
                <a:cubicBezTo>
                  <a:pt x="2441644" y="1662693"/>
                  <a:pt x="2571153" y="1549612"/>
                  <a:pt x="2473037" y="1631373"/>
                </a:cubicBezTo>
                <a:cubicBezTo>
                  <a:pt x="2461748" y="1640780"/>
                  <a:pt x="2453153" y="1653138"/>
                  <a:pt x="2441864" y="1662545"/>
                </a:cubicBezTo>
                <a:cubicBezTo>
                  <a:pt x="2382952" y="1711637"/>
                  <a:pt x="2440280" y="1653285"/>
                  <a:pt x="2369128" y="1704109"/>
                </a:cubicBezTo>
                <a:cubicBezTo>
                  <a:pt x="2301023" y="1752756"/>
                  <a:pt x="2373651" y="1723383"/>
                  <a:pt x="2306782" y="1745673"/>
                </a:cubicBezTo>
                <a:cubicBezTo>
                  <a:pt x="2296391" y="1756064"/>
                  <a:pt x="2286899" y="1767438"/>
                  <a:pt x="2275610" y="1776845"/>
                </a:cubicBezTo>
                <a:cubicBezTo>
                  <a:pt x="2266016" y="1784840"/>
                  <a:pt x="2253268" y="1788796"/>
                  <a:pt x="2244437" y="1797627"/>
                </a:cubicBezTo>
                <a:cubicBezTo>
                  <a:pt x="2197436" y="1844628"/>
                  <a:pt x="2253169" y="1818962"/>
                  <a:pt x="2192482" y="1839191"/>
                </a:cubicBezTo>
                <a:cubicBezTo>
                  <a:pt x="2182091" y="1846118"/>
                  <a:pt x="2170140" y="1851143"/>
                  <a:pt x="2161310" y="1859973"/>
                </a:cubicBezTo>
                <a:cubicBezTo>
                  <a:pt x="2152480" y="1868803"/>
                  <a:pt x="2149926" y="1882922"/>
                  <a:pt x="2140528" y="1891145"/>
                </a:cubicBezTo>
                <a:cubicBezTo>
                  <a:pt x="2121731" y="1907592"/>
                  <a:pt x="2078182" y="1932709"/>
                  <a:pt x="2078182" y="1932709"/>
                </a:cubicBezTo>
                <a:cubicBezTo>
                  <a:pt x="2064328" y="1953491"/>
                  <a:pt x="2044517" y="1971359"/>
                  <a:pt x="2036619" y="1995054"/>
                </a:cubicBezTo>
                <a:cubicBezTo>
                  <a:pt x="2011888" y="2069248"/>
                  <a:pt x="2027988" y="2039173"/>
                  <a:pt x="1995055" y="2088573"/>
                </a:cubicBezTo>
                <a:cubicBezTo>
                  <a:pt x="1998519" y="2116282"/>
                  <a:pt x="2000451" y="2144226"/>
                  <a:pt x="2005446" y="2171700"/>
                </a:cubicBezTo>
                <a:cubicBezTo>
                  <a:pt x="2007405" y="2182476"/>
                  <a:pt x="2013689" y="2192133"/>
                  <a:pt x="2015837" y="2202873"/>
                </a:cubicBezTo>
                <a:cubicBezTo>
                  <a:pt x="2020640" y="2226889"/>
                  <a:pt x="2022764" y="2251364"/>
                  <a:pt x="2026228" y="2275609"/>
                </a:cubicBezTo>
                <a:cubicBezTo>
                  <a:pt x="2022764" y="2334491"/>
                  <a:pt x="2021706" y="2393563"/>
                  <a:pt x="2015837" y="2452254"/>
                </a:cubicBezTo>
                <a:cubicBezTo>
                  <a:pt x="2014747" y="2463153"/>
                  <a:pt x="2007405" y="2472651"/>
                  <a:pt x="2005446" y="2483427"/>
                </a:cubicBezTo>
                <a:cubicBezTo>
                  <a:pt x="2000451" y="2510901"/>
                  <a:pt x="2000050" y="2539080"/>
                  <a:pt x="1995055" y="2566554"/>
                </a:cubicBezTo>
                <a:cubicBezTo>
                  <a:pt x="1993096" y="2577330"/>
                  <a:pt x="1987546" y="2587160"/>
                  <a:pt x="1984664" y="2597727"/>
                </a:cubicBezTo>
                <a:cubicBezTo>
                  <a:pt x="1977149" y="2625282"/>
                  <a:pt x="1981019" y="2658004"/>
                  <a:pt x="1963882" y="2680854"/>
                </a:cubicBezTo>
                <a:lnTo>
                  <a:pt x="1932710" y="2722418"/>
                </a:lnTo>
                <a:cubicBezTo>
                  <a:pt x="1925783" y="2743200"/>
                  <a:pt x="1924079" y="2766537"/>
                  <a:pt x="1911928" y="2784764"/>
                </a:cubicBezTo>
                <a:cubicBezTo>
                  <a:pt x="1898073" y="2805546"/>
                  <a:pt x="1878262" y="2823414"/>
                  <a:pt x="1870364" y="2847109"/>
                </a:cubicBezTo>
                <a:cubicBezTo>
                  <a:pt x="1866900" y="2857500"/>
                  <a:pt x="1865292" y="2868707"/>
                  <a:pt x="1859973" y="2878282"/>
                </a:cubicBezTo>
                <a:cubicBezTo>
                  <a:pt x="1847843" y="2900115"/>
                  <a:pt x="1829580" y="2918287"/>
                  <a:pt x="1818410" y="2940627"/>
                </a:cubicBezTo>
                <a:cubicBezTo>
                  <a:pt x="1811483" y="2954482"/>
                  <a:pt x="1803730" y="2967953"/>
                  <a:pt x="1797628" y="2982191"/>
                </a:cubicBezTo>
                <a:cubicBezTo>
                  <a:pt x="1793313" y="2992258"/>
                  <a:pt x="1792135" y="3003567"/>
                  <a:pt x="1787237" y="3013364"/>
                </a:cubicBezTo>
                <a:cubicBezTo>
                  <a:pt x="1781652" y="3024534"/>
                  <a:pt x="1772651" y="3033693"/>
                  <a:pt x="1766455" y="3044536"/>
                </a:cubicBezTo>
                <a:cubicBezTo>
                  <a:pt x="1758770" y="3057985"/>
                  <a:pt x="1753358" y="3072651"/>
                  <a:pt x="1745673" y="3086100"/>
                </a:cubicBezTo>
                <a:cubicBezTo>
                  <a:pt x="1739477" y="3096943"/>
                  <a:pt x="1730476" y="3106103"/>
                  <a:pt x="1724891" y="3117273"/>
                </a:cubicBezTo>
                <a:cubicBezTo>
                  <a:pt x="1719993" y="3127069"/>
                  <a:pt x="1719819" y="3138871"/>
                  <a:pt x="1714500" y="3148445"/>
                </a:cubicBezTo>
                <a:cubicBezTo>
                  <a:pt x="1702370" y="3170279"/>
                  <a:pt x="1680835" y="3187096"/>
                  <a:pt x="1672937" y="3210791"/>
                </a:cubicBezTo>
                <a:cubicBezTo>
                  <a:pt x="1669473" y="3221182"/>
                  <a:pt x="1667444" y="3232167"/>
                  <a:pt x="1662546" y="3241964"/>
                </a:cubicBezTo>
                <a:cubicBezTo>
                  <a:pt x="1656961" y="3253134"/>
                  <a:pt x="1647960" y="3262293"/>
                  <a:pt x="1641764" y="3273136"/>
                </a:cubicBezTo>
                <a:cubicBezTo>
                  <a:pt x="1634079" y="3286585"/>
                  <a:pt x="1627909" y="3300845"/>
                  <a:pt x="1620982" y="3314700"/>
                </a:cubicBezTo>
                <a:cubicBezTo>
                  <a:pt x="1617518" y="3332018"/>
                  <a:pt x="1614874" y="3349520"/>
                  <a:pt x="1610591" y="3366654"/>
                </a:cubicBezTo>
                <a:cubicBezTo>
                  <a:pt x="1607934" y="3377280"/>
                  <a:pt x="1600200" y="3386874"/>
                  <a:pt x="1600200" y="3397827"/>
                </a:cubicBezTo>
                <a:cubicBezTo>
                  <a:pt x="1600200" y="3439535"/>
                  <a:pt x="1607127" y="3480954"/>
                  <a:pt x="1610591" y="3522518"/>
                </a:cubicBezTo>
                <a:cubicBezTo>
                  <a:pt x="1645227" y="3515591"/>
                  <a:pt x="1680537" y="3511440"/>
                  <a:pt x="1714500" y="3501736"/>
                </a:cubicBezTo>
                <a:cubicBezTo>
                  <a:pt x="1734791" y="3495939"/>
                  <a:pt x="1769332" y="3472963"/>
                  <a:pt x="1787237" y="3460173"/>
                </a:cubicBezTo>
                <a:cubicBezTo>
                  <a:pt x="1801329" y="3450107"/>
                  <a:pt x="1817295" y="3441944"/>
                  <a:pt x="1828800" y="3429000"/>
                </a:cubicBezTo>
                <a:cubicBezTo>
                  <a:pt x="1845394" y="3410332"/>
                  <a:pt x="1870364" y="3366654"/>
                  <a:pt x="1870364" y="3366654"/>
                </a:cubicBezTo>
                <a:cubicBezTo>
                  <a:pt x="1873828" y="3352800"/>
                  <a:pt x="1876832" y="3338822"/>
                  <a:pt x="1880755" y="3325091"/>
                </a:cubicBezTo>
                <a:cubicBezTo>
                  <a:pt x="1883764" y="3314559"/>
                  <a:pt x="1888998" y="3304658"/>
                  <a:pt x="1891146" y="3293918"/>
                </a:cubicBezTo>
                <a:cubicBezTo>
                  <a:pt x="1895949" y="3269902"/>
                  <a:pt x="1894499" y="3244641"/>
                  <a:pt x="1901537" y="3221182"/>
                </a:cubicBezTo>
                <a:cubicBezTo>
                  <a:pt x="1905126" y="3209220"/>
                  <a:pt x="1917247" y="3201421"/>
                  <a:pt x="1922319" y="3190009"/>
                </a:cubicBezTo>
                <a:cubicBezTo>
                  <a:pt x="1931216" y="3169991"/>
                  <a:pt x="1937787" y="3148916"/>
                  <a:pt x="1943100" y="3127664"/>
                </a:cubicBezTo>
                <a:cubicBezTo>
                  <a:pt x="1946564" y="3113809"/>
                  <a:pt x="1947104" y="3098873"/>
                  <a:pt x="1953491" y="3086100"/>
                </a:cubicBezTo>
                <a:cubicBezTo>
                  <a:pt x="1964661" y="3063760"/>
                  <a:pt x="1995055" y="3023754"/>
                  <a:pt x="1995055" y="3023754"/>
                </a:cubicBezTo>
                <a:cubicBezTo>
                  <a:pt x="2056541" y="3064745"/>
                  <a:pt x="2029750" y="3035201"/>
                  <a:pt x="2036619" y="3158836"/>
                </a:cubicBezTo>
                <a:cubicBezTo>
                  <a:pt x="2037940" y="3182606"/>
                  <a:pt x="2000320" y="3382310"/>
                  <a:pt x="2067791" y="3449782"/>
                </a:cubicBezTo>
                <a:cubicBezTo>
                  <a:pt x="2076622" y="3458613"/>
                  <a:pt x="2087794" y="3464979"/>
                  <a:pt x="2098964" y="3470564"/>
                </a:cubicBezTo>
                <a:cubicBezTo>
                  <a:pt x="2108761" y="3475462"/>
                  <a:pt x="2119746" y="3477491"/>
                  <a:pt x="2130137" y="3480954"/>
                </a:cubicBezTo>
                <a:cubicBezTo>
                  <a:pt x="2147455" y="3477491"/>
                  <a:pt x="2166013" y="3477872"/>
                  <a:pt x="2182091" y="3470564"/>
                </a:cubicBezTo>
                <a:cubicBezTo>
                  <a:pt x="2204829" y="3460229"/>
                  <a:pt x="2244437" y="3429000"/>
                  <a:pt x="2244437" y="3429000"/>
                </a:cubicBezTo>
                <a:cubicBezTo>
                  <a:pt x="2247901" y="3415145"/>
                  <a:pt x="2250905" y="3401168"/>
                  <a:pt x="2254828" y="3387436"/>
                </a:cubicBezTo>
                <a:cubicBezTo>
                  <a:pt x="2257837" y="3376905"/>
                  <a:pt x="2262337" y="3366831"/>
                  <a:pt x="2265219" y="3356264"/>
                </a:cubicBezTo>
                <a:cubicBezTo>
                  <a:pt x="2272734" y="3328708"/>
                  <a:pt x="2276968" y="3300232"/>
                  <a:pt x="2286000" y="3273136"/>
                </a:cubicBezTo>
                <a:cubicBezTo>
                  <a:pt x="2289464" y="3262745"/>
                  <a:pt x="2293735" y="3252590"/>
                  <a:pt x="2296391" y="3241964"/>
                </a:cubicBezTo>
                <a:cubicBezTo>
                  <a:pt x="2300675" y="3224830"/>
                  <a:pt x="2303318" y="3207327"/>
                  <a:pt x="2306782" y="3190009"/>
                </a:cubicBezTo>
                <a:cubicBezTo>
                  <a:pt x="2310246" y="3023754"/>
                  <a:pt x="2311018" y="2857422"/>
                  <a:pt x="2317173" y="2691245"/>
                </a:cubicBezTo>
                <a:cubicBezTo>
                  <a:pt x="2317953" y="2670191"/>
                  <a:pt x="2329065" y="2649915"/>
                  <a:pt x="2327564" y="2628900"/>
                </a:cubicBezTo>
                <a:cubicBezTo>
                  <a:pt x="2325529" y="2600411"/>
                  <a:pt x="2281235" y="2533000"/>
                  <a:pt x="2306782" y="2545773"/>
                </a:cubicBezTo>
                <a:cubicBezTo>
                  <a:pt x="2359516" y="2572139"/>
                  <a:pt x="2335458" y="2557962"/>
                  <a:pt x="2379519" y="2587336"/>
                </a:cubicBezTo>
                <a:cubicBezTo>
                  <a:pt x="2393373" y="2608118"/>
                  <a:pt x="2409912" y="2627342"/>
                  <a:pt x="2421082" y="2649682"/>
                </a:cubicBezTo>
                <a:cubicBezTo>
                  <a:pt x="2428009" y="2663536"/>
                  <a:pt x="2432861" y="2678641"/>
                  <a:pt x="2441864" y="2691245"/>
                </a:cubicBezTo>
                <a:cubicBezTo>
                  <a:pt x="2450405" y="2703203"/>
                  <a:pt x="2464496" y="2710460"/>
                  <a:pt x="2473037" y="2722418"/>
                </a:cubicBezTo>
                <a:cubicBezTo>
                  <a:pt x="2482040" y="2735023"/>
                  <a:pt x="2485609" y="2750846"/>
                  <a:pt x="2493819" y="2763982"/>
                </a:cubicBezTo>
                <a:cubicBezTo>
                  <a:pt x="2502997" y="2778668"/>
                  <a:pt x="2514925" y="2791453"/>
                  <a:pt x="2524991" y="2805545"/>
                </a:cubicBezTo>
                <a:cubicBezTo>
                  <a:pt x="2540858" y="2827759"/>
                  <a:pt x="2556941" y="2852646"/>
                  <a:pt x="2566555" y="2878282"/>
                </a:cubicBezTo>
                <a:cubicBezTo>
                  <a:pt x="2571569" y="2891653"/>
                  <a:pt x="2573023" y="2906114"/>
                  <a:pt x="2576946" y="2919845"/>
                </a:cubicBezTo>
                <a:cubicBezTo>
                  <a:pt x="2579955" y="2930377"/>
                  <a:pt x="2583873" y="2940627"/>
                  <a:pt x="2587337" y="2951018"/>
                </a:cubicBezTo>
                <a:cubicBezTo>
                  <a:pt x="2590801" y="2985654"/>
                  <a:pt x="2595157" y="3020213"/>
                  <a:pt x="2597728" y="3054927"/>
                </a:cubicBezTo>
                <a:cubicBezTo>
                  <a:pt x="2602085" y="3113750"/>
                  <a:pt x="2603221" y="3172793"/>
                  <a:pt x="2608119" y="3231573"/>
                </a:cubicBezTo>
                <a:cubicBezTo>
                  <a:pt x="2610153" y="3255980"/>
                  <a:pt x="2613707" y="3280293"/>
                  <a:pt x="2618510" y="3304309"/>
                </a:cubicBezTo>
                <a:cubicBezTo>
                  <a:pt x="2620658" y="3315049"/>
                  <a:pt x="2622058" y="3326929"/>
                  <a:pt x="2628900" y="3335482"/>
                </a:cubicBezTo>
                <a:cubicBezTo>
                  <a:pt x="2636701" y="3345234"/>
                  <a:pt x="2650479" y="3348269"/>
                  <a:pt x="2660073" y="3356264"/>
                </a:cubicBezTo>
                <a:cubicBezTo>
                  <a:pt x="2671362" y="3365671"/>
                  <a:pt x="2680855" y="3377045"/>
                  <a:pt x="2691246" y="3387436"/>
                </a:cubicBezTo>
                <a:cubicBezTo>
                  <a:pt x="2715491" y="3383972"/>
                  <a:pt x="2742076" y="3387998"/>
                  <a:pt x="2763982" y="3377045"/>
                </a:cubicBezTo>
                <a:cubicBezTo>
                  <a:pt x="2773778" y="3372147"/>
                  <a:pt x="2769475" y="3355669"/>
                  <a:pt x="2774373" y="3345873"/>
                </a:cubicBezTo>
                <a:cubicBezTo>
                  <a:pt x="2779958" y="3334703"/>
                  <a:pt x="2788228" y="3325091"/>
                  <a:pt x="2795155" y="3314700"/>
                </a:cubicBezTo>
                <a:cubicBezTo>
                  <a:pt x="2835277" y="3154215"/>
                  <a:pt x="2814696" y="3260108"/>
                  <a:pt x="2826328" y="2992582"/>
                </a:cubicBezTo>
                <a:cubicBezTo>
                  <a:pt x="2822864" y="2864427"/>
                  <a:pt x="2825525" y="2735960"/>
                  <a:pt x="2815937" y="2608118"/>
                </a:cubicBezTo>
                <a:cubicBezTo>
                  <a:pt x="2815003" y="2595665"/>
                  <a:pt x="2800740" y="2588115"/>
                  <a:pt x="2795155" y="2576945"/>
                </a:cubicBezTo>
                <a:cubicBezTo>
                  <a:pt x="2777232" y="2541099"/>
                  <a:pt x="2790004" y="2511510"/>
                  <a:pt x="2743200" y="2483427"/>
                </a:cubicBezTo>
                <a:lnTo>
                  <a:pt x="2691246" y="2452254"/>
                </a:lnTo>
                <a:cubicBezTo>
                  <a:pt x="2668543" y="2418200"/>
                  <a:pt x="2682952" y="2421082"/>
                  <a:pt x="2660073" y="2421082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1776845" y="2795155"/>
            <a:ext cx="83155" cy="142769"/>
          </a:xfrm>
          <a:custGeom>
            <a:avLst/>
            <a:gdLst>
              <a:gd name="connsiteX0" fmla="*/ 0 w 83155"/>
              <a:gd name="connsiteY0" fmla="*/ 0 h 142769"/>
              <a:gd name="connsiteX1" fmla="*/ 10391 w 83155"/>
              <a:gd name="connsiteY1" fmla="*/ 51954 h 142769"/>
              <a:gd name="connsiteX2" fmla="*/ 20782 w 83155"/>
              <a:gd name="connsiteY2" fmla="*/ 124690 h 142769"/>
              <a:gd name="connsiteX3" fmla="*/ 83128 w 83155"/>
              <a:gd name="connsiteY3" fmla="*/ 93518 h 14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155" h="142769">
                <a:moveTo>
                  <a:pt x="0" y="0"/>
                </a:moveTo>
                <a:cubicBezTo>
                  <a:pt x="3464" y="17318"/>
                  <a:pt x="7488" y="34533"/>
                  <a:pt x="10391" y="51954"/>
                </a:cubicBezTo>
                <a:cubicBezTo>
                  <a:pt x="14417" y="76112"/>
                  <a:pt x="852" y="110455"/>
                  <a:pt x="20782" y="124690"/>
                </a:cubicBezTo>
                <a:cubicBezTo>
                  <a:pt x="86414" y="171570"/>
                  <a:pt x="83128" y="114944"/>
                  <a:pt x="83128" y="9351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手繪多邊形 5"/>
          <p:cNvSpPr/>
          <p:nvPr/>
        </p:nvSpPr>
        <p:spPr bwMode="auto">
          <a:xfrm>
            <a:off x="3117273" y="2182091"/>
            <a:ext cx="137784" cy="145473"/>
          </a:xfrm>
          <a:custGeom>
            <a:avLst/>
            <a:gdLst>
              <a:gd name="connsiteX0" fmla="*/ 0 w 137784"/>
              <a:gd name="connsiteY0" fmla="*/ 0 h 145473"/>
              <a:gd name="connsiteX1" fmla="*/ 72736 w 137784"/>
              <a:gd name="connsiteY1" fmla="*/ 10391 h 145473"/>
              <a:gd name="connsiteX2" fmla="*/ 135082 w 137784"/>
              <a:gd name="connsiteY2" fmla="*/ 20782 h 145473"/>
              <a:gd name="connsiteX3" fmla="*/ 124691 w 137784"/>
              <a:gd name="connsiteY3" fmla="*/ 51954 h 145473"/>
              <a:gd name="connsiteX4" fmla="*/ 72736 w 137784"/>
              <a:gd name="connsiteY4" fmla="*/ 103909 h 145473"/>
              <a:gd name="connsiteX5" fmla="*/ 51954 w 137784"/>
              <a:gd name="connsiteY5" fmla="*/ 145473 h 145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84" h="145473">
                <a:moveTo>
                  <a:pt x="0" y="0"/>
                </a:moveTo>
                <a:lnTo>
                  <a:pt x="72736" y="10391"/>
                </a:lnTo>
                <a:cubicBezTo>
                  <a:pt x="93560" y="13595"/>
                  <a:pt x="118630" y="7621"/>
                  <a:pt x="135082" y="20782"/>
                </a:cubicBezTo>
                <a:cubicBezTo>
                  <a:pt x="143635" y="27624"/>
                  <a:pt x="129589" y="42158"/>
                  <a:pt x="124691" y="51954"/>
                </a:cubicBezTo>
                <a:cubicBezTo>
                  <a:pt x="107372" y="86591"/>
                  <a:pt x="103909" y="83127"/>
                  <a:pt x="72736" y="103909"/>
                </a:cubicBezTo>
                <a:cubicBezTo>
                  <a:pt x="60796" y="139729"/>
                  <a:pt x="70090" y="127337"/>
                  <a:pt x="51954" y="14547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4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27EEFC-4127-4C2F-91BD-476F4312EB1D}" type="slidenum">
              <a:rPr lang="zh-TW" altLang="en-US" smtClean="0"/>
              <a:pPr eaLnBrk="1" hangingPunct="1"/>
              <a:t>17</a:t>
            </a:fld>
            <a:endParaRPr lang="en-US" altLang="zh-TW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altLang="zh-TW" sz="4000" smtClean="0">
                <a:ea typeface="新細明體" pitchFamily="18" charset="-120"/>
              </a:rPr>
              <a:t> Phases of an ac compiler (Cont.)</a:t>
            </a:r>
            <a:endParaRPr lang="zh-TW" altLang="en-US" sz="4000" smtClean="0">
              <a:ea typeface="新細明體" pitchFamily="18" charset="-12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TW" sz="2800" smtClean="0">
                <a:ea typeface="新細明體" pitchFamily="18" charset="-120"/>
              </a:rPr>
              <a:t>Each parsing procedure examines the next input token to predict which production to apply. Ex:</a:t>
            </a:r>
          </a:p>
          <a:p>
            <a:pPr>
              <a:buFontTx/>
              <a:buNone/>
            </a:pPr>
            <a:endParaRPr lang="en-US" altLang="zh-TW" sz="2800" smtClean="0">
              <a:ea typeface="新細明體" pitchFamily="18" charset="-120"/>
            </a:endParaRPr>
          </a:p>
          <a:p>
            <a:pPr lvl="1">
              <a:buFontTx/>
              <a:buNone/>
            </a:pPr>
            <a:r>
              <a:rPr lang="en-US" altLang="zh-TW" sz="2400" b="1" smtClean="0">
                <a:ea typeface="新細明體" pitchFamily="18" charset="-120"/>
              </a:rPr>
              <a:t>     Stmt</a:t>
            </a:r>
            <a:r>
              <a:rPr lang="en-US" altLang="zh-TW" sz="2400" smtClean="0">
                <a:ea typeface="新細明體" pitchFamily="18" charset="-120"/>
              </a:rPr>
              <a:t> offers two productions:</a:t>
            </a:r>
          </a:p>
          <a:p>
            <a:pPr lvl="1">
              <a:buFontTx/>
              <a:buNone/>
            </a:pPr>
            <a:endParaRPr lang="en-US" altLang="zh-TW" sz="2400" smtClean="0">
              <a:ea typeface="新細明體" pitchFamily="18" charset="-120"/>
            </a:endParaRPr>
          </a:p>
          <a:p>
            <a:pPr lvl="1">
              <a:buFontTx/>
              <a:buNone/>
            </a:pPr>
            <a:r>
              <a:rPr lang="en-US" altLang="zh-TW" sz="2400" smtClean="0">
                <a:ea typeface="新細明體" pitchFamily="18" charset="-120"/>
              </a:rPr>
              <a:t>        Stmt → id assign Val Expr</a:t>
            </a:r>
          </a:p>
          <a:p>
            <a:pPr lvl="1">
              <a:buFontTx/>
              <a:buNone/>
            </a:pPr>
            <a:r>
              <a:rPr lang="en-US" altLang="zh-TW" sz="2400" smtClean="0">
                <a:ea typeface="新細明體" pitchFamily="18" charset="-120"/>
              </a:rPr>
              <a:t>        Stmt → print id</a:t>
            </a:r>
          </a:p>
          <a:p>
            <a:pPr lvl="1">
              <a:buFontTx/>
              <a:buNone/>
            </a:pPr>
            <a:endParaRPr lang="en-US" altLang="zh-TW" sz="2400" smtClean="0">
              <a:ea typeface="新細明體" pitchFamily="18" charset="-120"/>
            </a:endParaRPr>
          </a:p>
          <a:p>
            <a:pPr lvl="1">
              <a:buFontTx/>
              <a:buNone/>
            </a:pPr>
            <a:r>
              <a:rPr lang="en-US" altLang="zh-TW" sz="2400" smtClean="0">
                <a:ea typeface="新細明體" pitchFamily="18" charset="-120"/>
              </a:rPr>
              <a:t>	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13B3677-11E8-4E11-B7A1-73D89BD4B255}" type="slidenum">
              <a:rPr lang="zh-TW" altLang="en-US" smtClean="0"/>
              <a:pPr eaLnBrk="1" hangingPunct="1"/>
              <a:t>18</a:t>
            </a:fld>
            <a:endParaRPr lang="en-US" altLang="zh-TW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altLang="zh-TW" sz="4000" smtClean="0">
                <a:ea typeface="新細明體" pitchFamily="18" charset="-120"/>
              </a:rPr>
              <a:t> Phases of an ac compiler (Cont.)</a:t>
            </a:r>
            <a:endParaRPr lang="zh-TW" altLang="en-US" sz="4000" smtClean="0">
              <a:ea typeface="新細明體" pitchFamily="18" charset="-12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If </a:t>
            </a:r>
            <a:r>
              <a:rPr lang="en-US" altLang="zh-TW" sz="2400" b="1" dirty="0" smtClean="0">
                <a:ea typeface="新細明體" pitchFamily="18" charset="-120"/>
              </a:rPr>
              <a:t>id</a:t>
            </a:r>
            <a:r>
              <a:rPr lang="en-US" altLang="zh-TW" sz="2400" dirty="0" smtClean="0">
                <a:ea typeface="新細明體" pitchFamily="18" charset="-120"/>
              </a:rPr>
              <a:t> is the next input token, the parse proceeds with the production: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ea typeface="新細明體" pitchFamily="18" charset="-120"/>
              </a:rPr>
              <a:t>		 </a:t>
            </a:r>
            <a:r>
              <a:rPr lang="en-US" altLang="zh-TW" sz="2400" dirty="0" err="1" smtClean="0">
                <a:solidFill>
                  <a:srgbClr val="0070C0"/>
                </a:solidFill>
                <a:ea typeface="新細明體" pitchFamily="18" charset="-120"/>
              </a:rPr>
              <a:t>Stmt</a:t>
            </a:r>
            <a:r>
              <a:rPr lang="en-US" altLang="zh-TW" sz="2400" dirty="0" smtClean="0">
                <a:solidFill>
                  <a:srgbClr val="0070C0"/>
                </a:solidFill>
                <a:ea typeface="新細明體" pitchFamily="18" charset="-120"/>
              </a:rPr>
              <a:t> → id assign Val </a:t>
            </a:r>
            <a:r>
              <a:rPr lang="en-US" altLang="zh-TW" sz="2400" dirty="0" err="1" smtClean="0">
                <a:solidFill>
                  <a:srgbClr val="0070C0"/>
                </a:solidFill>
                <a:ea typeface="新細明體" pitchFamily="18" charset="-120"/>
              </a:rPr>
              <a:t>Expr</a:t>
            </a:r>
            <a:endParaRPr lang="en-US" altLang="zh-TW" sz="2400" dirty="0" smtClean="0">
              <a:solidFill>
                <a:srgbClr val="0070C0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ea typeface="新細明體" pitchFamily="18" charset="-120"/>
              </a:rPr>
              <a:t>	and the </a:t>
            </a:r>
            <a:r>
              <a:rPr lang="en-US" altLang="zh-TW" sz="2400" b="1" dirty="0" smtClean="0">
                <a:ea typeface="新細明體" pitchFamily="18" charset="-120"/>
              </a:rPr>
              <a:t>predict set</a:t>
            </a:r>
            <a:r>
              <a:rPr lang="en-US" altLang="zh-TW" sz="2400" dirty="0" smtClean="0">
                <a:ea typeface="新細明體" pitchFamily="18" charset="-120"/>
              </a:rPr>
              <a:t> for the production is </a:t>
            </a:r>
            <a:r>
              <a:rPr lang="en-US" altLang="zh-TW" sz="2400" dirty="0" smtClean="0">
                <a:solidFill>
                  <a:srgbClr val="0070C0"/>
                </a:solidFill>
                <a:ea typeface="新細明體" pitchFamily="18" charset="-120"/>
              </a:rPr>
              <a:t>{id}.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40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If </a:t>
            </a:r>
            <a:r>
              <a:rPr lang="en-US" altLang="zh-TW" sz="2400" b="1" dirty="0" smtClean="0">
                <a:ea typeface="新細明體" pitchFamily="18" charset="-120"/>
              </a:rPr>
              <a:t>print</a:t>
            </a:r>
            <a:r>
              <a:rPr lang="en-US" altLang="zh-TW" sz="2400" dirty="0" smtClean="0">
                <a:ea typeface="新細明體" pitchFamily="18" charset="-120"/>
              </a:rPr>
              <a:t> is the next, the parse proceeds with: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ea typeface="新細明體" pitchFamily="18" charset="-120"/>
              </a:rPr>
              <a:t>            </a:t>
            </a:r>
            <a:r>
              <a:rPr lang="en-US" altLang="zh-TW" sz="2400" dirty="0" err="1" smtClean="0">
                <a:solidFill>
                  <a:srgbClr val="0070C0"/>
                </a:solidFill>
                <a:ea typeface="新細明體" pitchFamily="18" charset="-120"/>
              </a:rPr>
              <a:t>Stmt</a:t>
            </a:r>
            <a:r>
              <a:rPr lang="en-US" altLang="zh-TW" sz="2400" dirty="0" smtClean="0">
                <a:solidFill>
                  <a:srgbClr val="0070C0"/>
                </a:solidFill>
                <a:ea typeface="新細明體" pitchFamily="18" charset="-120"/>
              </a:rPr>
              <a:t> → print id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ea typeface="新細明體" pitchFamily="18" charset="-120"/>
              </a:rPr>
              <a:t>   the </a:t>
            </a:r>
            <a:r>
              <a:rPr lang="en-US" altLang="zh-TW" sz="2400" b="1" dirty="0" smtClean="0">
                <a:ea typeface="新細明體" pitchFamily="18" charset="-120"/>
              </a:rPr>
              <a:t>predict set</a:t>
            </a:r>
            <a:r>
              <a:rPr lang="en-US" altLang="zh-TW" sz="2400" dirty="0" smtClean="0">
                <a:ea typeface="新細明體" pitchFamily="18" charset="-120"/>
              </a:rPr>
              <a:t> for the production is </a:t>
            </a:r>
            <a:r>
              <a:rPr lang="en-US" altLang="zh-TW" sz="2400" dirty="0" smtClean="0">
                <a:solidFill>
                  <a:srgbClr val="0070C0"/>
                </a:solidFill>
                <a:ea typeface="新細明體" pitchFamily="18" charset="-120"/>
              </a:rPr>
              <a:t>{print}.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40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If the next input token is neither </a:t>
            </a:r>
            <a:r>
              <a:rPr lang="en-US" altLang="zh-TW" sz="2400" b="1" dirty="0" smtClean="0">
                <a:ea typeface="新細明體" pitchFamily="18" charset="-120"/>
              </a:rPr>
              <a:t>id</a:t>
            </a:r>
            <a:r>
              <a:rPr lang="en-US" altLang="zh-TW" sz="2400" dirty="0" smtClean="0">
                <a:ea typeface="新細明體" pitchFamily="18" charset="-120"/>
              </a:rPr>
              <a:t> nor </a:t>
            </a:r>
            <a:r>
              <a:rPr lang="en-US" altLang="zh-TW" sz="2400" b="1" dirty="0" smtClean="0">
                <a:ea typeface="新細明體" pitchFamily="18" charset="-120"/>
              </a:rPr>
              <a:t>print</a:t>
            </a:r>
            <a:r>
              <a:rPr lang="en-US" altLang="zh-TW" sz="2400" dirty="0" smtClean="0">
                <a:ea typeface="新細明體" pitchFamily="18" charset="-120"/>
              </a:rPr>
              <a:t>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ea typeface="新細明體" pitchFamily="18" charset="-120"/>
              </a:rPr>
              <a:t>    neither rule can be applied.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(aka, syntax error)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OK, we can </a:t>
            </a:r>
            <a:r>
              <a:rPr lang="en-US" altLang="zh-TW" dirty="0" smtClean="0">
                <a:solidFill>
                  <a:srgbClr val="FF0000"/>
                </a:solidFill>
              </a:rPr>
              <a:t>peek (</a:t>
            </a:r>
            <a:r>
              <a:rPr lang="en-US" altLang="zh-TW" dirty="0" err="1" smtClean="0">
                <a:solidFill>
                  <a:srgbClr val="FF0000"/>
                </a:solidFill>
              </a:rPr>
              <a:t>lookahead</a:t>
            </a:r>
            <a:r>
              <a:rPr lang="en-US" altLang="zh-TW" dirty="0" smtClean="0">
                <a:solidFill>
                  <a:srgbClr val="FF0000"/>
                </a:solidFill>
              </a:rPr>
              <a:t>) </a:t>
            </a:r>
            <a:r>
              <a:rPr lang="en-US" altLang="zh-TW" dirty="0" smtClean="0"/>
              <a:t>to choose a production to expand (rewrite) if two or more productions are available</a:t>
            </a:r>
          </a:p>
          <a:p>
            <a:r>
              <a:rPr lang="en-US" altLang="zh-TW" dirty="0" smtClean="0"/>
              <a:t>If a </a:t>
            </a:r>
            <a:r>
              <a:rPr lang="en-US" altLang="zh-TW" dirty="0" err="1" smtClean="0"/>
              <a:t>lookahead</a:t>
            </a:r>
            <a:r>
              <a:rPr lang="en-US" altLang="zh-TW" dirty="0" smtClean="0"/>
              <a:t> cannot determine a single production to rewrite, what happens? (See future chapters)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Rewrite grammar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Peek more </a:t>
            </a:r>
            <a:r>
              <a:rPr lang="en-US" altLang="zh-TW" dirty="0" err="1" smtClean="0"/>
              <a:t>lookaheads</a:t>
            </a:r>
            <a:r>
              <a:rPr lang="en-US" altLang="zh-TW" dirty="0" smtClean="0"/>
              <a:t> </a:t>
            </a:r>
          </a:p>
          <a:p>
            <a:pPr lvl="1"/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98817-EB27-4424-A3B4-9E7F2BBB533A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184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In this chapter, we will describe a simple programming language called:</a:t>
            </a:r>
          </a:p>
          <a:p>
            <a:pPr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     adding calculator (ac). </a:t>
            </a:r>
          </a:p>
          <a:p>
            <a:pPr>
              <a:buFontTx/>
              <a:buNone/>
            </a:pPr>
            <a:endParaRPr lang="en-US" altLang="zh-TW" dirty="0" smtClean="0"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Then, describe a simple compiler for ac.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307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9F9D71-70B5-4F8B-B887-9FFD1EB3BB44}" type="slidenum">
              <a:rPr lang="zh-TW" altLang="en-US" smtClean="0"/>
              <a:pPr eaLnBrk="1" hangingPunct="1"/>
              <a:t>2</a:t>
            </a:fld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8688C06-6EDD-4C59-9B74-25E8A5391D5D}" type="slidenum">
              <a:rPr lang="zh-TW" altLang="en-US" smtClean="0"/>
              <a:pPr eaLnBrk="1" hangingPunct="1"/>
              <a:t>20</a:t>
            </a:fld>
            <a:endParaRPr lang="en-US" altLang="zh-TW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altLang="zh-TW" sz="4000" dirty="0" smtClean="0">
                <a:ea typeface="新細明體" pitchFamily="18" charset="-120"/>
              </a:rPr>
              <a:t> Phases of an ac compiler (Cont.)</a:t>
            </a:r>
            <a:endParaRPr lang="zh-TW" altLang="en-US" sz="4000" dirty="0" smtClean="0">
              <a:ea typeface="新細明體" pitchFamily="18" charset="-12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4953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400" dirty="0" smtClean="0">
                <a:ea typeface="新細明體" pitchFamily="18" charset="-120"/>
              </a:rPr>
              <a:t>  Computing the predict sets used in </a:t>
            </a:r>
            <a:r>
              <a:rPr lang="en-US" altLang="zh-TW" sz="2400" dirty="0" err="1" smtClean="0">
                <a:ea typeface="新細明體" pitchFamily="18" charset="-120"/>
              </a:rPr>
              <a:t>Stmt</a:t>
            </a:r>
            <a:r>
              <a:rPr lang="en-US" altLang="zh-TW" sz="2400" dirty="0" smtClean="0">
                <a:ea typeface="新細明體" pitchFamily="18" charset="-120"/>
              </a:rPr>
              <a:t> is relatively easy, </a:t>
            </a:r>
          </a:p>
          <a:p>
            <a:pPr>
              <a:buFontTx/>
              <a:buNone/>
            </a:pPr>
            <a:r>
              <a:rPr lang="en-US" altLang="zh-TW" sz="2400" dirty="0" smtClean="0">
                <a:ea typeface="新細明體" pitchFamily="18" charset="-120"/>
              </a:rPr>
              <a:t>   because each production for </a:t>
            </a:r>
            <a:r>
              <a:rPr lang="en-US" altLang="zh-TW" sz="2400" dirty="0" err="1" smtClean="0">
                <a:ea typeface="新細明體" pitchFamily="18" charset="-120"/>
              </a:rPr>
              <a:t>Stmt</a:t>
            </a:r>
            <a:r>
              <a:rPr lang="en-US" altLang="zh-TW" sz="2400" dirty="0" smtClean="0">
                <a:ea typeface="新細明體" pitchFamily="18" charset="-120"/>
              </a:rPr>
              <a:t> begins with a </a:t>
            </a:r>
            <a:r>
              <a:rPr lang="en-US" altLang="zh-TW" sz="2400" b="1" dirty="0" smtClean="0">
                <a:ea typeface="新細明體" pitchFamily="18" charset="-120"/>
              </a:rPr>
              <a:t>distinct terminal symbol: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ea typeface="新細明體" pitchFamily="18" charset="-120"/>
              </a:rPr>
              <a:t>                  id  or  print</a:t>
            </a:r>
          </a:p>
          <a:p>
            <a:pPr marL="342900" lvl="1" indent="-342900">
              <a:buFontTx/>
              <a:buNone/>
            </a:pPr>
            <a:r>
              <a:rPr lang="en-US" altLang="zh-TW" sz="1800" dirty="0" smtClean="0">
                <a:ea typeface="新細明體" pitchFamily="18" charset="-120"/>
              </a:rPr>
              <a:t>    </a:t>
            </a:r>
          </a:p>
          <a:p>
            <a:pPr marL="342900" lvl="1" indent="-342900">
              <a:buFontTx/>
              <a:buNone/>
            </a:pPr>
            <a:r>
              <a:rPr lang="en-US" altLang="zh-TW" sz="1800" dirty="0" smtClean="0">
                <a:ea typeface="新細明體" pitchFamily="18" charset="-120"/>
              </a:rPr>
              <a:t>    In fig 2.7, markers 1 and 6 pick which of the two productions to apply by examining the next input token.</a:t>
            </a:r>
          </a:p>
          <a:p>
            <a:pPr>
              <a:buFontTx/>
              <a:buNone/>
            </a:pPr>
            <a:endParaRPr lang="en-US" altLang="zh-TW" sz="2400" dirty="0" smtClean="0">
              <a:ea typeface="新細明體" pitchFamily="18" charset="-120"/>
            </a:endParaRPr>
          </a:p>
          <a:p>
            <a:endParaRPr lang="en-US" altLang="zh-TW" sz="2400" dirty="0" smtClean="0">
              <a:ea typeface="新細明體" pitchFamily="18" charset="-120"/>
            </a:endParaRPr>
          </a:p>
          <a:p>
            <a:pPr>
              <a:buFontTx/>
              <a:buNone/>
            </a:pPr>
            <a:endParaRPr lang="en-US" altLang="zh-TW" sz="2400" dirty="0" smtClean="0">
              <a:ea typeface="新細明體" pitchFamily="18" charset="-120"/>
            </a:endParaRPr>
          </a:p>
          <a:p>
            <a:endParaRPr lang="en-US" altLang="zh-TW" sz="2400" dirty="0" smtClean="0">
              <a:ea typeface="新細明體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977" y="1676400"/>
            <a:ext cx="37528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D4C84C-ADFB-422B-B0D1-5FB66E9EF747}" type="slidenum">
              <a:rPr lang="zh-TW" altLang="en-US" smtClean="0"/>
              <a:pPr eaLnBrk="1" hangingPunct="1"/>
              <a:t>21</a:t>
            </a:fld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37052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09675"/>
            <a:ext cx="37528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87FDD-FF4C-4CDA-AF82-03D287922A1E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8427"/>
            <a:ext cx="8201025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036447" y="209095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For each production, write the LHS code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96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3E9B4B-36D9-4D18-9C3B-DBB69ABA03F5}" type="slidenum">
              <a:rPr lang="zh-TW" altLang="en-US" smtClean="0"/>
              <a:pPr eaLnBrk="1" hangingPunct="1"/>
              <a:t>23</a:t>
            </a:fld>
            <a:endParaRPr lang="en-US" altLang="zh-TW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altLang="zh-TW" sz="4000" smtClean="0">
                <a:ea typeface="新細明體" pitchFamily="18" charset="-120"/>
              </a:rPr>
              <a:t> Phases of an ac compiler (Cont.)</a:t>
            </a:r>
            <a:endParaRPr lang="zh-TW" altLang="en-US" sz="4000" smtClean="0">
              <a:ea typeface="新細明體" pitchFamily="18" charset="-12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smtClean="0">
                <a:ea typeface="新細明體" pitchFamily="18" charset="-120"/>
              </a:rPr>
              <a:t>Consider the productions for Stmts: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Stmts → Stmt Stmts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Stmts → λ</a:t>
            </a:r>
          </a:p>
          <a:p>
            <a:pPr lvl="1">
              <a:lnSpc>
                <a:spcPct val="90000"/>
              </a:lnSpc>
            </a:pPr>
            <a:endParaRPr lang="en-US" altLang="zh-TW" sz="240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 smtClean="0">
                <a:ea typeface="新細明體" pitchFamily="18" charset="-120"/>
              </a:rPr>
              <a:t>The predict sets for Stmts can be computed by inspecting the following: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Stmts → Stmt Stmts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ea typeface="新細明體" pitchFamily="18" charset="-120"/>
              </a:rPr>
              <a:t>     begins with the non-terminal Stmt.</a:t>
            </a:r>
          </a:p>
          <a:p>
            <a:pPr lvl="2">
              <a:lnSpc>
                <a:spcPct val="90000"/>
              </a:lnSpc>
            </a:pPr>
            <a:r>
              <a:rPr lang="en-US" altLang="zh-TW" sz="2000" smtClean="0">
                <a:ea typeface="新細明體" pitchFamily="18" charset="-120"/>
              </a:rPr>
              <a:t>Sol: Find those symbols that predict </a:t>
            </a:r>
            <a:r>
              <a:rPr lang="en-US" altLang="zh-TW" sz="2000" b="1" smtClean="0">
                <a:ea typeface="新細明體" pitchFamily="18" charset="-120"/>
              </a:rPr>
              <a:t>any</a:t>
            </a:r>
            <a:r>
              <a:rPr lang="en-US" altLang="zh-TW" sz="2000" smtClean="0">
                <a:ea typeface="新細明體" pitchFamily="18" charset="-120"/>
              </a:rPr>
              <a:t> rule for Stmt.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Stmts → λ   derives no symbols.</a:t>
            </a:r>
          </a:p>
          <a:p>
            <a:pPr lvl="2">
              <a:lnSpc>
                <a:spcPct val="90000"/>
              </a:lnSpc>
            </a:pPr>
            <a:r>
              <a:rPr lang="en-US" altLang="zh-TW" sz="2000" smtClean="0">
                <a:ea typeface="新細明體" pitchFamily="18" charset="-120"/>
              </a:rPr>
              <a:t>Sol: Look for what symbol(s) could occur </a:t>
            </a:r>
            <a:r>
              <a:rPr lang="en-US" altLang="zh-TW" sz="2000" b="1" smtClean="0">
                <a:ea typeface="新細明體" pitchFamily="18" charset="-120"/>
              </a:rPr>
              <a:t>following</a:t>
            </a:r>
            <a:r>
              <a:rPr lang="en-US" altLang="zh-TW" sz="2000" smtClean="0">
                <a:ea typeface="新細明體" pitchFamily="18" charset="-120"/>
              </a:rPr>
              <a:t> such a production (that is $).</a:t>
            </a:r>
          </a:p>
          <a:p>
            <a:pPr>
              <a:lnSpc>
                <a:spcPct val="90000"/>
              </a:lnSpc>
            </a:pPr>
            <a:endParaRPr lang="en-US" altLang="zh-TW" sz="2800" smtClean="0">
              <a:ea typeface="新細明體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3DB977-866C-4E0F-A21A-EF9A7DC32305}" type="slidenum">
              <a:rPr lang="zh-TW" altLang="en-US" smtClean="0"/>
              <a:pPr eaLnBrk="1" hangingPunct="1"/>
              <a:t>24</a:t>
            </a:fld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60205"/>
            <a:ext cx="65913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76400"/>
            <a:ext cx="29622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 bwMode="auto">
          <a:xfrm>
            <a:off x="2078182" y="1752600"/>
            <a:ext cx="457200" cy="457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3962400" y="1717964"/>
            <a:ext cx="685800" cy="457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733800" y="381000"/>
            <a:ext cx="4933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For production rule that begins with a nonterminal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you still need to tell how to keep going based on peeking </a:t>
            </a:r>
            <a:r>
              <a:rPr lang="en-US" altLang="zh-TW" dirty="0" err="1" smtClean="0">
                <a:solidFill>
                  <a:srgbClr val="FF0000"/>
                </a:solidFill>
              </a:rPr>
              <a:t>lookahead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Let’s do semantics !!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87FDD-FF4C-4CDA-AF82-03D287922A1E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0187"/>
            <a:ext cx="37052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95400"/>
            <a:ext cx="4819917" cy="330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手繪多邊形 9"/>
          <p:cNvSpPr/>
          <p:nvPr/>
        </p:nvSpPr>
        <p:spPr bwMode="auto">
          <a:xfrm>
            <a:off x="5527964" y="2535382"/>
            <a:ext cx="976745" cy="1215736"/>
          </a:xfrm>
          <a:custGeom>
            <a:avLst/>
            <a:gdLst>
              <a:gd name="connsiteX0" fmla="*/ 457200 w 976745"/>
              <a:gd name="connsiteY0" fmla="*/ 0 h 1215736"/>
              <a:gd name="connsiteX1" fmla="*/ 405245 w 976745"/>
              <a:gd name="connsiteY1" fmla="*/ 31173 h 1215736"/>
              <a:gd name="connsiteX2" fmla="*/ 374072 w 976745"/>
              <a:gd name="connsiteY2" fmla="*/ 62345 h 1215736"/>
              <a:gd name="connsiteX3" fmla="*/ 342900 w 976745"/>
              <a:gd name="connsiteY3" fmla="*/ 72736 h 1215736"/>
              <a:gd name="connsiteX4" fmla="*/ 280554 w 976745"/>
              <a:gd name="connsiteY4" fmla="*/ 114300 h 1215736"/>
              <a:gd name="connsiteX5" fmla="*/ 249381 w 976745"/>
              <a:gd name="connsiteY5" fmla="*/ 135082 h 1215736"/>
              <a:gd name="connsiteX6" fmla="*/ 218209 w 976745"/>
              <a:gd name="connsiteY6" fmla="*/ 166254 h 1215736"/>
              <a:gd name="connsiteX7" fmla="*/ 176645 w 976745"/>
              <a:gd name="connsiteY7" fmla="*/ 228600 h 1215736"/>
              <a:gd name="connsiteX8" fmla="*/ 145472 w 976745"/>
              <a:gd name="connsiteY8" fmla="*/ 238991 h 1215736"/>
              <a:gd name="connsiteX9" fmla="*/ 135081 w 976745"/>
              <a:gd name="connsiteY9" fmla="*/ 270163 h 1215736"/>
              <a:gd name="connsiteX10" fmla="*/ 93518 w 976745"/>
              <a:gd name="connsiteY10" fmla="*/ 332509 h 1215736"/>
              <a:gd name="connsiteX11" fmla="*/ 83127 w 976745"/>
              <a:gd name="connsiteY11" fmla="*/ 374073 h 1215736"/>
              <a:gd name="connsiteX12" fmla="*/ 93518 w 976745"/>
              <a:gd name="connsiteY12" fmla="*/ 467591 h 1215736"/>
              <a:gd name="connsiteX13" fmla="*/ 103909 w 976745"/>
              <a:gd name="connsiteY13" fmla="*/ 498763 h 1215736"/>
              <a:gd name="connsiteX14" fmla="*/ 114300 w 976745"/>
              <a:gd name="connsiteY14" fmla="*/ 550718 h 1215736"/>
              <a:gd name="connsiteX15" fmla="*/ 103909 w 976745"/>
              <a:gd name="connsiteY15" fmla="*/ 654627 h 1215736"/>
              <a:gd name="connsiteX16" fmla="*/ 72736 w 976745"/>
              <a:gd name="connsiteY16" fmla="*/ 758536 h 1215736"/>
              <a:gd name="connsiteX17" fmla="*/ 41563 w 976745"/>
              <a:gd name="connsiteY17" fmla="*/ 852054 h 1215736"/>
              <a:gd name="connsiteX18" fmla="*/ 31172 w 976745"/>
              <a:gd name="connsiteY18" fmla="*/ 883227 h 1215736"/>
              <a:gd name="connsiteX19" fmla="*/ 10391 w 976745"/>
              <a:gd name="connsiteY19" fmla="*/ 924791 h 1215736"/>
              <a:gd name="connsiteX20" fmla="*/ 0 w 976745"/>
              <a:gd name="connsiteY20" fmla="*/ 987136 h 1215736"/>
              <a:gd name="connsiteX21" fmla="*/ 20781 w 976745"/>
              <a:gd name="connsiteY21" fmla="*/ 1122218 h 1215736"/>
              <a:gd name="connsiteX22" fmla="*/ 103909 w 976745"/>
              <a:gd name="connsiteY22" fmla="*/ 1111827 h 1215736"/>
              <a:gd name="connsiteX23" fmla="*/ 124691 w 976745"/>
              <a:gd name="connsiteY23" fmla="*/ 1080654 h 1215736"/>
              <a:gd name="connsiteX24" fmla="*/ 155863 w 976745"/>
              <a:gd name="connsiteY24" fmla="*/ 1059873 h 1215736"/>
              <a:gd name="connsiteX25" fmla="*/ 176645 w 976745"/>
              <a:gd name="connsiteY25" fmla="*/ 997527 h 1215736"/>
              <a:gd name="connsiteX26" fmla="*/ 187036 w 976745"/>
              <a:gd name="connsiteY26" fmla="*/ 955963 h 1215736"/>
              <a:gd name="connsiteX27" fmla="*/ 207818 w 976745"/>
              <a:gd name="connsiteY27" fmla="*/ 924791 h 1215736"/>
              <a:gd name="connsiteX28" fmla="*/ 218209 w 976745"/>
              <a:gd name="connsiteY28" fmla="*/ 893618 h 1215736"/>
              <a:gd name="connsiteX29" fmla="*/ 228600 w 976745"/>
              <a:gd name="connsiteY29" fmla="*/ 810491 h 1215736"/>
              <a:gd name="connsiteX30" fmla="*/ 259772 w 976745"/>
              <a:gd name="connsiteY30" fmla="*/ 820882 h 1215736"/>
              <a:gd name="connsiteX31" fmla="*/ 249381 w 976745"/>
              <a:gd name="connsiteY31" fmla="*/ 1122218 h 1215736"/>
              <a:gd name="connsiteX32" fmla="*/ 259772 w 976745"/>
              <a:gd name="connsiteY32" fmla="*/ 1194954 h 1215736"/>
              <a:gd name="connsiteX33" fmla="*/ 290945 w 976745"/>
              <a:gd name="connsiteY33" fmla="*/ 1215736 h 1215736"/>
              <a:gd name="connsiteX34" fmla="*/ 353291 w 976745"/>
              <a:gd name="connsiteY34" fmla="*/ 1174173 h 1215736"/>
              <a:gd name="connsiteX35" fmla="*/ 363681 w 976745"/>
              <a:gd name="connsiteY35" fmla="*/ 1143000 h 1215736"/>
              <a:gd name="connsiteX36" fmla="*/ 363681 w 976745"/>
              <a:gd name="connsiteY36" fmla="*/ 914400 h 1215736"/>
              <a:gd name="connsiteX37" fmla="*/ 374072 w 976745"/>
              <a:gd name="connsiteY37" fmla="*/ 779318 h 1215736"/>
              <a:gd name="connsiteX38" fmla="*/ 436418 w 976745"/>
              <a:gd name="connsiteY38" fmla="*/ 758536 h 1215736"/>
              <a:gd name="connsiteX39" fmla="*/ 457200 w 976745"/>
              <a:gd name="connsiteY39" fmla="*/ 789709 h 1215736"/>
              <a:gd name="connsiteX40" fmla="*/ 477981 w 976745"/>
              <a:gd name="connsiteY40" fmla="*/ 852054 h 1215736"/>
              <a:gd name="connsiteX41" fmla="*/ 488372 w 976745"/>
              <a:gd name="connsiteY41" fmla="*/ 883227 h 1215736"/>
              <a:gd name="connsiteX42" fmla="*/ 509154 w 976745"/>
              <a:gd name="connsiteY42" fmla="*/ 914400 h 1215736"/>
              <a:gd name="connsiteX43" fmla="*/ 519545 w 976745"/>
              <a:gd name="connsiteY43" fmla="*/ 1122218 h 1215736"/>
              <a:gd name="connsiteX44" fmla="*/ 529936 w 976745"/>
              <a:gd name="connsiteY44" fmla="*/ 1184563 h 1215736"/>
              <a:gd name="connsiteX45" fmla="*/ 550718 w 976745"/>
              <a:gd name="connsiteY45" fmla="*/ 1215736 h 1215736"/>
              <a:gd name="connsiteX46" fmla="*/ 665018 w 976745"/>
              <a:gd name="connsiteY46" fmla="*/ 1184563 h 1215736"/>
              <a:gd name="connsiteX47" fmla="*/ 685800 w 976745"/>
              <a:gd name="connsiteY47" fmla="*/ 1122218 h 1215736"/>
              <a:gd name="connsiteX48" fmla="*/ 696191 w 976745"/>
              <a:gd name="connsiteY48" fmla="*/ 1091045 h 1215736"/>
              <a:gd name="connsiteX49" fmla="*/ 706581 w 976745"/>
              <a:gd name="connsiteY49" fmla="*/ 841663 h 1215736"/>
              <a:gd name="connsiteX50" fmla="*/ 748145 w 976745"/>
              <a:gd name="connsiteY50" fmla="*/ 852054 h 1215736"/>
              <a:gd name="connsiteX51" fmla="*/ 779318 w 976745"/>
              <a:gd name="connsiteY51" fmla="*/ 914400 h 1215736"/>
              <a:gd name="connsiteX52" fmla="*/ 820881 w 976745"/>
              <a:gd name="connsiteY52" fmla="*/ 1132609 h 1215736"/>
              <a:gd name="connsiteX53" fmla="*/ 914400 w 976745"/>
              <a:gd name="connsiteY53" fmla="*/ 1122218 h 1215736"/>
              <a:gd name="connsiteX54" fmla="*/ 924791 w 976745"/>
              <a:gd name="connsiteY54" fmla="*/ 1091045 h 1215736"/>
              <a:gd name="connsiteX55" fmla="*/ 945572 w 976745"/>
              <a:gd name="connsiteY55" fmla="*/ 1049482 h 1215736"/>
              <a:gd name="connsiteX56" fmla="*/ 955963 w 976745"/>
              <a:gd name="connsiteY56" fmla="*/ 1007918 h 1215736"/>
              <a:gd name="connsiteX57" fmla="*/ 976745 w 976745"/>
              <a:gd name="connsiteY57" fmla="*/ 914400 h 1215736"/>
              <a:gd name="connsiteX58" fmla="*/ 966354 w 976745"/>
              <a:gd name="connsiteY58" fmla="*/ 675409 h 1215736"/>
              <a:gd name="connsiteX59" fmla="*/ 935181 w 976745"/>
              <a:gd name="connsiteY59" fmla="*/ 602673 h 1215736"/>
              <a:gd name="connsiteX60" fmla="*/ 924791 w 976745"/>
              <a:gd name="connsiteY60" fmla="*/ 571500 h 1215736"/>
              <a:gd name="connsiteX61" fmla="*/ 872836 w 976745"/>
              <a:gd name="connsiteY61" fmla="*/ 509154 h 1215736"/>
              <a:gd name="connsiteX62" fmla="*/ 841663 w 976745"/>
              <a:gd name="connsiteY62" fmla="*/ 488373 h 1215736"/>
              <a:gd name="connsiteX63" fmla="*/ 644236 w 976745"/>
              <a:gd name="connsiteY63" fmla="*/ 446809 h 1215736"/>
              <a:gd name="connsiteX64" fmla="*/ 592281 w 976745"/>
              <a:gd name="connsiteY64" fmla="*/ 436418 h 1215736"/>
              <a:gd name="connsiteX65" fmla="*/ 519545 w 976745"/>
              <a:gd name="connsiteY65" fmla="*/ 415636 h 1215736"/>
              <a:gd name="connsiteX66" fmla="*/ 498763 w 976745"/>
              <a:gd name="connsiteY66" fmla="*/ 311727 h 1215736"/>
              <a:gd name="connsiteX67" fmla="*/ 509154 w 976745"/>
              <a:gd name="connsiteY67" fmla="*/ 270163 h 1215736"/>
              <a:gd name="connsiteX68" fmla="*/ 540327 w 976745"/>
              <a:gd name="connsiteY68" fmla="*/ 259773 h 1215736"/>
              <a:gd name="connsiteX69" fmla="*/ 571500 w 976745"/>
              <a:gd name="connsiteY69" fmla="*/ 238991 h 1215736"/>
              <a:gd name="connsiteX70" fmla="*/ 602672 w 976745"/>
              <a:gd name="connsiteY70" fmla="*/ 228600 h 1215736"/>
              <a:gd name="connsiteX71" fmla="*/ 654627 w 976745"/>
              <a:gd name="connsiteY71" fmla="*/ 207818 h 1215736"/>
              <a:gd name="connsiteX72" fmla="*/ 685800 w 976745"/>
              <a:gd name="connsiteY72" fmla="*/ 187036 h 1215736"/>
              <a:gd name="connsiteX73" fmla="*/ 727363 w 976745"/>
              <a:gd name="connsiteY73" fmla="*/ 166254 h 1215736"/>
              <a:gd name="connsiteX74" fmla="*/ 748145 w 976745"/>
              <a:gd name="connsiteY74" fmla="*/ 135082 h 1215736"/>
              <a:gd name="connsiteX75" fmla="*/ 831272 w 976745"/>
              <a:gd name="connsiteY75" fmla="*/ 114300 h 1215736"/>
              <a:gd name="connsiteX76" fmla="*/ 914400 w 976745"/>
              <a:gd name="connsiteY76" fmla="*/ 83127 h 1215736"/>
              <a:gd name="connsiteX77" fmla="*/ 945572 w 976745"/>
              <a:gd name="connsiteY77" fmla="*/ 72736 h 1215736"/>
              <a:gd name="connsiteX78" fmla="*/ 914400 w 976745"/>
              <a:gd name="connsiteY78" fmla="*/ 51954 h 1215736"/>
              <a:gd name="connsiteX79" fmla="*/ 945572 w 976745"/>
              <a:gd name="connsiteY79" fmla="*/ 62345 h 1215736"/>
              <a:gd name="connsiteX80" fmla="*/ 945572 w 976745"/>
              <a:gd name="connsiteY80" fmla="*/ 197427 h 121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976745" h="1215736">
                <a:moveTo>
                  <a:pt x="457200" y="0"/>
                </a:moveTo>
                <a:cubicBezTo>
                  <a:pt x="439882" y="10391"/>
                  <a:pt x="421402" y="19055"/>
                  <a:pt x="405245" y="31173"/>
                </a:cubicBezTo>
                <a:cubicBezTo>
                  <a:pt x="393489" y="39990"/>
                  <a:pt x="386299" y="54194"/>
                  <a:pt x="374072" y="62345"/>
                </a:cubicBezTo>
                <a:cubicBezTo>
                  <a:pt x="364959" y="68420"/>
                  <a:pt x="352474" y="67417"/>
                  <a:pt x="342900" y="72736"/>
                </a:cubicBezTo>
                <a:cubicBezTo>
                  <a:pt x="321066" y="84866"/>
                  <a:pt x="301336" y="100445"/>
                  <a:pt x="280554" y="114300"/>
                </a:cubicBezTo>
                <a:cubicBezTo>
                  <a:pt x="270163" y="121227"/>
                  <a:pt x="258212" y="126251"/>
                  <a:pt x="249381" y="135082"/>
                </a:cubicBezTo>
                <a:cubicBezTo>
                  <a:pt x="238990" y="145473"/>
                  <a:pt x="227231" y="154655"/>
                  <a:pt x="218209" y="166254"/>
                </a:cubicBezTo>
                <a:cubicBezTo>
                  <a:pt x="202875" y="185970"/>
                  <a:pt x="200340" y="220702"/>
                  <a:pt x="176645" y="228600"/>
                </a:cubicBezTo>
                <a:lnTo>
                  <a:pt x="145472" y="238991"/>
                </a:lnTo>
                <a:cubicBezTo>
                  <a:pt x="142008" y="249382"/>
                  <a:pt x="140400" y="260589"/>
                  <a:pt x="135081" y="270163"/>
                </a:cubicBezTo>
                <a:cubicBezTo>
                  <a:pt x="122951" y="291997"/>
                  <a:pt x="93518" y="332509"/>
                  <a:pt x="93518" y="332509"/>
                </a:cubicBezTo>
                <a:cubicBezTo>
                  <a:pt x="90054" y="346364"/>
                  <a:pt x="83127" y="359792"/>
                  <a:pt x="83127" y="374073"/>
                </a:cubicBezTo>
                <a:cubicBezTo>
                  <a:pt x="83127" y="405438"/>
                  <a:pt x="88362" y="436653"/>
                  <a:pt x="93518" y="467591"/>
                </a:cubicBezTo>
                <a:cubicBezTo>
                  <a:pt x="95319" y="478395"/>
                  <a:pt x="101253" y="488137"/>
                  <a:pt x="103909" y="498763"/>
                </a:cubicBezTo>
                <a:cubicBezTo>
                  <a:pt x="108193" y="515897"/>
                  <a:pt x="110836" y="533400"/>
                  <a:pt x="114300" y="550718"/>
                </a:cubicBezTo>
                <a:cubicBezTo>
                  <a:pt x="110836" y="585354"/>
                  <a:pt x="108832" y="620168"/>
                  <a:pt x="103909" y="654627"/>
                </a:cubicBezTo>
                <a:cubicBezTo>
                  <a:pt x="99983" y="682110"/>
                  <a:pt x="79968" y="736840"/>
                  <a:pt x="72736" y="758536"/>
                </a:cubicBezTo>
                <a:lnTo>
                  <a:pt x="41563" y="852054"/>
                </a:lnTo>
                <a:cubicBezTo>
                  <a:pt x="38099" y="862445"/>
                  <a:pt x="36070" y="873430"/>
                  <a:pt x="31172" y="883227"/>
                </a:cubicBezTo>
                <a:lnTo>
                  <a:pt x="10391" y="924791"/>
                </a:lnTo>
                <a:cubicBezTo>
                  <a:pt x="6927" y="945573"/>
                  <a:pt x="0" y="966068"/>
                  <a:pt x="0" y="987136"/>
                </a:cubicBezTo>
                <a:cubicBezTo>
                  <a:pt x="0" y="1067498"/>
                  <a:pt x="2997" y="1068861"/>
                  <a:pt x="20781" y="1122218"/>
                </a:cubicBezTo>
                <a:cubicBezTo>
                  <a:pt x="48490" y="1118754"/>
                  <a:pt x="77981" y="1122198"/>
                  <a:pt x="103909" y="1111827"/>
                </a:cubicBezTo>
                <a:cubicBezTo>
                  <a:pt x="115504" y="1107189"/>
                  <a:pt x="115860" y="1089485"/>
                  <a:pt x="124691" y="1080654"/>
                </a:cubicBezTo>
                <a:cubicBezTo>
                  <a:pt x="133521" y="1071824"/>
                  <a:pt x="145472" y="1066800"/>
                  <a:pt x="155863" y="1059873"/>
                </a:cubicBezTo>
                <a:cubicBezTo>
                  <a:pt x="162790" y="1039091"/>
                  <a:pt x="171332" y="1018779"/>
                  <a:pt x="176645" y="997527"/>
                </a:cubicBezTo>
                <a:cubicBezTo>
                  <a:pt x="180109" y="983672"/>
                  <a:pt x="181410" y="969089"/>
                  <a:pt x="187036" y="955963"/>
                </a:cubicBezTo>
                <a:cubicBezTo>
                  <a:pt x="191955" y="944485"/>
                  <a:pt x="200891" y="935182"/>
                  <a:pt x="207818" y="924791"/>
                </a:cubicBezTo>
                <a:cubicBezTo>
                  <a:pt x="211282" y="914400"/>
                  <a:pt x="216250" y="904394"/>
                  <a:pt x="218209" y="893618"/>
                </a:cubicBezTo>
                <a:cubicBezTo>
                  <a:pt x="223204" y="866144"/>
                  <a:pt x="214746" y="834736"/>
                  <a:pt x="228600" y="810491"/>
                </a:cubicBezTo>
                <a:cubicBezTo>
                  <a:pt x="234034" y="800981"/>
                  <a:pt x="249381" y="817418"/>
                  <a:pt x="259772" y="820882"/>
                </a:cubicBezTo>
                <a:cubicBezTo>
                  <a:pt x="256308" y="921327"/>
                  <a:pt x="249381" y="1021713"/>
                  <a:pt x="249381" y="1122218"/>
                </a:cubicBezTo>
                <a:cubicBezTo>
                  <a:pt x="249381" y="1146709"/>
                  <a:pt x="249825" y="1172573"/>
                  <a:pt x="259772" y="1194954"/>
                </a:cubicBezTo>
                <a:cubicBezTo>
                  <a:pt x="264844" y="1206366"/>
                  <a:pt x="280554" y="1208809"/>
                  <a:pt x="290945" y="1215736"/>
                </a:cubicBezTo>
                <a:cubicBezTo>
                  <a:pt x="323626" y="1204842"/>
                  <a:pt x="331053" y="1207530"/>
                  <a:pt x="353291" y="1174173"/>
                </a:cubicBezTo>
                <a:cubicBezTo>
                  <a:pt x="359367" y="1165060"/>
                  <a:pt x="360218" y="1153391"/>
                  <a:pt x="363681" y="1143000"/>
                </a:cubicBezTo>
                <a:cubicBezTo>
                  <a:pt x="387090" y="979139"/>
                  <a:pt x="363681" y="1178842"/>
                  <a:pt x="363681" y="914400"/>
                </a:cubicBezTo>
                <a:cubicBezTo>
                  <a:pt x="363681" y="869240"/>
                  <a:pt x="354974" y="820242"/>
                  <a:pt x="374072" y="779318"/>
                </a:cubicBezTo>
                <a:cubicBezTo>
                  <a:pt x="383336" y="759467"/>
                  <a:pt x="436418" y="758536"/>
                  <a:pt x="436418" y="758536"/>
                </a:cubicBezTo>
                <a:cubicBezTo>
                  <a:pt x="443345" y="768927"/>
                  <a:pt x="452128" y="778297"/>
                  <a:pt x="457200" y="789709"/>
                </a:cubicBezTo>
                <a:cubicBezTo>
                  <a:pt x="466097" y="809727"/>
                  <a:pt x="471054" y="831272"/>
                  <a:pt x="477981" y="852054"/>
                </a:cubicBezTo>
                <a:cubicBezTo>
                  <a:pt x="481445" y="862445"/>
                  <a:pt x="482296" y="874113"/>
                  <a:pt x="488372" y="883227"/>
                </a:cubicBezTo>
                <a:lnTo>
                  <a:pt x="509154" y="914400"/>
                </a:lnTo>
                <a:cubicBezTo>
                  <a:pt x="512618" y="983673"/>
                  <a:pt x="514225" y="1053063"/>
                  <a:pt x="519545" y="1122218"/>
                </a:cubicBezTo>
                <a:cubicBezTo>
                  <a:pt x="521161" y="1143224"/>
                  <a:pt x="523274" y="1164576"/>
                  <a:pt x="529936" y="1184563"/>
                </a:cubicBezTo>
                <a:cubicBezTo>
                  <a:pt x="533885" y="1196411"/>
                  <a:pt x="543791" y="1205345"/>
                  <a:pt x="550718" y="1215736"/>
                </a:cubicBezTo>
                <a:cubicBezTo>
                  <a:pt x="569256" y="1213419"/>
                  <a:pt x="645038" y="1216531"/>
                  <a:pt x="665018" y="1184563"/>
                </a:cubicBezTo>
                <a:cubicBezTo>
                  <a:pt x="676628" y="1165987"/>
                  <a:pt x="678873" y="1143000"/>
                  <a:pt x="685800" y="1122218"/>
                </a:cubicBezTo>
                <a:lnTo>
                  <a:pt x="696191" y="1091045"/>
                </a:lnTo>
                <a:cubicBezTo>
                  <a:pt x="699654" y="1007918"/>
                  <a:pt x="688907" y="922964"/>
                  <a:pt x="706581" y="841663"/>
                </a:cubicBezTo>
                <a:cubicBezTo>
                  <a:pt x="709615" y="827708"/>
                  <a:pt x="736262" y="844132"/>
                  <a:pt x="748145" y="852054"/>
                </a:cubicBezTo>
                <a:cubicBezTo>
                  <a:pt x="765411" y="863564"/>
                  <a:pt x="773391" y="896618"/>
                  <a:pt x="779318" y="914400"/>
                </a:cubicBezTo>
                <a:cubicBezTo>
                  <a:pt x="780021" y="928457"/>
                  <a:pt x="725526" y="1132609"/>
                  <a:pt x="820881" y="1132609"/>
                </a:cubicBezTo>
                <a:cubicBezTo>
                  <a:pt x="852246" y="1132609"/>
                  <a:pt x="883227" y="1125682"/>
                  <a:pt x="914400" y="1122218"/>
                </a:cubicBezTo>
                <a:cubicBezTo>
                  <a:pt x="917864" y="1111827"/>
                  <a:pt x="920476" y="1101112"/>
                  <a:pt x="924791" y="1091045"/>
                </a:cubicBezTo>
                <a:cubicBezTo>
                  <a:pt x="930893" y="1076808"/>
                  <a:pt x="940133" y="1063985"/>
                  <a:pt x="945572" y="1049482"/>
                </a:cubicBezTo>
                <a:cubicBezTo>
                  <a:pt x="950586" y="1036110"/>
                  <a:pt x="952040" y="1021650"/>
                  <a:pt x="955963" y="1007918"/>
                </a:cubicBezTo>
                <a:cubicBezTo>
                  <a:pt x="976427" y="936293"/>
                  <a:pt x="957993" y="1026913"/>
                  <a:pt x="976745" y="914400"/>
                </a:cubicBezTo>
                <a:cubicBezTo>
                  <a:pt x="973281" y="834736"/>
                  <a:pt x="972470" y="754913"/>
                  <a:pt x="966354" y="675409"/>
                </a:cubicBezTo>
                <a:cubicBezTo>
                  <a:pt x="964831" y="655608"/>
                  <a:pt x="941394" y="617169"/>
                  <a:pt x="935181" y="602673"/>
                </a:cubicBezTo>
                <a:cubicBezTo>
                  <a:pt x="930866" y="592606"/>
                  <a:pt x="929689" y="581297"/>
                  <a:pt x="924791" y="571500"/>
                </a:cubicBezTo>
                <a:cubicBezTo>
                  <a:pt x="913115" y="548148"/>
                  <a:pt x="892533" y="525568"/>
                  <a:pt x="872836" y="509154"/>
                </a:cubicBezTo>
                <a:cubicBezTo>
                  <a:pt x="863242" y="501159"/>
                  <a:pt x="852054" y="495300"/>
                  <a:pt x="841663" y="488373"/>
                </a:cubicBezTo>
                <a:cubicBezTo>
                  <a:pt x="787251" y="406755"/>
                  <a:pt x="837654" y="464393"/>
                  <a:pt x="644236" y="446809"/>
                </a:cubicBezTo>
                <a:cubicBezTo>
                  <a:pt x="626647" y="445210"/>
                  <a:pt x="609522" y="440249"/>
                  <a:pt x="592281" y="436418"/>
                </a:cubicBezTo>
                <a:cubicBezTo>
                  <a:pt x="553141" y="427720"/>
                  <a:pt x="554257" y="427207"/>
                  <a:pt x="519545" y="415636"/>
                </a:cubicBezTo>
                <a:cubicBezTo>
                  <a:pt x="506749" y="377248"/>
                  <a:pt x="498763" y="359486"/>
                  <a:pt x="498763" y="311727"/>
                </a:cubicBezTo>
                <a:cubicBezTo>
                  <a:pt x="498763" y="297446"/>
                  <a:pt x="500233" y="281315"/>
                  <a:pt x="509154" y="270163"/>
                </a:cubicBezTo>
                <a:cubicBezTo>
                  <a:pt x="515996" y="261610"/>
                  <a:pt x="529936" y="263236"/>
                  <a:pt x="540327" y="259773"/>
                </a:cubicBezTo>
                <a:cubicBezTo>
                  <a:pt x="550718" y="252846"/>
                  <a:pt x="560330" y="244576"/>
                  <a:pt x="571500" y="238991"/>
                </a:cubicBezTo>
                <a:cubicBezTo>
                  <a:pt x="581296" y="234093"/>
                  <a:pt x="592417" y="232446"/>
                  <a:pt x="602672" y="228600"/>
                </a:cubicBezTo>
                <a:cubicBezTo>
                  <a:pt x="620137" y="222051"/>
                  <a:pt x="637944" y="216160"/>
                  <a:pt x="654627" y="207818"/>
                </a:cubicBezTo>
                <a:cubicBezTo>
                  <a:pt x="665797" y="202233"/>
                  <a:pt x="674957" y="193232"/>
                  <a:pt x="685800" y="187036"/>
                </a:cubicBezTo>
                <a:cubicBezTo>
                  <a:pt x="699249" y="179351"/>
                  <a:pt x="713509" y="173181"/>
                  <a:pt x="727363" y="166254"/>
                </a:cubicBezTo>
                <a:cubicBezTo>
                  <a:pt x="734290" y="155863"/>
                  <a:pt x="738393" y="142883"/>
                  <a:pt x="748145" y="135082"/>
                </a:cubicBezTo>
                <a:cubicBezTo>
                  <a:pt x="758942" y="126445"/>
                  <a:pt x="828449" y="115006"/>
                  <a:pt x="831272" y="114300"/>
                </a:cubicBezTo>
                <a:cubicBezTo>
                  <a:pt x="854858" y="108403"/>
                  <a:pt x="895330" y="90278"/>
                  <a:pt x="914400" y="83127"/>
                </a:cubicBezTo>
                <a:cubicBezTo>
                  <a:pt x="924655" y="79281"/>
                  <a:pt x="935181" y="76200"/>
                  <a:pt x="945572" y="72736"/>
                </a:cubicBezTo>
                <a:cubicBezTo>
                  <a:pt x="935181" y="65809"/>
                  <a:pt x="914400" y="64442"/>
                  <a:pt x="914400" y="51954"/>
                </a:cubicBezTo>
                <a:cubicBezTo>
                  <a:pt x="914400" y="41001"/>
                  <a:pt x="943277" y="51635"/>
                  <a:pt x="945572" y="62345"/>
                </a:cubicBezTo>
                <a:cubicBezTo>
                  <a:pt x="955006" y="106373"/>
                  <a:pt x="945572" y="152400"/>
                  <a:pt x="945572" y="19742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手繪多邊形 10"/>
          <p:cNvSpPr/>
          <p:nvPr/>
        </p:nvSpPr>
        <p:spPr bwMode="auto">
          <a:xfrm>
            <a:off x="571500" y="3304309"/>
            <a:ext cx="623455" cy="748146"/>
          </a:xfrm>
          <a:custGeom>
            <a:avLst/>
            <a:gdLst>
              <a:gd name="connsiteX0" fmla="*/ 0 w 623455"/>
              <a:gd name="connsiteY0" fmla="*/ 0 h 748146"/>
              <a:gd name="connsiteX1" fmla="*/ 51955 w 623455"/>
              <a:gd name="connsiteY1" fmla="*/ 41564 h 748146"/>
              <a:gd name="connsiteX2" fmla="*/ 114300 w 623455"/>
              <a:gd name="connsiteY2" fmla="*/ 83127 h 748146"/>
              <a:gd name="connsiteX3" fmla="*/ 259773 w 623455"/>
              <a:gd name="connsiteY3" fmla="*/ 187036 h 748146"/>
              <a:gd name="connsiteX4" fmla="*/ 290945 w 623455"/>
              <a:gd name="connsiteY4" fmla="*/ 197427 h 748146"/>
              <a:gd name="connsiteX5" fmla="*/ 311727 w 623455"/>
              <a:gd name="connsiteY5" fmla="*/ 238991 h 748146"/>
              <a:gd name="connsiteX6" fmla="*/ 353291 w 623455"/>
              <a:gd name="connsiteY6" fmla="*/ 249382 h 748146"/>
              <a:gd name="connsiteX7" fmla="*/ 415636 w 623455"/>
              <a:gd name="connsiteY7" fmla="*/ 270164 h 748146"/>
              <a:gd name="connsiteX8" fmla="*/ 477982 w 623455"/>
              <a:gd name="connsiteY8" fmla="*/ 290946 h 748146"/>
              <a:gd name="connsiteX9" fmla="*/ 509155 w 623455"/>
              <a:gd name="connsiteY9" fmla="*/ 301336 h 748146"/>
              <a:gd name="connsiteX10" fmla="*/ 592282 w 623455"/>
              <a:gd name="connsiteY10" fmla="*/ 311727 h 748146"/>
              <a:gd name="connsiteX11" fmla="*/ 623455 w 623455"/>
              <a:gd name="connsiteY11" fmla="*/ 322118 h 748146"/>
              <a:gd name="connsiteX12" fmla="*/ 592282 w 623455"/>
              <a:gd name="connsiteY12" fmla="*/ 332509 h 748146"/>
              <a:gd name="connsiteX13" fmla="*/ 540327 w 623455"/>
              <a:gd name="connsiteY13" fmla="*/ 342900 h 748146"/>
              <a:gd name="connsiteX14" fmla="*/ 467591 w 623455"/>
              <a:gd name="connsiteY14" fmla="*/ 384464 h 748146"/>
              <a:gd name="connsiteX15" fmla="*/ 436418 w 623455"/>
              <a:gd name="connsiteY15" fmla="*/ 394855 h 748146"/>
              <a:gd name="connsiteX16" fmla="*/ 405245 w 623455"/>
              <a:gd name="connsiteY16" fmla="*/ 415636 h 748146"/>
              <a:gd name="connsiteX17" fmla="*/ 374073 w 623455"/>
              <a:gd name="connsiteY17" fmla="*/ 426027 h 748146"/>
              <a:gd name="connsiteX18" fmla="*/ 301336 w 623455"/>
              <a:gd name="connsiteY18" fmla="*/ 467591 h 748146"/>
              <a:gd name="connsiteX19" fmla="*/ 270164 w 623455"/>
              <a:gd name="connsiteY19" fmla="*/ 477982 h 748146"/>
              <a:gd name="connsiteX20" fmla="*/ 238991 w 623455"/>
              <a:gd name="connsiteY20" fmla="*/ 509155 h 748146"/>
              <a:gd name="connsiteX21" fmla="*/ 207818 w 623455"/>
              <a:gd name="connsiteY21" fmla="*/ 529936 h 748146"/>
              <a:gd name="connsiteX22" fmla="*/ 176645 w 623455"/>
              <a:gd name="connsiteY22" fmla="*/ 571500 h 748146"/>
              <a:gd name="connsiteX23" fmla="*/ 145473 w 623455"/>
              <a:gd name="connsiteY23" fmla="*/ 602673 h 748146"/>
              <a:gd name="connsiteX24" fmla="*/ 124691 w 623455"/>
              <a:gd name="connsiteY24" fmla="*/ 633846 h 748146"/>
              <a:gd name="connsiteX25" fmla="*/ 93518 w 623455"/>
              <a:gd name="connsiteY25" fmla="*/ 644236 h 748146"/>
              <a:gd name="connsiteX26" fmla="*/ 51955 w 623455"/>
              <a:gd name="connsiteY26" fmla="*/ 706582 h 748146"/>
              <a:gd name="connsiteX27" fmla="*/ 31173 w 623455"/>
              <a:gd name="connsiteY27" fmla="*/ 737755 h 748146"/>
              <a:gd name="connsiteX28" fmla="*/ 10391 w 623455"/>
              <a:gd name="connsiteY28" fmla="*/ 748146 h 74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23455" h="748146">
                <a:moveTo>
                  <a:pt x="0" y="0"/>
                </a:moveTo>
                <a:cubicBezTo>
                  <a:pt x="17318" y="13855"/>
                  <a:pt x="34019" y="28519"/>
                  <a:pt x="51955" y="41564"/>
                </a:cubicBezTo>
                <a:cubicBezTo>
                  <a:pt x="72154" y="56254"/>
                  <a:pt x="94319" y="68141"/>
                  <a:pt x="114300" y="83127"/>
                </a:cubicBezTo>
                <a:cubicBezTo>
                  <a:pt x="116277" y="84610"/>
                  <a:pt x="241534" y="180956"/>
                  <a:pt x="259773" y="187036"/>
                </a:cubicBezTo>
                <a:lnTo>
                  <a:pt x="290945" y="197427"/>
                </a:lnTo>
                <a:cubicBezTo>
                  <a:pt x="297872" y="211282"/>
                  <a:pt x="299827" y="229075"/>
                  <a:pt x="311727" y="238991"/>
                </a:cubicBezTo>
                <a:cubicBezTo>
                  <a:pt x="322698" y="248134"/>
                  <a:pt x="339612" y="245278"/>
                  <a:pt x="353291" y="249382"/>
                </a:cubicBezTo>
                <a:cubicBezTo>
                  <a:pt x="374273" y="255677"/>
                  <a:pt x="394854" y="263237"/>
                  <a:pt x="415636" y="270164"/>
                </a:cubicBezTo>
                <a:lnTo>
                  <a:pt x="477982" y="290946"/>
                </a:lnTo>
                <a:cubicBezTo>
                  <a:pt x="488373" y="294409"/>
                  <a:pt x="498287" y="299977"/>
                  <a:pt x="509155" y="301336"/>
                </a:cubicBezTo>
                <a:lnTo>
                  <a:pt x="592282" y="311727"/>
                </a:lnTo>
                <a:cubicBezTo>
                  <a:pt x="602673" y="315191"/>
                  <a:pt x="623455" y="311165"/>
                  <a:pt x="623455" y="322118"/>
                </a:cubicBezTo>
                <a:cubicBezTo>
                  <a:pt x="623455" y="333071"/>
                  <a:pt x="602908" y="329852"/>
                  <a:pt x="592282" y="332509"/>
                </a:cubicBezTo>
                <a:cubicBezTo>
                  <a:pt x="575148" y="336792"/>
                  <a:pt x="557645" y="339436"/>
                  <a:pt x="540327" y="342900"/>
                </a:cubicBezTo>
                <a:cubicBezTo>
                  <a:pt x="509020" y="363772"/>
                  <a:pt x="504506" y="368643"/>
                  <a:pt x="467591" y="384464"/>
                </a:cubicBezTo>
                <a:cubicBezTo>
                  <a:pt x="457524" y="388779"/>
                  <a:pt x="446215" y="389957"/>
                  <a:pt x="436418" y="394855"/>
                </a:cubicBezTo>
                <a:cubicBezTo>
                  <a:pt x="425248" y="400440"/>
                  <a:pt x="416415" y="410051"/>
                  <a:pt x="405245" y="415636"/>
                </a:cubicBezTo>
                <a:cubicBezTo>
                  <a:pt x="395449" y="420534"/>
                  <a:pt x="384140" y="421712"/>
                  <a:pt x="374073" y="426027"/>
                </a:cubicBezTo>
                <a:cubicBezTo>
                  <a:pt x="246557" y="480678"/>
                  <a:pt x="405689" y="415414"/>
                  <a:pt x="301336" y="467591"/>
                </a:cubicBezTo>
                <a:cubicBezTo>
                  <a:pt x="291540" y="472489"/>
                  <a:pt x="280555" y="474518"/>
                  <a:pt x="270164" y="477982"/>
                </a:cubicBezTo>
                <a:cubicBezTo>
                  <a:pt x="259773" y="488373"/>
                  <a:pt x="250280" y="499748"/>
                  <a:pt x="238991" y="509155"/>
                </a:cubicBezTo>
                <a:cubicBezTo>
                  <a:pt x="229397" y="517150"/>
                  <a:pt x="216649" y="521106"/>
                  <a:pt x="207818" y="529936"/>
                </a:cubicBezTo>
                <a:cubicBezTo>
                  <a:pt x="195572" y="542182"/>
                  <a:pt x="187916" y="558351"/>
                  <a:pt x="176645" y="571500"/>
                </a:cubicBezTo>
                <a:cubicBezTo>
                  <a:pt x="167082" y="582657"/>
                  <a:pt x="154880" y="591384"/>
                  <a:pt x="145473" y="602673"/>
                </a:cubicBezTo>
                <a:cubicBezTo>
                  <a:pt x="137478" y="612267"/>
                  <a:pt x="134443" y="626045"/>
                  <a:pt x="124691" y="633846"/>
                </a:cubicBezTo>
                <a:cubicBezTo>
                  <a:pt x="116138" y="640688"/>
                  <a:pt x="103909" y="640773"/>
                  <a:pt x="93518" y="644236"/>
                </a:cubicBezTo>
                <a:lnTo>
                  <a:pt x="51955" y="706582"/>
                </a:lnTo>
                <a:cubicBezTo>
                  <a:pt x="45028" y="716973"/>
                  <a:pt x="42343" y="732170"/>
                  <a:pt x="31173" y="737755"/>
                </a:cubicBezTo>
                <a:lnTo>
                  <a:pt x="10391" y="748146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心形 11"/>
          <p:cNvSpPr/>
          <p:nvPr/>
        </p:nvSpPr>
        <p:spPr bwMode="auto">
          <a:xfrm>
            <a:off x="5825836" y="2739736"/>
            <a:ext cx="381000" cy="304800"/>
          </a:xfrm>
          <a:prstGeom prst="hear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心形 12"/>
          <p:cNvSpPr/>
          <p:nvPr/>
        </p:nvSpPr>
        <p:spPr bwMode="auto">
          <a:xfrm>
            <a:off x="193963" y="3598718"/>
            <a:ext cx="381000" cy="304800"/>
          </a:xfrm>
          <a:prstGeom prst="hear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直線圖說文字 1 14"/>
          <p:cNvSpPr/>
          <p:nvPr/>
        </p:nvSpPr>
        <p:spPr bwMode="auto">
          <a:xfrm>
            <a:off x="5715000" y="4800600"/>
            <a:ext cx="3429000" cy="1389875"/>
          </a:xfrm>
          <a:prstGeom prst="borderCallout1">
            <a:avLst>
              <a:gd name="adj1" fmla="val 18750"/>
              <a:gd name="adj2" fmla="val -8333"/>
              <a:gd name="adj3" fmla="val -73279"/>
              <a:gd name="adj4" fmla="val -1508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OK, when parser does</a:t>
            </a:r>
            <a:r>
              <a:rPr kumimoji="0" lang="en-US" altLang="zh-TW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parsing, there are some points that reach a point where you can do semantics. We should do a=5 here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064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Semantics Actions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execute semantics immediately in an interpreter</a:t>
            </a:r>
          </a:p>
          <a:p>
            <a:r>
              <a:rPr lang="en-US" altLang="zh-TW" dirty="0" smtClean="0"/>
              <a:t>In a Compiler,</a:t>
            </a:r>
          </a:p>
          <a:p>
            <a:pPr lvl="1"/>
            <a:r>
              <a:rPr lang="en-US" altLang="zh-TW" dirty="0" smtClean="0"/>
              <a:t>we don’t execute semantics immediately</a:t>
            </a:r>
          </a:p>
          <a:p>
            <a:pPr lvl="1"/>
            <a:r>
              <a:rPr lang="en-US" altLang="zh-TW" dirty="0" smtClean="0"/>
              <a:t>We do not produce </a:t>
            </a:r>
            <a:r>
              <a:rPr lang="en-US" altLang="zh-TW" smtClean="0"/>
              <a:t>assembly code yet.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98817-EB27-4424-A3B4-9E7F2BBB533A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9249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altLang="zh-TW" sz="4000" smtClean="0">
                <a:ea typeface="新細明體" pitchFamily="18" charset="-120"/>
              </a:rPr>
              <a:t> Phases of an ac compiler (Cont.)</a:t>
            </a:r>
            <a:endParaRPr lang="zh-TW" altLang="en-US" sz="4000" smtClean="0">
              <a:ea typeface="新細明體" pitchFamily="18" charset="-12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If all of the tokens are processed, an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abstract syntax tree (AST) </a:t>
            </a:r>
            <a:r>
              <a:rPr lang="en-US" altLang="zh-TW" dirty="0" smtClean="0">
                <a:ea typeface="新細明體" pitchFamily="18" charset="-120"/>
              </a:rPr>
              <a:t>will be generated</a:t>
            </a:r>
            <a:r>
              <a:rPr lang="en-US" altLang="zh-TW" b="1" dirty="0" smtClean="0">
                <a:ea typeface="新細明體" pitchFamily="18" charset="-120"/>
              </a:rPr>
              <a:t>. 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An example is shown in fig 2.9.</a:t>
            </a:r>
            <a:endParaRPr lang="zh-TW" altLang="en-US" dirty="0" smtClean="0">
              <a:ea typeface="新細明體" pitchFamily="18" charset="-120"/>
            </a:endParaRPr>
          </a:p>
          <a:p>
            <a:endParaRPr lang="en-US" altLang="zh-TW" dirty="0" smtClean="0">
              <a:ea typeface="新細明體" pitchFamily="18" charset="-120"/>
            </a:endParaRPr>
          </a:p>
          <a:p>
            <a:r>
              <a:rPr lang="en-US" altLang="zh-TW" b="1" dirty="0" smtClean="0">
                <a:ea typeface="新細明體" pitchFamily="18" charset="-120"/>
              </a:rPr>
              <a:t>AST</a:t>
            </a:r>
            <a:r>
              <a:rPr lang="en-US" altLang="zh-TW" dirty="0" smtClean="0">
                <a:ea typeface="新細明體" pitchFamily="18" charset="-120"/>
              </a:rPr>
              <a:t> serves as a representation of a program for all phases </a:t>
            </a:r>
          </a:p>
          <a:p>
            <a:pPr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 after </a:t>
            </a:r>
            <a:r>
              <a:rPr lang="en-US" altLang="zh-TW" b="1" dirty="0" smtClean="0">
                <a:ea typeface="新細明體" pitchFamily="18" charset="-120"/>
              </a:rPr>
              <a:t>syntax analysis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98817-EB27-4424-A3B4-9E7F2BBB533A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9392757-BF21-4299-884F-C131877554F1}" type="slidenum">
              <a:rPr lang="zh-TW" altLang="en-US" smtClean="0"/>
              <a:pPr eaLnBrk="1" hangingPunct="1"/>
              <a:t>28</a:t>
            </a:fld>
            <a:endParaRPr lang="en-US" altLang="zh-TW" smtClean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564563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altLang="zh-TW" sz="4000" smtClean="0">
                <a:ea typeface="新細明體" pitchFamily="18" charset="-120"/>
              </a:rPr>
              <a:t> Phases of an ac compiler (Cont.)</a:t>
            </a:r>
            <a:endParaRPr lang="zh-TW" altLang="en-US" sz="4000" smtClean="0">
              <a:ea typeface="新細明體" pitchFamily="18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The symbol-table constructor traverses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  the AST to record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      all </a:t>
            </a:r>
            <a:r>
              <a:rPr lang="en-US" altLang="zh-TW" i="1" smtClean="0">
                <a:ea typeface="新細明體" pitchFamily="18" charset="-120"/>
              </a:rPr>
              <a:t>identifiers</a:t>
            </a:r>
            <a:r>
              <a:rPr lang="en-US" altLang="zh-TW" smtClean="0">
                <a:ea typeface="新細明體" pitchFamily="18" charset="-120"/>
              </a:rPr>
              <a:t> and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      their </a:t>
            </a:r>
            <a:r>
              <a:rPr lang="en-US" altLang="zh-TW" i="1" smtClean="0">
                <a:ea typeface="新細明體" pitchFamily="18" charset="-120"/>
              </a:rPr>
              <a:t>types</a:t>
            </a:r>
            <a:r>
              <a:rPr lang="en-US" altLang="zh-TW" smtClean="0">
                <a:ea typeface="新細明體" pitchFamily="18" charset="-120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  in a </a:t>
            </a:r>
            <a:r>
              <a:rPr lang="en-US" altLang="zh-TW" b="1" smtClean="0">
                <a:ea typeface="新細明體" pitchFamily="18" charset="-120"/>
              </a:rPr>
              <a:t>symbol table</a:t>
            </a:r>
            <a:r>
              <a:rPr lang="en-US" altLang="zh-TW" smtClean="0">
                <a:ea typeface="新細明體" pitchFamily="18" charset="-120"/>
              </a:rPr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smtClean="0">
              <a:ea typeface="新細明體" pitchFamily="18" charset="-12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The constructor is shown in fig 2.10.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98817-EB27-4424-A3B4-9E7F2BBB533A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1833F9-5AFA-4402-B669-B33F927411C7}" type="slidenum">
              <a:rPr lang="zh-TW" altLang="en-US" smtClean="0"/>
              <a:pPr eaLnBrk="1" hangingPunct="1"/>
              <a:t>3</a:t>
            </a:fld>
            <a:endParaRPr lang="en-US" altLang="zh-TW" smtClean="0"/>
          </a:p>
        </p:txBody>
      </p:sp>
      <p:sp>
        <p:nvSpPr>
          <p:cNvPr id="4099" name="投影片編號版面配置區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4EB0FDD-86FA-4DEC-95BA-23A0D8EA7E7B}" type="slidenum">
              <a:rPr lang="zh-TW" altLang="en-US" sz="1400">
                <a:ea typeface="新細明體" pitchFamily="18" charset="-120"/>
              </a:rPr>
              <a:pPr algn="r" eaLnBrk="1" hangingPunct="1"/>
              <a:t>3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pitchFamily="18" charset="-120"/>
              </a:rPr>
              <a:t>Definition of ac language </a:t>
            </a:r>
            <a:endParaRPr lang="zh-TW" altLang="en-US" sz="3200" smtClean="0">
              <a:ea typeface="新細明體" pitchFamily="18" charset="-12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   Regular expression </a:t>
            </a:r>
            <a:r>
              <a:rPr lang="en-US" altLang="zh-TW" sz="2800" dirty="0" smtClean="0">
                <a:ea typeface="新細明體" pitchFamily="18" charset="-120"/>
              </a:rPr>
              <a:t>specifies </a:t>
            </a:r>
            <a:r>
              <a:rPr lang="en-US" altLang="zh-TW" sz="2800" b="1" dirty="0" smtClean="0">
                <a:ea typeface="新細明體" pitchFamily="18" charset="-120"/>
              </a:rPr>
              <a:t>Token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The actual input characters that correspond to each terminal symbol (called token) are specified by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regular expression</a:t>
            </a:r>
            <a:r>
              <a:rPr lang="en-US" altLang="zh-TW" sz="2400" dirty="0" smtClean="0">
                <a:ea typeface="新細明體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dirty="0" smtClean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For example: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b="1" dirty="0" smtClean="0">
                <a:ea typeface="新細明體" pitchFamily="18" charset="-120"/>
              </a:rPr>
              <a:t>assign</a:t>
            </a:r>
            <a:r>
              <a:rPr lang="en-US" altLang="zh-TW" sz="2000" dirty="0" smtClean="0">
                <a:ea typeface="新細明體" pitchFamily="18" charset="-120"/>
              </a:rPr>
              <a:t> symbol as a terminal, which appears in the input stream as  “=“ character.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The terminal </a:t>
            </a:r>
            <a:r>
              <a:rPr lang="en-US" altLang="zh-TW" sz="2000" b="1" dirty="0" smtClean="0">
                <a:ea typeface="新細明體" pitchFamily="18" charset="-120"/>
              </a:rPr>
              <a:t>id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b="1" dirty="0" smtClean="0">
                <a:ea typeface="新細明體" pitchFamily="18" charset="-120"/>
              </a:rPr>
              <a:t>(identifier) </a:t>
            </a:r>
            <a:r>
              <a:rPr lang="en-US" altLang="zh-TW" sz="2000" dirty="0" smtClean="0">
                <a:ea typeface="新細明體" pitchFamily="18" charset="-120"/>
              </a:rPr>
              <a:t>could be any alphabetic character  except f, </a:t>
            </a:r>
            <a:r>
              <a:rPr lang="en-US" altLang="zh-TW" sz="2000" dirty="0" err="1" smtClean="0">
                <a:ea typeface="新細明體" pitchFamily="18" charset="-120"/>
              </a:rPr>
              <a:t>i</a:t>
            </a:r>
            <a:r>
              <a:rPr lang="en-US" altLang="zh-TW" sz="2000" dirty="0" smtClean="0">
                <a:ea typeface="新細明體" pitchFamily="18" charset="-120"/>
              </a:rPr>
              <a:t>, or p, which are reserved for special use in ac. It is specified as [a-e] | [g-h] ] | [j-o] | [q-z]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2000" dirty="0" smtClean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Regular expression will be covered in Ch. 3.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altLang="zh-TW" sz="4000" smtClean="0">
                <a:ea typeface="新細明體" pitchFamily="18" charset="-120"/>
              </a:rPr>
              <a:t> Phases of an ac compiler (Cont.)</a:t>
            </a:r>
            <a:endParaRPr lang="zh-TW" altLang="en-US" sz="4000" smtClean="0">
              <a:ea typeface="新細明體" pitchFamily="18" charset="-120"/>
            </a:endParaRPr>
          </a:p>
        </p:txBody>
      </p:sp>
      <p:pic>
        <p:nvPicPr>
          <p:cNvPr id="25603" name="Picture 6" descr="IMG_0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0" t="29422" r="32864" b="40636"/>
          <a:stretch>
            <a:fillRect/>
          </a:stretch>
        </p:blipFill>
        <p:spPr bwMode="auto">
          <a:xfrm>
            <a:off x="533400" y="1295400"/>
            <a:ext cx="822960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98817-EB27-4424-A3B4-9E7F2BBB533A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altLang="zh-TW" sz="4000" smtClean="0">
                <a:ea typeface="新細明體" pitchFamily="18" charset="-120"/>
              </a:rPr>
              <a:t> Phases of an ac compiler (Cont.)</a:t>
            </a:r>
            <a:endParaRPr lang="zh-TW" altLang="en-US" sz="4000" smtClean="0">
              <a:ea typeface="新細明體" pitchFamily="18" charset="-12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TW" altLang="en-US" smtClean="0">
                <a:ea typeface="新細明體" pitchFamily="18" charset="-120"/>
              </a:rPr>
              <a:t>   </a:t>
            </a:r>
            <a:r>
              <a:rPr lang="en-US" altLang="zh-TW" smtClean="0">
                <a:ea typeface="新細明體" pitchFamily="18" charset="-120"/>
              </a:rPr>
              <a:t>An </a:t>
            </a:r>
            <a:r>
              <a:rPr lang="en-US" altLang="zh-TW" b="1" smtClean="0">
                <a:ea typeface="新細明體" pitchFamily="18" charset="-120"/>
              </a:rPr>
              <a:t>ac</a:t>
            </a:r>
            <a:r>
              <a:rPr lang="en-US" altLang="zh-TW" smtClean="0">
                <a:ea typeface="新細明體" pitchFamily="18" charset="-120"/>
              </a:rPr>
              <a:t> symbol table has 23 identifier entries with their types: </a:t>
            </a:r>
          </a:p>
          <a:p>
            <a:pPr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           integer, float, or unused (null).</a:t>
            </a:r>
          </a:p>
          <a:p>
            <a:pPr>
              <a:buFontTx/>
              <a:buNone/>
            </a:pPr>
            <a:endParaRPr lang="en-US" altLang="zh-TW" smtClean="0"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  Fig 2.11 shows the symbol table constructed.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98817-EB27-4424-A3B4-9E7F2BBB533A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altLang="zh-TW" sz="4000" smtClean="0">
                <a:ea typeface="新細明體" pitchFamily="18" charset="-120"/>
              </a:rPr>
              <a:t> Phases of an ac compiler (Cont.)</a:t>
            </a:r>
            <a:endParaRPr lang="zh-TW" altLang="en-US" sz="4000" smtClean="0">
              <a:ea typeface="新細明體" pitchFamily="18" charset="-120"/>
            </a:endParaRPr>
          </a:p>
        </p:txBody>
      </p:sp>
      <p:pic>
        <p:nvPicPr>
          <p:cNvPr id="2765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828800"/>
            <a:ext cx="8229600" cy="4267200"/>
          </a:xfrm>
          <a:noFill/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98817-EB27-4424-A3B4-9E7F2BBB533A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altLang="zh-TW" sz="4000" smtClean="0">
                <a:ea typeface="新細明體" pitchFamily="18" charset="-120"/>
              </a:rPr>
              <a:t> Phases of an ac compiler (Cont.)</a:t>
            </a:r>
            <a:endParaRPr lang="zh-TW" altLang="en-US" sz="4000" smtClean="0">
              <a:ea typeface="新細明體" pitchFamily="18" charset="-12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Type checking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The ac language offers two types:</a:t>
            </a:r>
          </a:p>
          <a:p>
            <a:pPr lvl="1">
              <a:buFontTx/>
              <a:buNone/>
            </a:pPr>
            <a:r>
              <a:rPr lang="en-US" altLang="zh-TW" i="1" smtClean="0">
                <a:ea typeface="新細明體" pitchFamily="18" charset="-120"/>
              </a:rPr>
              <a:t>                 integer</a:t>
            </a:r>
            <a:r>
              <a:rPr lang="en-US" altLang="zh-TW" smtClean="0">
                <a:ea typeface="新細明體" pitchFamily="18" charset="-120"/>
              </a:rPr>
              <a:t> and </a:t>
            </a:r>
            <a:r>
              <a:rPr lang="en-US" altLang="zh-TW" i="1" smtClean="0">
                <a:ea typeface="新細明體" pitchFamily="18" charset="-120"/>
              </a:rPr>
              <a:t>float</a:t>
            </a:r>
            <a:r>
              <a:rPr lang="en-US" altLang="zh-TW" smtClean="0">
                <a:ea typeface="新細明體" pitchFamily="18" charset="-120"/>
              </a:rPr>
              <a:t>, </a:t>
            </a:r>
          </a:p>
          <a:p>
            <a:pPr lvl="1"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  and all identifiers must be type-declared in a program before they can be used.</a:t>
            </a:r>
          </a:p>
          <a:p>
            <a:pPr lvl="1">
              <a:buFontTx/>
              <a:buNone/>
            </a:pPr>
            <a:endParaRPr lang="en-US" altLang="zh-TW" smtClean="0">
              <a:ea typeface="新細明體" pitchFamily="18" charset="-120"/>
            </a:endParaRPr>
          </a:p>
          <a:p>
            <a:pPr lvl="1"/>
            <a:r>
              <a:rPr lang="en-US" altLang="zh-TW" smtClean="0">
                <a:ea typeface="新細明體" pitchFamily="18" charset="-120"/>
              </a:rPr>
              <a:t>This process walks the AST </a:t>
            </a:r>
            <a:r>
              <a:rPr lang="en-US" altLang="zh-TW" b="1" smtClean="0">
                <a:ea typeface="新細明體" pitchFamily="18" charset="-120"/>
              </a:rPr>
              <a:t>bottom-up</a:t>
            </a:r>
            <a:r>
              <a:rPr lang="en-US" altLang="zh-TW" smtClean="0">
                <a:ea typeface="新細明體" pitchFamily="18" charset="-120"/>
              </a:rPr>
              <a:t> from its leaves toward its root.</a:t>
            </a:r>
          </a:p>
          <a:p>
            <a:pPr lvl="1"/>
            <a:endParaRPr lang="en-US" altLang="zh-TW" smtClean="0">
              <a:ea typeface="新細明體" pitchFamily="18" charset="-120"/>
            </a:endParaRPr>
          </a:p>
          <a:p>
            <a:pPr lvl="1"/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98817-EB27-4424-A3B4-9E7F2BBB533A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altLang="zh-TW" sz="4000" smtClean="0">
                <a:ea typeface="新細明體" pitchFamily="18" charset="-120"/>
              </a:rPr>
              <a:t> Phases of an ac compiler (Cont.)</a:t>
            </a:r>
            <a:endParaRPr lang="zh-TW" altLang="en-US" sz="4000" smtClean="0">
              <a:ea typeface="新細明體" pitchFamily="18" charset="-12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At each node, appropriate analysis is applied: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400" smtClean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000" smtClean="0">
                <a:ea typeface="新細明體" pitchFamily="18" charset="-120"/>
              </a:rPr>
              <a:t>For constants and symbol references, the visitor methods simple set the supplied node’s type based on the node’s contents.</a:t>
            </a:r>
          </a:p>
          <a:p>
            <a:pPr lvl="1">
              <a:lnSpc>
                <a:spcPct val="90000"/>
              </a:lnSpc>
            </a:pPr>
            <a:endParaRPr lang="en-US" altLang="zh-TW" sz="2000" smtClean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000" smtClean="0">
                <a:ea typeface="新細明體" pitchFamily="18" charset="-120"/>
              </a:rPr>
              <a:t>For nodes that compute value, such as </a:t>
            </a:r>
            <a:r>
              <a:rPr lang="en-US" altLang="zh-TW" sz="2000" b="1" smtClean="0">
                <a:ea typeface="新細明體" pitchFamily="18" charset="-120"/>
              </a:rPr>
              <a:t>plus</a:t>
            </a:r>
            <a:r>
              <a:rPr lang="en-US" altLang="zh-TW" sz="2000" smtClean="0">
                <a:ea typeface="新細明體" pitchFamily="18" charset="-120"/>
              </a:rPr>
              <a:t> and </a:t>
            </a:r>
            <a:r>
              <a:rPr lang="en-US" altLang="zh-TW" sz="2000" b="1" smtClean="0">
                <a:ea typeface="新細明體" pitchFamily="18" charset="-120"/>
              </a:rPr>
              <a:t>minus</a:t>
            </a:r>
            <a:r>
              <a:rPr lang="en-US" altLang="zh-TW" sz="2000" smtClean="0">
                <a:ea typeface="新細明體" pitchFamily="18" charset="-120"/>
              </a:rPr>
              <a:t>, the appropriate type is computed by calling the utility methods.</a:t>
            </a:r>
          </a:p>
          <a:p>
            <a:pPr lvl="1">
              <a:lnSpc>
                <a:spcPct val="90000"/>
              </a:lnSpc>
            </a:pPr>
            <a:endParaRPr lang="en-US" altLang="zh-TW" sz="2000" smtClean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000" smtClean="0">
                <a:ea typeface="新細明體" pitchFamily="18" charset="-120"/>
              </a:rPr>
              <a:t>For an assignment operation, the visitor makes certain that the value computed by the second child is of the same type as the assigned identifier (the first child).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400" smtClean="0">
              <a:ea typeface="新細明體" pitchFamily="18" charset="-12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The results of applying semantic analysis to the AST of fig 2.9 are shown in fig 2.13.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98817-EB27-4424-A3B4-9E7F2BBB533A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7451816" cy="554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87FDD-FF4C-4CDA-AF82-03D287922A1E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altLang="zh-TW" sz="4000" smtClean="0">
                <a:ea typeface="新細明體" pitchFamily="18" charset="-120"/>
              </a:rPr>
              <a:t> Phases of an ac compiler (Cont.)</a:t>
            </a:r>
            <a:endParaRPr lang="zh-TW" altLang="en-US" sz="4000" smtClean="0">
              <a:ea typeface="新細明體" pitchFamily="18" charset="-12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Code generation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Code generation proceeds by traversing (visiting) the AST nodes, starting at its root and working toward its leaves.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smtClean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A visitor generates code based on the node’s type (fig 2.14).</a:t>
            </a:r>
          </a:p>
          <a:p>
            <a:pPr lvl="1">
              <a:lnSpc>
                <a:spcPct val="90000"/>
              </a:lnSpc>
            </a:pPr>
            <a:endParaRPr lang="en-US" altLang="zh-TW" smtClean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Fig 2.15 shows the target code generated from the AST in fig 2.9.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98817-EB27-4424-A3B4-9E7F2BBB533A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IMG_0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1" t="7841" r="5251" b="46532"/>
          <a:stretch>
            <a:fillRect/>
          </a:stretch>
        </p:blipFill>
        <p:spPr bwMode="auto">
          <a:xfrm>
            <a:off x="381000" y="381000"/>
            <a:ext cx="8382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87FDD-FF4C-4CDA-AF82-03D287922A1E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758825"/>
            <a:ext cx="8766175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87FDD-FF4C-4CDA-AF82-03D287922A1E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Homework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 1. Based on the grammar in Figure 2.1, construct the parse tree for the following input:</a:t>
            </a:r>
          </a:p>
          <a:p>
            <a:pPr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	</a:t>
            </a:r>
          </a:p>
          <a:p>
            <a:pPr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     (a) i x  x=100  x=x+30+1  p x</a:t>
            </a:r>
          </a:p>
          <a:p>
            <a:pPr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	 </a:t>
            </a:r>
          </a:p>
          <a:p>
            <a:pPr>
              <a:buFontTx/>
              <a:buNone/>
            </a:pPr>
            <a:endParaRPr lang="en-US" altLang="zh-TW" smtClean="0"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  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98817-EB27-4424-A3B4-9E7F2BBB533A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D3340D-3017-4CFF-8AA7-BAF59ED736B0}" type="slidenum">
              <a:rPr lang="zh-TW" altLang="en-US" smtClean="0"/>
              <a:pPr eaLnBrk="1" hangingPunct="1"/>
              <a:t>4</a:t>
            </a:fld>
            <a:endParaRPr lang="en-US" altLang="zh-TW" smtClean="0"/>
          </a:p>
        </p:txBody>
      </p:sp>
      <p:sp>
        <p:nvSpPr>
          <p:cNvPr id="5123" name="投影片編號版面配置區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CC2CA974-5DA0-4299-B56D-259CE96DB29B}" type="slidenum">
              <a:rPr lang="zh-TW" altLang="en-US" sz="1400">
                <a:ea typeface="新細明體" pitchFamily="18" charset="-120"/>
              </a:rPr>
              <a:pPr algn="r" eaLnBrk="1" hangingPunct="1"/>
              <a:t>4</a:t>
            </a:fld>
            <a:endParaRPr lang="en-US" altLang="zh-TW" sz="1400">
              <a:ea typeface="新細明體" pitchFamily="18" charset="-120"/>
            </a:endParaRP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986713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TW" sz="4000">
                <a:solidFill>
                  <a:schemeClr val="tx2"/>
                </a:solidFill>
                <a:ea typeface="新細明體" pitchFamily="18" charset="-120"/>
              </a:rPr>
              <a:t> </a:t>
            </a:r>
            <a:r>
              <a:rPr lang="en-US" altLang="zh-TW" sz="4000">
                <a:ea typeface="新細明體" pitchFamily="18" charset="-120"/>
              </a:rPr>
              <a:t>Definition of ac language </a:t>
            </a:r>
            <a:r>
              <a:rPr lang="en-US" altLang="zh-TW" sz="3200">
                <a:ea typeface="新細明體" pitchFamily="18" charset="-120"/>
              </a:rPr>
              <a:t>(Cont.)</a:t>
            </a:r>
            <a:endParaRPr lang="zh-TW" altLang="en-US" sz="4000">
              <a:solidFill>
                <a:schemeClr val="tx2"/>
              </a:solidFill>
              <a:ea typeface="新細明體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TW" sz="4000" smtClean="0">
                <a:ea typeface="新細明體" pitchFamily="18" charset="-120"/>
              </a:rPr>
              <a:t>HW Solution 1.(a)</a:t>
            </a:r>
            <a:endParaRPr lang="zh-TW" altLang="en-US" sz="4000" smtClean="0">
              <a:ea typeface="新細明體" pitchFamily="18" charset="-120"/>
            </a:endParaRPr>
          </a:p>
        </p:txBody>
      </p:sp>
      <p:sp>
        <p:nvSpPr>
          <p:cNvPr id="35843" name="Oval 4"/>
          <p:cNvSpPr>
            <a:spLocks noChangeArrowheads="1"/>
          </p:cNvSpPr>
          <p:nvPr/>
        </p:nvSpPr>
        <p:spPr bwMode="auto">
          <a:xfrm>
            <a:off x="3733800" y="12192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Prog</a:t>
            </a:r>
          </a:p>
        </p:txBody>
      </p:sp>
      <p:sp>
        <p:nvSpPr>
          <p:cNvPr id="35844" name="Oval 5"/>
          <p:cNvSpPr>
            <a:spLocks noChangeArrowheads="1"/>
          </p:cNvSpPr>
          <p:nvPr/>
        </p:nvSpPr>
        <p:spPr bwMode="auto">
          <a:xfrm>
            <a:off x="1600200" y="19812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Dcls</a:t>
            </a:r>
          </a:p>
        </p:txBody>
      </p:sp>
      <p:sp>
        <p:nvSpPr>
          <p:cNvPr id="35845" name="Oval 6"/>
          <p:cNvSpPr>
            <a:spLocks noChangeArrowheads="1"/>
          </p:cNvSpPr>
          <p:nvPr/>
        </p:nvSpPr>
        <p:spPr bwMode="auto">
          <a:xfrm>
            <a:off x="3810000" y="19812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Stmts</a:t>
            </a:r>
          </a:p>
        </p:txBody>
      </p:sp>
      <p:sp>
        <p:nvSpPr>
          <p:cNvPr id="35846" name="Oval 7"/>
          <p:cNvSpPr>
            <a:spLocks noChangeArrowheads="1"/>
          </p:cNvSpPr>
          <p:nvPr/>
        </p:nvSpPr>
        <p:spPr bwMode="auto">
          <a:xfrm>
            <a:off x="4953000" y="1676400"/>
            <a:ext cx="3810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$</a:t>
            </a:r>
          </a:p>
        </p:txBody>
      </p:sp>
      <p:sp>
        <p:nvSpPr>
          <p:cNvPr id="35847" name="Oval 8"/>
          <p:cNvSpPr>
            <a:spLocks noChangeArrowheads="1"/>
          </p:cNvSpPr>
          <p:nvPr/>
        </p:nvSpPr>
        <p:spPr bwMode="auto">
          <a:xfrm>
            <a:off x="914400" y="27432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Dcl</a:t>
            </a:r>
          </a:p>
        </p:txBody>
      </p:sp>
      <p:sp>
        <p:nvSpPr>
          <p:cNvPr id="35848" name="Oval 9"/>
          <p:cNvSpPr>
            <a:spLocks noChangeArrowheads="1"/>
          </p:cNvSpPr>
          <p:nvPr/>
        </p:nvSpPr>
        <p:spPr bwMode="auto">
          <a:xfrm>
            <a:off x="1524000" y="27432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Dcls</a:t>
            </a:r>
          </a:p>
        </p:txBody>
      </p:sp>
      <p:sp>
        <p:nvSpPr>
          <p:cNvPr id="35849" name="Oval 11"/>
          <p:cNvSpPr>
            <a:spLocks noChangeArrowheads="1"/>
          </p:cNvSpPr>
          <p:nvPr/>
        </p:nvSpPr>
        <p:spPr bwMode="auto">
          <a:xfrm>
            <a:off x="381000" y="3429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intdcl</a:t>
            </a:r>
          </a:p>
        </p:txBody>
      </p:sp>
      <p:sp>
        <p:nvSpPr>
          <p:cNvPr id="35850" name="Oval 12"/>
          <p:cNvSpPr>
            <a:spLocks noChangeArrowheads="1"/>
          </p:cNvSpPr>
          <p:nvPr/>
        </p:nvSpPr>
        <p:spPr bwMode="auto">
          <a:xfrm>
            <a:off x="2590800" y="34290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assign</a:t>
            </a:r>
          </a:p>
        </p:txBody>
      </p:sp>
      <p:sp>
        <p:nvSpPr>
          <p:cNvPr id="35851" name="Oval 13"/>
          <p:cNvSpPr>
            <a:spLocks noChangeArrowheads="1"/>
          </p:cNvSpPr>
          <p:nvPr/>
        </p:nvSpPr>
        <p:spPr bwMode="auto">
          <a:xfrm>
            <a:off x="914400" y="34290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id</a:t>
            </a:r>
          </a:p>
        </p:txBody>
      </p:sp>
      <p:sp>
        <p:nvSpPr>
          <p:cNvPr id="35852" name="Line 14"/>
          <p:cNvSpPr>
            <a:spLocks noChangeShapeType="1"/>
          </p:cNvSpPr>
          <p:nvPr/>
        </p:nvSpPr>
        <p:spPr bwMode="auto">
          <a:xfrm flipH="1">
            <a:off x="1295400" y="2286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3" name="Line 15"/>
          <p:cNvSpPr>
            <a:spLocks noChangeShapeType="1"/>
          </p:cNvSpPr>
          <p:nvPr/>
        </p:nvSpPr>
        <p:spPr bwMode="auto">
          <a:xfrm flipH="1">
            <a:off x="18288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4" name="Line 16"/>
          <p:cNvSpPr>
            <a:spLocks noChangeShapeType="1"/>
          </p:cNvSpPr>
          <p:nvPr/>
        </p:nvSpPr>
        <p:spPr bwMode="auto">
          <a:xfrm flipH="1">
            <a:off x="685800" y="3048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5" name="Line 17"/>
          <p:cNvSpPr>
            <a:spLocks noChangeShapeType="1"/>
          </p:cNvSpPr>
          <p:nvPr/>
        </p:nvSpPr>
        <p:spPr bwMode="auto">
          <a:xfrm flipH="1">
            <a:off x="1143000" y="3124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6" name="Oval 18"/>
          <p:cNvSpPr>
            <a:spLocks noChangeArrowheads="1"/>
          </p:cNvSpPr>
          <p:nvPr/>
        </p:nvSpPr>
        <p:spPr bwMode="auto">
          <a:xfrm>
            <a:off x="914400" y="3962400"/>
            <a:ext cx="3810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x</a:t>
            </a:r>
          </a:p>
        </p:txBody>
      </p:sp>
      <p:sp>
        <p:nvSpPr>
          <p:cNvPr id="35857" name="Oval 19"/>
          <p:cNvSpPr>
            <a:spLocks noChangeArrowheads="1"/>
          </p:cNvSpPr>
          <p:nvPr/>
        </p:nvSpPr>
        <p:spPr bwMode="auto">
          <a:xfrm>
            <a:off x="381000" y="4038600"/>
            <a:ext cx="3810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i</a:t>
            </a:r>
          </a:p>
        </p:txBody>
      </p:sp>
      <p:sp>
        <p:nvSpPr>
          <p:cNvPr id="35858" name="Line 20"/>
          <p:cNvSpPr>
            <a:spLocks noChangeShapeType="1"/>
          </p:cNvSpPr>
          <p:nvPr/>
        </p:nvSpPr>
        <p:spPr bwMode="auto">
          <a:xfrm>
            <a:off x="533400" y="3810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9" name="Line 21"/>
          <p:cNvSpPr>
            <a:spLocks noChangeShapeType="1"/>
          </p:cNvSpPr>
          <p:nvPr/>
        </p:nvSpPr>
        <p:spPr bwMode="auto">
          <a:xfrm>
            <a:off x="11430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60" name="Oval 22"/>
          <p:cNvSpPr>
            <a:spLocks noChangeArrowheads="1"/>
          </p:cNvSpPr>
          <p:nvPr/>
        </p:nvSpPr>
        <p:spPr bwMode="auto">
          <a:xfrm>
            <a:off x="1600200" y="3429000"/>
            <a:ext cx="3810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λ</a:t>
            </a:r>
          </a:p>
        </p:txBody>
      </p:sp>
      <p:sp>
        <p:nvSpPr>
          <p:cNvPr id="35861" name="Line 23"/>
          <p:cNvSpPr>
            <a:spLocks noChangeShapeType="1"/>
          </p:cNvSpPr>
          <p:nvPr/>
        </p:nvSpPr>
        <p:spPr bwMode="auto">
          <a:xfrm>
            <a:off x="17526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62" name="Line 24"/>
          <p:cNvSpPr>
            <a:spLocks noChangeShapeType="1"/>
          </p:cNvSpPr>
          <p:nvPr/>
        </p:nvSpPr>
        <p:spPr bwMode="auto">
          <a:xfrm flipH="1">
            <a:off x="2057400" y="14478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63" name="Oval 25"/>
          <p:cNvSpPr>
            <a:spLocks noChangeArrowheads="1"/>
          </p:cNvSpPr>
          <p:nvPr/>
        </p:nvSpPr>
        <p:spPr bwMode="auto">
          <a:xfrm>
            <a:off x="2209800" y="25146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Stmt</a:t>
            </a:r>
          </a:p>
        </p:txBody>
      </p:sp>
      <p:sp>
        <p:nvSpPr>
          <p:cNvPr id="35864" name="Oval 26"/>
          <p:cNvSpPr>
            <a:spLocks noChangeArrowheads="1"/>
          </p:cNvSpPr>
          <p:nvPr/>
        </p:nvSpPr>
        <p:spPr bwMode="auto">
          <a:xfrm>
            <a:off x="6934200" y="3810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Print</a:t>
            </a:r>
          </a:p>
        </p:txBody>
      </p:sp>
      <p:sp>
        <p:nvSpPr>
          <p:cNvPr id="35865" name="Oval 27"/>
          <p:cNvSpPr>
            <a:spLocks noChangeArrowheads="1"/>
          </p:cNvSpPr>
          <p:nvPr/>
        </p:nvSpPr>
        <p:spPr bwMode="auto">
          <a:xfrm>
            <a:off x="6019800" y="28194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Stmts</a:t>
            </a:r>
          </a:p>
        </p:txBody>
      </p:sp>
      <p:sp>
        <p:nvSpPr>
          <p:cNvPr id="35866" name="Oval 28"/>
          <p:cNvSpPr>
            <a:spLocks noChangeArrowheads="1"/>
          </p:cNvSpPr>
          <p:nvPr/>
        </p:nvSpPr>
        <p:spPr bwMode="auto">
          <a:xfrm>
            <a:off x="44958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Stmts</a:t>
            </a:r>
          </a:p>
        </p:txBody>
      </p:sp>
      <p:sp>
        <p:nvSpPr>
          <p:cNvPr id="35867" name="Oval 29"/>
          <p:cNvSpPr>
            <a:spLocks noChangeArrowheads="1"/>
          </p:cNvSpPr>
          <p:nvPr/>
        </p:nvSpPr>
        <p:spPr bwMode="auto">
          <a:xfrm>
            <a:off x="2057400" y="34290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id</a:t>
            </a:r>
          </a:p>
        </p:txBody>
      </p:sp>
      <p:sp>
        <p:nvSpPr>
          <p:cNvPr id="35868" name="Oval 30"/>
          <p:cNvSpPr>
            <a:spLocks noChangeArrowheads="1"/>
          </p:cNvSpPr>
          <p:nvPr/>
        </p:nvSpPr>
        <p:spPr bwMode="auto">
          <a:xfrm>
            <a:off x="3200400" y="3429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Val</a:t>
            </a:r>
          </a:p>
        </p:txBody>
      </p:sp>
      <p:sp>
        <p:nvSpPr>
          <p:cNvPr id="35869" name="Oval 31"/>
          <p:cNvSpPr>
            <a:spLocks noChangeArrowheads="1"/>
          </p:cNvSpPr>
          <p:nvPr/>
        </p:nvSpPr>
        <p:spPr bwMode="auto">
          <a:xfrm>
            <a:off x="3733800" y="3429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Expr</a:t>
            </a:r>
          </a:p>
        </p:txBody>
      </p:sp>
      <p:sp>
        <p:nvSpPr>
          <p:cNvPr id="35870" name="Line 32"/>
          <p:cNvSpPr>
            <a:spLocks noChangeShapeType="1"/>
          </p:cNvSpPr>
          <p:nvPr/>
        </p:nvSpPr>
        <p:spPr bwMode="auto">
          <a:xfrm flipH="1">
            <a:off x="2286000" y="28956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71" name="Line 33"/>
          <p:cNvSpPr>
            <a:spLocks noChangeShapeType="1"/>
          </p:cNvSpPr>
          <p:nvPr/>
        </p:nvSpPr>
        <p:spPr bwMode="auto">
          <a:xfrm>
            <a:off x="2590800" y="2895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72" name="Line 34"/>
          <p:cNvSpPr>
            <a:spLocks noChangeShapeType="1"/>
          </p:cNvSpPr>
          <p:nvPr/>
        </p:nvSpPr>
        <p:spPr bwMode="auto">
          <a:xfrm>
            <a:off x="2667000" y="2819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73" name="Line 35"/>
          <p:cNvSpPr>
            <a:spLocks noChangeShapeType="1"/>
          </p:cNvSpPr>
          <p:nvPr/>
        </p:nvSpPr>
        <p:spPr bwMode="auto">
          <a:xfrm>
            <a:off x="2743200" y="27432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74" name="Line 36"/>
          <p:cNvSpPr>
            <a:spLocks noChangeShapeType="1"/>
          </p:cNvSpPr>
          <p:nvPr/>
        </p:nvSpPr>
        <p:spPr bwMode="auto">
          <a:xfrm>
            <a:off x="40386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75" name="Line 37"/>
          <p:cNvSpPr>
            <a:spLocks noChangeShapeType="1"/>
          </p:cNvSpPr>
          <p:nvPr/>
        </p:nvSpPr>
        <p:spPr bwMode="auto">
          <a:xfrm flipH="1">
            <a:off x="2590800" y="21336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76" name="Line 38"/>
          <p:cNvSpPr>
            <a:spLocks noChangeShapeType="1"/>
          </p:cNvSpPr>
          <p:nvPr/>
        </p:nvSpPr>
        <p:spPr bwMode="auto">
          <a:xfrm>
            <a:off x="4343400" y="22098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77" name="Oval 39"/>
          <p:cNvSpPr>
            <a:spLocks noChangeArrowheads="1"/>
          </p:cNvSpPr>
          <p:nvPr/>
        </p:nvSpPr>
        <p:spPr bwMode="auto">
          <a:xfrm>
            <a:off x="1981200" y="4038600"/>
            <a:ext cx="3810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x</a:t>
            </a:r>
          </a:p>
        </p:txBody>
      </p:sp>
      <p:sp>
        <p:nvSpPr>
          <p:cNvPr id="35878" name="Oval 40"/>
          <p:cNvSpPr>
            <a:spLocks noChangeArrowheads="1"/>
          </p:cNvSpPr>
          <p:nvPr/>
        </p:nvSpPr>
        <p:spPr bwMode="auto">
          <a:xfrm>
            <a:off x="2667000" y="4038600"/>
            <a:ext cx="3810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=</a:t>
            </a:r>
          </a:p>
        </p:txBody>
      </p:sp>
      <p:sp>
        <p:nvSpPr>
          <p:cNvPr id="35879" name="Oval 41"/>
          <p:cNvSpPr>
            <a:spLocks noChangeArrowheads="1"/>
          </p:cNvSpPr>
          <p:nvPr/>
        </p:nvSpPr>
        <p:spPr bwMode="auto">
          <a:xfrm>
            <a:off x="3276600" y="4038600"/>
            <a:ext cx="3810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100</a:t>
            </a:r>
          </a:p>
        </p:txBody>
      </p:sp>
      <p:sp>
        <p:nvSpPr>
          <p:cNvPr id="35880" name="Oval 42"/>
          <p:cNvSpPr>
            <a:spLocks noChangeArrowheads="1"/>
          </p:cNvSpPr>
          <p:nvPr/>
        </p:nvSpPr>
        <p:spPr bwMode="auto">
          <a:xfrm>
            <a:off x="3886200" y="4038600"/>
            <a:ext cx="3810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λ</a:t>
            </a:r>
          </a:p>
        </p:txBody>
      </p:sp>
      <p:sp>
        <p:nvSpPr>
          <p:cNvPr id="35881" name="Line 44"/>
          <p:cNvSpPr>
            <a:spLocks noChangeShapeType="1"/>
          </p:cNvSpPr>
          <p:nvPr/>
        </p:nvSpPr>
        <p:spPr bwMode="auto">
          <a:xfrm flipH="1">
            <a:off x="22098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82" name="Line 45"/>
          <p:cNvSpPr>
            <a:spLocks noChangeShapeType="1"/>
          </p:cNvSpPr>
          <p:nvPr/>
        </p:nvSpPr>
        <p:spPr bwMode="auto">
          <a:xfrm flipH="1">
            <a:off x="2819400" y="3810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83" name="Line 46"/>
          <p:cNvSpPr>
            <a:spLocks noChangeShapeType="1"/>
          </p:cNvSpPr>
          <p:nvPr/>
        </p:nvSpPr>
        <p:spPr bwMode="auto">
          <a:xfrm>
            <a:off x="3429000" y="3810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84" name="Line 47"/>
          <p:cNvSpPr>
            <a:spLocks noChangeShapeType="1"/>
          </p:cNvSpPr>
          <p:nvPr/>
        </p:nvSpPr>
        <p:spPr bwMode="auto">
          <a:xfrm>
            <a:off x="3962400" y="3810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85" name="Oval 48"/>
          <p:cNvSpPr>
            <a:spLocks noChangeArrowheads="1"/>
          </p:cNvSpPr>
          <p:nvPr/>
        </p:nvSpPr>
        <p:spPr bwMode="auto">
          <a:xfrm>
            <a:off x="4953000" y="3810000"/>
            <a:ext cx="685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assign</a:t>
            </a:r>
          </a:p>
        </p:txBody>
      </p:sp>
      <p:sp>
        <p:nvSpPr>
          <p:cNvPr id="35886" name="Oval 49"/>
          <p:cNvSpPr>
            <a:spLocks noChangeArrowheads="1"/>
          </p:cNvSpPr>
          <p:nvPr/>
        </p:nvSpPr>
        <p:spPr bwMode="auto">
          <a:xfrm>
            <a:off x="4572000" y="2895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Stmt</a:t>
            </a:r>
          </a:p>
        </p:txBody>
      </p:sp>
      <p:sp>
        <p:nvSpPr>
          <p:cNvPr id="35887" name="Oval 50"/>
          <p:cNvSpPr>
            <a:spLocks noChangeArrowheads="1"/>
          </p:cNvSpPr>
          <p:nvPr/>
        </p:nvSpPr>
        <p:spPr bwMode="auto">
          <a:xfrm>
            <a:off x="7543800" y="3276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Stmts</a:t>
            </a:r>
          </a:p>
        </p:txBody>
      </p:sp>
      <p:sp>
        <p:nvSpPr>
          <p:cNvPr id="35888" name="Oval 51"/>
          <p:cNvSpPr>
            <a:spLocks noChangeArrowheads="1"/>
          </p:cNvSpPr>
          <p:nvPr/>
        </p:nvSpPr>
        <p:spPr bwMode="auto">
          <a:xfrm>
            <a:off x="44196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id</a:t>
            </a:r>
          </a:p>
        </p:txBody>
      </p:sp>
      <p:sp>
        <p:nvSpPr>
          <p:cNvPr id="35889" name="Oval 52"/>
          <p:cNvSpPr>
            <a:spLocks noChangeArrowheads="1"/>
          </p:cNvSpPr>
          <p:nvPr/>
        </p:nvSpPr>
        <p:spPr bwMode="auto">
          <a:xfrm>
            <a:off x="5715000" y="3810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Val</a:t>
            </a:r>
          </a:p>
        </p:txBody>
      </p:sp>
      <p:sp>
        <p:nvSpPr>
          <p:cNvPr id="35890" name="Oval 53"/>
          <p:cNvSpPr>
            <a:spLocks noChangeArrowheads="1"/>
          </p:cNvSpPr>
          <p:nvPr/>
        </p:nvSpPr>
        <p:spPr bwMode="auto">
          <a:xfrm>
            <a:off x="6324600" y="3810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Expr</a:t>
            </a:r>
          </a:p>
        </p:txBody>
      </p:sp>
      <p:sp>
        <p:nvSpPr>
          <p:cNvPr id="35891" name="Line 54"/>
          <p:cNvSpPr>
            <a:spLocks noChangeShapeType="1"/>
          </p:cNvSpPr>
          <p:nvPr/>
        </p:nvSpPr>
        <p:spPr bwMode="auto">
          <a:xfrm flipH="1">
            <a:off x="4648200" y="32766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92" name="Line 55"/>
          <p:cNvSpPr>
            <a:spLocks noChangeShapeType="1"/>
          </p:cNvSpPr>
          <p:nvPr/>
        </p:nvSpPr>
        <p:spPr bwMode="auto">
          <a:xfrm>
            <a:off x="4876800" y="3276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93" name="Line 56"/>
          <p:cNvSpPr>
            <a:spLocks noChangeShapeType="1"/>
          </p:cNvSpPr>
          <p:nvPr/>
        </p:nvSpPr>
        <p:spPr bwMode="auto">
          <a:xfrm>
            <a:off x="4953000" y="3200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94" name="Line 57"/>
          <p:cNvSpPr>
            <a:spLocks noChangeShapeType="1"/>
          </p:cNvSpPr>
          <p:nvPr/>
        </p:nvSpPr>
        <p:spPr bwMode="auto">
          <a:xfrm>
            <a:off x="5029200" y="31242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95" name="Line 58"/>
          <p:cNvSpPr>
            <a:spLocks noChangeShapeType="1"/>
          </p:cNvSpPr>
          <p:nvPr/>
        </p:nvSpPr>
        <p:spPr bwMode="auto">
          <a:xfrm>
            <a:off x="48006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96" name="Oval 59"/>
          <p:cNvSpPr>
            <a:spLocks noChangeArrowheads="1"/>
          </p:cNvSpPr>
          <p:nvPr/>
        </p:nvSpPr>
        <p:spPr bwMode="auto">
          <a:xfrm>
            <a:off x="5486400" y="48768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Plus</a:t>
            </a:r>
          </a:p>
        </p:txBody>
      </p:sp>
      <p:sp>
        <p:nvSpPr>
          <p:cNvPr id="35897" name="Oval 60"/>
          <p:cNvSpPr>
            <a:spLocks noChangeArrowheads="1"/>
          </p:cNvSpPr>
          <p:nvPr/>
        </p:nvSpPr>
        <p:spPr bwMode="auto">
          <a:xfrm>
            <a:off x="6172200" y="48768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Val</a:t>
            </a:r>
          </a:p>
        </p:txBody>
      </p:sp>
      <p:sp>
        <p:nvSpPr>
          <p:cNvPr id="35898" name="Oval 61"/>
          <p:cNvSpPr>
            <a:spLocks noChangeArrowheads="1"/>
          </p:cNvSpPr>
          <p:nvPr/>
        </p:nvSpPr>
        <p:spPr bwMode="auto">
          <a:xfrm>
            <a:off x="6858000" y="48768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Expr</a:t>
            </a:r>
          </a:p>
        </p:txBody>
      </p:sp>
      <p:sp>
        <p:nvSpPr>
          <p:cNvPr id="35899" name="Oval 62"/>
          <p:cNvSpPr>
            <a:spLocks noChangeArrowheads="1"/>
          </p:cNvSpPr>
          <p:nvPr/>
        </p:nvSpPr>
        <p:spPr bwMode="auto">
          <a:xfrm>
            <a:off x="4343400" y="4343400"/>
            <a:ext cx="3810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x</a:t>
            </a:r>
          </a:p>
        </p:txBody>
      </p:sp>
      <p:sp>
        <p:nvSpPr>
          <p:cNvPr id="35900" name="Oval 63"/>
          <p:cNvSpPr>
            <a:spLocks noChangeArrowheads="1"/>
          </p:cNvSpPr>
          <p:nvPr/>
        </p:nvSpPr>
        <p:spPr bwMode="auto">
          <a:xfrm>
            <a:off x="5029200" y="4343400"/>
            <a:ext cx="3810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=</a:t>
            </a:r>
          </a:p>
        </p:txBody>
      </p:sp>
      <p:sp>
        <p:nvSpPr>
          <p:cNvPr id="35901" name="Oval 64"/>
          <p:cNvSpPr>
            <a:spLocks noChangeArrowheads="1"/>
          </p:cNvSpPr>
          <p:nvPr/>
        </p:nvSpPr>
        <p:spPr bwMode="auto">
          <a:xfrm>
            <a:off x="5715000" y="4343400"/>
            <a:ext cx="3810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x</a:t>
            </a:r>
          </a:p>
        </p:txBody>
      </p:sp>
      <p:sp>
        <p:nvSpPr>
          <p:cNvPr id="35902" name="Line 65"/>
          <p:cNvSpPr>
            <a:spLocks noChangeShapeType="1"/>
          </p:cNvSpPr>
          <p:nvPr/>
        </p:nvSpPr>
        <p:spPr bwMode="auto">
          <a:xfrm flipH="1">
            <a:off x="45720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903" name="Line 66"/>
          <p:cNvSpPr>
            <a:spLocks noChangeShapeType="1"/>
          </p:cNvSpPr>
          <p:nvPr/>
        </p:nvSpPr>
        <p:spPr bwMode="auto">
          <a:xfrm>
            <a:off x="5257800" y="4191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904" name="Line 67"/>
          <p:cNvSpPr>
            <a:spLocks noChangeShapeType="1"/>
          </p:cNvSpPr>
          <p:nvPr/>
        </p:nvSpPr>
        <p:spPr bwMode="auto">
          <a:xfrm>
            <a:off x="5867400" y="4191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905" name="Oval 68"/>
          <p:cNvSpPr>
            <a:spLocks noChangeArrowheads="1"/>
          </p:cNvSpPr>
          <p:nvPr/>
        </p:nvSpPr>
        <p:spPr bwMode="auto">
          <a:xfrm>
            <a:off x="6019800" y="56388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Plus</a:t>
            </a:r>
          </a:p>
        </p:txBody>
      </p:sp>
      <p:sp>
        <p:nvSpPr>
          <p:cNvPr id="35906" name="Oval 69"/>
          <p:cNvSpPr>
            <a:spLocks noChangeArrowheads="1"/>
          </p:cNvSpPr>
          <p:nvPr/>
        </p:nvSpPr>
        <p:spPr bwMode="auto">
          <a:xfrm>
            <a:off x="6705600" y="56388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Val</a:t>
            </a:r>
          </a:p>
        </p:txBody>
      </p:sp>
      <p:sp>
        <p:nvSpPr>
          <p:cNvPr id="35907" name="Oval 70"/>
          <p:cNvSpPr>
            <a:spLocks noChangeArrowheads="1"/>
          </p:cNvSpPr>
          <p:nvPr/>
        </p:nvSpPr>
        <p:spPr bwMode="auto">
          <a:xfrm>
            <a:off x="7391400" y="56388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Expr</a:t>
            </a:r>
          </a:p>
        </p:txBody>
      </p:sp>
      <p:sp>
        <p:nvSpPr>
          <p:cNvPr id="35908" name="Line 71"/>
          <p:cNvSpPr>
            <a:spLocks noChangeShapeType="1"/>
          </p:cNvSpPr>
          <p:nvPr/>
        </p:nvSpPr>
        <p:spPr bwMode="auto">
          <a:xfrm flipH="1">
            <a:off x="5867400" y="4191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909" name="Line 72"/>
          <p:cNvSpPr>
            <a:spLocks noChangeShapeType="1"/>
          </p:cNvSpPr>
          <p:nvPr/>
        </p:nvSpPr>
        <p:spPr bwMode="auto">
          <a:xfrm flipH="1">
            <a:off x="6400800" y="41910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910" name="Line 73"/>
          <p:cNvSpPr>
            <a:spLocks noChangeShapeType="1"/>
          </p:cNvSpPr>
          <p:nvPr/>
        </p:nvSpPr>
        <p:spPr bwMode="auto">
          <a:xfrm>
            <a:off x="6705600" y="41148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911" name="Oval 74"/>
          <p:cNvSpPr>
            <a:spLocks noChangeArrowheads="1"/>
          </p:cNvSpPr>
          <p:nvPr/>
        </p:nvSpPr>
        <p:spPr bwMode="auto">
          <a:xfrm>
            <a:off x="4800600" y="5334000"/>
            <a:ext cx="3810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+</a:t>
            </a:r>
          </a:p>
        </p:txBody>
      </p:sp>
      <p:sp>
        <p:nvSpPr>
          <p:cNvPr id="35912" name="Oval 75"/>
          <p:cNvSpPr>
            <a:spLocks noChangeArrowheads="1"/>
          </p:cNvSpPr>
          <p:nvPr/>
        </p:nvSpPr>
        <p:spPr bwMode="auto">
          <a:xfrm>
            <a:off x="5486400" y="5334000"/>
            <a:ext cx="3810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30</a:t>
            </a:r>
          </a:p>
        </p:txBody>
      </p:sp>
      <p:sp>
        <p:nvSpPr>
          <p:cNvPr id="35913" name="Line 76"/>
          <p:cNvSpPr>
            <a:spLocks noChangeShapeType="1"/>
          </p:cNvSpPr>
          <p:nvPr/>
        </p:nvSpPr>
        <p:spPr bwMode="auto">
          <a:xfrm flipH="1">
            <a:off x="5105400" y="5105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914" name="Line 77"/>
          <p:cNvSpPr>
            <a:spLocks noChangeShapeType="1"/>
          </p:cNvSpPr>
          <p:nvPr/>
        </p:nvSpPr>
        <p:spPr bwMode="auto">
          <a:xfrm flipH="1">
            <a:off x="5867400" y="5181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915" name="Oval 78"/>
          <p:cNvSpPr>
            <a:spLocks noChangeArrowheads="1"/>
          </p:cNvSpPr>
          <p:nvPr/>
        </p:nvSpPr>
        <p:spPr bwMode="auto">
          <a:xfrm>
            <a:off x="6019800" y="6172200"/>
            <a:ext cx="3810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+</a:t>
            </a:r>
          </a:p>
        </p:txBody>
      </p:sp>
      <p:sp>
        <p:nvSpPr>
          <p:cNvPr id="35916" name="Oval 79"/>
          <p:cNvSpPr>
            <a:spLocks noChangeArrowheads="1"/>
          </p:cNvSpPr>
          <p:nvPr/>
        </p:nvSpPr>
        <p:spPr bwMode="auto">
          <a:xfrm>
            <a:off x="6705600" y="6172200"/>
            <a:ext cx="3810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1</a:t>
            </a:r>
          </a:p>
        </p:txBody>
      </p:sp>
      <p:sp>
        <p:nvSpPr>
          <p:cNvPr id="35917" name="Line 80"/>
          <p:cNvSpPr>
            <a:spLocks noChangeShapeType="1"/>
          </p:cNvSpPr>
          <p:nvPr/>
        </p:nvSpPr>
        <p:spPr bwMode="auto">
          <a:xfrm>
            <a:off x="6248400" y="6019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918" name="Line 81"/>
          <p:cNvSpPr>
            <a:spLocks noChangeShapeType="1"/>
          </p:cNvSpPr>
          <p:nvPr/>
        </p:nvSpPr>
        <p:spPr bwMode="auto">
          <a:xfrm>
            <a:off x="6934200" y="6019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919" name="Oval 82"/>
          <p:cNvSpPr>
            <a:spLocks noChangeArrowheads="1"/>
          </p:cNvSpPr>
          <p:nvPr/>
        </p:nvSpPr>
        <p:spPr bwMode="auto">
          <a:xfrm>
            <a:off x="7391400" y="6172200"/>
            <a:ext cx="3810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λ</a:t>
            </a:r>
          </a:p>
        </p:txBody>
      </p:sp>
      <p:sp>
        <p:nvSpPr>
          <p:cNvPr id="35920" name="Line 83"/>
          <p:cNvSpPr>
            <a:spLocks noChangeShapeType="1"/>
          </p:cNvSpPr>
          <p:nvPr/>
        </p:nvSpPr>
        <p:spPr bwMode="auto">
          <a:xfrm>
            <a:off x="7620000" y="6019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921" name="Line 84"/>
          <p:cNvSpPr>
            <a:spLocks noChangeShapeType="1"/>
          </p:cNvSpPr>
          <p:nvPr/>
        </p:nvSpPr>
        <p:spPr bwMode="auto">
          <a:xfrm flipH="1">
            <a:off x="6324600" y="5105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922" name="Line 85"/>
          <p:cNvSpPr>
            <a:spLocks noChangeShapeType="1"/>
          </p:cNvSpPr>
          <p:nvPr/>
        </p:nvSpPr>
        <p:spPr bwMode="auto">
          <a:xfrm flipH="1">
            <a:off x="6934200" y="5257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923" name="Line 86"/>
          <p:cNvSpPr>
            <a:spLocks noChangeShapeType="1"/>
          </p:cNvSpPr>
          <p:nvPr/>
        </p:nvSpPr>
        <p:spPr bwMode="auto">
          <a:xfrm>
            <a:off x="7239000" y="5181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924" name="Line 87"/>
          <p:cNvSpPr>
            <a:spLocks noChangeShapeType="1"/>
          </p:cNvSpPr>
          <p:nvPr/>
        </p:nvSpPr>
        <p:spPr bwMode="auto">
          <a:xfrm>
            <a:off x="5105400" y="25146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925" name="Oval 88"/>
          <p:cNvSpPr>
            <a:spLocks noChangeArrowheads="1"/>
          </p:cNvSpPr>
          <p:nvPr/>
        </p:nvSpPr>
        <p:spPr bwMode="auto">
          <a:xfrm>
            <a:off x="6705600" y="3276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Stmt</a:t>
            </a:r>
          </a:p>
        </p:txBody>
      </p:sp>
      <p:sp>
        <p:nvSpPr>
          <p:cNvPr id="35926" name="Oval 89"/>
          <p:cNvSpPr>
            <a:spLocks noChangeArrowheads="1"/>
          </p:cNvSpPr>
          <p:nvPr/>
        </p:nvSpPr>
        <p:spPr bwMode="auto">
          <a:xfrm>
            <a:off x="76200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id</a:t>
            </a:r>
          </a:p>
        </p:txBody>
      </p:sp>
      <p:sp>
        <p:nvSpPr>
          <p:cNvPr id="35927" name="Line 90"/>
          <p:cNvSpPr>
            <a:spLocks noChangeShapeType="1"/>
          </p:cNvSpPr>
          <p:nvPr/>
        </p:nvSpPr>
        <p:spPr bwMode="auto">
          <a:xfrm>
            <a:off x="6477000" y="3124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928" name="Line 91"/>
          <p:cNvSpPr>
            <a:spLocks noChangeShapeType="1"/>
          </p:cNvSpPr>
          <p:nvPr/>
        </p:nvSpPr>
        <p:spPr bwMode="auto">
          <a:xfrm>
            <a:off x="7010400" y="3657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929" name="Line 92"/>
          <p:cNvSpPr>
            <a:spLocks noChangeShapeType="1"/>
          </p:cNvSpPr>
          <p:nvPr/>
        </p:nvSpPr>
        <p:spPr bwMode="auto">
          <a:xfrm>
            <a:off x="7162800" y="3505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930" name="Line 93"/>
          <p:cNvSpPr>
            <a:spLocks noChangeShapeType="1"/>
          </p:cNvSpPr>
          <p:nvPr/>
        </p:nvSpPr>
        <p:spPr bwMode="auto">
          <a:xfrm>
            <a:off x="6553200" y="29718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931" name="Line 94"/>
          <p:cNvSpPr>
            <a:spLocks noChangeShapeType="1"/>
          </p:cNvSpPr>
          <p:nvPr/>
        </p:nvSpPr>
        <p:spPr bwMode="auto">
          <a:xfrm>
            <a:off x="4267200" y="14478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932" name="Oval 95"/>
          <p:cNvSpPr>
            <a:spLocks noChangeArrowheads="1"/>
          </p:cNvSpPr>
          <p:nvPr/>
        </p:nvSpPr>
        <p:spPr bwMode="auto">
          <a:xfrm>
            <a:off x="7162800" y="4343400"/>
            <a:ext cx="3810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p</a:t>
            </a:r>
          </a:p>
        </p:txBody>
      </p:sp>
      <p:sp>
        <p:nvSpPr>
          <p:cNvPr id="35933" name="Line 96"/>
          <p:cNvSpPr>
            <a:spLocks noChangeShapeType="1"/>
          </p:cNvSpPr>
          <p:nvPr/>
        </p:nvSpPr>
        <p:spPr bwMode="auto">
          <a:xfrm>
            <a:off x="7239000" y="4191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934" name="Oval 97"/>
          <p:cNvSpPr>
            <a:spLocks noChangeArrowheads="1"/>
          </p:cNvSpPr>
          <p:nvPr/>
        </p:nvSpPr>
        <p:spPr bwMode="auto">
          <a:xfrm>
            <a:off x="7696200" y="4343400"/>
            <a:ext cx="3810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x</a:t>
            </a:r>
          </a:p>
        </p:txBody>
      </p:sp>
      <p:sp>
        <p:nvSpPr>
          <p:cNvPr id="35935" name="Line 98"/>
          <p:cNvSpPr>
            <a:spLocks noChangeShapeType="1"/>
          </p:cNvSpPr>
          <p:nvPr/>
        </p:nvSpPr>
        <p:spPr bwMode="auto">
          <a:xfrm>
            <a:off x="7772400" y="4114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936" name="Oval 99"/>
          <p:cNvSpPr>
            <a:spLocks noChangeArrowheads="1"/>
          </p:cNvSpPr>
          <p:nvPr/>
        </p:nvSpPr>
        <p:spPr bwMode="auto">
          <a:xfrm>
            <a:off x="8305800" y="3810000"/>
            <a:ext cx="3048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λ</a:t>
            </a:r>
          </a:p>
        </p:txBody>
      </p:sp>
      <p:sp>
        <p:nvSpPr>
          <p:cNvPr id="35937" name="Line 100"/>
          <p:cNvSpPr>
            <a:spLocks noChangeShapeType="1"/>
          </p:cNvSpPr>
          <p:nvPr/>
        </p:nvSpPr>
        <p:spPr bwMode="auto">
          <a:xfrm>
            <a:off x="8001000" y="3505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98817-EB27-4424-A3B4-9E7F2BBB533A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Homework (Cont.)</a:t>
            </a:r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smtClean="0">
                <a:ea typeface="新細明體" pitchFamily="18" charset="-120"/>
              </a:rPr>
              <a:t>2. For the input shown in Exercise 1: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smtClean="0">
                <a:ea typeface="新細明體" pitchFamily="18" charset="-120"/>
              </a:rPr>
              <a:t>	(a) Construct the input’s AST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80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smtClean="0">
                <a:ea typeface="新細明體" pitchFamily="18" charset="-120"/>
              </a:rPr>
              <a:t>	(b) According to the definition of </a:t>
            </a:r>
            <a:r>
              <a:rPr lang="en-US" altLang="zh-TW" sz="2800" b="1" smtClean="0">
                <a:ea typeface="新細明體" pitchFamily="18" charset="-120"/>
              </a:rPr>
              <a:t>ac</a:t>
            </a:r>
            <a:r>
              <a:rPr lang="en-US" altLang="zh-TW" sz="2800" smtClean="0">
                <a:ea typeface="新細明體" pitchFamily="18" charset="-120"/>
              </a:rPr>
              <a:t>, is the input semantically correct? If not, what changes to the </a:t>
            </a:r>
            <a:r>
              <a:rPr lang="en-US" altLang="zh-TW" sz="2800" b="1" smtClean="0">
                <a:ea typeface="新細明體" pitchFamily="18" charset="-120"/>
              </a:rPr>
              <a:t>ac</a:t>
            </a:r>
            <a:r>
              <a:rPr lang="en-US" altLang="zh-TW" sz="2800" smtClean="0">
                <a:ea typeface="新細明體" pitchFamily="18" charset="-120"/>
              </a:rPr>
              <a:t> language would render the input semantically correct?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80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smtClean="0">
                <a:ea typeface="新細明體" pitchFamily="18" charset="-120"/>
              </a:rPr>
              <a:t>	(c) With </a:t>
            </a:r>
            <a:r>
              <a:rPr lang="en-US" altLang="zh-TW" sz="2800" b="1" smtClean="0">
                <a:ea typeface="新細明體" pitchFamily="18" charset="-120"/>
              </a:rPr>
              <a:t>ac</a:t>
            </a:r>
            <a:r>
              <a:rPr lang="en-US" altLang="zh-TW" sz="2800" smtClean="0">
                <a:ea typeface="新細明體" pitchFamily="18" charset="-120"/>
              </a:rPr>
              <a:t> changes in place that make the input semantically correct, show the code that would be generated on behalf of the input.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smtClean="0">
                <a:ea typeface="新細明體" pitchFamily="18" charset="-12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smtClean="0">
                <a:ea typeface="新細明體" pitchFamily="18" charset="-120"/>
              </a:rPr>
              <a:t>	</a:t>
            </a:r>
            <a:r>
              <a:rPr lang="en-US" altLang="zh-TW" sz="280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zh-TW" altLang="en-US" sz="280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98817-EB27-4424-A3B4-9E7F2BBB533A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TW" sz="4000" smtClean="0">
                <a:ea typeface="新細明體" pitchFamily="18" charset="-120"/>
              </a:rPr>
              <a:t>HW Solution 2.(a)</a:t>
            </a:r>
            <a:endParaRPr lang="zh-TW" altLang="en-US" sz="4000" smtClean="0">
              <a:ea typeface="新細明體" pitchFamily="18" charset="-120"/>
            </a:endParaRPr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3886200" y="1676400"/>
            <a:ext cx="838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>
                <a:ea typeface="新細明體" pitchFamily="18" charset="-120"/>
              </a:rPr>
              <a:t>Prog</a:t>
            </a:r>
          </a:p>
        </p:txBody>
      </p:sp>
      <p:sp>
        <p:nvSpPr>
          <p:cNvPr id="37892" name="Oval 16"/>
          <p:cNvSpPr>
            <a:spLocks noChangeArrowheads="1"/>
          </p:cNvSpPr>
          <p:nvPr/>
        </p:nvSpPr>
        <p:spPr bwMode="auto">
          <a:xfrm>
            <a:off x="1905000" y="2590800"/>
            <a:ext cx="5334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>
                <a:ea typeface="新細明體" pitchFamily="18" charset="-120"/>
              </a:rPr>
              <a:t>x</a:t>
            </a:r>
          </a:p>
        </p:txBody>
      </p:sp>
      <p:sp>
        <p:nvSpPr>
          <p:cNvPr id="37893" name="Line 22"/>
          <p:cNvSpPr>
            <a:spLocks noChangeShapeType="1"/>
          </p:cNvSpPr>
          <p:nvPr/>
        </p:nvSpPr>
        <p:spPr bwMode="auto">
          <a:xfrm flipH="1">
            <a:off x="2362200" y="20574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4" name="Oval 24"/>
          <p:cNvSpPr>
            <a:spLocks noChangeArrowheads="1"/>
          </p:cNvSpPr>
          <p:nvPr/>
        </p:nvSpPr>
        <p:spPr bwMode="auto">
          <a:xfrm>
            <a:off x="5943600" y="2438400"/>
            <a:ext cx="9144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>
                <a:ea typeface="新細明體" pitchFamily="18" charset="-120"/>
              </a:rPr>
              <a:t>Print</a:t>
            </a:r>
          </a:p>
          <a:p>
            <a:pPr algn="ctr"/>
            <a:r>
              <a:rPr lang="en-US" altLang="zh-TW" sz="1200">
                <a:ea typeface="新細明體" pitchFamily="18" charset="-120"/>
              </a:rPr>
              <a:t> x</a:t>
            </a:r>
          </a:p>
        </p:txBody>
      </p:sp>
      <p:sp>
        <p:nvSpPr>
          <p:cNvPr id="37895" name="Line 34"/>
          <p:cNvSpPr>
            <a:spLocks noChangeShapeType="1"/>
          </p:cNvSpPr>
          <p:nvPr/>
        </p:nvSpPr>
        <p:spPr bwMode="auto">
          <a:xfrm flipH="1">
            <a:off x="3810000" y="2209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6" name="Oval 37"/>
          <p:cNvSpPr>
            <a:spLocks noChangeArrowheads="1"/>
          </p:cNvSpPr>
          <p:nvPr/>
        </p:nvSpPr>
        <p:spPr bwMode="auto">
          <a:xfrm>
            <a:off x="2819400" y="3276600"/>
            <a:ext cx="5334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000">
                <a:ea typeface="新細明體" pitchFamily="18" charset="-120"/>
              </a:rPr>
              <a:t>x</a:t>
            </a:r>
            <a:endParaRPr lang="en-US" altLang="zh-TW" sz="1200">
              <a:ea typeface="新細明體" pitchFamily="18" charset="-120"/>
            </a:endParaRPr>
          </a:p>
        </p:txBody>
      </p:sp>
      <p:sp>
        <p:nvSpPr>
          <p:cNvPr id="37897" name="Oval 38"/>
          <p:cNvSpPr>
            <a:spLocks noChangeArrowheads="1"/>
          </p:cNvSpPr>
          <p:nvPr/>
        </p:nvSpPr>
        <p:spPr bwMode="auto">
          <a:xfrm>
            <a:off x="3429000" y="2590800"/>
            <a:ext cx="6096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>
                <a:ea typeface="新細明體" pitchFamily="18" charset="-120"/>
              </a:rPr>
              <a:t>=</a:t>
            </a:r>
          </a:p>
        </p:txBody>
      </p:sp>
      <p:sp>
        <p:nvSpPr>
          <p:cNvPr id="37898" name="Oval 39"/>
          <p:cNvSpPr>
            <a:spLocks noChangeArrowheads="1"/>
          </p:cNvSpPr>
          <p:nvPr/>
        </p:nvSpPr>
        <p:spPr bwMode="auto">
          <a:xfrm>
            <a:off x="3810000" y="3352800"/>
            <a:ext cx="5334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>
                <a:ea typeface="新細明體" pitchFamily="18" charset="-120"/>
              </a:rPr>
              <a:t>100</a:t>
            </a:r>
          </a:p>
        </p:txBody>
      </p:sp>
      <p:sp>
        <p:nvSpPr>
          <p:cNvPr id="37899" name="Line 43"/>
          <p:cNvSpPr>
            <a:spLocks noChangeShapeType="1"/>
          </p:cNvSpPr>
          <p:nvPr/>
        </p:nvSpPr>
        <p:spPr bwMode="auto">
          <a:xfrm flipH="1">
            <a:off x="3200400" y="2895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0" name="Line 51"/>
          <p:cNvSpPr>
            <a:spLocks noChangeShapeType="1"/>
          </p:cNvSpPr>
          <p:nvPr/>
        </p:nvSpPr>
        <p:spPr bwMode="auto">
          <a:xfrm>
            <a:off x="5410200" y="3048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1" name="Line 54"/>
          <p:cNvSpPr>
            <a:spLocks noChangeShapeType="1"/>
          </p:cNvSpPr>
          <p:nvPr/>
        </p:nvSpPr>
        <p:spPr bwMode="auto">
          <a:xfrm>
            <a:off x="4572000" y="2133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2" name="Oval 59"/>
          <p:cNvSpPr>
            <a:spLocks noChangeArrowheads="1"/>
          </p:cNvSpPr>
          <p:nvPr/>
        </p:nvSpPr>
        <p:spPr bwMode="auto">
          <a:xfrm>
            <a:off x="4648200" y="3429000"/>
            <a:ext cx="5334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>
                <a:ea typeface="新細明體" pitchFamily="18" charset="-120"/>
              </a:rPr>
              <a:t>x</a:t>
            </a:r>
          </a:p>
        </p:txBody>
      </p:sp>
      <p:sp>
        <p:nvSpPr>
          <p:cNvPr id="37903" name="Oval 60"/>
          <p:cNvSpPr>
            <a:spLocks noChangeArrowheads="1"/>
          </p:cNvSpPr>
          <p:nvPr/>
        </p:nvSpPr>
        <p:spPr bwMode="auto">
          <a:xfrm>
            <a:off x="5105400" y="28194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>
                <a:ea typeface="新細明體" pitchFamily="18" charset="-120"/>
              </a:rPr>
              <a:t>=</a:t>
            </a:r>
          </a:p>
        </p:txBody>
      </p:sp>
      <p:sp>
        <p:nvSpPr>
          <p:cNvPr id="37904" name="Oval 61"/>
          <p:cNvSpPr>
            <a:spLocks noChangeArrowheads="1"/>
          </p:cNvSpPr>
          <p:nvPr/>
        </p:nvSpPr>
        <p:spPr bwMode="auto">
          <a:xfrm>
            <a:off x="4953000" y="4191000"/>
            <a:ext cx="5334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>
                <a:ea typeface="新細明體" pitchFamily="18" charset="-120"/>
              </a:rPr>
              <a:t>x</a:t>
            </a:r>
          </a:p>
        </p:txBody>
      </p:sp>
      <p:sp>
        <p:nvSpPr>
          <p:cNvPr id="37905" name="Line 62"/>
          <p:cNvSpPr>
            <a:spLocks noChangeShapeType="1"/>
          </p:cNvSpPr>
          <p:nvPr/>
        </p:nvSpPr>
        <p:spPr bwMode="auto">
          <a:xfrm flipH="1">
            <a:off x="5029200" y="3124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6" name="Line 69"/>
          <p:cNvSpPr>
            <a:spLocks noChangeShapeType="1"/>
          </p:cNvSpPr>
          <p:nvPr/>
        </p:nvSpPr>
        <p:spPr bwMode="auto">
          <a:xfrm flipH="1">
            <a:off x="5943600" y="4419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7" name="Line 70"/>
          <p:cNvSpPr>
            <a:spLocks noChangeShapeType="1"/>
          </p:cNvSpPr>
          <p:nvPr/>
        </p:nvSpPr>
        <p:spPr bwMode="auto">
          <a:xfrm>
            <a:off x="5943600" y="3733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8" name="Oval 71"/>
          <p:cNvSpPr>
            <a:spLocks noChangeArrowheads="1"/>
          </p:cNvSpPr>
          <p:nvPr/>
        </p:nvSpPr>
        <p:spPr bwMode="auto">
          <a:xfrm>
            <a:off x="5486400" y="3429000"/>
            <a:ext cx="685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>
                <a:ea typeface="新細明體" pitchFamily="18" charset="-120"/>
              </a:rPr>
              <a:t>+</a:t>
            </a:r>
          </a:p>
        </p:txBody>
      </p:sp>
      <p:sp>
        <p:nvSpPr>
          <p:cNvPr id="37909" name="Oval 72"/>
          <p:cNvSpPr>
            <a:spLocks noChangeArrowheads="1"/>
          </p:cNvSpPr>
          <p:nvPr/>
        </p:nvSpPr>
        <p:spPr bwMode="auto">
          <a:xfrm>
            <a:off x="5638800" y="4953000"/>
            <a:ext cx="5334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>
                <a:ea typeface="新細明體" pitchFamily="18" charset="-120"/>
              </a:rPr>
              <a:t>30</a:t>
            </a:r>
          </a:p>
        </p:txBody>
      </p:sp>
      <p:sp>
        <p:nvSpPr>
          <p:cNvPr id="37910" name="Line 73"/>
          <p:cNvSpPr>
            <a:spLocks noChangeShapeType="1"/>
          </p:cNvSpPr>
          <p:nvPr/>
        </p:nvSpPr>
        <p:spPr bwMode="auto">
          <a:xfrm flipH="1">
            <a:off x="53340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11" name="Oval 75"/>
          <p:cNvSpPr>
            <a:spLocks noChangeArrowheads="1"/>
          </p:cNvSpPr>
          <p:nvPr/>
        </p:nvSpPr>
        <p:spPr bwMode="auto">
          <a:xfrm>
            <a:off x="5943600" y="4114800"/>
            <a:ext cx="609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>
                <a:ea typeface="新細明體" pitchFamily="18" charset="-120"/>
              </a:rPr>
              <a:t>+</a:t>
            </a:r>
          </a:p>
        </p:txBody>
      </p:sp>
      <p:sp>
        <p:nvSpPr>
          <p:cNvPr id="37912" name="Oval 76"/>
          <p:cNvSpPr>
            <a:spLocks noChangeArrowheads="1"/>
          </p:cNvSpPr>
          <p:nvPr/>
        </p:nvSpPr>
        <p:spPr bwMode="auto">
          <a:xfrm>
            <a:off x="6477000" y="49530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>
                <a:ea typeface="新細明體" pitchFamily="18" charset="-120"/>
              </a:rPr>
              <a:t>1</a:t>
            </a:r>
          </a:p>
        </p:txBody>
      </p:sp>
      <p:sp>
        <p:nvSpPr>
          <p:cNvPr id="37913" name="Line 84"/>
          <p:cNvSpPr>
            <a:spLocks noChangeShapeType="1"/>
          </p:cNvSpPr>
          <p:nvPr/>
        </p:nvSpPr>
        <p:spPr bwMode="auto">
          <a:xfrm>
            <a:off x="3886200" y="2971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14" name="Line 88"/>
          <p:cNvSpPr>
            <a:spLocks noChangeShapeType="1"/>
          </p:cNvSpPr>
          <p:nvPr/>
        </p:nvSpPr>
        <p:spPr bwMode="auto">
          <a:xfrm>
            <a:off x="64770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15" name="Line 90"/>
          <p:cNvSpPr>
            <a:spLocks noChangeShapeType="1"/>
          </p:cNvSpPr>
          <p:nvPr/>
        </p:nvSpPr>
        <p:spPr bwMode="auto">
          <a:xfrm>
            <a:off x="4724400" y="19812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98817-EB27-4424-A3B4-9E7F2BBB533A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HW Solution  2.(b)</a:t>
            </a:r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(b) No. </a:t>
            </a:r>
          </a:p>
          <a:p>
            <a:pPr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      we can do semantic analysis below.</a:t>
            </a:r>
          </a:p>
          <a:p>
            <a:pPr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  In the AST, the three nodes 30, +, and 1 can be changed to one node 31. </a:t>
            </a:r>
          </a:p>
          <a:p>
            <a:pPr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  This analysis simplifies the AST.</a:t>
            </a:r>
          </a:p>
          <a:p>
            <a:pPr>
              <a:buFontTx/>
              <a:buNone/>
            </a:pPr>
            <a:endParaRPr lang="en-US" altLang="zh-TW" smtClean="0"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     </a:t>
            </a:r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721C5A-2BA5-486F-8CE2-EC1DB3A42642}" type="slidenum">
              <a:rPr lang="zh-TW" altLang="en-US" smtClean="0"/>
              <a:pPr eaLnBrk="1" hangingPunct="1"/>
              <a:t>43</a:t>
            </a:fld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HW Solution 2.(c)</a:t>
            </a:r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39939" name="內容版面配置區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514350" indent="-514350"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(c) 100         x=100      push 100 to stack</a:t>
            </a:r>
          </a:p>
          <a:p>
            <a:pPr marL="514350" indent="-514350"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      sx                           pop top of stack, store it to reg. x                </a:t>
            </a:r>
          </a:p>
          <a:p>
            <a:pPr marL="514350" indent="-514350"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      0 k                          set precision 0                   </a:t>
            </a:r>
          </a:p>
          <a:p>
            <a:pPr marL="514350" indent="-514350">
              <a:buFontTx/>
              <a:buNone/>
            </a:pPr>
            <a:endParaRPr lang="en-US" altLang="zh-TW" sz="2000" smtClean="0">
              <a:ea typeface="新細明體" pitchFamily="18" charset="-120"/>
            </a:endParaRPr>
          </a:p>
          <a:p>
            <a:pPr marL="514350" indent="-514350"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      lx           x=x+31     load x (push x to stack)</a:t>
            </a:r>
          </a:p>
          <a:p>
            <a:pPr marL="514350" indent="-514350"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      31                          push 31 to stack</a:t>
            </a:r>
          </a:p>
          <a:p>
            <a:pPr marL="514350" indent="-514350"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      +                             pop 31, pop x, add them, push the result</a:t>
            </a:r>
          </a:p>
          <a:p>
            <a:pPr marL="514350" indent="-514350"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      sx</a:t>
            </a:r>
          </a:p>
          <a:p>
            <a:pPr marL="514350" indent="-514350"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      0 k</a:t>
            </a:r>
          </a:p>
          <a:p>
            <a:pPr marL="514350" indent="-514350">
              <a:buFontTx/>
              <a:buNone/>
            </a:pPr>
            <a:endParaRPr lang="en-US" altLang="zh-TW" sz="2000" smtClean="0">
              <a:ea typeface="新細明體" pitchFamily="18" charset="-120"/>
            </a:endParaRPr>
          </a:p>
          <a:p>
            <a:pPr marL="514350" indent="-514350"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      lx          p x            load x (push x to stack)</a:t>
            </a:r>
          </a:p>
          <a:p>
            <a:pPr marL="514350" indent="-514350"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       p                           print top of stack</a:t>
            </a:r>
          </a:p>
          <a:p>
            <a:pPr marL="514350" indent="-514350"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       si                          pop top of stack, store it to reg. i</a:t>
            </a:r>
          </a:p>
          <a:p>
            <a:pPr marL="514350" indent="-514350"/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BFF879-FB7C-48A5-A544-86EE27719F9D}" type="slidenum">
              <a:rPr lang="zh-TW" altLang="en-US" smtClean="0"/>
              <a:pPr eaLnBrk="1" hangingPunct="1"/>
              <a:t>44</a:t>
            </a:fld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TW" sz="4000" smtClean="0">
                <a:ea typeface="新細明體" pitchFamily="18" charset="-120"/>
              </a:rPr>
              <a:t>Homework (Cont.)</a:t>
            </a:r>
            <a:endParaRPr lang="zh-TW" altLang="en-US" sz="4000" smtClean="0">
              <a:ea typeface="新細明體" pitchFamily="18" charset="-12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smtClean="0">
                <a:ea typeface="新細明體" pitchFamily="18" charset="-120"/>
              </a:rPr>
              <a:t>3. Extend the ac scanner (Figure 2.5) in the following ways: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smtClean="0">
                <a:ea typeface="新細明體" pitchFamily="18" charset="-120"/>
              </a:rPr>
              <a:t>	(a) A floatdcl can be represented as either f or float, allowing a more Java-like syntax for declarations.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smtClean="0">
                <a:ea typeface="新細明體" pitchFamily="18" charset="-120"/>
              </a:rPr>
              <a:t>	(b) An intdcl can be represented as either i or int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smtClean="0">
                <a:ea typeface="新細明體" pitchFamily="18" charset="-120"/>
              </a:rPr>
              <a:t>	(c) A num may be entered in exponential (scientific) form. That is, an </a:t>
            </a:r>
            <a:r>
              <a:rPr lang="en-US" altLang="zh-TW" sz="2800" b="1" smtClean="0">
                <a:ea typeface="新細明體" pitchFamily="18" charset="-120"/>
              </a:rPr>
              <a:t>ac</a:t>
            </a:r>
            <a:r>
              <a:rPr lang="en-US" altLang="zh-TW" sz="2800" smtClean="0">
                <a:ea typeface="新細明體" pitchFamily="18" charset="-120"/>
              </a:rPr>
              <a:t> num may be suffixed with an optionally signed exponent (1.0e10, 123e-22 or 0.31415926535e1)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98817-EB27-4424-A3B4-9E7F2BBB533A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HW Solution 3</a:t>
            </a:r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TW" altLang="en-US" smtClean="0">
                <a:ea typeface="新細明體" pitchFamily="18" charset="-120"/>
              </a:rPr>
              <a:t>  </a:t>
            </a:r>
            <a:r>
              <a:rPr lang="en-US" altLang="zh-TW" smtClean="0">
                <a:ea typeface="新細明體" pitchFamily="18" charset="-120"/>
              </a:rPr>
              <a:t>(a) (b)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	   Terminal     RegularExpression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		floatdcl      “f” | (“f” “l” “o” “a” “t”)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       intdcl         “i” | (“i” “n” “t”)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	(c) inum          [0-9]</a:t>
            </a:r>
            <a:r>
              <a:rPr lang="en-US" altLang="zh-TW" baseline="30000" smtClean="0">
                <a:ea typeface="新細明體" pitchFamily="18" charset="-120"/>
              </a:rPr>
              <a:t>+</a:t>
            </a:r>
            <a:r>
              <a:rPr lang="en-US" altLang="zh-TW" smtClean="0">
                <a:ea typeface="新細明體" pitchFamily="18" charset="-120"/>
              </a:rPr>
              <a:t> e -? [0-9]</a:t>
            </a:r>
            <a:r>
              <a:rPr lang="en-US" altLang="zh-TW" baseline="30000" smtClean="0">
                <a:ea typeface="新細明體" pitchFamily="18" charset="-120"/>
              </a:rPr>
              <a:t> +</a:t>
            </a:r>
            <a:endParaRPr lang="en-US" altLang="zh-TW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		fnum          [0-9] . [0-9]</a:t>
            </a:r>
            <a:r>
              <a:rPr lang="en-US" altLang="zh-TW" baseline="30000" smtClean="0">
                <a:ea typeface="新細明體" pitchFamily="18" charset="-120"/>
              </a:rPr>
              <a:t>+</a:t>
            </a:r>
            <a:r>
              <a:rPr lang="en-US" altLang="zh-TW" smtClean="0">
                <a:ea typeface="新細明體" pitchFamily="18" charset="-120"/>
              </a:rPr>
              <a:t> e -?[0-9]</a:t>
            </a:r>
            <a:r>
              <a:rPr lang="en-US" altLang="zh-TW" baseline="30000" smtClean="0">
                <a:ea typeface="新細明體" pitchFamily="18" charset="-120"/>
              </a:rPr>
              <a:t> +</a:t>
            </a:r>
            <a:endParaRPr lang="en-US" altLang="zh-TW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98817-EB27-4424-A3B4-9E7F2BBB533A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AC Program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f b    // declare a floating variable</a:t>
            </a:r>
          </a:p>
          <a:p>
            <a:pPr marL="0" indent="0">
              <a:buNone/>
            </a:pPr>
            <a:r>
              <a:rPr lang="en-US" altLang="zh-TW" dirty="0"/>
              <a:t>i</a:t>
            </a:r>
            <a:r>
              <a:rPr lang="en-US" altLang="zh-TW" dirty="0" smtClean="0"/>
              <a:t> a    // declare an integer variable</a:t>
            </a:r>
          </a:p>
          <a:p>
            <a:pPr marL="0" indent="0">
              <a:buNone/>
            </a:pPr>
            <a:r>
              <a:rPr lang="en-US" altLang="zh-TW" dirty="0" smtClean="0"/>
              <a:t>a = 5  // </a:t>
            </a:r>
            <a:r>
              <a:rPr lang="en-US" altLang="zh-TW" dirty="0" smtClean="0">
                <a:solidFill>
                  <a:srgbClr val="FF0000"/>
                </a:solidFill>
              </a:rPr>
              <a:t>a single character identifier</a:t>
            </a:r>
          </a:p>
          <a:p>
            <a:pPr marL="0" indent="0">
              <a:buNone/>
            </a:pPr>
            <a:r>
              <a:rPr lang="en-US" altLang="zh-TW" dirty="0"/>
              <a:t>b</a:t>
            </a:r>
            <a:r>
              <a:rPr lang="en-US" altLang="zh-TW" dirty="0" smtClean="0"/>
              <a:t> = a + 3.2</a:t>
            </a:r>
          </a:p>
          <a:p>
            <a:pPr marL="0" indent="0">
              <a:buNone/>
            </a:pPr>
            <a:r>
              <a:rPr lang="en-US" altLang="zh-TW" dirty="0" smtClean="0"/>
              <a:t>p b   // print the variable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87FDD-FF4C-4CDA-AF82-03D287922A1E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002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Adding calculator (ac) grammar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A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context-free grammar </a:t>
            </a:r>
            <a:r>
              <a:rPr lang="en-US" altLang="zh-TW" dirty="0" smtClean="0">
                <a:ea typeface="新細明體" pitchFamily="18" charset="-120"/>
              </a:rPr>
              <a:t>(CFG) specifies the syntax of a language. It is:</a:t>
            </a:r>
          </a:p>
          <a:p>
            <a:pPr lvl="1">
              <a:buFontTx/>
              <a:buNone/>
            </a:pPr>
            <a:endParaRPr lang="en-US" altLang="zh-TW" dirty="0" smtClean="0">
              <a:ea typeface="新細明體" pitchFamily="18" charset="-120"/>
            </a:endParaRPr>
          </a:p>
          <a:p>
            <a:pPr lvl="1">
              <a:buFontTx/>
              <a:buNone/>
            </a:pPr>
            <a:r>
              <a:rPr lang="en-US" altLang="zh-TW" sz="3200" dirty="0" smtClean="0">
                <a:ea typeface="新細明體" pitchFamily="18" charset="-120"/>
              </a:rPr>
              <a:t>A set of </a:t>
            </a:r>
            <a:r>
              <a:rPr lang="en-US" altLang="zh-TW" sz="3200" b="1" dirty="0" smtClean="0">
                <a:ea typeface="新細明體" pitchFamily="18" charset="-120"/>
              </a:rPr>
              <a:t>productions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</a:p>
          <a:p>
            <a:pPr lvl="1">
              <a:buFontTx/>
              <a:buNone/>
            </a:pPr>
            <a:r>
              <a:rPr lang="en-US" altLang="zh-TW" sz="3200" dirty="0" smtClean="0">
                <a:ea typeface="新細明體" pitchFamily="18" charset="-120"/>
              </a:rPr>
              <a:t>        (or </a:t>
            </a:r>
            <a:r>
              <a:rPr lang="en-US" altLang="zh-TW" sz="3200" b="1" dirty="0" smtClean="0">
                <a:ea typeface="新細明體" pitchFamily="18" charset="-120"/>
              </a:rPr>
              <a:t>rewriting rules)</a:t>
            </a:r>
            <a:r>
              <a:rPr lang="en-US" altLang="zh-TW" sz="3200" dirty="0" smtClean="0">
                <a:ea typeface="新細明體" pitchFamily="18" charset="-120"/>
              </a:rPr>
              <a:t>.</a:t>
            </a:r>
          </a:p>
          <a:p>
            <a:endParaRPr lang="en-US" altLang="zh-TW" dirty="0" smtClean="0"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98817-EB27-4424-A3B4-9E7F2BBB533A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3429BC-9F95-4446-AC21-961DEC201EB9}" type="slidenum">
              <a:rPr lang="zh-TW" altLang="en-US" smtClean="0"/>
              <a:pPr eaLnBrk="1" hangingPunct="1"/>
              <a:t>7</a:t>
            </a:fld>
            <a:endParaRPr lang="en-US" altLang="zh-TW" smtClean="0"/>
          </a:p>
        </p:txBody>
      </p:sp>
      <p:sp>
        <p:nvSpPr>
          <p:cNvPr id="7171" name="投影片編號版面配置區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A605A23-3452-4779-A41F-0B26E8F24D14}" type="slidenum">
              <a:rPr lang="zh-TW" altLang="en-US" sz="1400">
                <a:ea typeface="新細明體" pitchFamily="18" charset="-120"/>
              </a:rPr>
              <a:pPr algn="r" eaLnBrk="1" hangingPunct="1"/>
              <a:t>7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zh-TW" sz="4000" smtClean="0">
                <a:ea typeface="新細明體" pitchFamily="18" charset="-120"/>
              </a:rPr>
              <a:t> </a:t>
            </a:r>
            <a:endParaRPr lang="zh-TW" altLang="en-US" sz="3200" smtClean="0">
              <a:ea typeface="新細明體" pitchFamily="18" charset="-12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The grammar for ac:</a:t>
            </a:r>
          </a:p>
        </p:txBody>
      </p:sp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162800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zh-TW" sz="4000" smtClean="0">
                <a:ea typeface="新細明體" pitchFamily="18" charset="-120"/>
              </a:rPr>
              <a:t>Definition of ac language </a:t>
            </a:r>
            <a:endParaRPr lang="zh-TW" altLang="en-US" sz="3200" smtClean="0">
              <a:ea typeface="新細明體" pitchFamily="18" charset="-12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Two kinds of grammar symbols: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ea typeface="新細明體" pitchFamily="18" charset="-120"/>
              </a:rPr>
              <a:t>       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pitchFamily="18" charset="-120"/>
              </a:rPr>
              <a:t>terminal</a:t>
            </a: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pitchFamily="18" charset="-120"/>
              </a:rPr>
              <a:t>(token) </a:t>
            </a:r>
            <a:r>
              <a:rPr lang="en-US" altLang="zh-TW" sz="2800" dirty="0" smtClean="0">
                <a:ea typeface="新細明體" pitchFamily="18" charset="-120"/>
              </a:rPr>
              <a:t>and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pitchFamily="18" charset="-120"/>
              </a:rPr>
              <a:t>non-terminal</a:t>
            </a:r>
            <a:r>
              <a:rPr lang="en-US" altLang="zh-TW" sz="2800" dirty="0" smtClean="0">
                <a:ea typeface="新細明體" pitchFamily="18" charset="-120"/>
              </a:rPr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ea typeface="新細明體" pitchFamily="18" charset="-120"/>
              </a:rPr>
              <a:t>1) A terminal cannot be rewritten.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ea typeface="新細明體" pitchFamily="18" charset="-120"/>
              </a:rPr>
              <a:t>2) A non-terminal can be rewritten by a production rule.</a:t>
            </a:r>
          </a:p>
          <a:p>
            <a:pPr lvl="1">
              <a:lnSpc>
                <a:spcPct val="80000"/>
              </a:lnSpc>
            </a:pPr>
            <a:endParaRPr lang="en-US" altLang="zh-TW" sz="240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A special non-terminal is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pitchFamily="18" charset="-120"/>
              </a:rPr>
              <a:t>start symbol</a:t>
            </a:r>
            <a:r>
              <a:rPr lang="en-US" altLang="zh-TW" sz="2800" dirty="0" smtClean="0">
                <a:ea typeface="新細明體" pitchFamily="18" charset="-120"/>
              </a:rPr>
              <a:t>, which is usually the symbol on the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pitchFamily="18" charset="-120"/>
              </a:rPr>
              <a:t>left-hand side (LHS)</a:t>
            </a: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2800" dirty="0" smtClean="0">
                <a:ea typeface="新細明體" pitchFamily="18" charset="-120"/>
              </a:rPr>
              <a:t>of the grammar’s first rule.</a:t>
            </a:r>
          </a:p>
          <a:p>
            <a:pPr>
              <a:lnSpc>
                <a:spcPct val="80000"/>
              </a:lnSpc>
            </a:pPr>
            <a:endParaRPr lang="en-US" altLang="zh-TW" sz="280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From the start symbol, we proceed by replacing (rewriting) a symbol with the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pitchFamily="18" charset="-120"/>
              </a:rPr>
              <a:t>right-hand side (RHS)</a:t>
            </a: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2800" dirty="0" smtClean="0">
                <a:ea typeface="新細明體" pitchFamily="18" charset="-120"/>
              </a:rPr>
              <a:t>of some production of that symbol.</a:t>
            </a:r>
          </a:p>
          <a:p>
            <a:pPr>
              <a:lnSpc>
                <a:spcPct val="80000"/>
              </a:lnSpc>
            </a:pPr>
            <a:endParaRPr lang="en-US" altLang="zh-TW" sz="2800" dirty="0" smtClean="0">
              <a:ea typeface="新細明體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98817-EB27-4424-A3B4-9E7F2BBB533A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sz="3600" smtClean="0">
                <a:ea typeface="新細明體" pitchFamily="18" charset="-120"/>
              </a:rPr>
              <a:t>Definition of ac language </a:t>
            </a:r>
            <a:r>
              <a:rPr lang="en-US" altLang="zh-TW" sz="2800" smtClean="0">
                <a:ea typeface="新細明體" pitchFamily="18" charset="-120"/>
              </a:rPr>
              <a:t>(Cont.)</a:t>
            </a:r>
            <a:endParaRPr lang="zh-TW" altLang="en-US" sz="3600" smtClean="0">
              <a:ea typeface="新細明體" pitchFamily="18" charset="-12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The symbol </a:t>
            </a:r>
            <a:r>
              <a:rPr lang="en-US" altLang="zh-TW" sz="2800" b="1" dirty="0" smtClean="0">
                <a:ea typeface="新細明體" pitchFamily="18" charset="-120"/>
              </a:rPr>
              <a:t>λ</a:t>
            </a:r>
            <a:r>
              <a:rPr lang="en-US" altLang="zh-TW" sz="2800" dirty="0" smtClean="0">
                <a:ea typeface="新細明體" pitchFamily="18" charset="-120"/>
              </a:rPr>
              <a:t> denotes </a:t>
            </a:r>
            <a:r>
              <a:rPr lang="en-US" altLang="zh-TW" sz="2800" b="1" dirty="0" smtClean="0">
                <a:ea typeface="新細明體" pitchFamily="18" charset="-120"/>
              </a:rPr>
              <a:t>empty</a:t>
            </a:r>
            <a:r>
              <a:rPr lang="en-US" altLang="zh-TW" sz="2800" dirty="0" smtClean="0">
                <a:ea typeface="新細明體" pitchFamily="18" charset="-120"/>
              </a:rPr>
              <a:t> or </a:t>
            </a:r>
            <a:r>
              <a:rPr lang="en-US" altLang="zh-TW" sz="2800" b="1" dirty="0" smtClean="0">
                <a:ea typeface="新細明體" pitchFamily="18" charset="-120"/>
              </a:rPr>
              <a:t>null string</a:t>
            </a:r>
            <a:r>
              <a:rPr lang="en-US" altLang="zh-TW" sz="2800" dirty="0" smtClean="0">
                <a:ea typeface="新細明體" pitchFamily="18" charset="-120"/>
              </a:rPr>
              <a:t>, which indicates that there are no symbols on a production’s RHS.</a:t>
            </a:r>
          </a:p>
          <a:p>
            <a:pPr>
              <a:lnSpc>
                <a:spcPct val="80000"/>
              </a:lnSpc>
            </a:pPr>
            <a:endParaRPr lang="en-US" altLang="zh-TW" sz="280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The special symbol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pitchFamily="18" charset="-120"/>
              </a:rPr>
              <a:t>$</a:t>
            </a:r>
            <a:r>
              <a:rPr lang="en-US" altLang="zh-TW" sz="2800" dirty="0" smtClean="0">
                <a:ea typeface="新細明體" pitchFamily="18" charset="-120"/>
              </a:rPr>
              <a:t> represents the end of the input stream.</a:t>
            </a:r>
          </a:p>
          <a:p>
            <a:pPr>
              <a:lnSpc>
                <a:spcPct val="80000"/>
              </a:lnSpc>
            </a:pPr>
            <a:endParaRPr lang="en-US" altLang="zh-TW" sz="280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To show how the grammar in Fig. 2.1 defines </a:t>
            </a:r>
            <a:r>
              <a:rPr lang="en-US" altLang="zh-TW" sz="2800" b="1" dirty="0" smtClean="0">
                <a:ea typeface="新細明體" pitchFamily="18" charset="-120"/>
              </a:rPr>
              <a:t>ac</a:t>
            </a:r>
            <a:r>
              <a:rPr lang="en-US" altLang="zh-TW" sz="2800" dirty="0" smtClean="0">
                <a:ea typeface="新細明體" pitchFamily="18" charset="-120"/>
              </a:rPr>
              <a:t> programs, the derivation of one ac program is given in Fig. 2.2, beginning with: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ea typeface="新細明體" pitchFamily="18" charset="-120"/>
              </a:rPr>
              <a:t>               The start symbol </a:t>
            </a:r>
            <a:r>
              <a:rPr lang="en-US" altLang="zh-TW" sz="2800" b="1" dirty="0" err="1" smtClean="0">
                <a:ea typeface="新細明體" pitchFamily="18" charset="-120"/>
              </a:rPr>
              <a:t>Prog</a:t>
            </a:r>
            <a:r>
              <a:rPr lang="en-US" altLang="zh-TW" sz="2800" dirty="0" smtClean="0">
                <a:ea typeface="新細明體" pitchFamily="18" charset="-120"/>
              </a:rPr>
              <a:t>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by </a:t>
            </a:r>
            <a:r>
              <a:rPr lang="zh-TW" altLang="en-US" smtClean="0"/>
              <a:t>陳振炎教授</a:t>
            </a:r>
            <a:r>
              <a:rPr lang="en-US" altLang="zh-TW" smtClean="0"/>
              <a:t>, red material by Yung-Pin Cheng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98817-EB27-4424-A3B4-9E7F2BBB533A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2131</Words>
  <Application>Microsoft Office PowerPoint</Application>
  <PresentationFormat>如螢幕大小 (4:3)</PresentationFormat>
  <Paragraphs>377</Paragraphs>
  <Slides>46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47" baseType="lpstr">
      <vt:lpstr>Default Design</vt:lpstr>
      <vt:lpstr>PowerPoint 簡報</vt:lpstr>
      <vt:lpstr>PowerPoint 簡報</vt:lpstr>
      <vt:lpstr>Definition of ac language </vt:lpstr>
      <vt:lpstr>PowerPoint 簡報</vt:lpstr>
      <vt:lpstr>Sample AC Program</vt:lpstr>
      <vt:lpstr>Adding calculator (ac) grammar</vt:lpstr>
      <vt:lpstr> </vt:lpstr>
      <vt:lpstr>Definition of ac language </vt:lpstr>
      <vt:lpstr> Definition of ac language (Cont.)</vt:lpstr>
      <vt:lpstr>PowerPoint 簡報</vt:lpstr>
      <vt:lpstr>PowerPoint 簡報</vt:lpstr>
      <vt:lpstr>Phases of an ac compiler</vt:lpstr>
      <vt:lpstr>PowerPoint 簡報</vt:lpstr>
      <vt:lpstr>PowerPoint 簡報</vt:lpstr>
      <vt:lpstr> Phases of an ac compiler (Cont.)</vt:lpstr>
      <vt:lpstr>PowerPoint 簡報</vt:lpstr>
      <vt:lpstr> Phases of an ac compiler (Cont.)</vt:lpstr>
      <vt:lpstr> Phases of an ac compiler (Cont.)</vt:lpstr>
      <vt:lpstr>Notes</vt:lpstr>
      <vt:lpstr> Phases of an ac compiler (Cont.)</vt:lpstr>
      <vt:lpstr>PowerPoint 簡報</vt:lpstr>
      <vt:lpstr>PowerPoint 簡報</vt:lpstr>
      <vt:lpstr> Phases of an ac compiler (Cont.)</vt:lpstr>
      <vt:lpstr>PowerPoint 簡報</vt:lpstr>
      <vt:lpstr>Let’s do semantics !!</vt:lpstr>
      <vt:lpstr>Semantics Actions</vt:lpstr>
      <vt:lpstr> Phases of an ac compiler (Cont.)</vt:lpstr>
      <vt:lpstr>PowerPoint 簡報</vt:lpstr>
      <vt:lpstr> Phases of an ac compiler (Cont.)</vt:lpstr>
      <vt:lpstr> Phases of an ac compiler (Cont.)</vt:lpstr>
      <vt:lpstr> Phases of an ac compiler (Cont.)</vt:lpstr>
      <vt:lpstr> Phases of an ac compiler (Cont.)</vt:lpstr>
      <vt:lpstr> Phases of an ac compiler (Cont.)</vt:lpstr>
      <vt:lpstr> Phases of an ac compiler (Cont.)</vt:lpstr>
      <vt:lpstr>PowerPoint 簡報</vt:lpstr>
      <vt:lpstr> Phases of an ac compiler (Cont.)</vt:lpstr>
      <vt:lpstr>PowerPoint 簡報</vt:lpstr>
      <vt:lpstr>PowerPoint 簡報</vt:lpstr>
      <vt:lpstr>Homework </vt:lpstr>
      <vt:lpstr>HW Solution 1.(a)</vt:lpstr>
      <vt:lpstr>Homework (Cont.)</vt:lpstr>
      <vt:lpstr>HW Solution 2.(a)</vt:lpstr>
      <vt:lpstr>HW Solution  2.(b)</vt:lpstr>
      <vt:lpstr>HW Solution 2.(c)</vt:lpstr>
      <vt:lpstr>Homework (Cont.)</vt:lpstr>
      <vt:lpstr>HW Solution 3</vt:lpstr>
    </vt:vector>
  </TitlesOfParts>
  <Company>PEARSON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user</cp:lastModifiedBy>
  <cp:revision>113</cp:revision>
  <dcterms:created xsi:type="dcterms:W3CDTF">2009-11-11T14:42:00Z</dcterms:created>
  <dcterms:modified xsi:type="dcterms:W3CDTF">2013-02-27T05:59:22Z</dcterms:modified>
</cp:coreProperties>
</file>