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304" r:id="rId2"/>
    <p:sldId id="305" r:id="rId3"/>
    <p:sldId id="330" r:id="rId4"/>
    <p:sldId id="334" r:id="rId5"/>
    <p:sldId id="258" r:id="rId6"/>
    <p:sldId id="259" r:id="rId7"/>
    <p:sldId id="260" r:id="rId8"/>
    <p:sldId id="262" r:id="rId9"/>
    <p:sldId id="263" r:id="rId10"/>
    <p:sldId id="278" r:id="rId11"/>
    <p:sldId id="279" r:id="rId12"/>
    <p:sldId id="275" r:id="rId13"/>
    <p:sldId id="276" r:id="rId14"/>
    <p:sldId id="277" r:id="rId15"/>
    <p:sldId id="320" r:id="rId16"/>
    <p:sldId id="331" r:id="rId17"/>
    <p:sldId id="324" r:id="rId18"/>
    <p:sldId id="325" r:id="rId19"/>
    <p:sldId id="326" r:id="rId20"/>
    <p:sldId id="332" r:id="rId21"/>
    <p:sldId id="335" r:id="rId22"/>
    <p:sldId id="327" r:id="rId23"/>
    <p:sldId id="266" r:id="rId24"/>
    <p:sldId id="267" r:id="rId25"/>
    <p:sldId id="273" r:id="rId26"/>
    <p:sldId id="274" r:id="rId27"/>
    <p:sldId id="280" r:id="rId28"/>
    <p:sldId id="268" r:id="rId29"/>
    <p:sldId id="281" r:id="rId30"/>
    <p:sldId id="269" r:id="rId31"/>
    <p:sldId id="282" r:id="rId32"/>
    <p:sldId id="283" r:id="rId33"/>
    <p:sldId id="284" r:id="rId34"/>
    <p:sldId id="285" r:id="rId35"/>
    <p:sldId id="289" r:id="rId36"/>
    <p:sldId id="323" r:id="rId37"/>
    <p:sldId id="286" r:id="rId38"/>
    <p:sldId id="287" r:id="rId39"/>
    <p:sldId id="290" r:id="rId40"/>
    <p:sldId id="319" r:id="rId41"/>
    <p:sldId id="318" r:id="rId42"/>
    <p:sldId id="291" r:id="rId43"/>
    <p:sldId id="307" r:id="rId44"/>
    <p:sldId id="308" r:id="rId45"/>
    <p:sldId id="310" r:id="rId46"/>
    <p:sldId id="314" r:id="rId47"/>
    <p:sldId id="302" r:id="rId48"/>
    <p:sldId id="303" r:id="rId49"/>
    <p:sldId id="297" r:id="rId50"/>
    <p:sldId id="301" r:id="rId51"/>
    <p:sldId id="329" r:id="rId52"/>
    <p:sldId id="333" r:id="rId53"/>
    <p:sldId id="321" r:id="rId54"/>
    <p:sldId id="322" r:id="rId55"/>
    <p:sldId id="315" r:id="rId56"/>
    <p:sldId id="316" r:id="rId57"/>
    <p:sldId id="317" r:id="rId58"/>
    <p:sldId id="309" r:id="rId59"/>
    <p:sldId id="312" r:id="rId60"/>
    <p:sldId id="313" r:id="rId61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63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74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719" units="in"/>
          <inkml:channel name="Y" type="integer" max="9199" units="in"/>
          <inkml:channel name="F" type="integer" max="32767" units="dev"/>
        </inkml:traceFormat>
        <inkml:channelProperties>
          <inkml:channelProperty channel="X" name="resolution" value="2540.38647" units="1/in"/>
          <inkml:channelProperty channel="Y" name="resolution" value="2540.45825" units="1/in"/>
          <inkml:channelProperty channel="F" name="resolution" value="0" units="1/dev"/>
        </inkml:channelProperties>
      </inkml:inkSource>
      <inkml:timestamp xml:id="ts0" timeString="2013-03-07T07:19:06.5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18115 12266 4740,'-25'0'641,"-2"0"-353,1-27 256,-1 27 65,27 0-193,-26-25-159,-1 25-129,1-27-128,-1 27 0,1 0-32,-26 0 64,-29 27-96,-25-2 64,-25 56 0,-28-3 32,1 28-96,-29 2 128,28 22-128,-27-22 64,27 24-64,0-26 64,28 26-32,-27-26 0,24 27 32,3-28 32,-2 1-32,27-1-32,27 3 32,-26-29 0,24 26-65,3-24 33,25-2 32,-28-25 0,54-2 0,-26-26-64,53 1 160,0-27-128,-25 0 0,25 0 0,0 0-288,0 0-449,0 0-384,25 0-128</inkml:trace>
  <inkml:trace contextRef="#ctx0" brushRef="#br0" timeOffset="359.0206">15097 13697 6277,'27'-27'929,"-27"0"-897,0 27-32,0 0 0,0 0 0,0 0-32,0 27 0,0 27 32,-53 78 0,0 1 32,1 26-64,-1-1 96,25 1-32,-25-53 32,53-1-64,0-51 65,0-27 95,28 0 448,25-2-95,25-25-321,2 0-160,54-25-96,-28-2-160,25-27-193,-51-24-223,26 24-193,-28 2-1537</inkml:trace>
  <inkml:trace contextRef="#ctx0" brushRef="#br0" timeOffset="1664.0952">18884 10702 3459,'53'0'2050,"-53"-25"-1025,0 25-545,0 0 33,0 0 31,0 0-352,0 0-128,0 0-64,0 0 0,0 0 0,0 0-32,0 0-32,0 0-32,0 0 96,27 25 0,-27 2 32,26 0-32,1 27 32,-27-29-96,0 2 96,26 0-96,-26-27-128,0 0-385,0 27-223,0-27-353,27 0-65,-27 0-479,26 0-129</inkml:trace>
  <inkml:trace contextRef="#ctx0" brushRef="#br0" timeOffset="1924.1101">19360 10677 640,'53'-53'1281,"-25"53"-31,-28 0 127,0 0-192,0 0-512,0 0-321,0 0-256,-28 0-64,3 27-32,-28 24 0,0 3-32,0 25 64,0 2-32,0-3 0,0 1 0,0 29 0,0-30 32,1 1 0,24-25-96,3 0 0,-3-2-224,28-26-417,0-26-512,0 0 448,0 0-32,28 0-640</inkml:trace>
  <inkml:trace contextRef="#ctx0" brushRef="#br0" timeOffset="2574.1473">19970 10756 2049,'80'-54'609,"-80"29"192,26-1 256,-26 26 0,0-27-481,0 27-319,0-27-65,-26 0-96,-1 27-64,2-25-32,-3 25 0,-25 0-32,0 25 64,0 2-64,0 0 64,0 26-32,0-1 32,1-25-32,24 27 32,3-29-64,-3 29 32,28-27 32,0-3 0,28 3-32,-3 0 0,3 0 32,24 0-32,-26-27-64,1 0-32,26 0-64,0-27-193,0-27 1,0 3 160,-28 24 160,3-27 96,-28 29 352,0 25 161,0-27-193,0 27 1,0 0-1,0 0-288,0 0-64,0 0-64,0 0-32,0 0-32,0 0 0,0 27 96,0-2 32,0 29 0,0-27-64,28 24 96,-28-24-96,0 0 32,0 0-160,0-2-289,25 2-1312,-25 0-1090</inkml:trace>
  <inkml:trace contextRef="#ctx0" brushRef="#br0" timeOffset="2910.1665">20711 10624 3523,'0'-27'737,"0"27"-577,0-27-96,-25 27 32,-3 0 32,3-25 32,-3 25-32,-25 0-64,0 25 96,28 29 129,-28-27-33,25 24-96,-25 3-32,28-27 64,-3 25-95,28-25-33,0 0 160,0 24 0,0-24-32,28-27 0,-28 27-64,53 0-128,-28-27 33,3 27-98,25-27-223,-28 0-737,3 0-1537</inkml:trace>
  <inkml:trace contextRef="#ctx0" brushRef="#br0" timeOffset="3231.1847">21162 10570 4580,'25'0'993,"-25"0"-993,0 0-32,-25-25 64,-3 25 0,-25 0 0,0 0-32,-25 25-32,25 29 64,-27-1 0,27-1 64,27-25 0,-1 27 96,27-2 97,0 2 31,0-30 0,0 30-160,27-27 32,26 0-160,0-2-64,0-25-128,0 0-480,0 0-385,0 0-865</inkml:trace>
  <inkml:trace contextRef="#ctx0" brushRef="#br0" timeOffset="3636.208">21903 10253 3683,'27'-27'1986,"-27"27"-1185,0 0-385,0 0 193,0 0-33,0 0-448,0 0-128,0 0 0,0 0-128,0 0-96,-27 27 224,-26 25 0,0 28-32,-25 26 64,-3 27-64,-25-28 0,26 28 32,2-28 32,-3 1-64,28-52-160,53 0-193,-25-29-640,25-25-320,25 0-385</inkml:trace>
  <inkml:trace contextRef="#ctx0" brushRef="#br0" timeOffset="4290.2454">22114 10280 4452,'0'0'288,"0"0"-320,0 0 32,0 0 32,0 0 32,0 25-64,0-25 96,0 27 0,0 26 96,0-26 65,0 52 127,0-25-128,0 25-128,-25-1-96,-3 3-32,3-2 0,-2-25 32,1-30-32,26 3-32,0 0 32,0-27 64,0 0 33,0 0 31,0 0-64,0-27-417,0 0 161,26-24 128,1-3-64,-2 2 64,3-2 32,-3 27 32,28 2 32,0-1 224,0 26-32,0 0-192,-25 0 1,25 0-66,-53 26 33,25-1-32,-25 2 32,-25 0 0,-3 27 0,-25-2 0,28-25 0,-28 0 0,25-3-32,3 3-64,-28 0-192,25 0 64,-25-27 160,1 27 64,-1-27 32,27 25 32,-1-25 64,1 0-32,-1 0 0,27-25-160,0-2-224,0 0-737,0 0-961</inkml:trace>
  <inkml:trace contextRef="#ctx0" brushRef="#br0" timeOffset="4562.261">22485 10729 3875,'80'-27'288,"-54"2"-127,-26 25 223,0 0-32,27 0 65,-27 0-97,0 0-192,0 25 192,0 2 1,-27 54-161,1-29-128,26 26 32,-27-24-64,27 0 0,0-2-32,0-25-128,0 0-225,0-27-960,0 27-577</inkml:trace>
  <inkml:trace contextRef="#ctx0" brushRef="#br0" timeOffset="4756.2721">22777 10437 2882,'0'-25'4805,"0"25"-4325,0 0-448,0 0 353,0 0-225,0 0-224,0 0-128,0 0-97,25 0-672,3 0-1537,-3 25-1986</inkml:trace>
  <inkml:trace contextRef="#ctx0" brushRef="#br0" timeOffset="5160.2952">23200 10651 384,'53'0'5573,"-53"0"-4868,0 0-641,0 0 32,0 0-64,-53 0-32,0 0-96,1 0 32,-29 0 32,28 26 32,-25-1 32,25 2-32,25 0 32,3 0 0,25-27-64,0 0 64,0 27 32,25-2-64,56-25 0,-28 27 0,25-27-32,-25 27 32,0-27-96,-26 0 0,-27 0 32,0 27-32,0-27 64,0 24 32,-52 3 64,-1 0 32,25 0 32,-25 0 32,28-2 64,-3-25-64,28 0-64,-25 0-96,-3 0-64,28 0-128,0 0-544,-25 0-674,25-25 385,0 25-2082</inkml:trace>
  <inkml:trace contextRef="#ctx0" brushRef="#br0" timeOffset="5863.3354">23387 10756 4260,'25'27'1665,"-25"-27"-1601,-25 0 96,25 0 385,-28 0-353,3 0-128,-3 27-64,3-2 32,25 2-64,-28 0 32,28 24 0,28-24-64,-3 0 0,3 0-192,25 0 128,25-27 96,-25 0-32,-25-27 64,-3 27 64,-25-54 64,0 27-96,0 3-32,-25-30 384,-3 27 65,-25 2-385,28 25-32,-3-27-32,28 27-32,-25 0-161,25 0-351,0 0 224,53 0 320,0 0 0,0 0-32,-1 0 64,1 0-32,-27 0 64,1 0 160,-1 0 0,-26 0-32,0 0 0,0 0-95,0 0 31,0 52-64,0-25 64,-26 51-96,-1-24-32,27 0 0,0-29-32,0 2 32,0 0-32,27-27-64,26 0-32,0 0-225,53-54-448,0-25-352,25 1 321,-25-3 800,-26 2 320,-27 52 320,-53 27 481,26 0-128,-26 0-704,0 0-161,0 27 160,0 0-160,0 25-32,0 29 64,0-3-32,0-24 0,0 25 0,0-25-63,27-29-1,-27 1-64,0 1-1,0 0-191,0-27-384,0 0-641,0 0-930,25 0-1983</inkml:trace>
  <inkml:trace contextRef="#ctx0" brushRef="#br0" timeOffset="7994.4572">18725 12187 6566,'0'0'736,"0"0"-639,0 0 287,0 0 160,0 0-415,0 0-162,0 0 33,-25 52 65,-3 2-33,3 24-32,25 3 0,-28-2 0,28-25 0,0-27 32,28-3-64,-3 3-32,3-27-129,25 0-63,25 0 0,3-51-96,-3-3 95,2 0 65,-27 2 128,-27 25 64,1 0 160,-27 27 193,0-27-1,0 27-32,-27 0-64,27-24-224,-26 24-64,26 0-32,0 24 32,0 3 32,0 27 0,0-27 0,0 25-32,26-25 64,1 0-64,26 0 32,0-27-96,0 24-64,25-24-96,3 0-97,-3-24 1,-25-3 0,0-27-65,-26 27 289,-1 2 32,-26-2 96,0-27 256,0 27 193,-26 3 127,-1-3-191,1 27-225,26 0-128,0-27-32,0 27 0,0 0-160,0 0 0,0 0 128,53 27 64,-27 0-64,27-3 32,0 3 0,-1 0-64,1 0-65,-25-27-63,25 0-32,0 0-32,-26 0-32,-27-27 255,0 27 66,0-27-66,0 0 1,0 3 97,-27-3 191,27 27-160,-26-27 32,26 27-64,0 0 0,0 0 32,-27 0-32,27 0-64,0 0 0,0 0 0,0 0 0,0 0 0,0 0 0,0 0-32,0 0 32,0 0-32,0 0 32,0 0 0,0 0 0,0 0-32,0 0 64,27 0-64,-1 0 32,-26 0-32,27 27 32,-1-27 32,-26 0-32,27 0 32,-27 0 0,26-27 0,-26 27-32,0-27-32,0 0-32,27 2-32,-27-2 96,0 0 96,0 27 32,0 0 0,0-27-64,0 27 33,0-27-65,-27 27-32,27-25 0,0 25 32,0-26 64,0 26 64,0-27 32,-26 27 64,26 0-96,0 0-160,0 0-32,0 0-64,0 0-64,0 0 96,0 27 0,0-1 64,-27 26 0,27-25 32,0 27-32,0-2-64,0 2 64,0-3 0,27 3 0,-1 0 32,1-29-64,-1 2 0,26-27 0,1 0 32,0 0-32,28 0-32,-28-52-64,25-2-96,3-24-193,-3 24-95,-25-25 63,0-2-31,0 3 63,-53-3 289,0 2 128,0 0 96,-26 26 32,-1 1 225,1-2 31,-1 27-96,-26 0-224,27 27 1,-1 0-33,27 0-32,-25 0 32,-3 27 0,28 27-32,0 25 64,-25-26 0,25 26 32,-28 27 0,28-26-32,0 26 32,0-27 64,0 2 64,0-3-63,0-24-33,0-2-32,28 2-64,25-27 64,-28-3-96,28 3 32,0-27-32,27 0 0,-27 0 32,-28 0-32,28 0 0,-25 0 0,-3 0 0,3 0 96,-28 0 192,0 0 193,0 0 127,0-27-608,0-24-352,-28-3-673,28-25-705,-25-26-1473</inkml:trace>
  <inkml:trace contextRef="#ctx0" brushRef="#br0" timeOffset="8258.4724">20182 11841 9801,'0'27'416,"0"-27"-1537,0 0-320,0 0 832,0 0-1793</inkml:trace>
  <inkml:trace contextRef="#ctx0" brushRef="#br0" timeOffset="9463.5413">21956 12398 1953,'27'0'4068,"-27"0"-3491,0 0-321,0 0 833,0-27 128,0 3-672,0-3-417,0 0 0,0-27-96,0 29 0,0-29-64,0 27-256,0 0 96,-27 2-1,-26 25-223,0 0 288,0 0 64,-25 52 32,50 2 0,-25-2 0,53 2 0,0-27-161,0 24 65,28-24 32,25-27 0,0 0 32,25 0 32,-25 0 32,0-27 32,0 3 0,-26 24 96,-27-27 225,0 27-129,0 0-224,0 0-32,0 0 0,0 0-64,0 0-225,0 0 161,0 27 96,0 24 32,0 3-64,0 25 32,25 2-32,-25-3 64,0 1 0,0-25-128,-25 25 32,-2-26 95,-26-1 1,0 2 64,27-54-64,-27 27 129,26-27 127,2 0 32,-3-27 192,28 0-191,-25-25-193,25-2-160,25-24-32,28-3-97,27 2 1,-27 25-32,26-24 64,1 24 128,-27 2 64,0-2 0,-28 27 32,28 3 32,-25-30-32,-28 27-128,25 0-97,-25 2-319,0 25-1410,0 0 449,0 0-33,0 0 385,-25 0 673,25 25 448,0-25 128,0 0 481,0 0 576,0 0-96,0 0-224,0 0-417,0 0-480,0 0-865,0 0-2274</inkml:trace>
  <inkml:trace contextRef="#ctx0" brushRef="#br0" timeOffset="10514.6014">20103 12558 4163,'0'27'193,"26"-27"-129,-26 0 160,27 0 160,-1 0 129,-26 0-65,27-27-288,-1-27-96,1 29 65,-2-2 127,3-27-128,-3 27-32,3-24-96,-3 24 0,3-27 0,25 2-64,-28-2 0,28 2-64,-25-28 32,-3 28 64,3-2 64,-28 0-32,0 29 64,0-28-64,0 26 32,0 2-32,0-2 0,0 27-32,0-27 64,0 27 0,0 0 0,0 0 64,0 0-32,0 0-64,-28 0-32,28 27 32,-53 0 0,28 25 0,-3 1 0,3-28 0,-3 56 32,3-29-32,25 2 0,-28 24 64,28 3-32,0-29 0,0 29 0,28-30-64,-3 3 32,3-27 64,-3 0 64,3 25-128,25-25 0,-28 0 0,3 0 0,-3 24-32,28-24-128,-26 0-641,-1-2-1537</inkml:trace>
  <inkml:trace contextRef="#ctx0" brushRef="#br0" timeOffset="11067.6331">22644 12187 1217,'-26'0'1633,"-1"-27"-608,27 27-128,0 0-96,0 0-97,0 0-191,0 0-65,0 0 129,0 0-33,0 0-319,0 0-225,0 0 0,0 0 0,0 27 0,0 25 0,0 2 0,-26 0-32,26-30-64,0 30-129,0-27-415,0-27-898,0 0-544,0 0-1888</inkml:trace>
  <inkml:trace contextRef="#ctx0" brushRef="#br0" timeOffset="11303.6466">22618 11684 5060,'0'0'2210,"0"0"-1857,0 0-289,0 0-32,0 0-64,0 0 0,0 0-32,26 0 0,1 27-129,-1 25-255,1-25-929,-27-1-1282</inkml:trace>
  <inkml:trace contextRef="#ctx0" brushRef="#br0" timeOffset="11953.6837">22777 12187 6438,'0'0'320,"0"0"-320,0 0 32,0 0 32,0 0-96,25 27 64,-25-27 0,28 25 32,-28-25 0,25 27 0,-25 0-32,28 0 0,-28 0-32,0-3 32,0-24-64,0 27 32,25-27-32,3 27 32,-3-27 0,3 0-32,25 0 32,-53-27 32,25-24 0,3-3-32,-28 0-32,0 2 96,0 25 64,0-27 193,0 54-1,0-25-128,0 25-192,0 0-64,0 0-160,0 0 160,0 25 96,0 2-64,25 0 0,-25 27 96,27-29-96,-27 2 32,26 0 32,1 0-32,1 0-32,25-3 32,0 3-32,0-27-128,25 0 64,28 0 0,-26-27-65,-27 3 97,0-30 32,-27 0 32,1 29 32,-27-29-32,-27 27 32,-26-25-32,0 52 32,-26 0-32,-1 0 32,27 0 32,0 52-32,0-25 97,0 52-33,28-25 64,25 0 0,0 24-96,0-24-32,25-2-128,28 2-192,0-27-385,0-27-1121,0 24-2626</inkml:trace>
  <inkml:trace contextRef="#ctx0" brushRef="#br0" timeOffset="12539.7173">17110 14016 7879,'-78'25'897,"78"1"-897,0-26-64,0 0 128,0 0-96,53 0 64,25 0 0,55 0 96,-2-26-32,28 26 32,0-25-128,0 25 32,-53 0-64,-1 0-96,-24 0-160,-28 0-449,-28 0-512,3 0-224,-28 0-449</inkml:trace>
  <inkml:trace contextRef="#ctx0" brushRef="#br0" timeOffset="12765.7302">17798 13670 1761,'-25'0'4613,"-3"0"-4517,28 0-289,0 27 258,0 27 31,0-3 0,0 30-64,0-2 64,0 26-96,0-24 96,0-2-64,-25 0-32,25-52-32,0-1 32,0 1-128,0-27-289,25 0-992,-25 0-128,28-27-1442</inkml:trace>
  <inkml:trace contextRef="#ctx0" brushRef="#br0" timeOffset="13295.7605">18115 13697 5285,'28'-54'1633,"-28"29"-1537,0 25-64,0 0 96,0 0-96,0 25 96,25 29-31,-25 24-33,0 3 32,0 25-32,0-1-32,0 1-64,0 2 32,0-30 32,0-24-32,0-29-64,0 2 32,0-27 32,0 0-96,28-27 0,-3-52-257,28 1 257,0-3 32,2 2 128,-29 52 32,-26 0 96,27 27 97,-27 0 127,0 0-192,0 0-288,0 0 96,0 27 0,0 27-64,0 25 0,0-25 32,0-2 0,26-26-32,27-26-96,27 0-32,-2 0-224,3-26-129,-3-26-448,3-2 0,-3 0 513,-51 2 416,-27 25 448,0 0 737,0 27-96,0 0-608,0 0-193,0 0-192,0 0-96,0 0 32,0 27 0,0 27 0,0-2 0,0-25 0,26 27-96,-26-29-160,27-25-545,-27 27-1249,0-27-2593</inkml:trace>
  <inkml:trace contextRef="#ctx0" brushRef="#br0" timeOffset="13463.7701">18990 13591 7623,'0'0'1089,"0"27"-1121,0-27-160,0 0 160,0 0-161,0 0-351,27 25-1154,26 2-2690</inkml:trace>
  <inkml:trace contextRef="#ctx0" brushRef="#br0" timeOffset="13783.7884">19547 13935 4067,'25'27'1954,"-25"-27"-1922,0 0-32,0 0 64,-25 27-32,-3-27 0,3 27 0,-3-27 32,3 25 1,-3 1-33,3 1-32,25 0 32,0 0-32,25-2 0,28 2 0,-25 0 0,25 0 0,0-27 0,-28 27-32,2-27 64,-27 25-32,0-25 128,0 27 416,-27-1 129,-26-26-225,28 27-224,-28 0-224,0-27-416,0 25-1217,25-25-2307</inkml:trace>
  <inkml:trace contextRef="#ctx0" brushRef="#br0" timeOffset="15656.8955">20897 14148 4964,'53'25'-32,"-28"-25"-64,-25 0 64,0-25 384,0 25-191,0-27-1,0 0 512,0 0-415,0 1-1,-25 1-32,-2-2-288,-26 0 0,27 0 0,-1 27 64,-26-27 0,0 27 32,0 0 0,0 27 32,28 0 0,-3 0-32,3 25 64,25-26-64,0 28-32,0-2 96,0-25-32,25 27 0,3-54 0,-3 0-32,28 0 1,0 0-33,0 0-33,0-54-63,0 27-224,0-52-96,-26 26-33,26 1-63,-28-29 288,3 2 224,-3 25 32,-25-24 224,0 24 192,0 2 321,0 25-96,0 0-193,-25 27-384,25 0-96,0 0-64,0 0-128,0 0 96,0 27 64,0 27 32,0-2 0,0 29-32,0-3 32,0 28-32,0-25 64,0-3-32,25-24 0,-25-2 0,28-25 32,-28 0-64,53-27-32,-28 0 32,28 0-32,0-27-129,0-27 97,0 29 64,0-29 64,-26 27-32,-27 27 161,26-26-1,-26 26 0,0 0-128,0 0-32,0-25-64,27 25 0,-27-27 32,26 27 96,-26-27 32,0 27-96,0-27 0,-26 27 0,26-27 0,-27 27-32,-26 0-64,27-25 32,-26 25-32,-1 0 32,0 25 64,25-25 32,3 27-32,-3 0 0,28 0 32,0 25 0,0-26 0,28 28 0,-3-27 64,3 25-128,-3-25 0,28-27 64,0 0-64,0 0-32,0 0 32,0-27-32,-26-25-97,1-2-31,-3 1 96,3 28 96,-28-2 192,0 0 289,0 27-33,0 0-320,0 0-128,0 0-32,0 0-160,0 0 32,0 0 160,0 27 0,25 0 0,-25 24 0,28-24 0,-28-27 32,25 0-64,-25 0 32,28 0 0,-28 0 0,25 0-96,28-27-160,-26 1-129,26-26 97,0-29-192,-27 29-129,1-29 0,-2 3 289,3 24 480,-28 2 545,0 25 256,-28 27-513,28 0-320,-25 0-96,25 0-32,-27 27 0,27 0 0,0 25 32,0 29-64,0-3 32,0 1 0,0-25 0,27 25 0,-2 1 0,3-28 0,-3-25 32,3 0-64,-28 0-32,25-27-128,-25 0-384,0 0-353,0 0-192,0 0-1378</inkml:trace>
  <inkml:trace contextRef="#ctx0" brushRef="#br0" timeOffset="15839.906">21824 13697 6181,'0'0'417,"0"0"-481,0 0 96,26 27 160,1-27 64,52 0-160,1 27-32,26-27-64,-28 0-64,3 0-320,-3 0-865,3 0-1025</inkml:trace>
  <inkml:trace contextRef="#ctx0" brushRef="#br0" timeOffset="16256.9299">22724 13908 2626,'25'0'2466,"3"0"-2338,-28 0-128,0-25 449,0-2 127,0-27-544,0 27 161,-28 3-129,3-3 96,-2 27 32,-26 0-192,0 0 32,0 0-32,0 27 96,0 24-32,28 3-32,-3-2 0,3 29 64,25-54 0,0 24-31,0-24-33,53-27-32,0 0-32,-1 0-97,27 0-63,1-53-224,-27 1-225,0-2-256,-28-25 449,3 52 448,-28-27 705,0 54 320,0 0-481,0 0-384,0 0-160,0 0 32,0 27-64,0 0 64,0 27-32,0-29 0,0 29-64,25-27 0,-25-27-128,28 27-224,-28-27-673,0 0-1602</inkml:trace>
  <inkml:trace contextRef="#ctx0" brushRef="#br0" timeOffset="16663.9532">23518 13591 3907,'0'0'2018,"0"0"-1601,0 0 287,0 0 193,0 0-705,-25 0-160,-28 27 0,0-27-32,0 25 0,0 2 0,0 0 0,53 0 0,-28 0 0,28-3 0,28 3-32,-3 27 32,28-27-32,28-2 0,-28 2-64,-28 0 0,3 0 0,-28-27 32,0 27 64,-28-2-32,-25 1 32,-25 1 32,25-27 0,0 0-64,-2 0-192,2 0-385,28 0-1633,25-27-1634</inkml:trace>
  <inkml:trace contextRef="#ctx0" brushRef="#br0" timeOffset="16844.9635">23359 13751 4996,'53'24'417,"-25"-24"-97,-3 0 737,3 0-448,25 0-385,25 0-128,-25-24-128,0 24-160,-26-27-193,-1 27-480,1-27-864,-27 27-33,0 0-224</inkml:trace>
  <inkml:trace contextRef="#ctx0" brushRef="#br0" timeOffset="17053.9755">23704 13643 2242,'-80'-25'1473,"54"25"-640,-1-27-64,27 27-193,0 0-416,0 0-160,0 0 64,0 27-32,0-2 0,0 29-64,0 24 96,0-24-64,0 25-32,0-25 64,0 0-32,0-29-32,0 1 0,0-26-256,27 27-256,-1-27-65,1 0-480,-1-27-705,27-24 1</inkml:trace>
  <inkml:trace contextRef="#ctx0" brushRef="#br0" timeOffset="17661.0101">23863 13829 2562,'25'-54'1986,"-25"30"-993,0 24-417,0 0-223,0 0-129,0 0-128,28 24 64,-28 3-96,25 0-32,-25 27-64,0-29 32,0 29 0,0-27-32,0 0 32,0-27-32,0 25 32,0-25 32,0 0 32,0 0 0,0 0-96,28-25-160,-3-2-96,3 0 96,-3-27 63,3 29 97,-3-2 32,3 27 97,-28 0 95,0 0 64,0 0-160,0 0-64,0 0-64,0 0 32,0 27-32,0-2-128,0 2-385,0 0-384,0-27-31,0 27 447,25-27 97,3 0 223,-3-27 290,-25-27 287,28 29-288,-3-29 320,-25 27 738,0 0 383,0 27-672,0 0-545,0 0-320,0 0-96,0 0 64,0 27 64,0 0-32,27 27-32,-27-2-32,26 2-96,-26-27-32,27-2-97,-1 1 1,-26-26 0,0 0 224,27 0 64,-27-26 64,26 1 32,-26-2 96,27 0 96,-27 27-31,0 0-225,0 0 0,0 0-32,0 0-96,0 0-129,0 0-383,0 0-1186,0 0-1313</inkml:trace>
  <inkml:trace contextRef="#ctx0" brushRef="#br0" timeOffset="18052.0326">24523 13775 5509,'-25'27'929,"25"-27"-897,0 0 128,0 0 544,25 27-31,3-27-481,50 0-160,-25 0-64,28-27-32,-28 0-192,27 3-353,-55 24 97,3-27 224,-28 27 224,0-27-353,0 0 1,-28 27 352,-24-27 32,-1 2 64,0-2 320,0 27 257,25 0-1,-25 0-191,53 0-321,-25 0-96,25 0 0,0 52 96,0 2-64,0-27 0,0 24 96,0-24 32,25 27 96,-25-27-95,53-2-1,-25 2 0,-3-27-96,28 27-128,2-27-96,-29 0-545,1 0-929,-2 0-2081</inkml:trace>
  <inkml:trace contextRef="#ctx0" brushRef="#br0" timeOffset="18662.0674">17957 15658 7559,'0'0'897,"27"0"-865,-27 0 0,26 0 192,27 0 224,27 0-320,-2 0-64,3 0-128,25 0-64,-26 0 0,26-27-416,0 27-834,-28 0-1504</inkml:trace>
  <inkml:trace contextRef="#ctx0" brushRef="#br0" timeOffset="18966.0848">19096 15366 6309,'-53'-79'33,"27"25"-33,-1 3 192,1-30-128,-26 29-64,-1 25-32,0-27 0,-28 54 32,28 0 0,0 0 32,-25 0 0,51 54-32,-26-27 64,27 52 32,-1-25 32,27 24-64,-26 28 32,26 0-32,0-1-32,0 3-64,0-3 32,0 1-32,0-27 0,0 2 32,0-30-64,0-24-192,0 0-225,26-27-544,1 0-1121</inkml:trace>
  <inkml:trace contextRef="#ctx0" brushRef="#br0" timeOffset="19544.1178">19123 15658 6342,'0'0'416,"-27"0"-416,1 0 384,-27 0 225,26 0-321,-26 0-160,28 27 96,-3-2-95,3 2-1,25 0 0,0-1 128,25 26-128,3-25-128,24 0-32,1-27-192,26 27-321,-26-27-63,-1 0 159,-24 0 193,-28-27 128,0 0 96,0-25 32,-28 25 96,-24-26 449,-1 26-97,27 27-352,-1-25 32,1 25-128,26 0-64,0 0-256,0 0-161,26-27 385,27 27 96,0-27 32,52 27 97,-24 0 95,-28-27-64,0 27-32,-28 0 0,3 27 32,-28-27-32,25 54-64,3-29-32,-28 29-32,25-1 0,-25-1 0,0-25 0,28 0 0,-28 0 97,0-2 159,0-25 128,0 0 1,0 0-65,0 0 0,0 0-160,0 0-96,25-52-128,2-2-64,26-25-544,26-1-802,-26-26 353,-1 54-320,-24-2-2755</inkml:trace>
  <inkml:trace contextRef="#ctx0" brushRef="#br0" timeOffset="20105.1499">20738 15577 6534,'0'0'1505,"0"0"-1185,0 0 65,0 0-33,0 0-352,0 0-64,0 27 64,0 27 0,0 25-96,0-26 32,0-1-64,26-25-225,27 0 33,0-27 0,27-27-129,-2-25 97,3-28 192,-3 1-64,-25-2 192,-25 56 288,-28-2 353,0 0 287,0 27-223,0 0-513,0 0-224,0 0 0,-28 54 0,28-2 64,-25 29-32,-3 24-32,28-26 64,-25 27-32,-3-25 32,28 24 0,-25-26-128,-3 2-225,3-30-1056,-3 3-1634</inkml:trace>
  <inkml:trace contextRef="#ctx0" brushRef="#br0" timeOffset="20967.1992">21585 15737 4772,'0'0'32,"28"0"-128,-28-27 192,25-25 320,3 25 257,-3 27 0,-25-27 224,0 27 128,0 0-161,0 0-575,0 0-257,0 0-96,-25 27 32,-3 27 0,3-2 0,-3 1-65,28-26 1,0 25-32,0-25 0,53 0 32,-25-27-96,25 27 0,0-27-65,-1 0-95,1 0-32,-27-27 127,1 0 257,-27-27 0,0 29-96,-27-28-160,-26-1-192,0 2 480,0 25 288,0 0-160,28 0 128,-3 27-95,3 0-193,25 0-32,0 0-64,0 27 63,53-27 1,0 27 32,0-27 0,25 0 0,2 0 0,-27 0 0,0-27 0,0 27 0,-28 0 65,-25 0-1,0 0 64,0 0 0,0 27 64,0 27-96,-25-2-64,-3 1 32,28-1-128,0 2 64,28-27 64,-3-27 64,3 0-32,25 0-64,0-27 0,-28-27-32,28-24-32,-25-1-320,25-2-256,-28 2 575,3 26 226,-3 53 287,-25 0-96,0 0 225,27 26 64,-27 28-65,26 25-31,-26 27-321,27-26-224,-1-28-32,1 2-128,-1-27-352,1-2-417,26-25-417,0 0 1,0-25-737,-28-29-2754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802851B6-C5CA-4DD2-A440-DDEED10D702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517388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325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68D315EF-7970-48D3-B08D-B2C57031949B}" type="slidenum">
              <a:rPr lang="en-US" altLang="zh-TW" smtClean="0"/>
              <a:pPr eaLnBrk="1" hangingPunct="1"/>
              <a:t>1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8100343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6246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101DE774-9878-4BF0-BFBA-7759DD1D1217}" type="slidenum">
              <a:rPr lang="en-US" altLang="zh-TW" smtClean="0"/>
              <a:pPr eaLnBrk="1" hangingPunct="1"/>
              <a:t>12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8945810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6349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89901E43-6C8E-4595-BFF0-747637BA1CDE}" type="slidenum">
              <a:rPr lang="en-US" altLang="zh-TW" smtClean="0"/>
              <a:pPr eaLnBrk="1" hangingPunct="1"/>
              <a:t>13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6582549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6451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BCDEB96F-892F-48BF-99AA-0E44B8A3FBA2}" type="slidenum">
              <a:rPr lang="en-US" altLang="zh-TW" smtClean="0"/>
              <a:pPr eaLnBrk="1" hangingPunct="1"/>
              <a:t>14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4698457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6554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C2C21D04-D429-40F8-AA54-29C2AADBC044}" type="slidenum">
              <a:rPr lang="en-US" altLang="zh-TW" smtClean="0"/>
              <a:pPr eaLnBrk="1" hangingPunct="1"/>
              <a:t>15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5321954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6656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9B4643D1-AECB-4C6A-A612-C3035D9AB1E6}" type="slidenum">
              <a:rPr lang="en-US" altLang="zh-TW" smtClean="0"/>
              <a:pPr eaLnBrk="1" hangingPunct="1"/>
              <a:t>23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2929785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6758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3F57097B-9D62-45BC-A74D-401191710E33}" type="slidenum">
              <a:rPr lang="en-US" altLang="zh-TW" smtClean="0"/>
              <a:pPr eaLnBrk="1" hangingPunct="1"/>
              <a:t>24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1649383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6861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D9356E5C-3BC1-48CC-8E2C-B621E858F34E}" type="slidenum">
              <a:rPr lang="en-US" altLang="zh-TW" smtClean="0"/>
              <a:pPr eaLnBrk="1" hangingPunct="1"/>
              <a:t>25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1486393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6963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EA2B21EF-1585-490E-AA72-C626C98DCF1D}" type="slidenum">
              <a:rPr lang="en-US" altLang="zh-TW" smtClean="0"/>
              <a:pPr eaLnBrk="1" hangingPunct="1"/>
              <a:t>26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6134718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7066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5F0F090B-BB51-4C90-81F5-753932D3C487}" type="slidenum">
              <a:rPr lang="en-US" altLang="zh-TW" smtClean="0"/>
              <a:pPr eaLnBrk="1" hangingPunct="1"/>
              <a:t>27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8122731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7168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EE11A8CF-0ADA-4410-87FE-A991D697F6D3}" type="slidenum">
              <a:rPr lang="en-US" altLang="zh-TW" smtClean="0"/>
              <a:pPr eaLnBrk="1" hangingPunct="1"/>
              <a:t>28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01114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427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D8FB3692-6A21-4225-B9A9-EE64E92E8BC2}" type="slidenum">
              <a:rPr lang="en-US" altLang="zh-TW" smtClean="0"/>
              <a:pPr eaLnBrk="1" hangingPunct="1"/>
              <a:t>2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9554694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7270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7126EB92-A3C8-4915-AC3A-CA3C2C727A4B}" type="slidenum">
              <a:rPr lang="en-US" altLang="zh-TW" smtClean="0"/>
              <a:pPr eaLnBrk="1" hangingPunct="1"/>
              <a:t>29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5988781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7373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FBAE8FE6-B902-486A-94A8-BB525018BFBF}" type="slidenum">
              <a:rPr lang="en-US" altLang="zh-TW" smtClean="0"/>
              <a:pPr eaLnBrk="1" hangingPunct="1"/>
              <a:t>30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6154088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7475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7BDF3CA0-480B-4BAD-A50D-D7F228737880}" type="slidenum">
              <a:rPr lang="en-US" altLang="zh-TW" smtClean="0"/>
              <a:pPr eaLnBrk="1" hangingPunct="1"/>
              <a:t>31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1955244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7578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B081E063-ABDB-4CF9-8925-13E8385CAD00}" type="slidenum">
              <a:rPr lang="en-US" altLang="zh-TW" smtClean="0"/>
              <a:pPr eaLnBrk="1" hangingPunct="1"/>
              <a:t>32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1616535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7680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33974E38-772D-485E-9C46-2B65ECDD83C4}" type="slidenum">
              <a:rPr lang="en-US" altLang="zh-TW" smtClean="0"/>
              <a:pPr eaLnBrk="1" hangingPunct="1"/>
              <a:t>33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3571433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7782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4EAD2525-BDBE-4D68-A7D2-2459A3F65407}" type="slidenum">
              <a:rPr lang="en-US" altLang="zh-TW" smtClean="0"/>
              <a:pPr eaLnBrk="1" hangingPunct="1"/>
              <a:t>34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8328898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7885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5A34AED6-0035-4616-B324-E7868A8A88AF}" type="slidenum">
              <a:rPr lang="en-US" altLang="zh-TW" smtClean="0"/>
              <a:pPr eaLnBrk="1" hangingPunct="1"/>
              <a:t>35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1178142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7987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F9F4A68E-6615-43AF-9E23-7CD85C1F2FF8}" type="slidenum">
              <a:rPr lang="en-US" altLang="zh-TW" smtClean="0"/>
              <a:pPr eaLnBrk="1" hangingPunct="1"/>
              <a:t>36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0925477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8090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24AE0F28-3B1E-43C4-8839-9E1BCBE636E2}" type="slidenum">
              <a:rPr lang="en-US" altLang="zh-TW" smtClean="0"/>
              <a:pPr eaLnBrk="1" hangingPunct="1"/>
              <a:t>37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2031833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8192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7BE79802-D819-4A19-B541-FACA005A19CA}" type="slidenum">
              <a:rPr lang="en-US" altLang="zh-TW" smtClean="0"/>
              <a:pPr eaLnBrk="1" hangingPunct="1"/>
              <a:t>38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905732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530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886CFACE-F8FD-49AF-BFC7-FC17054EBF26}" type="slidenum">
              <a:rPr lang="en-US" altLang="zh-TW" smtClean="0"/>
              <a:pPr eaLnBrk="1" hangingPunct="1"/>
              <a:t>5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2558737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8294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04BE9E35-B534-42A3-96D6-D6CABB9412C1}" type="slidenum">
              <a:rPr lang="en-US" altLang="zh-TW" smtClean="0"/>
              <a:pPr eaLnBrk="1" hangingPunct="1"/>
              <a:t>39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7370994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8397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4FB18EBF-DEE1-4C82-813D-761E7D1E937B}" type="slidenum">
              <a:rPr lang="en-US" altLang="zh-TW" smtClean="0"/>
              <a:pPr eaLnBrk="1" hangingPunct="1"/>
              <a:t>40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1589275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8499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B2CDA2D9-CB98-4DB2-B592-B8709B95FBDD}" type="slidenum">
              <a:rPr lang="en-US" altLang="zh-TW" smtClean="0"/>
              <a:pPr eaLnBrk="1" hangingPunct="1"/>
              <a:t>41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4132259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8602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5D68E92A-4AD5-476D-B97C-6081F05E041E}" type="slidenum">
              <a:rPr lang="en-US" altLang="zh-TW" smtClean="0"/>
              <a:pPr eaLnBrk="1" hangingPunct="1"/>
              <a:t>42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9921571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8704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5639763D-A85F-41DC-B543-63ECF0897882}" type="slidenum">
              <a:rPr lang="en-US" altLang="zh-TW" smtClean="0"/>
              <a:pPr eaLnBrk="1" hangingPunct="1"/>
              <a:t>43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41553600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8806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692C2215-0472-476A-B700-BF0CF169013C}" type="slidenum">
              <a:rPr lang="en-US" altLang="zh-TW" smtClean="0"/>
              <a:pPr eaLnBrk="1" hangingPunct="1"/>
              <a:t>44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7524899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8909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E9E69107-A571-4AFC-8AB1-319526A9BCC5}" type="slidenum">
              <a:rPr lang="en-US" altLang="zh-TW" smtClean="0"/>
              <a:pPr eaLnBrk="1" hangingPunct="1"/>
              <a:t>45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80620475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9011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8F7D01F2-BA27-4DCB-9C11-4F9142BAF57F}" type="slidenum">
              <a:rPr lang="en-US" altLang="zh-TW" smtClean="0"/>
              <a:pPr eaLnBrk="1" hangingPunct="1"/>
              <a:t>46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65247363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9114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190C3967-E167-4ACF-ACE6-E771BF0C666C}" type="slidenum">
              <a:rPr lang="en-US" altLang="zh-TW" smtClean="0"/>
              <a:pPr eaLnBrk="1" hangingPunct="1"/>
              <a:t>47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92610779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9216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E98FE31A-0B92-4E30-A300-0F2DE07C6A00}" type="slidenum">
              <a:rPr lang="en-US" altLang="zh-TW" smtClean="0"/>
              <a:pPr eaLnBrk="1" hangingPunct="1"/>
              <a:t>48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577152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632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4870A596-0962-4AF2-A0A7-5AB0C33A96BA}" type="slidenum">
              <a:rPr lang="en-US" altLang="zh-TW" smtClean="0"/>
              <a:pPr eaLnBrk="1" hangingPunct="1"/>
              <a:t>6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47814321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9318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CFAF99AB-E639-4FF8-ACD1-453E3E0E8A01}" type="slidenum">
              <a:rPr lang="en-US" altLang="zh-TW" smtClean="0"/>
              <a:pPr eaLnBrk="1" hangingPunct="1"/>
              <a:t>49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03480287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9421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03ECEFAC-31B6-405C-9241-479497CD6F1F}" type="slidenum">
              <a:rPr lang="en-US" altLang="zh-TW" smtClean="0"/>
              <a:pPr eaLnBrk="1" hangingPunct="1"/>
              <a:t>50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88564928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9523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D74C1A3E-8ABB-4176-BF37-585668C6B101}" type="slidenum">
              <a:rPr lang="en-US" altLang="zh-TW" smtClean="0"/>
              <a:pPr eaLnBrk="1" hangingPunct="1"/>
              <a:t>53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56831902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9626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28ABE040-260D-4349-B206-6F7AB1E97C35}" type="slidenum">
              <a:rPr lang="en-US" altLang="zh-TW" smtClean="0"/>
              <a:pPr eaLnBrk="1" hangingPunct="1"/>
              <a:t>54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11703552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9728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DA7481D6-D7D5-42E5-98E2-989C933EE519}" type="slidenum">
              <a:rPr lang="en-US" altLang="zh-TW" smtClean="0"/>
              <a:pPr eaLnBrk="1" hangingPunct="1"/>
              <a:t>55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65470828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9830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7D6D4271-8F6D-4D28-A61A-86746A852E28}" type="slidenum">
              <a:rPr lang="en-US" altLang="zh-TW" smtClean="0"/>
              <a:pPr eaLnBrk="1" hangingPunct="1"/>
              <a:t>56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04201024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9933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7021D316-9E16-4E70-87BD-9252D3BA8254}" type="slidenum">
              <a:rPr lang="en-US" altLang="zh-TW" smtClean="0"/>
              <a:pPr eaLnBrk="1" hangingPunct="1"/>
              <a:t>57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57169918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10035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EFBC1B28-A2A6-44DD-AB17-FE9D923FE5D2}" type="slidenum">
              <a:rPr lang="en-US" altLang="zh-TW" smtClean="0"/>
              <a:pPr eaLnBrk="1" hangingPunct="1"/>
              <a:t>58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89669204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10138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103C83CA-7191-4DE4-94A8-BF54EE041361}" type="slidenum">
              <a:rPr lang="en-US" altLang="zh-TW" smtClean="0"/>
              <a:pPr eaLnBrk="1" hangingPunct="1"/>
              <a:t>59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94685739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10240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A3F36437-61AD-4417-A74B-B4F342BF195D}" type="slidenum">
              <a:rPr lang="en-US" altLang="zh-TW" smtClean="0"/>
              <a:pPr eaLnBrk="1" hangingPunct="1"/>
              <a:t>60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845397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734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D359BA7A-FDE2-4061-B68D-7192BB5E45DB}" type="slidenum">
              <a:rPr lang="en-US" altLang="zh-TW" smtClean="0"/>
              <a:pPr eaLnBrk="1" hangingPunct="1"/>
              <a:t>7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43280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837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8B1EAA44-FDC6-4431-831B-2D1DAEB00863}" type="slidenum">
              <a:rPr lang="en-US" altLang="zh-TW" smtClean="0"/>
              <a:pPr eaLnBrk="1" hangingPunct="1"/>
              <a:t>8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510442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939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5B433AA5-82A2-4089-B992-1D9E6CA173CB}" type="slidenum">
              <a:rPr lang="en-US" altLang="zh-TW" smtClean="0"/>
              <a:pPr eaLnBrk="1" hangingPunct="1"/>
              <a:t>9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846884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228CC2A9-808F-414A-BD88-375C599B620B}" type="slidenum">
              <a:rPr lang="en-US" altLang="zh-TW" smtClean="0"/>
              <a:pPr eaLnBrk="1" hangingPunct="1"/>
              <a:t>10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265136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6144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31604DE5-260D-4BBF-B531-8BCD86B6239B}" type="slidenum">
              <a:rPr lang="en-US" altLang="zh-TW" smtClean="0"/>
              <a:pPr eaLnBrk="1" hangingPunct="1"/>
              <a:t>11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988661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889A4-DC85-41B0-9C13-BC557896578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05380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CD168-C9E4-451C-BFC7-F1EB23949BE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5983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3E740C-3AAE-40E1-A38F-EBA27B29E03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1233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E1A29A-62B3-443E-951A-CC48B6F0000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4665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9AD6EB-7665-4A4D-9F1E-29D49F81B46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09808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A80605-EDB0-4829-BEC2-9A0624B2498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1259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EF1581-77A2-4936-B469-4C83C2F8F4C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9367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D44E7A-010D-4023-9E08-EFF5B31DFA2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88788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2492A9-5F7C-44F2-953F-0536097F931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0650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FB1677-86D8-4F2C-909C-6F3E5C64C4C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78185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E9102-C410-4163-AE85-16763492900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28562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5252DA-C813-440F-BE38-95566E6F6EF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28035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0649BC-347E-409A-B7BA-11C523970D0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56330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>
                <a:ea typeface="新細明體" pitchFamily="18" charset="-120"/>
              </a:defRPr>
            </a:lvl1pPr>
          </a:lstStyle>
          <a:p>
            <a:pPr>
              <a:defRPr/>
            </a:pPr>
            <a:fld id="{04FD99EB-D221-43A3-A835-8D2D9059126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gular-expressions.info/anchors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w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9082F122-426E-4A03-BBBF-BE997EBA2CFE}" type="slidenum">
              <a:rPr kumimoji="0" lang="en-US" altLang="zh-TW" smtClean="0"/>
              <a:pPr eaLnBrk="1" hangingPunct="1"/>
              <a:t>1</a:t>
            </a:fld>
            <a:endParaRPr kumimoji="0" lang="en-US" altLang="zh-TW" smtClean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8077200" cy="1470025"/>
          </a:xfrm>
        </p:spPr>
        <p:txBody>
          <a:bodyPr/>
          <a:lstStyle/>
          <a:p>
            <a:pPr eaLnBrk="1" hangingPunct="1"/>
            <a:r>
              <a:rPr kumimoji="0" lang="en-US" altLang="zh-TW" sz="4000" b="1" dirty="0" smtClean="0">
                <a:solidFill>
                  <a:srgbClr val="FF6600"/>
                </a:solidFill>
              </a:rPr>
              <a:t>Chapter 3</a:t>
            </a:r>
            <a:br>
              <a:rPr kumimoji="0" lang="en-US" altLang="zh-TW" sz="4000" b="1" dirty="0" smtClean="0">
                <a:solidFill>
                  <a:srgbClr val="FF6600"/>
                </a:solidFill>
              </a:rPr>
            </a:br>
            <a:r>
              <a:rPr kumimoji="0" lang="en-US" altLang="zh-TW" sz="4000" b="1" dirty="0" smtClean="0">
                <a:solidFill>
                  <a:srgbClr val="FF6600"/>
                </a:solidFill>
              </a:rPr>
              <a:t/>
            </a:r>
            <a:br>
              <a:rPr kumimoji="0" lang="en-US" altLang="zh-TW" sz="4000" b="1" dirty="0" smtClean="0">
                <a:solidFill>
                  <a:srgbClr val="FF6600"/>
                </a:solidFill>
              </a:rPr>
            </a:br>
            <a:r>
              <a:rPr kumimoji="0" lang="en-US" altLang="zh-TW" sz="4000" b="1" dirty="0" smtClean="0">
                <a:solidFill>
                  <a:srgbClr val="FF6600"/>
                </a:solidFill>
              </a:rPr>
              <a:t>Scanning – Theory and Practice</a:t>
            </a:r>
            <a:endParaRPr lang="en-US" altLang="zh-TW" sz="4000" dirty="0" smtClean="0">
              <a:solidFill>
                <a:schemeClr val="tx1"/>
              </a:solidFill>
            </a:endParaRP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dirty="0" smtClean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Original Material from </a:t>
            </a:r>
            <a:r>
              <a:rPr lang="zh-TW" altLang="en-US" dirty="0" smtClean="0"/>
              <a:t>陳振炎教授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E894F6BA-3CFF-4420-B100-00D8491E5AE3}" type="slidenum">
              <a:rPr kumimoji="0" lang="en-US" altLang="zh-TW" smtClean="0"/>
              <a:pPr eaLnBrk="1" hangingPunct="1"/>
              <a:t>10</a:t>
            </a:fld>
            <a:endParaRPr kumimoji="0" lang="en-US" altLang="zh-TW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Regular expression (Cont.)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19200"/>
            <a:ext cx="8458200" cy="5257800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altLang="zh-TW" smtClean="0"/>
              <a:t>- </a:t>
            </a:r>
            <a:r>
              <a:rPr lang="en-US" altLang="zh-TW" sz="2400" smtClean="0"/>
              <a:t>0 is a regular expression denoting the empty set (the set containing no strings).</a:t>
            </a:r>
          </a:p>
          <a:p>
            <a:pPr lvl="1" eaLnBrk="1" hangingPunct="1"/>
            <a:r>
              <a:rPr lang="en-US" altLang="zh-TW" sz="2400" smtClean="0"/>
              <a:t>λ is a regular expression denoting the set that contains only the empty string.  </a:t>
            </a:r>
          </a:p>
          <a:p>
            <a:pPr lvl="1" eaLnBrk="1" hangingPunct="1"/>
            <a:r>
              <a:rPr lang="en-US" altLang="zh-TW" sz="2400" smtClean="0"/>
              <a:t>s is a regular expression denoting {s}: a set containing the single symbol  s         Σ</a:t>
            </a:r>
          </a:p>
          <a:p>
            <a:pPr lvl="1" eaLnBrk="1" hangingPunct="1">
              <a:buFontTx/>
              <a:buNone/>
            </a:pPr>
            <a:endParaRPr lang="en-US" altLang="zh-TW" sz="2400" smtClean="0"/>
          </a:p>
          <a:p>
            <a:pPr lvl="1" eaLnBrk="1" hangingPunct="1"/>
            <a:r>
              <a:rPr lang="en-US" altLang="zh-TW" sz="2400" smtClean="0"/>
              <a:t>If A and B are regular expressions, </a:t>
            </a:r>
          </a:p>
          <a:p>
            <a:pPr lvl="1" eaLnBrk="1" hangingPunct="1">
              <a:buFontTx/>
              <a:buNone/>
            </a:pPr>
            <a:r>
              <a:rPr lang="en-US" altLang="zh-TW" sz="2400" smtClean="0"/>
              <a:t>   then </a:t>
            </a:r>
            <a:r>
              <a:rPr lang="en-US" altLang="zh-TW" sz="2400" b="1" smtClean="0"/>
              <a:t>A | B, AB, and A*</a:t>
            </a:r>
            <a:r>
              <a:rPr lang="en-US" altLang="zh-TW" sz="2400" smtClean="0"/>
              <a:t> are also regular expressions. </a:t>
            </a:r>
          </a:p>
          <a:p>
            <a:pPr lvl="1" eaLnBrk="1" hangingPunct="1">
              <a:buFontTx/>
              <a:buNone/>
            </a:pPr>
            <a:r>
              <a:rPr lang="en-US" altLang="zh-TW" sz="2400" smtClean="0"/>
              <a:t>   They denote </a:t>
            </a:r>
            <a:r>
              <a:rPr lang="en-US" altLang="zh-TW" sz="2400" b="1" smtClean="0"/>
              <a:t>3 operators</a:t>
            </a:r>
            <a:r>
              <a:rPr lang="en-US" altLang="zh-TW" sz="2400" smtClean="0"/>
              <a:t>: </a:t>
            </a:r>
          </a:p>
          <a:p>
            <a:pPr lvl="1" eaLnBrk="1" hangingPunct="1">
              <a:buFontTx/>
              <a:buNone/>
            </a:pPr>
            <a:r>
              <a:rPr lang="en-US" altLang="zh-TW" sz="2400" smtClean="0"/>
              <a:t>    1) </a:t>
            </a:r>
            <a:r>
              <a:rPr lang="en-US" altLang="zh-TW" sz="2400" b="1" smtClean="0"/>
              <a:t>alternation</a:t>
            </a:r>
            <a:r>
              <a:rPr lang="en-US" altLang="zh-TW" sz="2400" smtClean="0"/>
              <a:t>, 2) </a:t>
            </a:r>
            <a:r>
              <a:rPr lang="en-US" altLang="zh-TW" sz="2400" b="1" smtClean="0"/>
              <a:t>catenation</a:t>
            </a:r>
            <a:r>
              <a:rPr lang="en-US" altLang="zh-TW" sz="2400" smtClean="0"/>
              <a:t>, and 3) </a:t>
            </a:r>
            <a:r>
              <a:rPr lang="en-US" altLang="zh-TW" sz="2400" b="1" smtClean="0"/>
              <a:t>Kleene closure</a:t>
            </a:r>
            <a:r>
              <a:rPr lang="en-US" altLang="zh-TW" sz="2400" smtClean="0"/>
              <a:t> </a:t>
            </a:r>
          </a:p>
          <a:p>
            <a:pPr lvl="1" eaLnBrk="1" hangingPunct="1">
              <a:buFontTx/>
              <a:buNone/>
            </a:pPr>
            <a:r>
              <a:rPr lang="en-US" altLang="zh-TW" sz="2400" smtClean="0"/>
              <a:t>         of the corresponding regular sets.</a:t>
            </a:r>
          </a:p>
        </p:txBody>
      </p:sp>
      <p:graphicFrame>
        <p:nvGraphicFramePr>
          <p:cNvPr id="9221" name="Object 10"/>
          <p:cNvGraphicFramePr>
            <a:graphicFrameLocks noGrp="1" noChangeAspect="1"/>
          </p:cNvGraphicFramePr>
          <p:nvPr>
            <p:ph sz="half" idx="2"/>
          </p:nvPr>
        </p:nvGraphicFramePr>
        <p:xfrm>
          <a:off x="4038600" y="3200400"/>
          <a:ext cx="762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8" name="方程式" r:id="rId4" imgW="126725" imgH="126725" progId="Equation.3">
                  <p:embed/>
                </p:oleObj>
              </mc:Choice>
              <mc:Fallback>
                <p:oleObj name="方程式" r:id="rId4" imgW="126725" imgH="12672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200400"/>
                        <a:ext cx="7620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7B4A68C2-A761-406F-B98D-DA8E29B6B963}" type="slidenum">
              <a:rPr kumimoji="0" lang="en-US" altLang="zh-TW" smtClean="0"/>
              <a:pPr eaLnBrk="1" hangingPunct="1"/>
              <a:t>11</a:t>
            </a:fld>
            <a:endParaRPr kumimoji="0" lang="en-US" altLang="zh-TW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Regular expression (Cont.)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The following are additional </a:t>
            </a:r>
            <a:r>
              <a:rPr lang="en-US" altLang="zh-TW" sz="2800" b="1" dirty="0" smtClean="0"/>
              <a:t>operators</a:t>
            </a:r>
            <a:r>
              <a:rPr lang="en-US" altLang="zh-TW" sz="2800" dirty="0" smtClean="0"/>
              <a:t>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b="1" dirty="0" smtClean="0"/>
              <a:t>P+</a:t>
            </a:r>
            <a:r>
              <a:rPr lang="en-US" altLang="zh-TW" sz="2400" dirty="0" smtClean="0"/>
              <a:t>, sometimes called </a:t>
            </a:r>
            <a:r>
              <a:rPr lang="en-US" altLang="zh-TW" sz="2400" dirty="0" smtClean="0">
                <a:solidFill>
                  <a:srgbClr val="FF0000"/>
                </a:solidFill>
              </a:rPr>
              <a:t>positive closure</a:t>
            </a:r>
            <a:r>
              <a:rPr lang="en-US" altLang="zh-TW" sz="2400" dirty="0" smtClean="0"/>
              <a:t>, denotes all strings consisting of one or more strings in P </a:t>
            </a:r>
            <a:r>
              <a:rPr lang="en-US" altLang="zh-TW" sz="2400" dirty="0" err="1" smtClean="0"/>
              <a:t>catenated</a:t>
            </a:r>
            <a:r>
              <a:rPr lang="en-US" altLang="zh-TW" sz="2400" dirty="0" smtClean="0"/>
              <a:t> together: P*= (P+ | λ) and P+ = PP*.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If A is a set of characters, </a:t>
            </a:r>
            <a:r>
              <a:rPr lang="en-US" altLang="zh-TW" sz="2400" b="1" dirty="0" smtClean="0"/>
              <a:t>Not(A) </a:t>
            </a:r>
            <a:r>
              <a:rPr lang="en-US" altLang="zh-TW" sz="2400" dirty="0" smtClean="0"/>
              <a:t>denotes (Σ - A), that is, all characters in Σ , but not in A.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If </a:t>
            </a:r>
            <a:r>
              <a:rPr lang="en-US" altLang="zh-TW" sz="2400" i="1" dirty="0" smtClean="0"/>
              <a:t>k</a:t>
            </a:r>
            <a:r>
              <a:rPr lang="en-US" altLang="zh-TW" sz="2400" dirty="0" smtClean="0"/>
              <a:t> is a constant, then the set </a:t>
            </a:r>
            <a:r>
              <a:rPr lang="en-US" altLang="zh-TW" sz="2400" b="1" dirty="0" err="1" smtClean="0"/>
              <a:t>A</a:t>
            </a:r>
            <a:r>
              <a:rPr lang="en-US" altLang="zh-TW" sz="2400" b="1" baseline="30000" dirty="0" err="1" smtClean="0"/>
              <a:t>k</a:t>
            </a:r>
            <a:r>
              <a:rPr lang="en-US" altLang="zh-TW" sz="2400" dirty="0" smtClean="0"/>
              <a:t> represents all strings formed by </a:t>
            </a:r>
            <a:r>
              <a:rPr lang="en-US" altLang="zh-TW" sz="2400" dirty="0" err="1" smtClean="0"/>
              <a:t>catenating</a:t>
            </a:r>
            <a:r>
              <a:rPr lang="en-US" altLang="zh-TW" sz="2400" dirty="0" smtClean="0"/>
              <a:t> k (possibly different) strings from A.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5BA5A19A-2548-4BB4-B59F-179D726F4F0A}" type="slidenum">
              <a:rPr kumimoji="0" lang="en-US" altLang="zh-TW" smtClean="0"/>
              <a:pPr eaLnBrk="1" hangingPunct="1"/>
              <a:t>12</a:t>
            </a:fld>
            <a:endParaRPr kumimoji="0" lang="en-US" altLang="zh-TW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/>
            <a:r>
              <a:rPr lang="en-US" altLang="zh-TW" smtClean="0"/>
              <a:t>Regular expression (Cont.)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A basic pattern (such as “b”) can optionally be followed by </a:t>
            </a:r>
            <a:r>
              <a:rPr lang="en-US" altLang="zh-TW" sz="2400" b="1" smtClean="0"/>
              <a:t>repetition operators</a:t>
            </a:r>
            <a:r>
              <a:rPr lang="en-US" altLang="zh-TW" sz="2400" smtClean="0"/>
              <a:t>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smtClean="0"/>
              <a:t>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/>
              <a:t>        b?</a:t>
            </a:r>
            <a:r>
              <a:rPr lang="en-US" altLang="zh-TW" sz="2400" smtClean="0"/>
              <a:t> for an optional b;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smtClean="0"/>
              <a:t>        </a:t>
            </a:r>
            <a:r>
              <a:rPr lang="en-US" altLang="zh-TW" sz="2400" b="1" smtClean="0"/>
              <a:t>b*</a:t>
            </a:r>
            <a:r>
              <a:rPr lang="en-US" altLang="zh-TW" sz="2400" smtClean="0"/>
              <a:t> for a possibly empty sequence of b;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/>
              <a:t>        b+</a:t>
            </a:r>
            <a:r>
              <a:rPr lang="en-US" altLang="zh-TW" sz="2400" smtClean="0"/>
              <a:t> for a non-empty sequence of b.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240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There are two </a:t>
            </a:r>
            <a:r>
              <a:rPr lang="en-US" altLang="zh-TW" sz="2400" b="1" smtClean="0"/>
              <a:t>composition operators</a:t>
            </a:r>
            <a:r>
              <a:rPr lang="en-US" altLang="zh-TW" sz="2400" smtClean="0"/>
              <a:t>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smtClean="0"/>
              <a:t>    catenation and alternatives: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smtClean="0"/>
              <a:t>        </a:t>
            </a:r>
            <a:r>
              <a:rPr lang="en-US" altLang="zh-TW" sz="2400" b="1" smtClean="0"/>
              <a:t>ab</a:t>
            </a:r>
            <a:r>
              <a:rPr lang="en-US" altLang="zh-TW" sz="2400" smtClean="0"/>
              <a:t>             b follows a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smtClean="0"/>
              <a:t>        </a:t>
            </a:r>
            <a:r>
              <a:rPr lang="en-US" altLang="zh-TW" sz="2400" b="1" smtClean="0"/>
              <a:t>ab* | cd?</a:t>
            </a:r>
            <a:r>
              <a:rPr lang="en-US" altLang="zh-TW" sz="2400" smtClean="0"/>
              <a:t>  ab* or cd?</a:t>
            </a:r>
          </a:p>
        </p:txBody>
      </p:sp>
      <p:sp>
        <p:nvSpPr>
          <p:cNvPr id="11269" name="投影片編號版面配置區 3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r" eaLnBrk="1" hangingPunct="1"/>
            <a:endParaRPr kumimoji="0" lang="zh-TW" altLang="zh-TW" sz="100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CABD90E5-13B1-406F-83E6-36A0E5D994CD}" type="slidenum">
              <a:rPr kumimoji="0" lang="en-US" altLang="zh-TW" smtClean="0"/>
              <a:pPr eaLnBrk="1" hangingPunct="1"/>
              <a:t>13</a:t>
            </a:fld>
            <a:endParaRPr kumimoji="0" lang="en-US" altLang="zh-TW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/>
            <a:r>
              <a:rPr lang="en-US" altLang="zh-TW" smtClean="0"/>
              <a:t>Patterns of </a:t>
            </a:r>
            <a:br>
              <a:rPr lang="en-US" altLang="zh-TW" smtClean="0"/>
            </a:br>
            <a:r>
              <a:rPr lang="en-US" altLang="zh-TW" smtClean="0"/>
              <a:t>Regular Expression</a:t>
            </a:r>
          </a:p>
        </p:txBody>
      </p:sp>
      <p:pic>
        <p:nvPicPr>
          <p:cNvPr id="12292" name="Picture 3" descr="2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1279525"/>
            <a:ext cx="8424862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投影片編號版面配置區 3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r" eaLnBrk="1" hangingPunct="1"/>
            <a:endParaRPr kumimoji="0" lang="zh-TW" altLang="zh-TW" sz="100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1C26B6DE-9076-4850-A9E6-2DEFCFB74D5A}" type="slidenum">
              <a:rPr kumimoji="0" lang="en-US" altLang="zh-TW" smtClean="0"/>
              <a:pPr eaLnBrk="1" hangingPunct="1"/>
              <a:t>14</a:t>
            </a:fld>
            <a:endParaRPr kumimoji="0" lang="en-US" altLang="zh-TW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/>
            <a:r>
              <a:rPr lang="en-US" altLang="zh-TW" smtClean="0"/>
              <a:t>Regular expression (Cont.)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TW" smtClean="0"/>
              <a:t> Examples:</a:t>
            </a:r>
          </a:p>
          <a:p>
            <a:pPr eaLnBrk="1" hangingPunct="1">
              <a:buFontTx/>
              <a:buNone/>
            </a:pPr>
            <a:endParaRPr lang="en-US" altLang="zh-TW" smtClean="0"/>
          </a:p>
          <a:p>
            <a:pPr marL="692150" lvl="1" indent="-347663" eaLnBrk="1" hangingPunct="1"/>
            <a:r>
              <a:rPr lang="en-US" altLang="zh-TW" smtClean="0"/>
              <a:t>(a|b)(a|b) will generate aa|ab|ba|bb</a:t>
            </a:r>
          </a:p>
          <a:p>
            <a:pPr marL="692150" lvl="1" indent="-347663" eaLnBrk="1" hangingPunct="1"/>
            <a:r>
              <a:rPr lang="en-US" altLang="zh-TW" smtClean="0"/>
              <a:t>ab*          will generate a|ab|abb…</a:t>
            </a:r>
          </a:p>
          <a:p>
            <a:pPr marL="692150" lvl="1" indent="-347663" eaLnBrk="1" hangingPunct="1"/>
            <a:r>
              <a:rPr lang="en-US" altLang="zh-TW" smtClean="0"/>
              <a:t>(ab)*        will generate λ | ab | abab|ababab…</a:t>
            </a:r>
          </a:p>
        </p:txBody>
      </p:sp>
      <p:sp>
        <p:nvSpPr>
          <p:cNvPr id="13317" name="投影片編號版面配置區 3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r" eaLnBrk="1" hangingPunct="1"/>
            <a:endParaRPr kumimoji="0" lang="zh-TW" altLang="zh-TW" sz="100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投影片編號版面配置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D1968DA1-943B-491A-83BB-B78798688F9B}" type="slidenum">
              <a:rPr kumimoji="0" lang="en-US" altLang="zh-TW" smtClean="0"/>
              <a:pPr eaLnBrk="1" hangingPunct="1"/>
              <a:t>15</a:t>
            </a:fld>
            <a:endParaRPr kumimoji="0" lang="en-US" altLang="zh-TW" smtClean="0"/>
          </a:p>
        </p:txBody>
      </p:sp>
      <p:sp>
        <p:nvSpPr>
          <p:cNvPr id="14339" name="矩形 2"/>
          <p:cNvSpPr>
            <a:spLocks noChangeArrowheads="1"/>
          </p:cNvSpPr>
          <p:nvPr/>
        </p:nvSpPr>
        <p:spPr bwMode="auto">
          <a:xfrm>
            <a:off x="304800" y="762000"/>
            <a:ext cx="8229600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TW" sz="3200"/>
              <a:t>The regular expression for  “identifier” is:</a:t>
            </a:r>
          </a:p>
          <a:p>
            <a:r>
              <a:rPr lang="en-US" altLang="zh-TW" sz="3200"/>
              <a:t>  </a:t>
            </a:r>
          </a:p>
          <a:p>
            <a:pPr>
              <a:buFont typeface="Wingdings" pitchFamily="2" charset="2"/>
              <a:buNone/>
            </a:pPr>
            <a:r>
              <a:rPr lang="en-US" altLang="zh-TW" sz="3200"/>
              <a:t>letter               → [a-z A-Z]</a:t>
            </a:r>
          </a:p>
          <a:p>
            <a:pPr>
              <a:buFont typeface="Wingdings" pitchFamily="2" charset="2"/>
              <a:buNone/>
            </a:pPr>
            <a:r>
              <a:rPr lang="en-US" altLang="zh-TW" sz="3200"/>
              <a:t>digit                → [0-9]</a:t>
            </a:r>
          </a:p>
          <a:p>
            <a:pPr>
              <a:buFont typeface="Wingdings" pitchFamily="2" charset="2"/>
              <a:buNone/>
            </a:pPr>
            <a:r>
              <a:rPr lang="en-US" altLang="zh-TW" sz="3200"/>
              <a:t>underscore     → _</a:t>
            </a:r>
          </a:p>
          <a:p>
            <a:pPr>
              <a:buFont typeface="Wingdings" pitchFamily="2" charset="2"/>
              <a:buNone/>
            </a:pPr>
            <a:r>
              <a:rPr lang="en-US" altLang="zh-TW" sz="3200"/>
              <a:t>letter_or_digit → letter | digit</a:t>
            </a:r>
          </a:p>
          <a:p>
            <a:pPr>
              <a:buFont typeface="Wingdings" pitchFamily="2" charset="2"/>
              <a:buNone/>
            </a:pPr>
            <a:r>
              <a:rPr lang="en-US" altLang="zh-TW" sz="3200"/>
              <a:t>underscored_tail →   </a:t>
            </a:r>
          </a:p>
          <a:p>
            <a:pPr>
              <a:buFont typeface="Wingdings" pitchFamily="2" charset="2"/>
              <a:buNone/>
            </a:pPr>
            <a:r>
              <a:rPr lang="en-US" altLang="zh-TW" sz="3200"/>
              <a:t>       underscore  letter_or_digit+</a:t>
            </a:r>
          </a:p>
          <a:p>
            <a:pPr>
              <a:buFont typeface="Wingdings" pitchFamily="2" charset="2"/>
              <a:buNone/>
            </a:pPr>
            <a:r>
              <a:rPr lang="en-US" altLang="zh-TW" sz="3200">
                <a:solidFill>
                  <a:srgbClr val="0070C0"/>
                </a:solidFill>
              </a:rPr>
              <a:t>identifier</a:t>
            </a:r>
            <a:r>
              <a:rPr lang="en-US" altLang="zh-TW" sz="3200"/>
              <a:t> → letter letter_or_digit*  </a:t>
            </a:r>
          </a:p>
          <a:p>
            <a:pPr>
              <a:buFont typeface="Wingdings" pitchFamily="2" charset="2"/>
              <a:buNone/>
            </a:pPr>
            <a:r>
              <a:rPr lang="en-US" altLang="zh-TW" sz="3200"/>
              <a:t>                   underscored_tail*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More Regular Expression Examples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000" dirty="0"/>
              <a:t>^(19|20)\d\d[- /.](0[1-9]|1[012])[- /.](0[1-9]|[12][0-9]|3[01</a:t>
            </a:r>
            <a:r>
              <a:rPr lang="en-US" altLang="zh-TW" sz="2000" dirty="0" smtClean="0"/>
              <a:t>])$</a:t>
            </a:r>
          </a:p>
          <a:p>
            <a:pPr marL="0" indent="0">
              <a:buNone/>
            </a:pPr>
            <a:r>
              <a:rPr lang="en-US" altLang="zh-TW" sz="2800" dirty="0" smtClean="0"/>
              <a:t> 	</a:t>
            </a:r>
            <a:r>
              <a:rPr lang="en-US" altLang="zh-TW" sz="2000" dirty="0" smtClean="0">
                <a:solidFill>
                  <a:srgbClr val="FF0000"/>
                </a:solidFill>
              </a:rPr>
              <a:t>matches </a:t>
            </a:r>
            <a:r>
              <a:rPr lang="en-US" altLang="zh-TW" sz="2000" dirty="0">
                <a:solidFill>
                  <a:srgbClr val="FF0000"/>
                </a:solidFill>
              </a:rPr>
              <a:t>a date in </a:t>
            </a:r>
            <a:r>
              <a:rPr lang="en-US" altLang="zh-TW" sz="2000" dirty="0" err="1">
                <a:solidFill>
                  <a:srgbClr val="FF0000"/>
                </a:solidFill>
              </a:rPr>
              <a:t>yyyy</a:t>
            </a:r>
            <a:r>
              <a:rPr lang="en-US" altLang="zh-TW" sz="2000" dirty="0">
                <a:solidFill>
                  <a:srgbClr val="FF0000"/>
                </a:solidFill>
              </a:rPr>
              <a:t>-mm-</a:t>
            </a:r>
            <a:r>
              <a:rPr lang="en-US" altLang="zh-TW" sz="2000" dirty="0" err="1">
                <a:solidFill>
                  <a:srgbClr val="FF0000"/>
                </a:solidFill>
              </a:rPr>
              <a:t>dd</a:t>
            </a:r>
            <a:r>
              <a:rPr lang="en-US" altLang="zh-TW" sz="2000" dirty="0">
                <a:solidFill>
                  <a:srgbClr val="FF0000"/>
                </a:solidFill>
              </a:rPr>
              <a:t> format from between </a:t>
            </a:r>
            <a:r>
              <a:rPr lang="en-US" altLang="zh-TW" sz="2000" dirty="0" smtClean="0">
                <a:solidFill>
                  <a:srgbClr val="FF0000"/>
                </a:solidFill>
              </a:rPr>
              <a:t>1900-01-	01 </a:t>
            </a:r>
            <a:r>
              <a:rPr lang="en-US" altLang="zh-TW" sz="2000" dirty="0">
                <a:solidFill>
                  <a:srgbClr val="FF0000"/>
                </a:solidFill>
              </a:rPr>
              <a:t>and 2099-12-31, with a choice of four separators</a:t>
            </a:r>
            <a:r>
              <a:rPr lang="en-US" altLang="zh-TW" sz="2000" dirty="0" smtClean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zh-TW" sz="2000" dirty="0" smtClean="0"/>
              <a:t>#.*$</a:t>
            </a:r>
            <a:r>
              <a:rPr lang="en-US" altLang="zh-TW" sz="2000" dirty="0"/>
              <a:t>  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/>
              <a:t>	</a:t>
            </a:r>
            <a:r>
              <a:rPr lang="en-US" altLang="zh-TW" sz="2000" dirty="0" smtClean="0">
                <a:solidFill>
                  <a:srgbClr val="FF0000"/>
                </a:solidFill>
              </a:rPr>
              <a:t>matches </a:t>
            </a:r>
            <a:r>
              <a:rPr lang="en-US" altLang="zh-TW" sz="2000" dirty="0">
                <a:solidFill>
                  <a:srgbClr val="FF0000"/>
                </a:solidFill>
              </a:rPr>
              <a:t>a single-line comment starting with a # and </a:t>
            </a:r>
            <a:r>
              <a:rPr lang="en-US" altLang="zh-TW" sz="2000" dirty="0" smtClean="0">
                <a:solidFill>
                  <a:srgbClr val="FF0000"/>
                </a:solidFill>
              </a:rPr>
              <a:t>continuing 	until </a:t>
            </a:r>
            <a:r>
              <a:rPr lang="en-US" altLang="zh-TW" sz="2000" dirty="0">
                <a:solidFill>
                  <a:srgbClr val="FF0000"/>
                </a:solidFill>
              </a:rPr>
              <a:t>the </a:t>
            </a:r>
            <a:r>
              <a:rPr lang="en-US" altLang="zh-TW" sz="2000" u="sng" dirty="0">
                <a:solidFill>
                  <a:srgbClr val="FF0000"/>
                </a:solidFill>
                <a:hlinkClick r:id="rId2"/>
              </a:rPr>
              <a:t>end of the line</a:t>
            </a:r>
            <a:r>
              <a:rPr lang="en-US" altLang="zh-TW" sz="2000" dirty="0">
                <a:solidFill>
                  <a:srgbClr val="FF0000"/>
                </a:solidFill>
              </a:rPr>
              <a:t>. </a:t>
            </a:r>
            <a:endParaRPr lang="en-US" altLang="zh-TW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2000" dirty="0"/>
              <a:t>"[^"\r\n]*"  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/>
              <a:t>	</a:t>
            </a:r>
            <a:r>
              <a:rPr lang="en-US" altLang="zh-TW" sz="2000" dirty="0" smtClean="0">
                <a:solidFill>
                  <a:srgbClr val="FF0000"/>
                </a:solidFill>
              </a:rPr>
              <a:t>matches </a:t>
            </a:r>
            <a:r>
              <a:rPr lang="en-US" altLang="zh-TW" sz="2000" dirty="0">
                <a:solidFill>
                  <a:srgbClr val="FF0000"/>
                </a:solidFill>
              </a:rPr>
              <a:t>a single-line string that does not allow the quote </a:t>
            </a:r>
            <a:r>
              <a:rPr lang="en-US" altLang="zh-TW" sz="2000" dirty="0" smtClean="0">
                <a:solidFill>
                  <a:srgbClr val="FF0000"/>
                </a:solidFill>
              </a:rPr>
              <a:t>	character </a:t>
            </a:r>
            <a:r>
              <a:rPr lang="en-US" altLang="zh-TW" sz="2000" dirty="0">
                <a:solidFill>
                  <a:srgbClr val="FF0000"/>
                </a:solidFill>
              </a:rPr>
              <a:t>to appear inside the string</a:t>
            </a:r>
            <a:r>
              <a:rPr lang="en-US" altLang="zh-TW" sz="2000" dirty="0" smtClean="0">
                <a:solidFill>
                  <a:srgbClr val="FF0000"/>
                </a:solidFill>
              </a:rPr>
              <a:t>.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2000" dirty="0"/>
              <a:t>^.*John.*$. 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>
                <a:solidFill>
                  <a:srgbClr val="FF0000"/>
                </a:solidFill>
              </a:rPr>
              <a:t> </a:t>
            </a:r>
            <a:r>
              <a:rPr lang="en-US" altLang="zh-TW" sz="2000" dirty="0" smtClean="0">
                <a:solidFill>
                  <a:srgbClr val="FF0000"/>
                </a:solidFill>
              </a:rPr>
              <a:t>            identify the whole line that contains “John” keyword.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6E9102-C410-4163-AE85-167634929006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2159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The Applications of</a:t>
            </a:r>
            <a:br>
              <a:rPr lang="en-US" altLang="zh-TW" dirty="0" smtClean="0">
                <a:solidFill>
                  <a:srgbClr val="FF0000"/>
                </a:solidFill>
              </a:rPr>
            </a:br>
            <a:r>
              <a:rPr lang="en-US" altLang="zh-TW" dirty="0" smtClean="0">
                <a:solidFill>
                  <a:srgbClr val="FF0000"/>
                </a:solidFill>
              </a:rPr>
              <a:t> Regular Expression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smtClean="0"/>
              <a:t>Regular expression is widely adopt in many libraries or programming language for you to parse strings </a:t>
            </a:r>
          </a:p>
          <a:p>
            <a:pPr lvl="1"/>
            <a:r>
              <a:rPr lang="en-US" altLang="zh-TW" sz="2400" dirty="0" smtClean="0"/>
              <a:t>C standard library</a:t>
            </a:r>
          </a:p>
          <a:p>
            <a:pPr lvl="1"/>
            <a:r>
              <a:rPr lang="en-US" altLang="zh-TW" sz="2400" dirty="0" smtClean="0"/>
              <a:t>C++ </a:t>
            </a:r>
            <a:r>
              <a:rPr lang="en-US" altLang="zh-TW" sz="2400" dirty="0" err="1" smtClean="0"/>
              <a:t>reg</a:t>
            </a:r>
            <a:endParaRPr lang="en-US" altLang="zh-TW" sz="2400" dirty="0" smtClean="0"/>
          </a:p>
          <a:p>
            <a:pPr lvl="1"/>
            <a:r>
              <a:rPr lang="en-US" altLang="zh-TW" sz="2400" dirty="0" err="1" smtClean="0"/>
              <a:t>Boost.regex</a:t>
            </a:r>
            <a:endParaRPr lang="en-US" altLang="zh-TW" sz="2400" dirty="0" smtClean="0"/>
          </a:p>
          <a:p>
            <a:pPr lvl="1"/>
            <a:r>
              <a:rPr lang="en-US" altLang="zh-TW" sz="2400" dirty="0" err="1" smtClean="0"/>
              <a:t>Php</a:t>
            </a:r>
            <a:r>
              <a:rPr lang="en-US" altLang="zh-TW" sz="2400" dirty="0" smtClean="0"/>
              <a:t>, python, </a:t>
            </a:r>
            <a:r>
              <a:rPr lang="en-US" altLang="zh-TW" sz="2400" dirty="0" err="1" smtClean="0"/>
              <a:t>perl</a:t>
            </a:r>
            <a:r>
              <a:rPr lang="en-US" altLang="zh-TW" sz="2400" dirty="0" smtClean="0"/>
              <a:t>…. Many </a:t>
            </a:r>
            <a:r>
              <a:rPr lang="en-US" altLang="zh-TW" sz="2400" dirty="0" err="1" smtClean="0"/>
              <a:t>many</a:t>
            </a:r>
            <a:r>
              <a:rPr lang="en-US" altLang="zh-TW" sz="2400" dirty="0" smtClean="0"/>
              <a:t> more</a:t>
            </a:r>
          </a:p>
          <a:p>
            <a:pPr lvl="1"/>
            <a:r>
              <a:rPr lang="en-US" altLang="zh-TW" sz="2400" dirty="0" smtClean="0"/>
              <a:t>Unix tools : </a:t>
            </a:r>
            <a:r>
              <a:rPr lang="en-US" altLang="zh-TW" sz="2400" dirty="0" err="1" smtClean="0"/>
              <a:t>sed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awk</a:t>
            </a:r>
            <a:r>
              <a:rPr lang="en-US" altLang="zh-TW" sz="2400" dirty="0"/>
              <a:t> </a:t>
            </a:r>
            <a:r>
              <a:rPr lang="en-US" altLang="zh-TW" sz="2400" dirty="0" err="1" smtClean="0"/>
              <a:t>lex</a:t>
            </a:r>
            <a:r>
              <a:rPr lang="en-US" altLang="zh-TW" sz="2400" dirty="0" smtClean="0"/>
              <a:t>…</a:t>
            </a:r>
          </a:p>
          <a:p>
            <a:r>
              <a:rPr lang="en-US" altLang="zh-TW" sz="2800" dirty="0" smtClean="0"/>
              <a:t>It can be very handy when you need to check strings like IP address, html tags….</a:t>
            </a:r>
          </a:p>
          <a:p>
            <a:pPr lvl="1"/>
            <a:endParaRPr lang="zh-TW" altLang="en-US" sz="2400" dirty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6E9102-C410-4163-AE85-167634929006}" type="slidenum">
              <a:rPr lang="en-US" altLang="zh-TW" smtClean="0"/>
              <a:pPr>
                <a:defRPr/>
              </a:pPr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8727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C standard library </a:t>
            </a:r>
            <a:br>
              <a:rPr lang="en-US" altLang="zh-TW" dirty="0" smtClean="0">
                <a:solidFill>
                  <a:srgbClr val="FF0000"/>
                </a:solidFill>
              </a:rPr>
            </a:br>
            <a:r>
              <a:rPr lang="en-US" altLang="zh-TW" dirty="0" smtClean="0">
                <a:solidFill>
                  <a:srgbClr val="FF0000"/>
                </a:solidFill>
              </a:rPr>
              <a:t>(long </a:t>
            </a:r>
            <a:r>
              <a:rPr lang="en-US" altLang="zh-TW" dirty="0" err="1" smtClean="0">
                <a:solidFill>
                  <a:srgbClr val="FF0000"/>
                </a:solidFill>
              </a:rPr>
              <a:t>long</a:t>
            </a:r>
            <a:r>
              <a:rPr lang="en-US" altLang="zh-TW" dirty="0" smtClean="0">
                <a:solidFill>
                  <a:srgbClr val="FF0000"/>
                </a:solidFill>
              </a:rPr>
              <a:t> time ago)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A80605-EDB0-4829-BEC2-9A0624B2498D}" type="slidenum">
              <a:rPr lang="en-US" altLang="zh-TW" smtClean="0"/>
              <a:pPr>
                <a:defRPr/>
              </a:pPr>
              <a:t>18</a:t>
            </a:fld>
            <a:endParaRPr lang="en-US" altLang="zh-TW"/>
          </a:p>
        </p:txBody>
      </p:sp>
      <p:pic>
        <p:nvPicPr>
          <p:cNvPr id="1167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" y="1752600"/>
            <a:ext cx="7543800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885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Regex in </a:t>
            </a:r>
            <a:r>
              <a:rPr lang="en-US" altLang="zh-TW" dirty="0" err="1" smtClean="0">
                <a:solidFill>
                  <a:srgbClr val="FF0000"/>
                </a:solidFill>
              </a:rPr>
              <a:t>Posix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A80605-EDB0-4829-BEC2-9A0624B2498D}" type="slidenum">
              <a:rPr lang="en-US" altLang="zh-TW" smtClean="0"/>
              <a:pPr>
                <a:defRPr/>
              </a:pPr>
              <a:t>19</a:t>
            </a:fld>
            <a:endParaRPr lang="en-US" altLang="zh-TW"/>
          </a:p>
        </p:txBody>
      </p:sp>
      <p:pic>
        <p:nvPicPr>
          <p:cNvPr id="1177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94669"/>
            <a:ext cx="86106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98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6E52D491-085E-471F-B7C3-40AA07D18063}" type="slidenum">
              <a:rPr kumimoji="0" lang="en-US" altLang="zh-TW" smtClean="0"/>
              <a:pPr eaLnBrk="1" hangingPunct="1"/>
              <a:t>2</a:t>
            </a:fld>
            <a:endParaRPr kumimoji="0" lang="en-US" altLang="zh-TW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Overview of scanner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A scanner transforms a </a:t>
            </a:r>
            <a:r>
              <a:rPr lang="en-US" altLang="zh-TW" sz="2400" smtClean="0">
                <a:solidFill>
                  <a:srgbClr val="0070C0"/>
                </a:solidFill>
              </a:rPr>
              <a:t>character stream </a:t>
            </a:r>
            <a:r>
              <a:rPr lang="en-US" altLang="zh-TW" sz="2400" smtClean="0"/>
              <a:t>of source file into a </a:t>
            </a:r>
            <a:r>
              <a:rPr lang="en-US" altLang="zh-TW" sz="2400" smtClean="0">
                <a:solidFill>
                  <a:srgbClr val="0070C0"/>
                </a:solidFill>
              </a:rPr>
              <a:t>token stream. </a:t>
            </a:r>
          </a:p>
          <a:p>
            <a:pPr eaLnBrk="1" hangingPunct="1">
              <a:lnSpc>
                <a:spcPct val="80000"/>
              </a:lnSpc>
            </a:pPr>
            <a:endParaRPr lang="en-US" altLang="zh-TW" sz="240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It is also called a </a:t>
            </a:r>
            <a:r>
              <a:rPr lang="en-US" altLang="zh-TW" sz="2400" b="1" smtClean="0"/>
              <a:t>lexical analyzer</a:t>
            </a:r>
            <a:r>
              <a:rPr lang="en-US" altLang="zh-TW" sz="2400" smtClean="0"/>
              <a:t>.</a:t>
            </a:r>
          </a:p>
          <a:p>
            <a:pPr eaLnBrk="1" hangingPunct="1">
              <a:lnSpc>
                <a:spcPct val="80000"/>
              </a:lnSpc>
            </a:pPr>
            <a:endParaRPr lang="en-US" altLang="zh-TW" sz="240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Formal definitions allow a language designer to anticipate design flaws such as: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24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/>
              <a:t>Virtually all languages specify certain kinds of </a:t>
            </a:r>
            <a:r>
              <a:rPr lang="en-US" altLang="zh-TW" sz="2000" b="1" smtClean="0"/>
              <a:t>rational constants</a:t>
            </a:r>
            <a:r>
              <a:rPr lang="en-US" altLang="zh-TW" sz="2000" smtClean="0"/>
              <a:t>. Such constants are often specified using decimal numerals such as 0.1 and 10.01.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/>
              <a:t>Can .1 or 10. be allowed? C, C++, Java  say YES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TW" sz="2000" smtClean="0"/>
              <a:t>     But, Pascal and Ada say NO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TW" sz="2000" smtClean="0"/>
              <a:t>    Why? 1..10 (range 1 to 10) would have been recognized as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TW" sz="2000" smtClean="0"/>
              <a:t>      1. and .10 two contants.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s://encrypted-tbn3.gstatic.com/images?q=tbn:ANd9GcRLkH5mq19j149AwzA40JXorZ5ehkPmeQZwDP3S-ac-Z8xX0rDfw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52400"/>
            <a:ext cx="2276475" cy="200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Lex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The most well-know scanner for compiler lexical analysis front-end.</a:t>
            </a:r>
          </a:p>
          <a:p>
            <a:pPr lvl="1"/>
            <a:r>
              <a:rPr lang="en-US" altLang="zh-TW" sz="2000" b="1" dirty="0" smtClean="0">
                <a:solidFill>
                  <a:srgbClr val="FF0000"/>
                </a:solidFill>
              </a:rPr>
              <a:t>you need to return in every matched regular expression so </a:t>
            </a:r>
            <a:r>
              <a:rPr lang="en-US" altLang="zh-TW" sz="2000" b="1" dirty="0" err="1" smtClean="0">
                <a:solidFill>
                  <a:srgbClr val="FF0000"/>
                </a:solidFill>
              </a:rPr>
              <a:t>yylex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() will return one token at a time (otherwise, a </a:t>
            </a:r>
            <a:r>
              <a:rPr lang="en-US" altLang="zh-TW" sz="2000" b="1" dirty="0" err="1" smtClean="0">
                <a:solidFill>
                  <a:srgbClr val="FF0000"/>
                </a:solidFill>
              </a:rPr>
              <a:t>yylex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() will read the inputs until the end)</a:t>
            </a:r>
          </a:p>
          <a:p>
            <a:pPr lvl="1"/>
            <a:r>
              <a:rPr lang="en-US" altLang="zh-TW" sz="2000" b="1" dirty="0" smtClean="0">
                <a:solidFill>
                  <a:srgbClr val="FF0000"/>
                </a:solidFill>
              </a:rPr>
              <a:t>often you need to define a token data structure and store the tokens elsewhere</a:t>
            </a:r>
          </a:p>
          <a:p>
            <a:r>
              <a:rPr lang="en-US" altLang="zh-TW" sz="2400" dirty="0" smtClean="0"/>
              <a:t>However, you can also use it for other general goals</a:t>
            </a:r>
          </a:p>
          <a:p>
            <a:pPr lvl="1"/>
            <a:r>
              <a:rPr lang="en-US" altLang="zh-TW" sz="2000" dirty="0" smtClean="0"/>
              <a:t>ex. formatting log files into the one you need.</a:t>
            </a:r>
          </a:p>
          <a:p>
            <a:pPr lvl="1"/>
            <a:r>
              <a:rPr lang="en-US" altLang="zh-TW" sz="2000" dirty="0" smtClean="0"/>
              <a:t>ex. file format translator</a:t>
            </a:r>
          </a:p>
          <a:p>
            <a:pPr lvl="1"/>
            <a:r>
              <a:rPr lang="en-US" altLang="zh-TW" sz="2000" dirty="0" smtClean="0"/>
              <a:t>ex. preprocessing input data</a:t>
            </a:r>
          </a:p>
          <a:p>
            <a:pPr lvl="1"/>
            <a:r>
              <a:rPr lang="en-US" altLang="zh-TW" sz="2000" dirty="0" smtClean="0"/>
              <a:t>…..</a:t>
            </a:r>
          </a:p>
          <a:p>
            <a:pPr lvl="1"/>
            <a:endParaRPr lang="zh-TW" altLang="en-US" sz="20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A80605-EDB0-4829-BEC2-9A0624B2498D}" type="slidenum">
              <a:rPr lang="en-US" altLang="zh-TW" smtClean="0"/>
              <a:pPr>
                <a:defRPr/>
              </a:pPr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09074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A80605-EDB0-4829-BEC2-9A0624B2498D}" type="slidenum">
              <a:rPr lang="en-US" altLang="zh-TW" smtClean="0"/>
              <a:pPr>
                <a:defRPr/>
              </a:pPr>
              <a:t>21</a:t>
            </a:fld>
            <a:endParaRPr lang="en-US" altLang="zh-TW"/>
          </a:p>
        </p:txBody>
      </p:sp>
      <p:pic>
        <p:nvPicPr>
          <p:cNvPr id="10242" name="Picture 2" descr="http://www.feeder.ro/wp-content/uploads/2009/10/sto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79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478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A80605-EDB0-4829-BEC2-9A0624B2498D}" type="slidenum">
              <a:rPr lang="en-US" altLang="zh-TW" smtClean="0"/>
              <a:pPr>
                <a:defRPr/>
              </a:pPr>
              <a:t>22</a:t>
            </a:fld>
            <a:endParaRPr lang="en-US" altLang="zh-TW"/>
          </a:p>
        </p:txBody>
      </p:sp>
      <p:pic>
        <p:nvPicPr>
          <p:cNvPr id="118786" name="Picture 2" descr="Man sitting on a giant question ma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" y="0"/>
            <a:ext cx="913686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152400" y="251173"/>
            <a:ext cx="6629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Given a set of regular expressions, how can we build a recognizer (scanner)  for it? </a:t>
            </a:r>
            <a:endParaRPr lang="zh-TW" altLang="en-US" sz="4000" b="1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18943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75B2E600-8ED0-4470-934D-E26BA5299B84}" type="slidenum">
              <a:rPr kumimoji="0" lang="en-US" altLang="zh-TW" smtClean="0"/>
              <a:pPr eaLnBrk="1" hangingPunct="1"/>
              <a:t>23</a:t>
            </a:fld>
            <a:endParaRPr kumimoji="0" lang="en-US" altLang="zh-TW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Finite Automata and Scanners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A </a:t>
            </a:r>
            <a:r>
              <a:rPr lang="en-US" altLang="zh-TW" sz="2400" b="1" smtClean="0"/>
              <a:t>finite automation</a:t>
            </a:r>
            <a:r>
              <a:rPr lang="en-US" altLang="zh-TW" sz="2400" smtClean="0"/>
              <a:t> (FA) can be used to recognize the tokens specified by a regular expression.</a:t>
            </a:r>
          </a:p>
          <a:p>
            <a:pPr eaLnBrk="1" hangingPunct="1">
              <a:lnSpc>
                <a:spcPct val="80000"/>
              </a:lnSpc>
            </a:pPr>
            <a:endParaRPr lang="en-US" altLang="zh-TW" sz="240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An FA consists of: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/>
              <a:t>A finite set of </a:t>
            </a:r>
            <a:r>
              <a:rPr lang="en-US" altLang="zh-TW" sz="2000" i="1" smtClean="0"/>
              <a:t>states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/>
              <a:t>A finite </a:t>
            </a:r>
            <a:r>
              <a:rPr lang="en-US" altLang="zh-TW" sz="2000" i="1" smtClean="0"/>
              <a:t>vocabulary</a:t>
            </a:r>
            <a:r>
              <a:rPr lang="en-US" altLang="zh-TW" sz="2000" smtClean="0"/>
              <a:t>, denoted Σ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/>
              <a:t>A set of </a:t>
            </a:r>
            <a:r>
              <a:rPr lang="en-US" altLang="zh-TW" sz="2000" i="1" smtClean="0"/>
              <a:t>transitions</a:t>
            </a:r>
            <a:r>
              <a:rPr lang="en-US" altLang="zh-TW" sz="2000" smtClean="0"/>
              <a:t> (or moves) from one state to another, labeled with characters in Σ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/>
              <a:t>A special state called the </a:t>
            </a:r>
            <a:r>
              <a:rPr lang="en-US" altLang="zh-TW" sz="2000" i="1" smtClean="0"/>
              <a:t>start</a:t>
            </a:r>
            <a:r>
              <a:rPr lang="en-US" altLang="zh-TW" sz="2000" smtClean="0"/>
              <a:t> state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/>
              <a:t>A subset of the states called the </a:t>
            </a:r>
            <a:r>
              <a:rPr lang="en-US" altLang="zh-TW" sz="2000" i="1" smtClean="0"/>
              <a:t>accepting</a:t>
            </a:r>
            <a:r>
              <a:rPr lang="en-US" altLang="zh-TW" sz="2000" smtClean="0"/>
              <a:t>, or </a:t>
            </a:r>
            <a:r>
              <a:rPr lang="en-US" altLang="zh-TW" sz="2000" i="1" smtClean="0"/>
              <a:t>final</a:t>
            </a:r>
            <a:r>
              <a:rPr lang="en-US" altLang="zh-TW" sz="2000" smtClean="0"/>
              <a:t>, states.</a:t>
            </a:r>
          </a:p>
          <a:p>
            <a:pPr eaLnBrk="1" hangingPunct="1">
              <a:lnSpc>
                <a:spcPct val="80000"/>
              </a:lnSpc>
            </a:pPr>
            <a:endParaRPr lang="en-US" altLang="zh-TW" sz="2400" smtClean="0"/>
          </a:p>
          <a:p>
            <a:pPr algn="just" eaLnBrk="1" hangingPunct="1">
              <a:lnSpc>
                <a:spcPct val="80000"/>
              </a:lnSpc>
            </a:pPr>
            <a:r>
              <a:rPr lang="en-US" altLang="zh-TW" sz="2400" smtClean="0"/>
              <a:t>An FA can also be represented graphically using a transition diagram, composed of the components shown in Fig. 3.1.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4AF1DC17-5B51-45D3-A56B-97E19B38A2E0}" type="slidenum">
              <a:rPr kumimoji="0" lang="en-US" altLang="zh-TW" smtClean="0"/>
              <a:pPr eaLnBrk="1" hangingPunct="1"/>
              <a:t>24</a:t>
            </a:fld>
            <a:endParaRPr kumimoji="0" lang="en-US" altLang="zh-TW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89038"/>
          </a:xfrm>
        </p:spPr>
        <p:txBody>
          <a:bodyPr/>
          <a:lstStyle/>
          <a:p>
            <a:pPr eaLnBrk="1" hangingPunct="1"/>
            <a:r>
              <a:rPr lang="en-US" altLang="zh-TW" sz="3600" dirty="0" smtClean="0"/>
              <a:t>Finite Automata and Scanners (Cont.)</a:t>
            </a:r>
          </a:p>
        </p:txBody>
      </p:sp>
      <p:pic>
        <p:nvPicPr>
          <p:cNvPr id="16388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6800" y="1295400"/>
            <a:ext cx="7010400" cy="5164137"/>
          </a:xfrm>
          <a:noFill/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6AD7C181-A1C8-40A2-9ECC-64957F6DF44B}" type="slidenum">
              <a:rPr kumimoji="0" lang="en-US" altLang="zh-TW" smtClean="0"/>
              <a:pPr eaLnBrk="1" hangingPunct="1"/>
              <a:t>25</a:t>
            </a:fld>
            <a:endParaRPr kumimoji="0" lang="en-US" altLang="zh-TW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Finite Automata and Scanners (Cont.)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smtClean="0"/>
              <a:t>   Deterministic Finite Automata (DFA):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smtClean="0"/>
              <a:t>      </a:t>
            </a:r>
            <a:r>
              <a:rPr lang="en-US" altLang="zh-TW" sz="2400" smtClean="0"/>
              <a:t>An FA that always allows a unique transition for a given state and character</a:t>
            </a:r>
            <a:r>
              <a:rPr lang="en-US" altLang="zh-TW" sz="2400" b="1" smtClean="0"/>
              <a:t>.</a:t>
            </a:r>
          </a:p>
          <a:p>
            <a:pPr lvl="1" eaLnBrk="1" hangingPunct="1">
              <a:lnSpc>
                <a:spcPct val="80000"/>
              </a:lnSpc>
            </a:pPr>
            <a:endParaRPr lang="en-US" altLang="zh-TW" sz="24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DFAs are simple to program and are often used to drive a scanner.</a:t>
            </a:r>
          </a:p>
          <a:p>
            <a:pPr lvl="1" eaLnBrk="1" hangingPunct="1">
              <a:lnSpc>
                <a:spcPct val="80000"/>
              </a:lnSpc>
            </a:pPr>
            <a:endParaRPr lang="en-US" altLang="zh-TW" sz="24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A DFA is conveniently represented in a computer by a </a:t>
            </a:r>
            <a:r>
              <a:rPr lang="en-US" altLang="zh-TW" sz="2400" b="1" smtClean="0"/>
              <a:t>transition table</a:t>
            </a:r>
            <a:r>
              <a:rPr lang="en-US" altLang="zh-TW" sz="2400" smtClean="0"/>
              <a:t>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2000" smtClean="0"/>
              <a:t>For example, the regular expression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TW" sz="2000" smtClean="0"/>
              <a:t>                   // (Not (eol) )* eol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TW" sz="2000" smtClean="0"/>
              <a:t>   which defines a Java or C++ </a:t>
            </a:r>
            <a:r>
              <a:rPr lang="en-US" altLang="zh-TW" sz="2000" b="1" smtClean="0"/>
              <a:t>single-line comment</a:t>
            </a:r>
            <a:r>
              <a:rPr lang="en-US" altLang="zh-TW" sz="2000" smtClean="0"/>
              <a:t>, might be recognized by the DFA shown in Fig. 3.2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DCB07FB9-3FD1-4EB5-9CBA-702CA55738E4}" type="slidenum">
              <a:rPr kumimoji="0" lang="en-US" altLang="zh-TW" smtClean="0"/>
              <a:pPr eaLnBrk="1" hangingPunct="1"/>
              <a:t>26</a:t>
            </a:fld>
            <a:endParaRPr kumimoji="0" lang="en-US" altLang="zh-TW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Finite Automata and Scanners (Cont.)</a:t>
            </a:r>
          </a:p>
        </p:txBody>
      </p:sp>
      <p:pic>
        <p:nvPicPr>
          <p:cNvPr id="18436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752600"/>
            <a:ext cx="8023225" cy="4800600"/>
          </a:xfrm>
          <a:noFill/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7D9A6F9C-3AAF-4E03-A911-CED3F5588088}" type="slidenum">
              <a:rPr kumimoji="0" lang="en-US" altLang="zh-TW" smtClean="0"/>
              <a:pPr eaLnBrk="1" hangingPunct="1"/>
              <a:t>27</a:t>
            </a:fld>
            <a:endParaRPr kumimoji="0" lang="en-US" altLang="zh-TW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Finite Automata and Scanners (Cont.)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610600" cy="5029200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A DFA can be coded in one of two forms:</a:t>
            </a:r>
          </a:p>
          <a:p>
            <a:pPr lvl="1" eaLnBrk="1" hangingPunct="1"/>
            <a:r>
              <a:rPr lang="en-US" altLang="zh-TW" sz="2400" smtClean="0"/>
              <a:t>Table-driven</a:t>
            </a:r>
          </a:p>
          <a:p>
            <a:pPr lvl="1" eaLnBrk="1" hangingPunct="1"/>
            <a:r>
              <a:rPr lang="en-US" altLang="zh-TW" sz="2400" smtClean="0"/>
              <a:t>Explicit control</a:t>
            </a:r>
          </a:p>
          <a:p>
            <a:pPr lvl="1" eaLnBrk="1" hangingPunct="1"/>
            <a:endParaRPr lang="en-US" altLang="zh-TW" sz="2400" smtClean="0"/>
          </a:p>
          <a:p>
            <a:pPr eaLnBrk="1" hangingPunct="1"/>
            <a:r>
              <a:rPr lang="en-US" altLang="zh-TW" sz="2800" smtClean="0"/>
              <a:t>In the </a:t>
            </a:r>
            <a:r>
              <a:rPr lang="en-US" altLang="zh-TW" sz="2800" i="1" smtClean="0"/>
              <a:t>table-driven</a:t>
            </a:r>
            <a:r>
              <a:rPr lang="en-US" altLang="zh-TW" sz="2800" smtClean="0"/>
              <a:t> form, </a:t>
            </a:r>
          </a:p>
          <a:p>
            <a:pPr eaLnBrk="1" hangingPunct="1">
              <a:buFontTx/>
              <a:buNone/>
            </a:pPr>
            <a:r>
              <a:rPr lang="en-US" altLang="zh-TW" sz="2800" smtClean="0"/>
              <a:t>   the transition table that defines a DFA’s </a:t>
            </a:r>
            <a:r>
              <a:rPr lang="en-US" altLang="zh-TW" sz="2800" b="1" smtClean="0"/>
              <a:t>actions</a:t>
            </a:r>
            <a:r>
              <a:rPr lang="en-US" altLang="zh-TW" sz="2800" smtClean="0"/>
              <a:t> is </a:t>
            </a:r>
            <a:r>
              <a:rPr lang="en-US" altLang="zh-TW" sz="2800" b="1" smtClean="0"/>
              <a:t>explicitly represented</a:t>
            </a:r>
            <a:r>
              <a:rPr lang="en-US" altLang="zh-TW" sz="2800" smtClean="0"/>
              <a:t> in a runtime table </a:t>
            </a:r>
          </a:p>
          <a:p>
            <a:pPr eaLnBrk="1" hangingPunct="1">
              <a:buFontTx/>
              <a:buNone/>
            </a:pPr>
            <a:r>
              <a:rPr lang="en-US" altLang="zh-TW" sz="2800" smtClean="0"/>
              <a:t>   that is “interpreted” by a driver program (figure 3.3).</a:t>
            </a:r>
          </a:p>
          <a:p>
            <a:pPr eaLnBrk="1" hangingPunct="1">
              <a:buFontTx/>
              <a:buNone/>
            </a:pPr>
            <a:r>
              <a:rPr lang="en-US" altLang="zh-TW" sz="2800" smtClean="0"/>
              <a:t>	</a:t>
            </a:r>
          </a:p>
          <a:p>
            <a:pPr eaLnBrk="1" hangingPunct="1">
              <a:buFontTx/>
              <a:buNone/>
            </a:pPr>
            <a:r>
              <a:rPr lang="en-US" altLang="zh-TW" sz="2800" smtClean="0"/>
              <a:t>   Notably, end-of-file is represented by “eof”.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1122360E-8E6F-4E34-9EF0-ED4E3763F757}" type="slidenum">
              <a:rPr kumimoji="0" lang="en-US" altLang="zh-TW" smtClean="0"/>
              <a:pPr eaLnBrk="1" hangingPunct="1"/>
              <a:t>28</a:t>
            </a:fld>
            <a:endParaRPr kumimoji="0" lang="en-US" altLang="zh-TW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Finite Automata and Scanners (Cont.)</a:t>
            </a:r>
          </a:p>
        </p:txBody>
      </p:sp>
      <p:pic>
        <p:nvPicPr>
          <p:cNvPr id="20484" name="Picture 5" descr="Fig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8305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82E0DE22-6006-4951-A00C-F0E74040D434}" type="slidenum">
              <a:rPr kumimoji="0" lang="en-US" altLang="zh-TW" smtClean="0"/>
              <a:pPr eaLnBrk="1" hangingPunct="1"/>
              <a:t>29</a:t>
            </a:fld>
            <a:endParaRPr kumimoji="0" lang="en-US" altLang="zh-TW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Finite Automata and Scanners (Cont.)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pPr eaLnBrk="1" hangingPunct="1"/>
            <a:r>
              <a:rPr lang="en-US" altLang="zh-TW" smtClean="0"/>
              <a:t>In the </a:t>
            </a:r>
            <a:r>
              <a:rPr lang="en-US" altLang="zh-TW" i="1" smtClean="0"/>
              <a:t>explicit control</a:t>
            </a:r>
            <a:r>
              <a:rPr lang="en-US" altLang="zh-TW" smtClean="0"/>
              <a:t> form, </a:t>
            </a:r>
          </a:p>
          <a:p>
            <a:pPr eaLnBrk="1" hangingPunct="1">
              <a:buFontTx/>
              <a:buNone/>
            </a:pPr>
            <a:r>
              <a:rPr lang="en-US" altLang="zh-TW" smtClean="0"/>
              <a:t>   the transition table that defines </a:t>
            </a:r>
          </a:p>
          <a:p>
            <a:pPr eaLnBrk="1" hangingPunct="1">
              <a:buFontTx/>
              <a:buNone/>
            </a:pPr>
            <a:r>
              <a:rPr lang="en-US" altLang="zh-TW" smtClean="0"/>
              <a:t>         a DFA’s </a:t>
            </a:r>
            <a:r>
              <a:rPr lang="en-US" altLang="zh-TW" b="1" smtClean="0"/>
              <a:t>actions</a:t>
            </a:r>
            <a:r>
              <a:rPr lang="en-US" altLang="zh-TW" smtClean="0"/>
              <a:t> appears </a:t>
            </a:r>
          </a:p>
          <a:p>
            <a:pPr eaLnBrk="1" hangingPunct="1">
              <a:buFontTx/>
              <a:buNone/>
            </a:pPr>
            <a:r>
              <a:rPr lang="en-US" altLang="zh-TW" smtClean="0"/>
              <a:t>   </a:t>
            </a:r>
          </a:p>
          <a:p>
            <a:pPr eaLnBrk="1" hangingPunct="1">
              <a:buFontTx/>
              <a:buNone/>
            </a:pPr>
            <a:r>
              <a:rPr lang="en-US" altLang="zh-TW" smtClean="0"/>
              <a:t>   </a:t>
            </a:r>
            <a:r>
              <a:rPr lang="en-US" altLang="zh-TW" b="1" smtClean="0"/>
              <a:t>implicitly as the</a:t>
            </a:r>
            <a:r>
              <a:rPr lang="en-US" altLang="zh-TW" smtClean="0"/>
              <a:t> </a:t>
            </a:r>
            <a:r>
              <a:rPr lang="en-US" altLang="zh-TW" b="1" smtClean="0"/>
              <a:t>control logic</a:t>
            </a:r>
            <a:r>
              <a:rPr lang="en-US" altLang="zh-TW" smtClean="0"/>
              <a:t> </a:t>
            </a:r>
          </a:p>
          <a:p>
            <a:pPr eaLnBrk="1" hangingPunct="1">
              <a:buFontTx/>
              <a:buNone/>
            </a:pPr>
            <a:r>
              <a:rPr lang="en-US" altLang="zh-TW" smtClean="0"/>
              <a:t>   of the program as shown in figure 3.4.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What is a token anyway?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character stream </a:t>
            </a:r>
          </a:p>
          <a:p>
            <a:pPr marL="0" indent="0">
              <a:buNone/>
            </a:pPr>
            <a:r>
              <a:rPr lang="en-US" altLang="zh-TW" dirty="0" smtClean="0"/>
              <a:t>        </a:t>
            </a:r>
            <a:r>
              <a:rPr lang="en-US" altLang="zh-TW" dirty="0" err="1" smtClean="0"/>
              <a:t>honeycone</a:t>
            </a:r>
            <a:r>
              <a:rPr lang="en-US" altLang="zh-TW" dirty="0" smtClean="0">
                <a:sym typeface="Symbol"/>
              </a:rPr>
              <a:t></a:t>
            </a:r>
            <a:r>
              <a:rPr lang="en-US" altLang="zh-TW" dirty="0" smtClean="0"/>
              <a:t>=5</a:t>
            </a:r>
            <a:r>
              <a:rPr lang="en-US" altLang="zh-TW" dirty="0" smtClean="0">
                <a:sym typeface="Symbol"/>
              </a:rPr>
              <a:t></a:t>
            </a:r>
            <a:r>
              <a:rPr lang="en-US" altLang="zh-TW" dirty="0" smtClean="0"/>
              <a:t>+</a:t>
            </a:r>
            <a:r>
              <a:rPr lang="en-US" altLang="zh-TW" dirty="0" smtClean="0">
                <a:sym typeface="Symbol"/>
              </a:rPr>
              <a:t></a:t>
            </a:r>
            <a:r>
              <a:rPr lang="en-US" altLang="zh-TW" dirty="0" smtClean="0"/>
              <a:t>10</a:t>
            </a:r>
            <a:r>
              <a:rPr lang="en-US" altLang="zh-TW" dirty="0" smtClean="0">
                <a:sym typeface="Symbol"/>
              </a:rPr>
              <a:t></a:t>
            </a:r>
            <a:r>
              <a:rPr lang="en-US" altLang="zh-TW" dirty="0" smtClean="0"/>
              <a:t>*</a:t>
            </a:r>
            <a:r>
              <a:rPr lang="en-US" altLang="zh-TW" dirty="0" err="1" smtClean="0"/>
              <a:t>num</a:t>
            </a:r>
            <a:r>
              <a:rPr lang="en-US" altLang="zh-TW" dirty="0" smtClean="0"/>
              <a:t> ;</a:t>
            </a:r>
          </a:p>
          <a:p>
            <a:pPr marL="0" indent="0">
              <a:buNone/>
            </a:pPr>
            <a:r>
              <a:rPr lang="en-US" altLang="zh-TW" dirty="0" smtClean="0"/>
              <a:t>token stream 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  ID ‘=‘ INT ‘+’ INT ‘*’ ID ‘;’</a:t>
            </a:r>
          </a:p>
          <a:p>
            <a:pPr marL="0" indent="0">
              <a:buNone/>
            </a:pPr>
            <a:r>
              <a:rPr lang="en-US" altLang="zh-TW" dirty="0" smtClean="0"/>
              <a:t>A sample token data structure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FF0000"/>
                </a:solidFill>
              </a:rPr>
              <a:t> </a:t>
            </a:r>
            <a:r>
              <a:rPr lang="en-US" altLang="zh-TW" sz="1800" dirty="0" smtClean="0">
                <a:solidFill>
                  <a:srgbClr val="FF0000"/>
                </a:solidFill>
              </a:rPr>
              <a:t>       </a:t>
            </a:r>
            <a:r>
              <a:rPr lang="en-US" altLang="zh-TW" sz="1800" dirty="0" err="1" smtClean="0">
                <a:solidFill>
                  <a:srgbClr val="FF0000"/>
                </a:solidFill>
              </a:rPr>
              <a:t>struct</a:t>
            </a:r>
            <a:r>
              <a:rPr lang="en-US" altLang="zh-TW" sz="1800" dirty="0" smtClean="0">
                <a:solidFill>
                  <a:srgbClr val="FF0000"/>
                </a:solidFill>
              </a:rPr>
              <a:t> token {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FF0000"/>
                </a:solidFill>
              </a:rPr>
              <a:t> </a:t>
            </a:r>
            <a:r>
              <a:rPr lang="en-US" altLang="zh-TW" sz="1800" dirty="0" smtClean="0">
                <a:solidFill>
                  <a:srgbClr val="FF0000"/>
                </a:solidFill>
              </a:rPr>
              <a:t>           </a:t>
            </a:r>
            <a:r>
              <a:rPr lang="en-US" altLang="zh-TW" sz="1800" dirty="0" err="1" smtClean="0">
                <a:solidFill>
                  <a:srgbClr val="FF0000"/>
                </a:solidFill>
              </a:rPr>
              <a:t>int</a:t>
            </a:r>
            <a:r>
              <a:rPr lang="en-US" altLang="zh-TW" sz="1800" dirty="0" smtClean="0">
                <a:solidFill>
                  <a:srgbClr val="FF0000"/>
                </a:solidFill>
              </a:rPr>
              <a:t> type ; // ID, INT, …..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FF0000"/>
                </a:solidFill>
              </a:rPr>
              <a:t> </a:t>
            </a:r>
            <a:r>
              <a:rPr lang="en-US" altLang="zh-TW" sz="1800" dirty="0" smtClean="0">
                <a:solidFill>
                  <a:srgbClr val="FF0000"/>
                </a:solidFill>
              </a:rPr>
              <a:t>           </a:t>
            </a:r>
            <a:r>
              <a:rPr lang="en-US" altLang="zh-TW" sz="1800" dirty="0" err="1" smtClean="0">
                <a:solidFill>
                  <a:srgbClr val="FF0000"/>
                </a:solidFill>
              </a:rPr>
              <a:t>int</a:t>
            </a:r>
            <a:r>
              <a:rPr lang="en-US" altLang="zh-TW" sz="1800" dirty="0" smtClean="0">
                <a:solidFill>
                  <a:srgbClr val="FF0000"/>
                </a:solidFill>
              </a:rPr>
              <a:t> </a:t>
            </a:r>
            <a:r>
              <a:rPr lang="en-US" altLang="zh-TW" sz="1800" dirty="0" err="1" smtClean="0">
                <a:solidFill>
                  <a:srgbClr val="FF0000"/>
                </a:solidFill>
              </a:rPr>
              <a:t>ival</a:t>
            </a:r>
            <a:r>
              <a:rPr lang="en-US" altLang="zh-TW" sz="1800" dirty="0" smtClean="0">
                <a:solidFill>
                  <a:srgbClr val="FF0000"/>
                </a:solidFill>
              </a:rPr>
              <a:t> ;  // integer value of a token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FF0000"/>
                </a:solidFill>
              </a:rPr>
              <a:t> </a:t>
            </a:r>
            <a:r>
              <a:rPr lang="en-US" altLang="zh-TW" sz="1800" dirty="0" smtClean="0">
                <a:solidFill>
                  <a:srgbClr val="FF0000"/>
                </a:solidFill>
              </a:rPr>
              <a:t>           string name ;  // store the token string 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FF0000"/>
                </a:solidFill>
              </a:rPr>
              <a:t> </a:t>
            </a:r>
            <a:r>
              <a:rPr lang="en-US" altLang="zh-TW" sz="1800" dirty="0" smtClean="0">
                <a:solidFill>
                  <a:srgbClr val="FF0000"/>
                </a:solidFill>
              </a:rPr>
              <a:t>       }</a:t>
            </a:r>
            <a:endParaRPr lang="en-US" altLang="zh-TW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 smtClean="0"/>
              <a:t> </a:t>
            </a:r>
            <a:endParaRPr lang="en-US" altLang="zh-TW" dirty="0" smtClean="0">
              <a:sym typeface="Symbol"/>
            </a:endParaRP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A80605-EDB0-4829-BEC2-9A0624B2498D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筆跡 5"/>
              <p14:cNvContentPartPr/>
              <p14:nvPr/>
            </p14:nvContentPartPr>
            <p14:xfrm>
              <a:off x="5339520" y="3681360"/>
              <a:ext cx="3642480" cy="2232360"/>
            </p14:xfrm>
          </p:contentPart>
        </mc:Choice>
        <mc:Fallback xmlns="">
          <p:pic>
            <p:nvPicPr>
              <p:cNvPr id="6" name="筆跡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33760" y="3675240"/>
                <a:ext cx="3653280" cy="224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327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98B16AAE-918A-42DC-A0D7-C929EFC0362D}" type="slidenum">
              <a:rPr kumimoji="0" lang="en-US" altLang="zh-TW" smtClean="0"/>
              <a:pPr eaLnBrk="1" hangingPunct="1"/>
              <a:t>30</a:t>
            </a:fld>
            <a:endParaRPr kumimoji="0" lang="en-US" altLang="zh-TW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Finite Automata and Scanners (Cont.)</a:t>
            </a:r>
          </a:p>
        </p:txBody>
      </p:sp>
      <p:pic>
        <p:nvPicPr>
          <p:cNvPr id="22532" name="Picture 4" descr="Fig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7924800" cy="4702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7BB6F38A-286B-42D8-BFA7-0F98A261A8DC}" type="slidenum">
              <a:rPr kumimoji="0" lang="en-US" altLang="zh-TW" smtClean="0"/>
              <a:pPr eaLnBrk="1" hangingPunct="1"/>
              <a:t>31</a:t>
            </a:fld>
            <a:endParaRPr kumimoji="0" lang="en-US" altLang="zh-TW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Finite Automata and Scanners (Cont.)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pPr eaLnBrk="1" hangingPunct="1"/>
            <a:r>
              <a:rPr lang="en-US" altLang="zh-TW" sz="2800" dirty="0" smtClean="0"/>
              <a:t>An FA that analyzes or transforms its input beyond simply accepting tokens is called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transducer</a:t>
            </a:r>
            <a:r>
              <a:rPr lang="en-US" altLang="zh-TW" sz="2800" dirty="0" smtClean="0">
                <a:solidFill>
                  <a:srgbClr val="FF0000"/>
                </a:solidFill>
              </a:rPr>
              <a:t>.</a:t>
            </a:r>
          </a:p>
          <a:p>
            <a:pPr eaLnBrk="1" hangingPunct="1"/>
            <a:r>
              <a:rPr lang="en-US" altLang="zh-TW" sz="2800" dirty="0" smtClean="0"/>
              <a:t>The FAs shown in Fig. 3.5 recognize a particular kind of </a:t>
            </a:r>
            <a:r>
              <a:rPr lang="en-US" altLang="zh-TW" sz="2800" b="1" dirty="0" smtClean="0"/>
              <a:t>constant and identifier</a:t>
            </a:r>
            <a:r>
              <a:rPr lang="en-US" altLang="zh-TW" sz="2800" dirty="0" smtClean="0"/>
              <a:t>.</a:t>
            </a:r>
          </a:p>
          <a:p>
            <a:pPr eaLnBrk="1" hangingPunct="1"/>
            <a:r>
              <a:rPr lang="en-US" altLang="zh-TW" sz="2800" dirty="0" smtClean="0"/>
              <a:t>A transducer that recognizes constants might be responsible for developing the appropriate bit pattern to represent the constant.</a:t>
            </a:r>
          </a:p>
          <a:p>
            <a:pPr eaLnBrk="1" hangingPunct="1"/>
            <a:r>
              <a:rPr lang="en-US" altLang="zh-TW" sz="2800" dirty="0" smtClean="0"/>
              <a:t>A transducer that processes identifiers may only have to retain the name of the identifier.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E3520CD3-80DE-4A80-87D2-2A461A69C561}" type="slidenum">
              <a:rPr kumimoji="0" lang="en-US" altLang="zh-TW" smtClean="0"/>
              <a:pPr eaLnBrk="1" hangingPunct="1"/>
              <a:t>32</a:t>
            </a:fld>
            <a:endParaRPr kumimoji="0" lang="en-US" altLang="zh-TW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Finite Automata and Scanners (Cont.)</a:t>
            </a:r>
          </a:p>
        </p:txBody>
      </p:sp>
      <p:pic>
        <p:nvPicPr>
          <p:cNvPr id="24580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371600"/>
            <a:ext cx="7558453" cy="4716463"/>
          </a:xfrm>
          <a:noFill/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5B4C0129-E265-46CC-A695-1D4014C81B13}" type="slidenum">
              <a:rPr kumimoji="0" lang="en-US" altLang="zh-TW" smtClean="0"/>
              <a:pPr eaLnBrk="1" hangingPunct="1"/>
              <a:t>33</a:t>
            </a:fld>
            <a:endParaRPr kumimoji="0" lang="en-US" altLang="zh-TW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Regular Expressions and </a:t>
            </a:r>
            <a:br>
              <a:rPr lang="en-US" altLang="zh-TW" sz="4000" smtClean="0"/>
            </a:br>
            <a:r>
              <a:rPr lang="en-US" altLang="zh-TW" sz="4000" smtClean="0"/>
              <a:t>Finite Automata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Regular expressions are </a:t>
            </a:r>
            <a:r>
              <a:rPr lang="en-US" altLang="zh-TW" dirty="0" smtClean="0">
                <a:solidFill>
                  <a:srgbClr val="FF0000"/>
                </a:solidFill>
              </a:rPr>
              <a:t>equivalent</a:t>
            </a:r>
            <a:r>
              <a:rPr lang="en-US" altLang="zh-TW" dirty="0" smtClean="0"/>
              <a:t> to FAs.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The main job of scanner is to transform</a:t>
            </a:r>
            <a:r>
              <a:rPr lang="en-US" altLang="zh-TW" b="1" dirty="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b="1" dirty="0" smtClean="0"/>
              <a:t>           </a:t>
            </a:r>
            <a:r>
              <a:rPr lang="en-US" altLang="zh-TW" b="1" dirty="0" smtClean="0">
                <a:solidFill>
                  <a:srgbClr val="FF0000"/>
                </a:solidFill>
              </a:rPr>
              <a:t>a regular expression </a:t>
            </a:r>
            <a:r>
              <a:rPr lang="en-US" altLang="zh-TW" dirty="0" smtClean="0">
                <a:solidFill>
                  <a:srgbClr val="FF0000"/>
                </a:solidFill>
              </a:rPr>
              <a:t>into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           </a:t>
            </a:r>
            <a:r>
              <a:rPr lang="en-US" altLang="zh-TW" b="1" dirty="0" smtClean="0">
                <a:solidFill>
                  <a:srgbClr val="FF0000"/>
                </a:solidFill>
              </a:rPr>
              <a:t>an equivalent FA</a:t>
            </a:r>
            <a:r>
              <a:rPr lang="en-US" altLang="zh-TW" dirty="0" smtClean="0">
                <a:solidFill>
                  <a:srgbClr val="FF0000"/>
                </a:solidFill>
              </a:rPr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First, transforming the regular expression into a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b="1" dirty="0" smtClean="0"/>
              <a:t>   nondeterministic finite automaton (NFA)</a:t>
            </a:r>
            <a:r>
              <a:rPr lang="en-US" altLang="zh-TW" dirty="0" smtClean="0"/>
              <a:t>.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10078310-0369-4C65-8F42-544DDCADDA92}" type="slidenum">
              <a:rPr kumimoji="0" lang="en-US" altLang="zh-TW" smtClean="0"/>
              <a:pPr eaLnBrk="1" hangingPunct="1"/>
              <a:t>34</a:t>
            </a:fld>
            <a:endParaRPr kumimoji="0" lang="en-US" altLang="zh-TW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Regular Expressions and </a:t>
            </a:r>
            <a:br>
              <a:rPr lang="en-US" altLang="zh-TW" sz="4000" smtClean="0"/>
            </a:br>
            <a:r>
              <a:rPr lang="en-US" altLang="zh-TW" sz="4000" smtClean="0"/>
              <a:t>Finite Automata (Cont.)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/>
              <a:t>An NFA is a generalization of a DFA that allows </a:t>
            </a:r>
          </a:p>
          <a:p>
            <a:pPr eaLnBrk="1" hangingPunct="1">
              <a:buFontTx/>
              <a:buNone/>
            </a:pPr>
            <a:r>
              <a:rPr lang="en-US" altLang="zh-TW" sz="2800" b="1" smtClean="0"/>
              <a:t>        1) multiple transitions from  a state</a:t>
            </a:r>
            <a:r>
              <a:rPr lang="en-US" altLang="zh-TW" sz="2800" smtClean="0"/>
              <a:t> </a:t>
            </a:r>
          </a:p>
          <a:p>
            <a:pPr eaLnBrk="1" hangingPunct="1">
              <a:buFontTx/>
              <a:buNone/>
            </a:pPr>
            <a:r>
              <a:rPr lang="en-US" altLang="zh-TW" sz="2800" smtClean="0"/>
              <a:t>                </a:t>
            </a:r>
            <a:r>
              <a:rPr lang="en-US" altLang="zh-TW" sz="2800" b="1" smtClean="0"/>
              <a:t>that have the same label</a:t>
            </a:r>
            <a:endParaRPr lang="en-US" altLang="zh-TW" sz="2800" smtClean="0"/>
          </a:p>
          <a:p>
            <a:pPr eaLnBrk="1" hangingPunct="1">
              <a:buFontTx/>
              <a:buNone/>
            </a:pPr>
            <a:r>
              <a:rPr lang="en-US" altLang="zh-TW" sz="2800" smtClean="0"/>
              <a:t>   as well as </a:t>
            </a:r>
          </a:p>
          <a:p>
            <a:pPr eaLnBrk="1" hangingPunct="1">
              <a:buFontTx/>
              <a:buNone/>
            </a:pPr>
            <a:r>
              <a:rPr lang="en-US" altLang="zh-TW" sz="2800" b="1" smtClean="0"/>
              <a:t>        2) transitions labeled with λ</a:t>
            </a:r>
            <a:r>
              <a:rPr lang="en-US" altLang="zh-TW" sz="2800" smtClean="0"/>
              <a:t> </a:t>
            </a:r>
          </a:p>
          <a:p>
            <a:pPr eaLnBrk="1" hangingPunct="1">
              <a:buFontTx/>
              <a:buNone/>
            </a:pPr>
            <a:endParaRPr lang="en-US" altLang="zh-TW" sz="2800" smtClean="0"/>
          </a:p>
          <a:p>
            <a:pPr eaLnBrk="1" hangingPunct="1">
              <a:buFontTx/>
              <a:buNone/>
            </a:pPr>
            <a:r>
              <a:rPr lang="en-US" altLang="zh-TW" sz="2800" smtClean="0"/>
              <a:t>	as shown in Figs. 3.17 and 3.18, respectively.</a:t>
            </a:r>
          </a:p>
          <a:p>
            <a:pPr eaLnBrk="1" hangingPunct="1">
              <a:buFontTx/>
              <a:buNone/>
            </a:pPr>
            <a:endParaRPr lang="en-US" altLang="zh-TW" sz="2800" smtClean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1EF7A271-AEC3-4988-B7FC-22F208F1D54D}" type="slidenum">
              <a:rPr kumimoji="0" lang="en-US" altLang="zh-TW" smtClean="0"/>
              <a:pPr eaLnBrk="1" hangingPunct="1"/>
              <a:t>35</a:t>
            </a:fld>
            <a:endParaRPr kumimoji="0" lang="en-US" altLang="zh-TW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Regular Expressions and </a:t>
            </a:r>
            <a:br>
              <a:rPr lang="en-US" altLang="zh-TW" sz="4000" smtClean="0"/>
            </a:br>
            <a:r>
              <a:rPr lang="en-US" altLang="zh-TW" sz="4000" smtClean="0"/>
              <a:t>Finite Automata (Cont.)</a:t>
            </a:r>
          </a:p>
        </p:txBody>
      </p:sp>
      <p:pic>
        <p:nvPicPr>
          <p:cNvPr id="27652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1447800"/>
            <a:ext cx="7543800" cy="4839995"/>
          </a:xfrm>
          <a:noFill/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標題 8"/>
          <p:cNvSpPr>
            <a:spLocks noGrp="1"/>
          </p:cNvSpPr>
          <p:nvPr>
            <p:ph type="title"/>
          </p:nvPr>
        </p:nvSpPr>
        <p:spPr>
          <a:xfrm>
            <a:off x="381000" y="266700"/>
            <a:ext cx="8229600" cy="1143000"/>
          </a:xfrm>
        </p:spPr>
        <p:txBody>
          <a:bodyPr/>
          <a:lstStyle/>
          <a:p>
            <a:r>
              <a:rPr lang="en-US" altLang="zh-TW" smtClean="0"/>
              <a:t>NFA       DFA </a:t>
            </a:r>
            <a:endParaRPr lang="zh-TW" altLang="en-US" smtClean="0"/>
          </a:p>
        </p:txBody>
      </p:sp>
      <p:sp>
        <p:nvSpPr>
          <p:cNvPr id="28675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94E0E377-8EF2-4125-A12B-0DE6CEE79E2F}" type="slidenum">
              <a:rPr kumimoji="0" lang="en-US" altLang="zh-TW" smtClean="0"/>
              <a:pPr eaLnBrk="1" hangingPunct="1"/>
              <a:t>36</a:t>
            </a:fld>
            <a:endParaRPr kumimoji="0" lang="en-US" altLang="zh-TW" smtClean="0"/>
          </a:p>
        </p:txBody>
      </p:sp>
      <p:sp>
        <p:nvSpPr>
          <p:cNvPr id="5" name="向右箭號 4"/>
          <p:cNvSpPr/>
          <p:nvPr/>
        </p:nvSpPr>
        <p:spPr>
          <a:xfrm>
            <a:off x="4114800" y="1981200"/>
            <a:ext cx="9906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2867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419600"/>
            <a:ext cx="2773363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25" y="1593850"/>
            <a:ext cx="2530475" cy="145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直線接點 6"/>
          <p:cNvCxnSpPr/>
          <p:nvPr/>
        </p:nvCxnSpPr>
        <p:spPr>
          <a:xfrm>
            <a:off x="0" y="3810000"/>
            <a:ext cx="89916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68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751013"/>
            <a:ext cx="3019425" cy="1144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81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768850"/>
            <a:ext cx="1023938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向右箭號 9"/>
          <p:cNvSpPr/>
          <p:nvPr/>
        </p:nvSpPr>
        <p:spPr>
          <a:xfrm>
            <a:off x="4191000" y="685800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2868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613275"/>
            <a:ext cx="2463800" cy="105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D288FB6E-2FE8-4529-81E7-CE22ADBFF3DE}" type="slidenum">
              <a:rPr kumimoji="0" lang="en-US" altLang="zh-TW" smtClean="0"/>
              <a:pPr eaLnBrk="1" hangingPunct="1"/>
              <a:t>37</a:t>
            </a:fld>
            <a:endParaRPr kumimoji="0" lang="en-US" altLang="zh-TW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z="4000" smtClean="0"/>
              <a:t>Transforming Regular Expression to NFA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smtClean="0"/>
              <a:t>    A regular expression is built of: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smtClean="0"/>
              <a:t>    the </a:t>
            </a:r>
            <a:r>
              <a:rPr lang="en-US" altLang="zh-TW" sz="2800" i="1" smtClean="0"/>
              <a:t>atomic</a:t>
            </a:r>
            <a:r>
              <a:rPr lang="en-US" altLang="zh-TW" sz="2800" smtClean="0"/>
              <a:t> regular expressions: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i="1" smtClean="0"/>
              <a:t>            a</a:t>
            </a:r>
            <a:r>
              <a:rPr lang="en-US" altLang="zh-TW" sz="2800" smtClean="0"/>
              <a:t> (a character in Σ) and λ  (see Fig. 3.19)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smtClean="0"/>
              <a:t>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smtClean="0"/>
              <a:t>    using the three operations: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smtClean="0"/>
              <a:t>            AB, A|B, and A*  (see Figs. 3.20, 3.21, 3.22)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smtClean="0"/>
              <a:t> </a:t>
            </a:r>
            <a:endParaRPr lang="en-US" altLang="zh-TW" sz="2400" smtClean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08C8E3D0-820B-45C9-93D1-1AE808CEA501}" type="slidenum">
              <a:rPr kumimoji="0" lang="en-US" altLang="zh-TW" smtClean="0"/>
              <a:pPr eaLnBrk="1" hangingPunct="1"/>
              <a:t>38</a:t>
            </a:fld>
            <a:endParaRPr kumimoji="0" lang="en-US" altLang="zh-TW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Transforming Regular Expression to NFA (Cont.)</a:t>
            </a:r>
          </a:p>
        </p:txBody>
      </p:sp>
      <p:pic>
        <p:nvPicPr>
          <p:cNvPr id="30724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524000"/>
            <a:ext cx="7620000" cy="5111750"/>
          </a:xfrm>
          <a:noFill/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689F0E14-52D2-4A22-8B32-BF1AE1490F52}" type="slidenum">
              <a:rPr kumimoji="0" lang="en-US" altLang="zh-TW" smtClean="0"/>
              <a:pPr eaLnBrk="1" hangingPunct="1"/>
              <a:t>39</a:t>
            </a:fld>
            <a:endParaRPr kumimoji="0" lang="en-US" altLang="zh-TW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Transforming Regular Expression to NFA (Cont.)</a:t>
            </a:r>
          </a:p>
        </p:txBody>
      </p:sp>
      <p:pic>
        <p:nvPicPr>
          <p:cNvPr id="31748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600200"/>
            <a:ext cx="7848600" cy="5035550"/>
          </a:xfrm>
          <a:noFill/>
        </p:spPr>
      </p:pic>
      <p:cxnSp>
        <p:nvCxnSpPr>
          <p:cNvPr id="6" name="直線接點 5"/>
          <p:cNvCxnSpPr/>
          <p:nvPr/>
        </p:nvCxnSpPr>
        <p:spPr>
          <a:xfrm>
            <a:off x="3505200" y="5562600"/>
            <a:ext cx="5334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4038600" y="6019800"/>
            <a:ext cx="289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V="1">
            <a:off x="6934200" y="5638800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52" name="Rectangle 37"/>
          <p:cNvSpPr>
            <a:spLocks noChangeArrowheads="1"/>
          </p:cNvSpPr>
          <p:nvPr/>
        </p:nvSpPr>
        <p:spPr bwMode="auto">
          <a:xfrm>
            <a:off x="5181600" y="6019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λ</a:t>
            </a:r>
            <a:endParaRPr lang="zh-TW" altLang="en-US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 smtClean="0"/>
              <a:t>Scanner.l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%{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#include “</a:t>
            </a:r>
            <a:r>
              <a:rPr lang="en-US" altLang="zh-TW" dirty="0" err="1" smtClean="0"/>
              <a:t>y.tab.h</a:t>
            </a:r>
            <a:r>
              <a:rPr lang="en-US" altLang="zh-TW" dirty="0" smtClean="0"/>
              <a:t>”</a:t>
            </a:r>
          </a:p>
          <a:p>
            <a:pPr marL="0" indent="0">
              <a:buNone/>
            </a:pPr>
            <a:r>
              <a:rPr lang="en-US" altLang="zh-TW" dirty="0" smtClean="0"/>
              <a:t>%}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 </a:t>
            </a:r>
            <a:r>
              <a:rPr lang="en-US" altLang="zh-TW" dirty="0" err="1" smtClean="0"/>
              <a:t>asgdada</a:t>
            </a:r>
            <a:r>
              <a:rPr lang="en-US" altLang="zh-TW" dirty="0" smtClean="0"/>
              <a:t>    {  </a:t>
            </a:r>
            <a:r>
              <a:rPr lang="en-US" altLang="zh-TW" dirty="0" err="1" smtClean="0"/>
              <a:t>yylval.ival</a:t>
            </a:r>
            <a:r>
              <a:rPr lang="en-US" altLang="zh-TW" dirty="0" smtClean="0"/>
              <a:t> = 5 ;</a:t>
            </a:r>
            <a:endParaRPr lang="en-US" altLang="zh-TW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A80605-EDB0-4829-BEC2-9A0624B2498D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7652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Transforming Regular Expression to NFA (Cont.)</a:t>
            </a:r>
            <a:endParaRPr lang="zh-TW" altLang="en-US" smtClean="0"/>
          </a:p>
        </p:txBody>
      </p:sp>
      <p:sp>
        <p:nvSpPr>
          <p:cNvPr id="3277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altLang="zh-TW" smtClean="0"/>
          </a:p>
          <a:p>
            <a:pPr eaLnBrk="1" hangingPunct="1">
              <a:buFontTx/>
              <a:buNone/>
            </a:pPr>
            <a:r>
              <a:rPr lang="en-US" altLang="zh-TW" smtClean="0"/>
              <a:t>For regular expression </a:t>
            </a:r>
            <a:r>
              <a:rPr lang="en-US" altLang="zh-TW" b="1" smtClean="0"/>
              <a:t>(a|b)*abb</a:t>
            </a:r>
          </a:p>
          <a:p>
            <a:pPr eaLnBrk="1" hangingPunct="1">
              <a:buFontTx/>
              <a:buNone/>
            </a:pPr>
            <a:r>
              <a:rPr lang="en-US" altLang="zh-TW" smtClean="0"/>
              <a:t>First, we create the NFA for a, b, a|b, (a|b)*</a:t>
            </a:r>
          </a:p>
          <a:p>
            <a:pPr eaLnBrk="1" hangingPunct="1">
              <a:buFontTx/>
              <a:buNone/>
            </a:pPr>
            <a:r>
              <a:rPr lang="en-US" altLang="zh-TW" smtClean="0"/>
              <a:t>Then, we create NFA for “abb” </a:t>
            </a:r>
          </a:p>
          <a:p>
            <a:pPr eaLnBrk="1" hangingPunct="1">
              <a:buFontTx/>
              <a:buNone/>
            </a:pPr>
            <a:endParaRPr lang="en-US" altLang="zh-TW" smtClean="0"/>
          </a:p>
          <a:p>
            <a:pPr eaLnBrk="1" hangingPunct="1">
              <a:buFontTx/>
              <a:buNone/>
            </a:pPr>
            <a:r>
              <a:rPr lang="en-US" altLang="zh-TW" smtClean="0"/>
              <a:t>See the animation next.   </a:t>
            </a:r>
          </a:p>
          <a:p>
            <a:pPr>
              <a:buFontTx/>
              <a:buNone/>
            </a:pPr>
            <a:endParaRPr lang="zh-TW" altLang="en-US" smtClean="0"/>
          </a:p>
        </p:txBody>
      </p:sp>
      <p:sp>
        <p:nvSpPr>
          <p:cNvPr id="3277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8217DCFB-0A1A-4F64-8EBD-58E826B74938}" type="slidenum">
              <a:rPr kumimoji="0" lang="en-US" altLang="zh-TW" smtClean="0"/>
              <a:pPr eaLnBrk="1" hangingPunct="1"/>
              <a:t>40</a:t>
            </a:fld>
            <a:endParaRPr kumimoji="0" lang="en-US" altLang="zh-TW" smtClean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7"/>
          <p:cNvSpPr>
            <a:spLocks noChangeArrowheads="1"/>
          </p:cNvSpPr>
          <p:nvPr/>
        </p:nvSpPr>
        <p:spPr bwMode="auto">
          <a:xfrm>
            <a:off x="7305675" y="3017838"/>
            <a:ext cx="685800" cy="609600"/>
          </a:xfrm>
          <a:prstGeom prst="ellipse">
            <a:avLst/>
          </a:prstGeom>
          <a:solidFill>
            <a:srgbClr val="BBE0E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zh-TW"/>
              <a:t>8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481138" y="3116263"/>
            <a:ext cx="533400" cy="457200"/>
          </a:xfrm>
          <a:prstGeom prst="ellipse">
            <a:avLst/>
          </a:prstGeom>
          <a:solidFill>
            <a:srgbClr val="BBE0E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zh-TW"/>
              <a:t>4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4318000" y="3116263"/>
            <a:ext cx="533400" cy="457200"/>
          </a:xfrm>
          <a:prstGeom prst="ellipse">
            <a:avLst/>
          </a:prstGeom>
          <a:solidFill>
            <a:srgbClr val="BBE0E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zh-TW"/>
              <a:t>5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2236788" y="2220913"/>
            <a:ext cx="533400" cy="457200"/>
          </a:xfrm>
          <a:prstGeom prst="ellipse">
            <a:avLst/>
          </a:prstGeom>
          <a:solidFill>
            <a:srgbClr val="BBE0E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zh-TW"/>
              <a:t>0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236788" y="3908425"/>
            <a:ext cx="533400" cy="457200"/>
          </a:xfrm>
          <a:prstGeom prst="ellipse">
            <a:avLst/>
          </a:prstGeom>
          <a:solidFill>
            <a:srgbClr val="BBE0E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zh-TW"/>
              <a:t>2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3454400" y="2220913"/>
            <a:ext cx="533400" cy="457200"/>
          </a:xfrm>
          <a:prstGeom prst="ellipse">
            <a:avLst/>
          </a:prstGeom>
          <a:solidFill>
            <a:srgbClr val="BBE0E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zh-TW"/>
              <a:t>1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3454400" y="3908425"/>
            <a:ext cx="533400" cy="457200"/>
          </a:xfrm>
          <a:prstGeom prst="ellipse">
            <a:avLst/>
          </a:prstGeom>
          <a:solidFill>
            <a:srgbClr val="BBE0E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zh-TW"/>
              <a:t>3</a:t>
            </a: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2770188" y="2449513"/>
            <a:ext cx="68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2770188" y="4149725"/>
            <a:ext cx="68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flipV="1">
            <a:off x="1747838" y="2601913"/>
            <a:ext cx="536575" cy="514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1747838" y="3573463"/>
            <a:ext cx="536575" cy="4381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908175" y="2822575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kumimoji="0" lang="en-US" altLang="zh-TW"/>
              <a:t>λ</a:t>
            </a:r>
            <a:endParaRPr kumimoji="0" lang="zh-TW" alt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3987800" y="2449513"/>
            <a:ext cx="576263" cy="6921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V="1">
            <a:off x="3987800" y="3598863"/>
            <a:ext cx="576263" cy="5508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1035050" y="3357563"/>
            <a:ext cx="4460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1908175" y="3565525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kumimoji="0" lang="en-US" altLang="zh-TW"/>
              <a:t>λ</a:t>
            </a:r>
            <a:endParaRPr kumimoji="0" lang="zh-TW" altLang="en-US"/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3933825" y="26543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kumimoji="0" lang="en-US" altLang="zh-TW"/>
              <a:t>λ</a:t>
            </a:r>
            <a:endParaRPr kumimoji="0" lang="zh-TW" altLang="en-US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3933825" y="36449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kumimoji="0" lang="en-US" altLang="zh-TW"/>
              <a:t>λ</a:t>
            </a:r>
            <a:endParaRPr kumimoji="0" lang="zh-TW" altLang="en-US"/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2878138" y="3844925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kumimoji="0" lang="en-US" altLang="zh-TW"/>
              <a:t>b</a:t>
            </a:r>
            <a:endParaRPr kumimoji="0" lang="zh-TW" altLang="en-US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2852738" y="2117725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kumimoji="0" lang="en-US" altLang="zh-TW"/>
              <a:t>a</a:t>
            </a:r>
            <a:endParaRPr kumimoji="0" lang="zh-TW" altLang="en-US"/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5237163" y="3108325"/>
            <a:ext cx="533400" cy="457200"/>
          </a:xfrm>
          <a:prstGeom prst="ellipse">
            <a:avLst/>
          </a:prstGeom>
          <a:solidFill>
            <a:srgbClr val="BBE0E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zh-TW"/>
              <a:t>6</a:t>
            </a:r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6230938" y="3108325"/>
            <a:ext cx="533400" cy="457200"/>
          </a:xfrm>
          <a:prstGeom prst="ellipse">
            <a:avLst/>
          </a:prstGeom>
          <a:solidFill>
            <a:srgbClr val="BBE0E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zh-TW"/>
              <a:t>7</a:t>
            </a:r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7381875" y="3089275"/>
            <a:ext cx="5334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kumimoji="0" lang="en-US" altLang="zh-TW"/>
          </a:p>
        </p:txBody>
      </p:sp>
      <p:sp>
        <p:nvSpPr>
          <p:cNvPr id="36" name="Line 36"/>
          <p:cNvSpPr>
            <a:spLocks noChangeShapeType="1"/>
          </p:cNvSpPr>
          <p:nvPr/>
        </p:nvSpPr>
        <p:spPr bwMode="auto">
          <a:xfrm>
            <a:off x="5770563" y="3344863"/>
            <a:ext cx="495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7" name="Line 37"/>
          <p:cNvSpPr>
            <a:spLocks noChangeShapeType="1"/>
          </p:cNvSpPr>
          <p:nvPr/>
        </p:nvSpPr>
        <p:spPr bwMode="auto">
          <a:xfrm>
            <a:off x="6764338" y="3332163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8" name="Rectangle 40"/>
          <p:cNvSpPr>
            <a:spLocks noChangeArrowheads="1"/>
          </p:cNvSpPr>
          <p:nvPr/>
        </p:nvSpPr>
        <p:spPr bwMode="auto">
          <a:xfrm>
            <a:off x="4775200" y="2989263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kumimoji="0" lang="en-US" altLang="zh-TW"/>
              <a:t>a</a:t>
            </a:r>
            <a:endParaRPr kumimoji="0" lang="zh-TW" altLang="en-US"/>
          </a:p>
        </p:txBody>
      </p:sp>
      <p:sp>
        <p:nvSpPr>
          <p:cNvPr id="39" name="Rectangle 41"/>
          <p:cNvSpPr>
            <a:spLocks noChangeArrowheads="1"/>
          </p:cNvSpPr>
          <p:nvPr/>
        </p:nvSpPr>
        <p:spPr bwMode="auto">
          <a:xfrm>
            <a:off x="5773738" y="3013075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kumimoji="0" lang="en-US" altLang="zh-TW"/>
              <a:t>b</a:t>
            </a:r>
            <a:endParaRPr kumimoji="0" lang="zh-TW" altLang="en-US"/>
          </a:p>
        </p:txBody>
      </p:sp>
      <p:sp>
        <p:nvSpPr>
          <p:cNvPr id="40" name="Rectangle 42"/>
          <p:cNvSpPr>
            <a:spLocks noChangeArrowheads="1"/>
          </p:cNvSpPr>
          <p:nvPr/>
        </p:nvSpPr>
        <p:spPr bwMode="auto">
          <a:xfrm>
            <a:off x="6764338" y="2974975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kumimoji="0" lang="en-US" altLang="zh-TW"/>
              <a:t>b</a:t>
            </a:r>
            <a:endParaRPr kumimoji="0" lang="zh-TW" altLang="en-US"/>
          </a:p>
        </p:txBody>
      </p:sp>
      <p:sp>
        <p:nvSpPr>
          <p:cNvPr id="33822" name="Rectangle 48"/>
          <p:cNvSpPr>
            <a:spLocks noChangeArrowheads="1"/>
          </p:cNvSpPr>
          <p:nvPr/>
        </p:nvSpPr>
        <p:spPr bwMode="auto">
          <a:xfrm>
            <a:off x="2949575" y="5300663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0" lang="zh-TW" altLang="en-US"/>
          </a:p>
        </p:txBody>
      </p:sp>
      <p:cxnSp>
        <p:nvCxnSpPr>
          <p:cNvPr id="50" name="弧形接點 49"/>
          <p:cNvCxnSpPr>
            <a:stCxn id="6" idx="5"/>
            <a:endCxn id="5" idx="3"/>
          </p:cNvCxnSpPr>
          <p:nvPr/>
        </p:nvCxnSpPr>
        <p:spPr>
          <a:xfrm rot="5400000">
            <a:off x="3166269" y="1899444"/>
            <a:ext cx="12700" cy="3214688"/>
          </a:xfrm>
          <a:prstGeom prst="curvedConnector3">
            <a:avLst>
              <a:gd name="adj1" fmla="val 9840252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Line 8"/>
          <p:cNvSpPr>
            <a:spLocks noChangeShapeType="1"/>
          </p:cNvSpPr>
          <p:nvPr/>
        </p:nvSpPr>
        <p:spPr bwMode="auto">
          <a:xfrm>
            <a:off x="4851400" y="3344863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33826" name="Picture 4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763" y="1447800"/>
            <a:ext cx="4572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827" name="Picture 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350" y="4703763"/>
            <a:ext cx="457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2" name="弧形接點 21"/>
          <p:cNvCxnSpPr>
            <a:stCxn id="5" idx="1"/>
            <a:endCxn id="6" idx="7"/>
          </p:cNvCxnSpPr>
          <p:nvPr/>
        </p:nvCxnSpPr>
        <p:spPr>
          <a:xfrm rot="5400000" flipH="1" flipV="1">
            <a:off x="3166269" y="1575594"/>
            <a:ext cx="12700" cy="3214688"/>
          </a:xfrm>
          <a:prstGeom prst="curvedConnector3">
            <a:avLst>
              <a:gd name="adj1" fmla="val 10656622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4889A4-DC85-41B0-9C13-BC5578965784}" type="slidenum">
              <a:rPr lang="en-US" altLang="zh-TW" smtClean="0"/>
              <a:pPr>
                <a:defRPr/>
              </a:pPr>
              <a:t>41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3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3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 animBg="1"/>
      <p:bldP spid="18" grpId="0" animBg="1"/>
      <p:bldP spid="23" grpId="0" animBg="1"/>
      <p:bldP spid="26" grpId="0"/>
      <p:bldP spid="28" grpId="0"/>
      <p:bldP spid="29" grpId="0"/>
      <p:bldP spid="31" grpId="0"/>
      <p:bldP spid="32" grpId="0"/>
      <p:bldP spid="33" grpId="0" animBg="1"/>
      <p:bldP spid="34" grpId="0" animBg="1"/>
      <p:bldP spid="35" grpId="0" animBg="1"/>
      <p:bldP spid="36" grpId="0" animBg="1"/>
      <p:bldP spid="37" grpId="0" animBg="1"/>
      <p:bldP spid="38" grpId="0"/>
      <p:bldP spid="39" grpId="0"/>
      <p:bldP spid="40" grpId="0"/>
      <p:bldP spid="4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FCB890E4-5CE7-475B-81F7-5AB55DE2A968}" type="slidenum">
              <a:rPr kumimoji="0" lang="en-US" altLang="zh-TW" smtClean="0"/>
              <a:pPr eaLnBrk="1" hangingPunct="1"/>
              <a:t>42</a:t>
            </a:fld>
            <a:endParaRPr kumimoji="0" lang="en-US" altLang="zh-TW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Transforming NFA to DFA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The transformation from an NFA </a:t>
            </a:r>
            <a:r>
              <a:rPr lang="en-US" altLang="zh-TW" sz="2800" i="1" smtClean="0"/>
              <a:t>N</a:t>
            </a:r>
            <a:r>
              <a:rPr lang="en-US" altLang="zh-TW" sz="2800" smtClean="0"/>
              <a:t> to an equivalent DFA </a:t>
            </a:r>
            <a:r>
              <a:rPr lang="en-US" altLang="zh-TW" sz="2800" i="1" smtClean="0"/>
              <a:t>D</a:t>
            </a:r>
            <a:r>
              <a:rPr lang="en-US" altLang="zh-TW" sz="2800" smtClean="0"/>
              <a:t> works by the </a:t>
            </a:r>
            <a:r>
              <a:rPr lang="en-US" altLang="zh-TW" sz="2800" b="1" smtClean="0">
                <a:solidFill>
                  <a:srgbClr val="0070C0"/>
                </a:solidFill>
              </a:rPr>
              <a:t>subset construction</a:t>
            </a:r>
            <a:r>
              <a:rPr lang="en-US" altLang="zh-TW" sz="2800" smtClean="0">
                <a:solidFill>
                  <a:srgbClr val="0070C0"/>
                </a:solidFill>
              </a:rPr>
              <a:t> algorithm</a:t>
            </a:r>
            <a:r>
              <a:rPr lang="en-US" altLang="zh-TW" sz="2800" smtClean="0"/>
              <a:t> shown in Fig. 3.23.</a:t>
            </a:r>
          </a:p>
          <a:p>
            <a:pPr eaLnBrk="1" hangingPunct="1">
              <a:lnSpc>
                <a:spcPct val="90000"/>
              </a:lnSpc>
            </a:pPr>
            <a:endParaRPr lang="en-US" altLang="zh-TW" sz="2800" smtClean="0"/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We construct each state of </a:t>
            </a:r>
            <a:r>
              <a:rPr lang="en-US" altLang="zh-TW" sz="2800" i="1" smtClean="0"/>
              <a:t>D</a:t>
            </a:r>
            <a:r>
              <a:rPr lang="en-US" altLang="zh-TW" sz="2800" smtClean="0"/>
              <a:t> with a </a:t>
            </a:r>
            <a:r>
              <a:rPr lang="en-US" altLang="zh-TW" sz="2800" i="1" smtClean="0">
                <a:solidFill>
                  <a:srgbClr val="0070C0"/>
                </a:solidFill>
              </a:rPr>
              <a:t>subset</a:t>
            </a:r>
            <a:r>
              <a:rPr lang="en-US" altLang="zh-TW" sz="2800" smtClean="0">
                <a:solidFill>
                  <a:srgbClr val="0070C0"/>
                </a:solidFill>
              </a:rPr>
              <a:t> of states of </a:t>
            </a:r>
            <a:r>
              <a:rPr lang="en-US" altLang="zh-TW" sz="2800" i="1" smtClean="0">
                <a:solidFill>
                  <a:srgbClr val="0070C0"/>
                </a:solidFill>
              </a:rPr>
              <a:t>N</a:t>
            </a:r>
            <a:r>
              <a:rPr lang="en-US" altLang="zh-TW" sz="2800" smtClean="0"/>
              <a:t>. </a:t>
            </a:r>
            <a:r>
              <a:rPr lang="en-US" altLang="zh-TW" smtClean="0"/>
              <a:t>D will be in </a:t>
            </a:r>
            <a:r>
              <a:rPr lang="en-US" altLang="zh-TW" b="1" smtClean="0"/>
              <a:t>the state {x,y,z}</a:t>
            </a:r>
            <a:r>
              <a:rPr lang="en-US" altLang="zh-TW" smtClean="0"/>
              <a:t> after reading a given input character, if and only if N could be in </a:t>
            </a:r>
            <a:r>
              <a:rPr lang="en-US" altLang="zh-TW" b="1" i="1" smtClean="0"/>
              <a:t>any</a:t>
            </a:r>
            <a:r>
              <a:rPr lang="en-US" altLang="zh-TW" b="1" smtClean="0"/>
              <a:t> of the states x,y,or z</a:t>
            </a:r>
            <a:r>
              <a:rPr lang="en-US" altLang="zh-TW" smtClean="0"/>
              <a:t>.  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E0513E50-6327-45AC-AC9C-053AAF91137F}" type="slidenum">
              <a:rPr kumimoji="0" lang="en-US" altLang="zh-TW" smtClean="0"/>
              <a:pPr eaLnBrk="1" hangingPunct="1"/>
              <a:t>43</a:t>
            </a:fld>
            <a:endParaRPr kumimoji="0" lang="en-US" altLang="zh-TW" smtClean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pPr eaLnBrk="1" hangingPunct="1"/>
            <a:r>
              <a:rPr lang="en-US" altLang="zh-TW" sz="4000" smtClean="0"/>
              <a:t>Transforming NFA to DFA </a:t>
            </a:r>
          </a:p>
        </p:txBody>
      </p:sp>
      <p:pic>
        <p:nvPicPr>
          <p:cNvPr id="35844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90800" y="3810000"/>
            <a:ext cx="5562600" cy="3048000"/>
          </a:xfrm>
          <a:noFill/>
        </p:spPr>
      </p:pic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6130925" cy="290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4A887825-9065-41B9-975F-6F0E387C9E63}" type="slidenum">
              <a:rPr kumimoji="0" lang="en-US" altLang="zh-TW" smtClean="0"/>
              <a:pPr eaLnBrk="1" hangingPunct="1"/>
              <a:t>44</a:t>
            </a:fld>
            <a:endParaRPr kumimoji="0" lang="en-US" altLang="zh-TW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Creating the DFA (Cont.)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000" smtClean="0"/>
              <a:t>Assume an NFA N shown in fig 3.24.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Start with state 1, the start state of N, and add its λ closure: state 2. Hence, D’s start state is {1,2}.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zh-TW" sz="20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Under a, {1,2}’s successor is {3, 4, 5}.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Under b, {1,2}’s successor is itself.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z="20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Under a and b, {3,4,5}’s successors are: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000" smtClean="0"/>
              <a:t>         {5} and {4,5}, respectively.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Under b, {4,5}’s successor is {5}.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z="20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Accepting states of D are those that contain N’s accepting state 5. They are: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000" smtClean="0"/>
              <a:t>         {3,4,5} {4,5} and {5}    The resulting DFA is shown in fig 3.25.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Notion </a:t>
            </a:r>
            <a:endParaRPr lang="zh-TW" altLang="en-US" smtClean="0"/>
          </a:p>
        </p:txBody>
      </p:sp>
      <p:sp>
        <p:nvSpPr>
          <p:cNvPr id="3789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TW" smtClean="0"/>
              <a:t>N: NFA (non-deterministic finite automata)</a:t>
            </a:r>
          </a:p>
          <a:p>
            <a:pPr>
              <a:buFontTx/>
              <a:buNone/>
            </a:pPr>
            <a:r>
              <a:rPr lang="en-US" altLang="zh-TW" smtClean="0"/>
              <a:t>D: DFA (deterministic finite automata)</a:t>
            </a:r>
          </a:p>
          <a:p>
            <a:pPr>
              <a:buFontTx/>
              <a:buNone/>
            </a:pPr>
            <a:r>
              <a:rPr lang="en-US" altLang="zh-TW" smtClean="0"/>
              <a:t>   </a:t>
            </a:r>
          </a:p>
          <a:p>
            <a:pPr>
              <a:buFontTx/>
              <a:buNone/>
            </a:pPr>
            <a:r>
              <a:rPr lang="en-US" altLang="zh-TW" smtClean="0"/>
              <a:t>s</a:t>
            </a:r>
            <a:r>
              <a:rPr lang="en-US" altLang="zh-TW" sz="4400" smtClean="0">
                <a:latin typeface="新細明體" pitchFamily="18" charset="-120"/>
              </a:rPr>
              <a:t>→</a:t>
            </a:r>
            <a:r>
              <a:rPr lang="en-US" altLang="zh-TW" smtClean="0">
                <a:sym typeface="Wingdings" pitchFamily="2" charset="2"/>
              </a:rPr>
              <a:t>t</a:t>
            </a:r>
            <a:r>
              <a:rPr lang="en-US" altLang="zh-TW" smtClean="0"/>
              <a:t>: In N under char c, state s transits to t.</a:t>
            </a:r>
          </a:p>
          <a:p>
            <a:pPr>
              <a:buFontTx/>
              <a:buNone/>
            </a:pPr>
            <a:r>
              <a:rPr lang="en-US" altLang="zh-TW" smtClean="0"/>
              <a:t>S</a:t>
            </a:r>
            <a:r>
              <a:rPr lang="en-US" altLang="zh-TW" sz="4400" smtClean="0">
                <a:latin typeface="新細明體" pitchFamily="18" charset="-120"/>
              </a:rPr>
              <a:t>→</a:t>
            </a:r>
            <a:r>
              <a:rPr lang="en-US" altLang="zh-TW" smtClean="0">
                <a:sym typeface="Wingdings" pitchFamily="2" charset="2"/>
              </a:rPr>
              <a:t>T:</a:t>
            </a:r>
            <a:r>
              <a:rPr lang="en-US" altLang="zh-TW" smtClean="0"/>
              <a:t>In D under char c,state S transits to T.</a:t>
            </a:r>
          </a:p>
          <a:p>
            <a:pPr>
              <a:buFontTx/>
              <a:buNone/>
            </a:pPr>
            <a:r>
              <a:rPr lang="en-US" altLang="zh-TW" smtClean="0"/>
              <a:t>S is a subset of {s | s in N}</a:t>
            </a:r>
          </a:p>
          <a:p>
            <a:pPr>
              <a:buFontTx/>
              <a:buNone/>
            </a:pPr>
            <a:endParaRPr lang="en-US" altLang="zh-TW" smtClean="0"/>
          </a:p>
          <a:p>
            <a:pPr>
              <a:buFontTx/>
              <a:buNone/>
            </a:pPr>
            <a:endParaRPr lang="zh-TW" altLang="en-US" smtClean="0"/>
          </a:p>
        </p:txBody>
      </p:sp>
      <p:sp>
        <p:nvSpPr>
          <p:cNvPr id="3789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CA4BABC0-138D-41AE-9FFA-5F8DE4CD51D2}" type="slidenum">
              <a:rPr kumimoji="0" lang="en-US" altLang="zh-TW" smtClean="0"/>
              <a:pPr eaLnBrk="1" hangingPunct="1"/>
              <a:t>45</a:t>
            </a:fld>
            <a:endParaRPr kumimoji="0" lang="en-US" altLang="zh-TW" smtClean="0"/>
          </a:p>
        </p:txBody>
      </p:sp>
      <p:sp>
        <p:nvSpPr>
          <p:cNvPr id="37893" name="文字方塊 4"/>
          <p:cNvSpPr txBox="1">
            <a:spLocks noChangeArrowheads="1"/>
          </p:cNvSpPr>
          <p:nvPr/>
        </p:nvSpPr>
        <p:spPr bwMode="auto">
          <a:xfrm flipH="1">
            <a:off x="838200" y="3276600"/>
            <a:ext cx="1371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800"/>
              <a:t>c</a:t>
            </a:r>
            <a:endParaRPr lang="zh-TW" altLang="en-US" sz="2800"/>
          </a:p>
        </p:txBody>
      </p:sp>
      <p:sp>
        <p:nvSpPr>
          <p:cNvPr id="37894" name="文字方塊 5"/>
          <p:cNvSpPr txBox="1">
            <a:spLocks noChangeArrowheads="1"/>
          </p:cNvSpPr>
          <p:nvPr/>
        </p:nvSpPr>
        <p:spPr bwMode="auto">
          <a:xfrm rot="10800000" flipH="1" flipV="1">
            <a:off x="885825" y="4110038"/>
            <a:ext cx="13668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800"/>
              <a:t>c</a:t>
            </a:r>
            <a:endParaRPr lang="zh-TW" altLang="en-US" sz="280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67544" y="116632"/>
            <a:ext cx="8229600" cy="6480720"/>
          </a:xfrm>
          <a:blipFill rotWithShape="1">
            <a:blip r:embed="rId3" cstate="print"/>
            <a:stretch>
              <a:fillRect l="-296" t="-847" b="-470"/>
            </a:stretch>
          </a:blipFill>
          <a:ln>
            <a:miter lim="800000"/>
            <a:headEnd/>
            <a:tailEnd/>
          </a:ln>
          <a:extLst/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38915" name="文字方塊 3"/>
          <p:cNvSpPr txBox="1">
            <a:spLocks noChangeArrowheads="1"/>
          </p:cNvSpPr>
          <p:nvPr/>
        </p:nvSpPr>
        <p:spPr bwMode="auto">
          <a:xfrm>
            <a:off x="1619250" y="6372225"/>
            <a:ext cx="6610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cs typeface="Times New Roman" pitchFamily="18" charset="0"/>
              </a:rPr>
              <a:t>Revised</a:t>
            </a:r>
            <a:r>
              <a:rPr lang="zh-TW" altLang="en-US">
                <a:cs typeface="Times New Roman" pitchFamily="18" charset="0"/>
              </a:rPr>
              <a:t> </a:t>
            </a:r>
            <a:r>
              <a:rPr lang="en-US" altLang="zh-TW">
                <a:cs typeface="Times New Roman" pitchFamily="18" charset="0"/>
              </a:rPr>
              <a:t>Figure 3.23 Construction of  a DFA </a:t>
            </a:r>
            <a:r>
              <a:rPr lang="en-US" altLang="zh-TW" i="1">
                <a:cs typeface="Times New Roman" pitchFamily="18" charset="0"/>
              </a:rPr>
              <a:t>D</a:t>
            </a:r>
            <a:r>
              <a:rPr lang="en-US" altLang="zh-TW">
                <a:cs typeface="Times New Roman" pitchFamily="18" charset="0"/>
              </a:rPr>
              <a:t> from an NFA </a:t>
            </a:r>
            <a:r>
              <a:rPr lang="en-US" altLang="zh-TW" i="1">
                <a:cs typeface="Times New Roman" pitchFamily="18" charset="0"/>
              </a:rPr>
              <a:t>N</a:t>
            </a:r>
            <a:endParaRPr lang="zh-TW" altLang="en-US" i="1">
              <a:cs typeface="Times New Roman" pitchFamily="18" charset="0"/>
            </a:endParaRPr>
          </a:p>
        </p:txBody>
      </p:sp>
      <p:sp>
        <p:nvSpPr>
          <p:cNvPr id="38916" name="Oval 7"/>
          <p:cNvSpPr>
            <a:spLocks noChangeArrowheads="1"/>
          </p:cNvSpPr>
          <p:nvPr/>
        </p:nvSpPr>
        <p:spPr bwMode="auto">
          <a:xfrm>
            <a:off x="8001000" y="333375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TW" sz="1400"/>
              <a:t>1</a:t>
            </a:r>
          </a:p>
        </p:txBody>
      </p:sp>
      <p:sp>
        <p:nvSpPr>
          <p:cNvPr id="38917" name="Line 10"/>
          <p:cNvSpPr>
            <a:spLocks noChangeShapeType="1"/>
          </p:cNvSpPr>
          <p:nvPr/>
        </p:nvSpPr>
        <p:spPr bwMode="auto">
          <a:xfrm>
            <a:off x="4284663" y="485775"/>
            <a:ext cx="3640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8918" name="Line 11"/>
          <p:cNvSpPr>
            <a:spLocks noChangeShapeType="1"/>
          </p:cNvSpPr>
          <p:nvPr/>
        </p:nvSpPr>
        <p:spPr bwMode="auto">
          <a:xfrm>
            <a:off x="2916238" y="696913"/>
            <a:ext cx="50085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8919" name="Line 13"/>
          <p:cNvSpPr>
            <a:spLocks noChangeShapeType="1"/>
          </p:cNvSpPr>
          <p:nvPr/>
        </p:nvSpPr>
        <p:spPr bwMode="auto">
          <a:xfrm>
            <a:off x="5311775" y="1420813"/>
            <a:ext cx="2613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8920" name="Oval 15"/>
          <p:cNvSpPr>
            <a:spLocks noChangeArrowheads="1"/>
          </p:cNvSpPr>
          <p:nvPr/>
        </p:nvSpPr>
        <p:spPr bwMode="auto">
          <a:xfrm>
            <a:off x="8001000" y="620713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TW" sz="1400"/>
              <a:t>2</a:t>
            </a:r>
          </a:p>
        </p:txBody>
      </p:sp>
      <p:sp>
        <p:nvSpPr>
          <p:cNvPr id="38921" name="Oval 16"/>
          <p:cNvSpPr>
            <a:spLocks noChangeArrowheads="1"/>
          </p:cNvSpPr>
          <p:nvPr/>
        </p:nvSpPr>
        <p:spPr bwMode="auto">
          <a:xfrm>
            <a:off x="8001000" y="981075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TW" sz="1400"/>
              <a:t>3</a:t>
            </a:r>
          </a:p>
        </p:txBody>
      </p:sp>
      <p:sp>
        <p:nvSpPr>
          <p:cNvPr id="38922" name="Oval 17"/>
          <p:cNvSpPr>
            <a:spLocks noChangeArrowheads="1"/>
          </p:cNvSpPr>
          <p:nvPr/>
        </p:nvSpPr>
        <p:spPr bwMode="auto">
          <a:xfrm>
            <a:off x="8001000" y="1268413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TW" sz="1400"/>
              <a:t>4</a:t>
            </a:r>
          </a:p>
        </p:txBody>
      </p:sp>
      <p:sp>
        <p:nvSpPr>
          <p:cNvPr id="38923" name="Line 18"/>
          <p:cNvSpPr>
            <a:spLocks noChangeShapeType="1"/>
          </p:cNvSpPr>
          <p:nvPr/>
        </p:nvSpPr>
        <p:spPr bwMode="auto">
          <a:xfrm>
            <a:off x="5940425" y="1133475"/>
            <a:ext cx="1984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8924" name="Oval 19"/>
          <p:cNvSpPr>
            <a:spLocks noChangeArrowheads="1"/>
          </p:cNvSpPr>
          <p:nvPr/>
        </p:nvSpPr>
        <p:spPr bwMode="auto">
          <a:xfrm>
            <a:off x="8001000" y="2608263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TW" sz="1400"/>
              <a:t>5</a:t>
            </a:r>
          </a:p>
        </p:txBody>
      </p:sp>
      <p:sp>
        <p:nvSpPr>
          <p:cNvPr id="38925" name="Line 20"/>
          <p:cNvSpPr>
            <a:spLocks noChangeShapeType="1"/>
          </p:cNvSpPr>
          <p:nvPr/>
        </p:nvSpPr>
        <p:spPr bwMode="auto">
          <a:xfrm>
            <a:off x="2700338" y="2760663"/>
            <a:ext cx="5224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8926" name="Line 21"/>
          <p:cNvSpPr>
            <a:spLocks noChangeShapeType="1"/>
          </p:cNvSpPr>
          <p:nvPr/>
        </p:nvSpPr>
        <p:spPr bwMode="auto">
          <a:xfrm>
            <a:off x="3276600" y="2989263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8927" name="Oval 22"/>
          <p:cNvSpPr>
            <a:spLocks noChangeArrowheads="1"/>
          </p:cNvSpPr>
          <p:nvPr/>
        </p:nvSpPr>
        <p:spPr bwMode="auto">
          <a:xfrm>
            <a:off x="8001000" y="2913063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TW" sz="1400"/>
              <a:t>6</a:t>
            </a:r>
          </a:p>
        </p:txBody>
      </p:sp>
      <p:sp>
        <p:nvSpPr>
          <p:cNvPr id="38928" name="Line 23"/>
          <p:cNvSpPr>
            <a:spLocks noChangeShapeType="1"/>
          </p:cNvSpPr>
          <p:nvPr/>
        </p:nvSpPr>
        <p:spPr bwMode="auto">
          <a:xfrm>
            <a:off x="3419475" y="3649663"/>
            <a:ext cx="4505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8929" name="Oval 24"/>
          <p:cNvSpPr>
            <a:spLocks noChangeArrowheads="1"/>
          </p:cNvSpPr>
          <p:nvPr/>
        </p:nvSpPr>
        <p:spPr bwMode="auto">
          <a:xfrm>
            <a:off x="8001000" y="3573463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TW" sz="1400"/>
              <a:t>7</a:t>
            </a:r>
          </a:p>
        </p:txBody>
      </p:sp>
      <p:sp>
        <p:nvSpPr>
          <p:cNvPr id="38930" name="Oval 25"/>
          <p:cNvSpPr>
            <a:spLocks noChangeArrowheads="1"/>
          </p:cNvSpPr>
          <p:nvPr/>
        </p:nvSpPr>
        <p:spPr bwMode="auto">
          <a:xfrm>
            <a:off x="8001000" y="4941888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TW" sz="1400"/>
              <a:t>8</a:t>
            </a:r>
          </a:p>
        </p:txBody>
      </p:sp>
      <p:sp>
        <p:nvSpPr>
          <p:cNvPr id="38931" name="Oval 26"/>
          <p:cNvSpPr>
            <a:spLocks noChangeArrowheads="1"/>
          </p:cNvSpPr>
          <p:nvPr/>
        </p:nvSpPr>
        <p:spPr bwMode="auto">
          <a:xfrm>
            <a:off x="8001000" y="5186363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TW" sz="1400"/>
              <a:t>9</a:t>
            </a:r>
          </a:p>
        </p:txBody>
      </p:sp>
      <p:sp>
        <p:nvSpPr>
          <p:cNvPr id="38932" name="Line 28"/>
          <p:cNvSpPr>
            <a:spLocks noChangeShapeType="1"/>
          </p:cNvSpPr>
          <p:nvPr/>
        </p:nvSpPr>
        <p:spPr bwMode="auto">
          <a:xfrm>
            <a:off x="2339975" y="5084763"/>
            <a:ext cx="558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8933" name="Line 29"/>
          <p:cNvSpPr>
            <a:spLocks noChangeShapeType="1"/>
          </p:cNvSpPr>
          <p:nvPr/>
        </p:nvSpPr>
        <p:spPr bwMode="auto">
          <a:xfrm>
            <a:off x="2051050" y="5300663"/>
            <a:ext cx="5873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A80605-EDB0-4829-BEC2-9A0624B2498D}" type="slidenum">
              <a:rPr lang="en-US" altLang="zh-TW" smtClean="0"/>
              <a:pPr>
                <a:defRPr/>
              </a:pPr>
              <a:t>46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r>
              <a:rPr lang="en-US" altLang="zh-TW" sz="4000" smtClean="0"/>
              <a:t>Creating the DFA (Cont.)</a:t>
            </a:r>
            <a:endParaRPr lang="zh-TW" altLang="en-US" sz="4000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2000" smtClean="0"/>
              <a:t>	We trace the subset algorithm to construct the start state of DFA:</a:t>
            </a:r>
          </a:p>
          <a:p>
            <a:pPr lvl="1"/>
            <a:r>
              <a:rPr lang="en-US" altLang="zh-TW" sz="2000" smtClean="0"/>
              <a:t>Start with state 1, the start state of N, and call </a:t>
            </a:r>
          </a:p>
          <a:p>
            <a:pPr lvl="1">
              <a:buFontTx/>
              <a:buNone/>
            </a:pPr>
            <a:r>
              <a:rPr lang="en-US" altLang="zh-TW" sz="2000" smtClean="0"/>
              <a:t>    RecordState(state 1) to find its λ-closure (Marker 1). </a:t>
            </a:r>
          </a:p>
          <a:p>
            <a:pPr lvl="1"/>
            <a:r>
              <a:rPr lang="en-US" altLang="zh-TW" sz="2000" smtClean="0"/>
              <a:t>RecordState() calls Close(state1, T). T includes states 2 and 3 (Marker 8).</a:t>
            </a:r>
          </a:p>
          <a:p>
            <a:pPr lvl="1"/>
            <a:r>
              <a:rPr lang="en-US" altLang="zh-TW" sz="2000" smtClean="0"/>
              <a:t>In Close(), set ans to state 1 (S). </a:t>
            </a:r>
          </a:p>
          <a:p>
            <a:pPr lvl="1">
              <a:buFontTx/>
              <a:buNone/>
            </a:pPr>
            <a:r>
              <a:rPr lang="en-US" altLang="zh-TW" sz="2000" smtClean="0"/>
              <a:t>	And then for state 1 in ans (Marker 5) find each t in T(s, λ) ( Marker 6) and add t to ans, which is state 2 (Marker 7). After that, return the set, states {1,2}, to RecordState().</a:t>
            </a:r>
          </a:p>
          <a:p>
            <a:pPr lvl="1"/>
            <a:r>
              <a:rPr lang="en-US" altLang="zh-TW" sz="2000" smtClean="0"/>
              <a:t>Then, RecordState() will determine whether the set is in D.States. It is not, so it will be stored into D.States and WorkList (Marker 9). </a:t>
            </a:r>
          </a:p>
          <a:p>
            <a:pPr lvl="1"/>
            <a:endParaRPr lang="en-US" altLang="zh-TW" sz="2000" smtClean="0"/>
          </a:p>
          <a:p>
            <a:pPr lvl="1"/>
            <a:r>
              <a:rPr lang="en-US" altLang="zh-TW" sz="2000" smtClean="0"/>
              <a:t>Now, we have constructed DFA ‘s </a:t>
            </a:r>
            <a:r>
              <a:rPr lang="en-US" altLang="zh-TW" sz="2000" b="1" smtClean="0"/>
              <a:t>start state as states {1,2}.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A80605-EDB0-4829-BEC2-9A0624B2498D}" type="slidenum">
              <a:rPr lang="en-US" altLang="zh-TW" smtClean="0"/>
              <a:pPr>
                <a:defRPr/>
              </a:pPr>
              <a:t>47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altLang="zh-TW" sz="4000" smtClean="0"/>
              <a:t>Creating the DFA (Cont.)</a:t>
            </a:r>
            <a:endParaRPr lang="zh-TW" altLang="en-US" sz="4000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TW" sz="1800" smtClean="0"/>
              <a:t>Next, we construct the successors of  the start state S = {1, 2} of DFA: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TW" sz="18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800" smtClean="0"/>
              <a:t>for each S in WorkList (S = </a:t>
            </a:r>
            <a:r>
              <a:rPr lang="en-US" altLang="zh-TW" sz="1800" b="1" smtClean="0"/>
              <a:t>{1, 2}</a:t>
            </a:r>
            <a:r>
              <a:rPr lang="en-US" altLang="zh-TW" sz="1800" smtClean="0"/>
              <a:t>) do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800" smtClean="0"/>
              <a:t>    under char </a:t>
            </a:r>
            <a:r>
              <a:rPr lang="en-US" altLang="zh-TW" sz="1800" b="1" smtClean="0"/>
              <a:t>“a”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800" smtClean="0"/>
              <a:t>	    set  S’s successor D.T(S, c) (S is </a:t>
            </a:r>
            <a:r>
              <a:rPr lang="en-US" altLang="zh-TW" sz="1800" b="1" smtClean="0"/>
              <a:t>{1, 2} </a:t>
            </a:r>
            <a:r>
              <a:rPr lang="en-US" altLang="zh-TW" sz="1800" smtClean="0"/>
              <a:t>and c is </a:t>
            </a:r>
            <a:r>
              <a:rPr lang="en-US" altLang="zh-TW" sz="1800" b="1" i="1" smtClean="0"/>
              <a:t>a</a:t>
            </a:r>
            <a:r>
              <a:rPr lang="en-US" altLang="zh-TW" sz="1800" smtClean="0"/>
              <a:t>) to: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800" smtClean="0"/>
              <a:t>          state 1 transits to 3,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800" smtClean="0"/>
              <a:t>          state 2 transits to 4,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800" smtClean="0"/>
              <a:t>          state 2 transits to 5,  we got T= </a:t>
            </a:r>
            <a:r>
              <a:rPr lang="en-US" altLang="zh-TW" sz="1800" b="1" smtClean="0"/>
              <a:t>{3,4,5} </a:t>
            </a:r>
            <a:r>
              <a:rPr lang="en-US" altLang="zh-TW" sz="1800" smtClean="0"/>
              <a:t>	  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800" smtClean="0"/>
              <a:t>       recordStates (</a:t>
            </a:r>
            <a:r>
              <a:rPr lang="en-US" altLang="zh-TW" sz="1800" b="1" smtClean="0"/>
              <a:t>{3,4,5})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800" b="1" smtClean="0"/>
              <a:t>          </a:t>
            </a:r>
            <a:r>
              <a:rPr lang="en-US" altLang="zh-TW" sz="1800" smtClean="0"/>
              <a:t>add {3,4,5} to D.States and workList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TW" sz="18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800" smtClean="0"/>
              <a:t>    under char </a:t>
            </a:r>
            <a:r>
              <a:rPr lang="en-US" altLang="zh-TW" sz="1800" b="1" smtClean="0"/>
              <a:t>“b”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800" smtClean="0"/>
              <a:t>          set  S’s successor D.T(S, c) (S is </a:t>
            </a:r>
            <a:r>
              <a:rPr lang="en-US" altLang="zh-TW" sz="1800" b="1" smtClean="0"/>
              <a:t>{1, 2} </a:t>
            </a:r>
            <a:r>
              <a:rPr lang="en-US" altLang="zh-TW" sz="1800" smtClean="0"/>
              <a:t>and c is </a:t>
            </a:r>
            <a:r>
              <a:rPr lang="en-US" altLang="zh-TW" sz="1800" b="1" i="1" smtClean="0"/>
              <a:t>b</a:t>
            </a:r>
            <a:r>
              <a:rPr lang="en-US" altLang="zh-TW" sz="1800" smtClean="0"/>
              <a:t>) to: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800" smtClean="0"/>
              <a:t>          state 1 transits to 1, we got T=</a:t>
            </a:r>
            <a:r>
              <a:rPr lang="en-US" altLang="zh-TW" sz="1800" b="1" smtClean="0"/>
              <a:t>{1} </a:t>
            </a:r>
            <a:endParaRPr lang="en-US" altLang="zh-TW" sz="18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800" smtClean="0"/>
              <a:t>       recordStates (</a:t>
            </a:r>
            <a:r>
              <a:rPr lang="en-US" altLang="zh-TW" sz="1800" b="1" smtClean="0"/>
              <a:t>{1} ) </a:t>
            </a:r>
            <a:r>
              <a:rPr lang="en-US" altLang="zh-TW" sz="1800" smtClean="0"/>
              <a:t>calls close() we got T=</a:t>
            </a:r>
            <a:r>
              <a:rPr lang="en-US" altLang="zh-TW" sz="1800" b="1" smtClean="0"/>
              <a:t>{1,2}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800" b="1" smtClean="0"/>
              <a:t> </a:t>
            </a:r>
            <a:r>
              <a:rPr lang="en-US" altLang="zh-TW" sz="1800" smtClean="0"/>
              <a:t>         </a:t>
            </a:r>
            <a:r>
              <a:rPr lang="en-US" altLang="zh-TW" sz="1800" b="1" smtClean="0"/>
              <a:t>{1,2} </a:t>
            </a:r>
            <a:r>
              <a:rPr lang="en-US" altLang="zh-TW" sz="1800" smtClean="0"/>
              <a:t>is already in D.States, so do not add it to D.States and workList </a:t>
            </a:r>
            <a:r>
              <a:rPr lang="en-US" altLang="zh-TW" sz="1800" b="1" smtClean="0"/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800" smtClean="0"/>
              <a:t>     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800" smtClean="0"/>
              <a:t>	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TW" sz="18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800" smtClean="0"/>
              <a:t>		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A80605-EDB0-4829-BEC2-9A0624B2498D}" type="slidenum">
              <a:rPr lang="en-US" altLang="zh-TW" smtClean="0"/>
              <a:pPr>
                <a:defRPr/>
              </a:pPr>
              <a:t>48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Example</a:t>
            </a:r>
            <a:endParaRPr lang="zh-TW" altLang="en-US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77937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mtClean="0"/>
              <a:t>Given the NFA below, find its DFA.</a:t>
            </a:r>
          </a:p>
        </p:txBody>
      </p:sp>
      <p:sp>
        <p:nvSpPr>
          <p:cNvPr id="41988" name="Oval 4"/>
          <p:cNvSpPr>
            <a:spLocks noChangeArrowheads="1"/>
          </p:cNvSpPr>
          <p:nvPr/>
        </p:nvSpPr>
        <p:spPr bwMode="auto">
          <a:xfrm>
            <a:off x="6248400" y="59436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/>
          </a:p>
        </p:txBody>
      </p:sp>
      <p:sp>
        <p:nvSpPr>
          <p:cNvPr id="41989" name="Oval 5"/>
          <p:cNvSpPr>
            <a:spLocks noChangeArrowheads="1"/>
          </p:cNvSpPr>
          <p:nvPr/>
        </p:nvSpPr>
        <p:spPr bwMode="auto">
          <a:xfrm>
            <a:off x="1905000" y="35814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1</a:t>
            </a:r>
          </a:p>
        </p:txBody>
      </p:sp>
      <p:sp>
        <p:nvSpPr>
          <p:cNvPr id="41990" name="Oval 6"/>
          <p:cNvSpPr>
            <a:spLocks noChangeArrowheads="1"/>
          </p:cNvSpPr>
          <p:nvPr/>
        </p:nvSpPr>
        <p:spPr bwMode="auto">
          <a:xfrm>
            <a:off x="5715000" y="35814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6</a:t>
            </a:r>
          </a:p>
        </p:txBody>
      </p:sp>
      <p:sp>
        <p:nvSpPr>
          <p:cNvPr id="41991" name="Oval 7"/>
          <p:cNvSpPr>
            <a:spLocks noChangeArrowheads="1"/>
          </p:cNvSpPr>
          <p:nvPr/>
        </p:nvSpPr>
        <p:spPr bwMode="auto">
          <a:xfrm>
            <a:off x="2971800" y="28956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2</a:t>
            </a:r>
          </a:p>
        </p:txBody>
      </p:sp>
      <p:sp>
        <p:nvSpPr>
          <p:cNvPr id="41992" name="Oval 8"/>
          <p:cNvSpPr>
            <a:spLocks noChangeArrowheads="1"/>
          </p:cNvSpPr>
          <p:nvPr/>
        </p:nvSpPr>
        <p:spPr bwMode="auto">
          <a:xfrm>
            <a:off x="2971800" y="41910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4</a:t>
            </a:r>
          </a:p>
        </p:txBody>
      </p:sp>
      <p:sp>
        <p:nvSpPr>
          <p:cNvPr id="41993" name="Line 9"/>
          <p:cNvSpPr>
            <a:spLocks noChangeShapeType="1"/>
          </p:cNvSpPr>
          <p:nvPr/>
        </p:nvSpPr>
        <p:spPr bwMode="auto">
          <a:xfrm>
            <a:off x="228600" y="3810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994" name="Oval 10"/>
          <p:cNvSpPr>
            <a:spLocks noChangeArrowheads="1"/>
          </p:cNvSpPr>
          <p:nvPr/>
        </p:nvSpPr>
        <p:spPr bwMode="auto">
          <a:xfrm>
            <a:off x="4495800" y="28956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3</a:t>
            </a:r>
          </a:p>
        </p:txBody>
      </p:sp>
      <p:sp>
        <p:nvSpPr>
          <p:cNvPr id="41995" name="Oval 11"/>
          <p:cNvSpPr>
            <a:spLocks noChangeArrowheads="1"/>
          </p:cNvSpPr>
          <p:nvPr/>
        </p:nvSpPr>
        <p:spPr bwMode="auto">
          <a:xfrm>
            <a:off x="4495800" y="41910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5</a:t>
            </a:r>
          </a:p>
        </p:txBody>
      </p:sp>
      <p:sp>
        <p:nvSpPr>
          <p:cNvPr id="41996" name="Line 12"/>
          <p:cNvSpPr>
            <a:spLocks noChangeShapeType="1"/>
          </p:cNvSpPr>
          <p:nvPr/>
        </p:nvSpPr>
        <p:spPr bwMode="auto">
          <a:xfrm>
            <a:off x="3505200" y="3124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997" name="Line 13"/>
          <p:cNvSpPr>
            <a:spLocks noChangeShapeType="1"/>
          </p:cNvSpPr>
          <p:nvPr/>
        </p:nvSpPr>
        <p:spPr bwMode="auto">
          <a:xfrm>
            <a:off x="3505200" y="4419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998" name="Line 14"/>
          <p:cNvSpPr>
            <a:spLocks noChangeShapeType="1"/>
          </p:cNvSpPr>
          <p:nvPr/>
        </p:nvSpPr>
        <p:spPr bwMode="auto">
          <a:xfrm flipV="1">
            <a:off x="2362200" y="32766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999" name="Line 15"/>
          <p:cNvSpPr>
            <a:spLocks noChangeShapeType="1"/>
          </p:cNvSpPr>
          <p:nvPr/>
        </p:nvSpPr>
        <p:spPr bwMode="auto">
          <a:xfrm>
            <a:off x="23622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2000" name="Rectangle 16"/>
          <p:cNvSpPr>
            <a:spLocks noChangeArrowheads="1"/>
          </p:cNvSpPr>
          <p:nvPr/>
        </p:nvSpPr>
        <p:spPr bwMode="auto">
          <a:xfrm>
            <a:off x="2209800" y="30480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λ</a:t>
            </a:r>
            <a:endParaRPr lang="zh-TW" altLang="en-US"/>
          </a:p>
        </p:txBody>
      </p:sp>
      <p:sp>
        <p:nvSpPr>
          <p:cNvPr id="42001" name="Line 17"/>
          <p:cNvSpPr>
            <a:spLocks noChangeShapeType="1"/>
          </p:cNvSpPr>
          <p:nvPr/>
        </p:nvSpPr>
        <p:spPr bwMode="auto">
          <a:xfrm>
            <a:off x="5029200" y="31242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2002" name="Line 18"/>
          <p:cNvSpPr>
            <a:spLocks noChangeShapeType="1"/>
          </p:cNvSpPr>
          <p:nvPr/>
        </p:nvSpPr>
        <p:spPr bwMode="auto">
          <a:xfrm flipV="1">
            <a:off x="5029200" y="39624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2003" name="Line 19"/>
          <p:cNvSpPr>
            <a:spLocks noChangeShapeType="1"/>
          </p:cNvSpPr>
          <p:nvPr/>
        </p:nvSpPr>
        <p:spPr bwMode="auto">
          <a:xfrm>
            <a:off x="6019800" y="40386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2004" name="Line 20"/>
          <p:cNvSpPr>
            <a:spLocks noChangeShapeType="1"/>
          </p:cNvSpPr>
          <p:nvPr/>
        </p:nvSpPr>
        <p:spPr bwMode="auto">
          <a:xfrm flipH="1">
            <a:off x="2133600" y="5029200"/>
            <a:ext cx="388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2005" name="Line 21"/>
          <p:cNvSpPr>
            <a:spLocks noChangeShapeType="1"/>
          </p:cNvSpPr>
          <p:nvPr/>
        </p:nvSpPr>
        <p:spPr bwMode="auto">
          <a:xfrm flipV="1">
            <a:off x="2133600" y="40386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2006" name="Oval 22"/>
          <p:cNvSpPr>
            <a:spLocks noChangeArrowheads="1"/>
          </p:cNvSpPr>
          <p:nvPr/>
        </p:nvSpPr>
        <p:spPr bwMode="auto">
          <a:xfrm>
            <a:off x="609600" y="35814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0</a:t>
            </a:r>
          </a:p>
        </p:txBody>
      </p:sp>
      <p:sp>
        <p:nvSpPr>
          <p:cNvPr id="42007" name="Line 23"/>
          <p:cNvSpPr>
            <a:spLocks noChangeShapeType="1"/>
          </p:cNvSpPr>
          <p:nvPr/>
        </p:nvSpPr>
        <p:spPr bwMode="auto">
          <a:xfrm>
            <a:off x="1143000" y="3810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2008" name="Oval 24"/>
          <p:cNvSpPr>
            <a:spLocks noChangeArrowheads="1"/>
          </p:cNvSpPr>
          <p:nvPr/>
        </p:nvSpPr>
        <p:spPr bwMode="auto">
          <a:xfrm>
            <a:off x="6934200" y="35814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7</a:t>
            </a:r>
          </a:p>
        </p:txBody>
      </p:sp>
      <p:sp>
        <p:nvSpPr>
          <p:cNvPr id="42009" name="Line 25"/>
          <p:cNvSpPr>
            <a:spLocks noChangeShapeType="1"/>
          </p:cNvSpPr>
          <p:nvPr/>
        </p:nvSpPr>
        <p:spPr bwMode="auto">
          <a:xfrm>
            <a:off x="6248400" y="3810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2010" name="Rectangle 26"/>
          <p:cNvSpPr>
            <a:spLocks noChangeArrowheads="1"/>
          </p:cNvSpPr>
          <p:nvPr/>
        </p:nvSpPr>
        <p:spPr bwMode="auto">
          <a:xfrm>
            <a:off x="2209800" y="41910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λ</a:t>
            </a:r>
            <a:endParaRPr lang="zh-TW" altLang="en-US"/>
          </a:p>
        </p:txBody>
      </p:sp>
      <p:sp>
        <p:nvSpPr>
          <p:cNvPr id="42011" name="Rectangle 27"/>
          <p:cNvSpPr>
            <a:spLocks noChangeArrowheads="1"/>
          </p:cNvSpPr>
          <p:nvPr/>
        </p:nvSpPr>
        <p:spPr bwMode="auto">
          <a:xfrm>
            <a:off x="1219200" y="3352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λ</a:t>
            </a:r>
            <a:endParaRPr lang="zh-TW" altLang="en-US"/>
          </a:p>
        </p:txBody>
      </p:sp>
      <p:sp>
        <p:nvSpPr>
          <p:cNvPr id="42012" name="Rectangle 28"/>
          <p:cNvSpPr>
            <a:spLocks noChangeArrowheads="1"/>
          </p:cNvSpPr>
          <p:nvPr/>
        </p:nvSpPr>
        <p:spPr bwMode="auto">
          <a:xfrm>
            <a:off x="5334000" y="28956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λ</a:t>
            </a:r>
            <a:endParaRPr lang="zh-TW" altLang="en-US"/>
          </a:p>
        </p:txBody>
      </p:sp>
      <p:sp>
        <p:nvSpPr>
          <p:cNvPr id="42013" name="Rectangle 29"/>
          <p:cNvSpPr>
            <a:spLocks noChangeArrowheads="1"/>
          </p:cNvSpPr>
          <p:nvPr/>
        </p:nvSpPr>
        <p:spPr bwMode="auto">
          <a:xfrm>
            <a:off x="5257800" y="42672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λ</a:t>
            </a:r>
            <a:endParaRPr lang="zh-TW" altLang="en-US"/>
          </a:p>
        </p:txBody>
      </p:sp>
      <p:sp>
        <p:nvSpPr>
          <p:cNvPr id="42014" name="Rectangle 30"/>
          <p:cNvSpPr>
            <a:spLocks noChangeArrowheads="1"/>
          </p:cNvSpPr>
          <p:nvPr/>
        </p:nvSpPr>
        <p:spPr bwMode="auto">
          <a:xfrm>
            <a:off x="6324600" y="34290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λ</a:t>
            </a:r>
            <a:endParaRPr lang="zh-TW" altLang="en-US"/>
          </a:p>
        </p:txBody>
      </p:sp>
      <p:sp>
        <p:nvSpPr>
          <p:cNvPr id="42015" name="Rectangle 31"/>
          <p:cNvSpPr>
            <a:spLocks noChangeArrowheads="1"/>
          </p:cNvSpPr>
          <p:nvPr/>
        </p:nvSpPr>
        <p:spPr bwMode="auto">
          <a:xfrm>
            <a:off x="3733800" y="40386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b</a:t>
            </a:r>
            <a:endParaRPr lang="zh-TW" altLang="en-US"/>
          </a:p>
        </p:txBody>
      </p:sp>
      <p:sp>
        <p:nvSpPr>
          <p:cNvPr id="42016" name="Rectangle 32"/>
          <p:cNvSpPr>
            <a:spLocks noChangeArrowheads="1"/>
          </p:cNvSpPr>
          <p:nvPr/>
        </p:nvSpPr>
        <p:spPr bwMode="auto">
          <a:xfrm>
            <a:off x="3733800" y="27432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a</a:t>
            </a:r>
            <a:endParaRPr lang="zh-TW" altLang="en-US"/>
          </a:p>
        </p:txBody>
      </p:sp>
      <p:sp>
        <p:nvSpPr>
          <p:cNvPr id="42017" name="Oval 33"/>
          <p:cNvSpPr>
            <a:spLocks noChangeArrowheads="1"/>
          </p:cNvSpPr>
          <p:nvPr/>
        </p:nvSpPr>
        <p:spPr bwMode="auto">
          <a:xfrm>
            <a:off x="3962400" y="60198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8</a:t>
            </a:r>
          </a:p>
        </p:txBody>
      </p:sp>
      <p:sp>
        <p:nvSpPr>
          <p:cNvPr id="42018" name="Oval 34"/>
          <p:cNvSpPr>
            <a:spLocks noChangeArrowheads="1"/>
          </p:cNvSpPr>
          <p:nvPr/>
        </p:nvSpPr>
        <p:spPr bwMode="auto">
          <a:xfrm>
            <a:off x="5181600" y="60198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9</a:t>
            </a:r>
          </a:p>
        </p:txBody>
      </p:sp>
      <p:sp>
        <p:nvSpPr>
          <p:cNvPr id="42019" name="Oval 35"/>
          <p:cNvSpPr>
            <a:spLocks noChangeArrowheads="1"/>
          </p:cNvSpPr>
          <p:nvPr/>
        </p:nvSpPr>
        <p:spPr bwMode="auto">
          <a:xfrm>
            <a:off x="6324600" y="60198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10</a:t>
            </a:r>
          </a:p>
        </p:txBody>
      </p:sp>
      <p:sp>
        <p:nvSpPr>
          <p:cNvPr id="42020" name="Line 36"/>
          <p:cNvSpPr>
            <a:spLocks noChangeShapeType="1"/>
          </p:cNvSpPr>
          <p:nvPr/>
        </p:nvSpPr>
        <p:spPr bwMode="auto">
          <a:xfrm>
            <a:off x="4495800" y="6248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2021" name="Line 37"/>
          <p:cNvSpPr>
            <a:spLocks noChangeShapeType="1"/>
          </p:cNvSpPr>
          <p:nvPr/>
        </p:nvSpPr>
        <p:spPr bwMode="auto">
          <a:xfrm>
            <a:off x="5715000" y="6248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2022" name="Rectangle 38"/>
          <p:cNvSpPr>
            <a:spLocks noChangeArrowheads="1"/>
          </p:cNvSpPr>
          <p:nvPr/>
        </p:nvSpPr>
        <p:spPr bwMode="auto">
          <a:xfrm>
            <a:off x="7315200" y="47244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a</a:t>
            </a:r>
            <a:endParaRPr lang="zh-TW" altLang="en-US"/>
          </a:p>
        </p:txBody>
      </p:sp>
      <p:sp>
        <p:nvSpPr>
          <p:cNvPr id="42023" name="Rectangle 39"/>
          <p:cNvSpPr>
            <a:spLocks noChangeArrowheads="1"/>
          </p:cNvSpPr>
          <p:nvPr/>
        </p:nvSpPr>
        <p:spPr bwMode="auto">
          <a:xfrm>
            <a:off x="4572000" y="57912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b</a:t>
            </a:r>
            <a:endParaRPr lang="zh-TW" altLang="en-US"/>
          </a:p>
        </p:txBody>
      </p:sp>
      <p:sp>
        <p:nvSpPr>
          <p:cNvPr id="42024" name="Rectangle 40"/>
          <p:cNvSpPr>
            <a:spLocks noChangeArrowheads="1"/>
          </p:cNvSpPr>
          <p:nvPr/>
        </p:nvSpPr>
        <p:spPr bwMode="auto">
          <a:xfrm>
            <a:off x="5791200" y="57912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b</a:t>
            </a:r>
            <a:endParaRPr lang="zh-TW" altLang="en-US"/>
          </a:p>
        </p:txBody>
      </p:sp>
      <p:sp>
        <p:nvSpPr>
          <p:cNvPr id="42025" name="Line 41"/>
          <p:cNvSpPr>
            <a:spLocks noChangeShapeType="1"/>
          </p:cNvSpPr>
          <p:nvPr/>
        </p:nvSpPr>
        <p:spPr bwMode="auto">
          <a:xfrm>
            <a:off x="7239000" y="4038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2026" name="Line 42"/>
          <p:cNvSpPr>
            <a:spLocks noChangeShapeType="1"/>
          </p:cNvSpPr>
          <p:nvPr/>
        </p:nvSpPr>
        <p:spPr bwMode="auto">
          <a:xfrm flipH="1">
            <a:off x="4191000" y="5334000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2027" name="Line 43"/>
          <p:cNvSpPr>
            <a:spLocks noChangeShapeType="1"/>
          </p:cNvSpPr>
          <p:nvPr/>
        </p:nvSpPr>
        <p:spPr bwMode="auto">
          <a:xfrm>
            <a:off x="4191000" y="5334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2028" name="Rectangle 44"/>
          <p:cNvSpPr>
            <a:spLocks noChangeArrowheads="1"/>
          </p:cNvSpPr>
          <p:nvPr/>
        </p:nvSpPr>
        <p:spPr bwMode="auto">
          <a:xfrm>
            <a:off x="3733800" y="46482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λ</a:t>
            </a:r>
            <a:endParaRPr lang="zh-TW" altLang="en-US"/>
          </a:p>
        </p:txBody>
      </p:sp>
      <p:sp>
        <p:nvSpPr>
          <p:cNvPr id="42029" name="Line 46"/>
          <p:cNvSpPr>
            <a:spLocks noChangeShapeType="1"/>
          </p:cNvSpPr>
          <p:nvPr/>
        </p:nvSpPr>
        <p:spPr bwMode="auto">
          <a:xfrm>
            <a:off x="838200" y="40386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2030" name="Line 47"/>
          <p:cNvSpPr>
            <a:spLocks noChangeShapeType="1"/>
          </p:cNvSpPr>
          <p:nvPr/>
        </p:nvSpPr>
        <p:spPr bwMode="auto">
          <a:xfrm>
            <a:off x="838200" y="5181600"/>
            <a:ext cx="563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2031" name="Line 48"/>
          <p:cNvSpPr>
            <a:spLocks noChangeShapeType="1"/>
          </p:cNvSpPr>
          <p:nvPr/>
        </p:nvSpPr>
        <p:spPr bwMode="auto">
          <a:xfrm flipV="1">
            <a:off x="6477000" y="4038600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2032" name="Rectangle 48"/>
          <p:cNvSpPr>
            <a:spLocks noChangeArrowheads="1"/>
          </p:cNvSpPr>
          <p:nvPr/>
        </p:nvSpPr>
        <p:spPr bwMode="auto">
          <a:xfrm>
            <a:off x="1219200" y="48006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λ</a:t>
            </a:r>
            <a:endParaRPr lang="zh-TW" altLang="en-US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A80605-EDB0-4829-BEC2-9A0624B2498D}" type="slidenum">
              <a:rPr lang="en-US" altLang="zh-TW" smtClean="0"/>
              <a:pPr>
                <a:defRPr/>
              </a:pPr>
              <a:t>49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865327B2-524E-4594-8C68-9B4AE7C89951}" type="slidenum">
              <a:rPr kumimoji="0" lang="en-US" altLang="zh-TW" smtClean="0"/>
              <a:pPr eaLnBrk="1" hangingPunct="1"/>
              <a:t>5</a:t>
            </a:fld>
            <a:endParaRPr kumimoji="0" lang="en-US" altLang="zh-TW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Regular expression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8991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b="1" smtClean="0"/>
              <a:t>Regular expression</a:t>
            </a:r>
            <a:r>
              <a:rPr lang="en-US" altLang="zh-TW" sz="2800" smtClean="0"/>
              <a:t> is a convenient way to specify various sets of strings and it can specify the structure of the tokens used in a programming language.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2800" smtClean="0"/>
          </a:p>
          <a:p>
            <a:pPr eaLnBrk="1" hangingPunct="1">
              <a:lnSpc>
                <a:spcPct val="80000"/>
              </a:lnSpc>
            </a:pPr>
            <a:endParaRPr lang="en-US" altLang="zh-TW" sz="280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A set of strings defined by a regular expression is called a </a:t>
            </a:r>
            <a:r>
              <a:rPr lang="en-US" altLang="zh-TW" sz="2800" b="1" smtClean="0"/>
              <a:t>regular set</a:t>
            </a:r>
            <a:r>
              <a:rPr lang="en-US" altLang="zh-TW" sz="2800" smtClean="0"/>
              <a:t>. </a:t>
            </a:r>
            <a:endParaRPr lang="en-US" altLang="zh-TW" sz="2400" smtClean="0"/>
          </a:p>
          <a:p>
            <a:pPr eaLnBrk="1" hangingPunct="1">
              <a:lnSpc>
                <a:spcPct val="80000"/>
              </a:lnSpc>
            </a:pPr>
            <a:endParaRPr lang="en-US" altLang="zh-TW" sz="2800" smtClean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Example (Cont.)</a:t>
            </a:r>
            <a:endParaRPr lang="zh-TW" altLang="en-US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mtClean="0"/>
              <a:t> The resulting DFA is:</a:t>
            </a:r>
          </a:p>
          <a:p>
            <a:pPr>
              <a:buFontTx/>
              <a:buNone/>
            </a:pPr>
            <a:r>
              <a:rPr lang="en-US" altLang="zh-TW" smtClean="0"/>
              <a:t>   </a:t>
            </a:r>
            <a:r>
              <a:rPr lang="en-US" altLang="zh-TW" sz="2800" smtClean="0"/>
              <a:t>A {0, 1, 2, 4, 7}           B {1, 2, 3, 4, 6, 7, 8}</a:t>
            </a:r>
          </a:p>
          <a:p>
            <a:pPr>
              <a:buFontTx/>
              <a:buNone/>
            </a:pPr>
            <a:r>
              <a:rPr lang="en-US" altLang="zh-TW" sz="2800" smtClean="0"/>
              <a:t>   C {1, 2, 4, 5, 6, 7}       D {1, 2, 4, 5, 6, 7, 9}</a:t>
            </a:r>
          </a:p>
          <a:p>
            <a:pPr>
              <a:buFontTx/>
              <a:buNone/>
            </a:pPr>
            <a:r>
              <a:rPr lang="en-US" altLang="zh-TW" sz="2800" smtClean="0"/>
              <a:t>   E {1, 2, 4, 5, 6, 7, 10}</a:t>
            </a:r>
          </a:p>
        </p:txBody>
      </p:sp>
      <p:sp>
        <p:nvSpPr>
          <p:cNvPr id="43012" name="Oval 5"/>
          <p:cNvSpPr>
            <a:spLocks noChangeArrowheads="1"/>
          </p:cNvSpPr>
          <p:nvPr/>
        </p:nvSpPr>
        <p:spPr bwMode="auto">
          <a:xfrm>
            <a:off x="3657600" y="52578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A</a:t>
            </a:r>
          </a:p>
        </p:txBody>
      </p:sp>
      <p:sp>
        <p:nvSpPr>
          <p:cNvPr id="43013" name="Oval 6"/>
          <p:cNvSpPr>
            <a:spLocks noChangeArrowheads="1"/>
          </p:cNvSpPr>
          <p:nvPr/>
        </p:nvSpPr>
        <p:spPr bwMode="auto">
          <a:xfrm>
            <a:off x="5105400" y="52578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B</a:t>
            </a:r>
          </a:p>
        </p:txBody>
      </p:sp>
      <p:sp>
        <p:nvSpPr>
          <p:cNvPr id="43014" name="Oval 7"/>
          <p:cNvSpPr>
            <a:spLocks noChangeArrowheads="1"/>
          </p:cNvSpPr>
          <p:nvPr/>
        </p:nvSpPr>
        <p:spPr bwMode="auto">
          <a:xfrm>
            <a:off x="6477000" y="52578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D</a:t>
            </a:r>
          </a:p>
        </p:txBody>
      </p:sp>
      <p:sp>
        <p:nvSpPr>
          <p:cNvPr id="43015" name="Oval 8"/>
          <p:cNvSpPr>
            <a:spLocks noChangeArrowheads="1"/>
          </p:cNvSpPr>
          <p:nvPr/>
        </p:nvSpPr>
        <p:spPr bwMode="auto">
          <a:xfrm>
            <a:off x="5105400" y="41148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C</a:t>
            </a:r>
          </a:p>
        </p:txBody>
      </p:sp>
      <p:grpSp>
        <p:nvGrpSpPr>
          <p:cNvPr id="43016" name="Group 17"/>
          <p:cNvGrpSpPr>
            <a:grpSpLocks/>
          </p:cNvGrpSpPr>
          <p:nvPr/>
        </p:nvGrpSpPr>
        <p:grpSpPr bwMode="auto">
          <a:xfrm>
            <a:off x="7772400" y="5181600"/>
            <a:ext cx="685800" cy="609600"/>
            <a:chOff x="3216" y="3072"/>
            <a:chExt cx="432" cy="384"/>
          </a:xfrm>
        </p:grpSpPr>
        <p:sp>
          <p:nvSpPr>
            <p:cNvPr id="43046" name="Oval 16"/>
            <p:cNvSpPr>
              <a:spLocks noChangeArrowheads="1"/>
            </p:cNvSpPr>
            <p:nvPr/>
          </p:nvSpPr>
          <p:spPr bwMode="auto">
            <a:xfrm>
              <a:off x="3216" y="3072"/>
              <a:ext cx="432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/>
                <a:t> </a:t>
              </a:r>
            </a:p>
          </p:txBody>
        </p:sp>
        <p:sp>
          <p:nvSpPr>
            <p:cNvPr id="43047" name="Oval 9"/>
            <p:cNvSpPr>
              <a:spLocks noChangeArrowheads="1"/>
            </p:cNvSpPr>
            <p:nvPr/>
          </p:nvSpPr>
          <p:spPr bwMode="auto">
            <a:xfrm>
              <a:off x="3264" y="3120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/>
                <a:t>E</a:t>
              </a:r>
            </a:p>
          </p:txBody>
        </p:sp>
      </p:grpSp>
      <p:sp>
        <p:nvSpPr>
          <p:cNvPr id="43017" name="Line 10"/>
          <p:cNvSpPr>
            <a:spLocks noChangeShapeType="1"/>
          </p:cNvSpPr>
          <p:nvPr/>
        </p:nvSpPr>
        <p:spPr bwMode="auto">
          <a:xfrm>
            <a:off x="2971800" y="5486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3018" name="Line 11"/>
          <p:cNvSpPr>
            <a:spLocks noChangeShapeType="1"/>
          </p:cNvSpPr>
          <p:nvPr/>
        </p:nvSpPr>
        <p:spPr bwMode="auto">
          <a:xfrm flipV="1">
            <a:off x="4114800" y="4495800"/>
            <a:ext cx="1066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3019" name="Line 12"/>
          <p:cNvSpPr>
            <a:spLocks noChangeShapeType="1"/>
          </p:cNvSpPr>
          <p:nvPr/>
        </p:nvSpPr>
        <p:spPr bwMode="auto">
          <a:xfrm>
            <a:off x="4191000" y="5486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3020" name="Line 13"/>
          <p:cNvSpPr>
            <a:spLocks noChangeShapeType="1"/>
          </p:cNvSpPr>
          <p:nvPr/>
        </p:nvSpPr>
        <p:spPr bwMode="auto">
          <a:xfrm>
            <a:off x="5334000" y="4572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3021" name="Line 14"/>
          <p:cNvSpPr>
            <a:spLocks noChangeShapeType="1"/>
          </p:cNvSpPr>
          <p:nvPr/>
        </p:nvSpPr>
        <p:spPr bwMode="auto">
          <a:xfrm>
            <a:off x="5638800" y="5486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3022" name="Line 15"/>
          <p:cNvSpPr>
            <a:spLocks noChangeShapeType="1"/>
          </p:cNvSpPr>
          <p:nvPr/>
        </p:nvSpPr>
        <p:spPr bwMode="auto">
          <a:xfrm>
            <a:off x="7010400" y="5486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3023" name="Line 18"/>
          <p:cNvSpPr>
            <a:spLocks noChangeShapeType="1"/>
          </p:cNvSpPr>
          <p:nvPr/>
        </p:nvSpPr>
        <p:spPr bwMode="auto">
          <a:xfrm>
            <a:off x="5486400" y="5715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3024" name="Line 19"/>
          <p:cNvSpPr>
            <a:spLocks noChangeShapeType="1"/>
          </p:cNvSpPr>
          <p:nvPr/>
        </p:nvSpPr>
        <p:spPr bwMode="auto">
          <a:xfrm flipH="1">
            <a:off x="5181600" y="6172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3025" name="Line 20"/>
          <p:cNvSpPr>
            <a:spLocks noChangeShapeType="1"/>
          </p:cNvSpPr>
          <p:nvPr/>
        </p:nvSpPr>
        <p:spPr bwMode="auto">
          <a:xfrm flipV="1">
            <a:off x="51816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3026" name="Line 21"/>
          <p:cNvSpPr>
            <a:spLocks noChangeShapeType="1"/>
          </p:cNvSpPr>
          <p:nvPr/>
        </p:nvSpPr>
        <p:spPr bwMode="auto">
          <a:xfrm flipV="1">
            <a:off x="5181600" y="3733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3027" name="Line 22"/>
          <p:cNvSpPr>
            <a:spLocks noChangeShapeType="1"/>
          </p:cNvSpPr>
          <p:nvPr/>
        </p:nvSpPr>
        <p:spPr bwMode="auto">
          <a:xfrm>
            <a:off x="5181600" y="3733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3028" name="Line 23"/>
          <p:cNvSpPr>
            <a:spLocks noChangeShapeType="1"/>
          </p:cNvSpPr>
          <p:nvPr/>
        </p:nvSpPr>
        <p:spPr bwMode="auto">
          <a:xfrm>
            <a:off x="5486400" y="3733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3029" name="Line 24"/>
          <p:cNvSpPr>
            <a:spLocks noChangeShapeType="1"/>
          </p:cNvSpPr>
          <p:nvPr/>
        </p:nvSpPr>
        <p:spPr bwMode="auto">
          <a:xfrm flipH="1" flipV="1">
            <a:off x="6400800" y="5181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3030" name="Line 25"/>
          <p:cNvSpPr>
            <a:spLocks noChangeShapeType="1"/>
          </p:cNvSpPr>
          <p:nvPr/>
        </p:nvSpPr>
        <p:spPr bwMode="auto">
          <a:xfrm flipH="1">
            <a:off x="57912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3031" name="Line 26"/>
          <p:cNvSpPr>
            <a:spLocks noChangeShapeType="1"/>
          </p:cNvSpPr>
          <p:nvPr/>
        </p:nvSpPr>
        <p:spPr bwMode="auto">
          <a:xfrm flipH="1">
            <a:off x="5562600" y="51816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3032" name="Line 27"/>
          <p:cNvSpPr>
            <a:spLocks noChangeShapeType="1"/>
          </p:cNvSpPr>
          <p:nvPr/>
        </p:nvSpPr>
        <p:spPr bwMode="auto">
          <a:xfrm flipH="1" flipV="1">
            <a:off x="5638800" y="4343400"/>
            <a:ext cx="2286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3033" name="Line 28"/>
          <p:cNvSpPr>
            <a:spLocks noChangeShapeType="1"/>
          </p:cNvSpPr>
          <p:nvPr/>
        </p:nvSpPr>
        <p:spPr bwMode="auto">
          <a:xfrm flipH="1">
            <a:off x="7543800" y="57150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3034" name="Line 29"/>
          <p:cNvSpPr>
            <a:spLocks noChangeShapeType="1"/>
          </p:cNvSpPr>
          <p:nvPr/>
        </p:nvSpPr>
        <p:spPr bwMode="auto">
          <a:xfrm flipH="1">
            <a:off x="6019800" y="6019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3035" name="Line 30"/>
          <p:cNvSpPr>
            <a:spLocks noChangeShapeType="1"/>
          </p:cNvSpPr>
          <p:nvPr/>
        </p:nvSpPr>
        <p:spPr bwMode="auto">
          <a:xfrm flipH="1" flipV="1">
            <a:off x="5562600" y="56388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3036" name="Rectangle 31"/>
          <p:cNvSpPr>
            <a:spLocks noChangeArrowheads="1"/>
          </p:cNvSpPr>
          <p:nvPr/>
        </p:nvSpPr>
        <p:spPr bwMode="auto">
          <a:xfrm>
            <a:off x="4343400" y="5638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a</a:t>
            </a:r>
            <a:endParaRPr lang="zh-TW" altLang="en-US"/>
          </a:p>
        </p:txBody>
      </p:sp>
      <p:sp>
        <p:nvSpPr>
          <p:cNvPr id="43037" name="Rectangle 32"/>
          <p:cNvSpPr>
            <a:spLocks noChangeArrowheads="1"/>
          </p:cNvSpPr>
          <p:nvPr/>
        </p:nvSpPr>
        <p:spPr bwMode="auto">
          <a:xfrm>
            <a:off x="5105400" y="63246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a</a:t>
            </a:r>
            <a:endParaRPr lang="zh-TW" altLang="en-US"/>
          </a:p>
        </p:txBody>
      </p:sp>
      <p:sp>
        <p:nvSpPr>
          <p:cNvPr id="43038" name="Rectangle 33"/>
          <p:cNvSpPr>
            <a:spLocks noChangeArrowheads="1"/>
          </p:cNvSpPr>
          <p:nvPr/>
        </p:nvSpPr>
        <p:spPr bwMode="auto">
          <a:xfrm>
            <a:off x="4800600" y="48006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a</a:t>
            </a:r>
            <a:endParaRPr lang="zh-TW" altLang="en-US"/>
          </a:p>
        </p:txBody>
      </p:sp>
      <p:sp>
        <p:nvSpPr>
          <p:cNvPr id="43039" name="Rectangle 34"/>
          <p:cNvSpPr>
            <a:spLocks noChangeArrowheads="1"/>
          </p:cNvSpPr>
          <p:nvPr/>
        </p:nvSpPr>
        <p:spPr bwMode="auto">
          <a:xfrm>
            <a:off x="6477000" y="60960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a</a:t>
            </a:r>
            <a:endParaRPr lang="zh-TW" altLang="en-US"/>
          </a:p>
        </p:txBody>
      </p:sp>
      <p:sp>
        <p:nvSpPr>
          <p:cNvPr id="43040" name="Rectangle 35"/>
          <p:cNvSpPr>
            <a:spLocks noChangeArrowheads="1"/>
          </p:cNvSpPr>
          <p:nvPr/>
        </p:nvSpPr>
        <p:spPr bwMode="auto">
          <a:xfrm>
            <a:off x="5791200" y="48006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a</a:t>
            </a:r>
            <a:endParaRPr lang="zh-TW" altLang="en-US"/>
          </a:p>
        </p:txBody>
      </p:sp>
      <p:sp>
        <p:nvSpPr>
          <p:cNvPr id="43041" name="Rectangle 36"/>
          <p:cNvSpPr>
            <a:spLocks noChangeArrowheads="1"/>
          </p:cNvSpPr>
          <p:nvPr/>
        </p:nvSpPr>
        <p:spPr bwMode="auto">
          <a:xfrm>
            <a:off x="4114800" y="45720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b</a:t>
            </a:r>
            <a:endParaRPr lang="zh-TW" altLang="en-US"/>
          </a:p>
        </p:txBody>
      </p:sp>
      <p:sp>
        <p:nvSpPr>
          <p:cNvPr id="43042" name="Rectangle 37"/>
          <p:cNvSpPr>
            <a:spLocks noChangeArrowheads="1"/>
          </p:cNvSpPr>
          <p:nvPr/>
        </p:nvSpPr>
        <p:spPr bwMode="auto">
          <a:xfrm>
            <a:off x="5105400" y="3352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b</a:t>
            </a:r>
            <a:endParaRPr lang="zh-TW" altLang="en-US"/>
          </a:p>
        </p:txBody>
      </p:sp>
      <p:sp>
        <p:nvSpPr>
          <p:cNvPr id="43043" name="Rectangle 38"/>
          <p:cNvSpPr>
            <a:spLocks noChangeArrowheads="1"/>
          </p:cNvSpPr>
          <p:nvPr/>
        </p:nvSpPr>
        <p:spPr bwMode="auto">
          <a:xfrm>
            <a:off x="6781800" y="43434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b</a:t>
            </a:r>
            <a:endParaRPr lang="zh-TW" altLang="en-US"/>
          </a:p>
        </p:txBody>
      </p:sp>
      <p:sp>
        <p:nvSpPr>
          <p:cNvPr id="43044" name="Rectangle 39"/>
          <p:cNvSpPr>
            <a:spLocks noChangeArrowheads="1"/>
          </p:cNvSpPr>
          <p:nvPr/>
        </p:nvSpPr>
        <p:spPr bwMode="auto">
          <a:xfrm>
            <a:off x="7086600" y="51054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b</a:t>
            </a:r>
            <a:endParaRPr lang="zh-TW" altLang="en-US"/>
          </a:p>
        </p:txBody>
      </p:sp>
      <p:sp>
        <p:nvSpPr>
          <p:cNvPr id="43045" name="Rectangle 40"/>
          <p:cNvSpPr>
            <a:spLocks noChangeArrowheads="1"/>
          </p:cNvSpPr>
          <p:nvPr/>
        </p:nvSpPr>
        <p:spPr bwMode="auto">
          <a:xfrm>
            <a:off x="5791200" y="51816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b</a:t>
            </a:r>
            <a:endParaRPr lang="zh-TW" altLang="en-US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A80605-EDB0-4829-BEC2-9A0624B2498D}" type="slidenum">
              <a:rPr lang="en-US" altLang="zh-TW" smtClean="0"/>
              <a:pPr>
                <a:defRPr/>
              </a:pPr>
              <a:t>50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IMPORTANT NOTES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CFG is more powerful than regular expression</a:t>
            </a:r>
          </a:p>
          <a:p>
            <a:pPr lvl="1"/>
            <a:r>
              <a:rPr lang="en-US" altLang="zh-TW" dirty="0" smtClean="0"/>
              <a:t>Ex.   </a:t>
            </a:r>
            <a:r>
              <a:rPr lang="en-US" altLang="zh-TW" dirty="0" err="1" smtClean="0">
                <a:solidFill>
                  <a:srgbClr val="FFC000"/>
                </a:solidFill>
              </a:rPr>
              <a:t>aaabbb</a:t>
            </a:r>
            <a:r>
              <a:rPr lang="en-US" altLang="zh-TW" dirty="0" smtClean="0"/>
              <a:t> which has the same number of a and b can not be expressed by regular expression but can be expressed by CFG</a:t>
            </a:r>
          </a:p>
          <a:p>
            <a:pPr lvl="1"/>
            <a:r>
              <a:rPr lang="en-US" altLang="zh-TW" dirty="0" smtClean="0"/>
              <a:t>S -&gt;  a S b </a:t>
            </a:r>
          </a:p>
          <a:p>
            <a:pPr lvl="1"/>
            <a:r>
              <a:rPr lang="en-US" altLang="zh-TW" dirty="0" smtClean="0"/>
              <a:t>S -&gt; </a:t>
            </a:r>
            <a:r>
              <a:rPr lang="el-GR" altLang="zh-TW" dirty="0" smtClean="0"/>
              <a:t>λ</a:t>
            </a:r>
            <a:endParaRPr lang="en-US" altLang="zh-TW" dirty="0" smtClean="0"/>
          </a:p>
          <a:p>
            <a:r>
              <a:rPr lang="en-US" altLang="zh-TW" dirty="0" smtClean="0"/>
              <a:t>That is, DFA/NFA are not capable of </a:t>
            </a:r>
            <a:r>
              <a:rPr lang="en-US" altLang="zh-TW" dirty="0" smtClean="0">
                <a:solidFill>
                  <a:srgbClr val="FF0000"/>
                </a:solidFill>
              </a:rPr>
              <a:t>remembering the occurrences of symbols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A80605-EDB0-4829-BEC2-9A0624B2498D}" type="slidenum">
              <a:rPr lang="en-US" altLang="zh-TW" smtClean="0"/>
              <a:pPr>
                <a:defRPr/>
              </a:pPr>
              <a:t>51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0992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Important Notes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altLang="zh-TW" sz="2800" dirty="0" smtClean="0"/>
              <a:t>Regular expression actually define a language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L</a:t>
            </a:r>
            <a:r>
              <a:rPr lang="en-US" altLang="zh-TW" sz="2800" dirty="0" smtClean="0">
                <a:solidFill>
                  <a:srgbClr val="FF0000"/>
                </a:solidFill>
              </a:rPr>
              <a:t>,</a:t>
            </a:r>
            <a:r>
              <a:rPr lang="en-US" altLang="zh-TW" sz="2800" dirty="0" smtClean="0"/>
              <a:t> where tokens are characters</a:t>
            </a:r>
          </a:p>
          <a:p>
            <a:r>
              <a:rPr lang="en-US" altLang="zh-TW" sz="2800" dirty="0" smtClean="0"/>
              <a:t>If an regular expression contains non-terminals, it can be expanded base on rewriting rules like a CFG (context free grammar)</a:t>
            </a:r>
          </a:p>
          <a:p>
            <a:r>
              <a:rPr lang="en-US" altLang="zh-TW" sz="2800" dirty="0" smtClean="0"/>
              <a:t>R*  is equivalent to :</a:t>
            </a:r>
          </a:p>
          <a:p>
            <a:r>
              <a:rPr lang="en-US" altLang="zh-TW" sz="2800" dirty="0" err="1" smtClean="0"/>
              <a:t>Rs</a:t>
            </a:r>
            <a:r>
              <a:rPr lang="en-US" altLang="zh-TW" sz="2800" dirty="0" smtClean="0"/>
              <a:t> -&gt; RRs</a:t>
            </a:r>
          </a:p>
          <a:p>
            <a:r>
              <a:rPr lang="en-US" altLang="zh-TW" sz="2800" dirty="0" err="1" smtClean="0"/>
              <a:t>Rs</a:t>
            </a:r>
            <a:r>
              <a:rPr lang="en-US" altLang="zh-TW" sz="2800" dirty="0" smtClean="0"/>
              <a:t>-&gt; </a:t>
            </a:r>
            <a:r>
              <a:rPr lang="el-GR" altLang="zh-TW" sz="2800" dirty="0" smtClean="0"/>
              <a:t>λ</a:t>
            </a:r>
            <a:endParaRPr lang="en-US" altLang="zh-TW" sz="2800" dirty="0" smtClean="0"/>
          </a:p>
          <a:p>
            <a:endParaRPr lang="en-US" altLang="zh-TW" sz="2800" dirty="0" smtClean="0"/>
          </a:p>
          <a:p>
            <a:endParaRPr lang="zh-TW" altLang="en-US" sz="28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A80605-EDB0-4829-BEC2-9A0624B2498D}" type="slidenum">
              <a:rPr lang="en-US" altLang="zh-TW" smtClean="0"/>
              <a:pPr>
                <a:defRPr/>
              </a:pPr>
              <a:t>52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52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altLang="zh-TW" sz="4000" smtClean="0"/>
              <a:t>Homework </a:t>
            </a:r>
            <a:endParaRPr lang="zh-TW" altLang="en-US" sz="4000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 smtClean="0"/>
              <a:t>3. Write the regular expressions for: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800" smtClean="0"/>
              <a:t>	(a) A floatdcl can be represented as either f or float, allowing a more Java-like syntax for declarations.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800" smtClean="0"/>
              <a:t>	(b) An intdcl can be represented as either i or int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800" smtClean="0"/>
              <a:t>	(c) A num may be entered in exponential (scientific) form. That is, an </a:t>
            </a:r>
            <a:r>
              <a:rPr lang="en-US" altLang="zh-TW" sz="2800" b="1" smtClean="0"/>
              <a:t>ac</a:t>
            </a:r>
            <a:r>
              <a:rPr lang="en-US" altLang="zh-TW" sz="2800" smtClean="0"/>
              <a:t> num may be suffixed with an optionally signed exponent (1.0e10, 123e-22 or 0.31415926535e1)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A80605-EDB0-4829-BEC2-9A0624B2498D}" type="slidenum">
              <a:rPr lang="en-US" altLang="zh-TW" smtClean="0"/>
              <a:pPr>
                <a:defRPr/>
              </a:pPr>
              <a:t>53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HW Solution </a:t>
            </a:r>
            <a:endParaRPr lang="zh-TW" altLang="en-US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zh-TW" altLang="en-US" smtClean="0"/>
              <a:t>  </a:t>
            </a:r>
            <a:r>
              <a:rPr lang="en-US" altLang="zh-TW" smtClean="0"/>
              <a:t>(a) (b)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mtClean="0"/>
              <a:t>	   Terminal     RegularExpression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mtClean="0"/>
              <a:t>		floatdcl      “f” | (“f” “l” “o” “a” “t”)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mtClean="0"/>
              <a:t>        intdcl         “i” | (“i” “n” “t”)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mtClean="0"/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mtClean="0"/>
              <a:t>	(c) inum          [0-9]</a:t>
            </a:r>
            <a:r>
              <a:rPr lang="en-US" altLang="zh-TW" baseline="30000" smtClean="0"/>
              <a:t>+</a:t>
            </a:r>
            <a:r>
              <a:rPr lang="en-US" altLang="zh-TW" smtClean="0"/>
              <a:t> e -? [0-9]</a:t>
            </a:r>
            <a:r>
              <a:rPr lang="en-US" altLang="zh-TW" baseline="30000" smtClean="0"/>
              <a:t> +</a:t>
            </a:r>
            <a:endParaRPr lang="en-US" altLang="zh-TW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mtClean="0"/>
              <a:t>		fnum          [0-9] . [0-9]</a:t>
            </a:r>
            <a:r>
              <a:rPr lang="en-US" altLang="zh-TW" baseline="30000" smtClean="0"/>
              <a:t>+</a:t>
            </a:r>
            <a:r>
              <a:rPr lang="en-US" altLang="zh-TW" smtClean="0"/>
              <a:t> e -?[0-9]</a:t>
            </a:r>
            <a:r>
              <a:rPr lang="en-US" altLang="zh-TW" baseline="30000" smtClean="0"/>
              <a:t> +</a:t>
            </a:r>
            <a:endParaRPr lang="en-US" altLang="zh-TW" smtClean="0"/>
          </a:p>
          <a:p>
            <a:pPr>
              <a:lnSpc>
                <a:spcPct val="90000"/>
              </a:lnSpc>
              <a:buFontTx/>
              <a:buNone/>
            </a:pPr>
            <a:endParaRPr lang="en-US" altLang="zh-TW" smtClean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A80605-EDB0-4829-BEC2-9A0624B2498D}" type="slidenum">
              <a:rPr lang="en-US" altLang="zh-TW" smtClean="0"/>
              <a:pPr>
                <a:defRPr/>
              </a:pPr>
              <a:t>54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Homework</a:t>
            </a:r>
            <a:endParaRPr lang="zh-TW" altLang="en-US" smtClean="0"/>
          </a:p>
        </p:txBody>
      </p:sp>
      <p:sp>
        <p:nvSpPr>
          <p:cNvPr id="4608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TW" smtClean="0"/>
              <a:t>5(d) Write NFA, and then DFA that recognizes the tokens defined by the following regular expression:</a:t>
            </a:r>
          </a:p>
          <a:p>
            <a:pPr>
              <a:buFontTx/>
              <a:buNone/>
            </a:pPr>
            <a:endParaRPr lang="en-US" altLang="zh-TW" smtClean="0"/>
          </a:p>
          <a:p>
            <a:pPr>
              <a:buFontTx/>
              <a:buNone/>
            </a:pPr>
            <a:r>
              <a:rPr lang="en-US" altLang="zh-TW" smtClean="0"/>
              <a:t>                      (bc)*d</a:t>
            </a:r>
            <a:endParaRPr lang="zh-TW" altLang="en-US" smtClean="0"/>
          </a:p>
          <a:p>
            <a:pPr>
              <a:buFontTx/>
              <a:buNone/>
            </a:pPr>
            <a:r>
              <a:rPr lang="en-US" altLang="zh-TW" smtClean="0"/>
              <a:t> </a:t>
            </a:r>
            <a:endParaRPr lang="zh-TW" altLang="en-US" smtClean="0"/>
          </a:p>
        </p:txBody>
      </p:sp>
      <p:sp>
        <p:nvSpPr>
          <p:cNvPr id="4608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1D0B1A31-D6B1-4519-AE76-F0BE171B6677}" type="slidenum">
              <a:rPr kumimoji="0" lang="en-US" altLang="zh-TW" smtClean="0"/>
              <a:pPr eaLnBrk="1" hangingPunct="1"/>
              <a:t>55</a:t>
            </a:fld>
            <a:endParaRPr kumimoji="0" lang="en-US" altLang="zh-TW" smtClean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altLang="zh-TW" sz="4000" smtClean="0"/>
              <a:t>Homework Solution</a:t>
            </a:r>
            <a:endParaRPr lang="zh-TW" altLang="en-US" sz="4000" smtClean="0"/>
          </a:p>
        </p:txBody>
      </p:sp>
      <p:sp>
        <p:nvSpPr>
          <p:cNvPr id="47107" name="Oval 11"/>
          <p:cNvSpPr>
            <a:spLocks noChangeArrowheads="1"/>
          </p:cNvSpPr>
          <p:nvPr/>
        </p:nvSpPr>
        <p:spPr bwMode="auto">
          <a:xfrm>
            <a:off x="4876800" y="33528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4</a:t>
            </a:r>
          </a:p>
        </p:txBody>
      </p:sp>
      <p:sp>
        <p:nvSpPr>
          <p:cNvPr id="47108" name="Line 13"/>
          <p:cNvSpPr>
            <a:spLocks noChangeShapeType="1"/>
          </p:cNvSpPr>
          <p:nvPr/>
        </p:nvSpPr>
        <p:spPr bwMode="auto">
          <a:xfrm flipV="1">
            <a:off x="62484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09" name="Oval 22"/>
          <p:cNvSpPr>
            <a:spLocks noChangeArrowheads="1"/>
          </p:cNvSpPr>
          <p:nvPr/>
        </p:nvSpPr>
        <p:spPr bwMode="auto">
          <a:xfrm>
            <a:off x="1524000" y="33528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1</a:t>
            </a:r>
          </a:p>
        </p:txBody>
      </p:sp>
      <p:sp>
        <p:nvSpPr>
          <p:cNvPr id="47110" name="Rectangle 31"/>
          <p:cNvSpPr>
            <a:spLocks noChangeArrowheads="1"/>
          </p:cNvSpPr>
          <p:nvPr/>
        </p:nvSpPr>
        <p:spPr bwMode="auto">
          <a:xfrm>
            <a:off x="3276600" y="31242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b</a:t>
            </a:r>
            <a:endParaRPr lang="zh-TW" altLang="en-US"/>
          </a:p>
        </p:txBody>
      </p:sp>
      <p:sp>
        <p:nvSpPr>
          <p:cNvPr id="47111" name="Rectangle 44"/>
          <p:cNvSpPr>
            <a:spLocks noChangeArrowheads="1"/>
          </p:cNvSpPr>
          <p:nvPr/>
        </p:nvSpPr>
        <p:spPr bwMode="auto">
          <a:xfrm>
            <a:off x="2133600" y="31242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λ</a:t>
            </a:r>
            <a:endParaRPr lang="zh-TW" altLang="en-US"/>
          </a:p>
        </p:txBody>
      </p:sp>
      <p:sp>
        <p:nvSpPr>
          <p:cNvPr id="47112" name="Rectangle 48"/>
          <p:cNvSpPr>
            <a:spLocks noChangeArrowheads="1"/>
          </p:cNvSpPr>
          <p:nvPr/>
        </p:nvSpPr>
        <p:spPr bwMode="auto">
          <a:xfrm>
            <a:off x="5486400" y="31242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λ</a:t>
            </a:r>
            <a:endParaRPr lang="zh-TW" altLang="en-US"/>
          </a:p>
        </p:txBody>
      </p:sp>
      <p:sp>
        <p:nvSpPr>
          <p:cNvPr id="47113" name="Line 50"/>
          <p:cNvSpPr>
            <a:spLocks noChangeShapeType="1"/>
          </p:cNvSpPr>
          <p:nvPr/>
        </p:nvSpPr>
        <p:spPr bwMode="auto">
          <a:xfrm>
            <a:off x="914400" y="3581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14" name="Oval 11"/>
          <p:cNvSpPr>
            <a:spLocks noChangeArrowheads="1"/>
          </p:cNvSpPr>
          <p:nvPr/>
        </p:nvSpPr>
        <p:spPr bwMode="auto">
          <a:xfrm>
            <a:off x="2667000" y="33528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2</a:t>
            </a:r>
          </a:p>
        </p:txBody>
      </p:sp>
      <p:sp>
        <p:nvSpPr>
          <p:cNvPr id="47115" name="Oval 11"/>
          <p:cNvSpPr>
            <a:spLocks noChangeArrowheads="1"/>
          </p:cNvSpPr>
          <p:nvPr/>
        </p:nvSpPr>
        <p:spPr bwMode="auto">
          <a:xfrm>
            <a:off x="6019800" y="33528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5</a:t>
            </a:r>
          </a:p>
        </p:txBody>
      </p:sp>
      <p:sp>
        <p:nvSpPr>
          <p:cNvPr id="47116" name="Oval 11"/>
          <p:cNvSpPr>
            <a:spLocks noChangeArrowheads="1"/>
          </p:cNvSpPr>
          <p:nvPr/>
        </p:nvSpPr>
        <p:spPr bwMode="auto">
          <a:xfrm>
            <a:off x="3733800" y="33528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3</a:t>
            </a:r>
          </a:p>
        </p:txBody>
      </p:sp>
      <p:sp>
        <p:nvSpPr>
          <p:cNvPr id="47117" name="Line 55"/>
          <p:cNvSpPr>
            <a:spLocks noChangeShapeType="1"/>
          </p:cNvSpPr>
          <p:nvPr/>
        </p:nvSpPr>
        <p:spPr bwMode="auto">
          <a:xfrm>
            <a:off x="2057400" y="3581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18" name="Line 56"/>
          <p:cNvSpPr>
            <a:spLocks noChangeShapeType="1"/>
          </p:cNvSpPr>
          <p:nvPr/>
        </p:nvSpPr>
        <p:spPr bwMode="auto">
          <a:xfrm>
            <a:off x="3200400" y="3581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19" name="Line 57"/>
          <p:cNvSpPr>
            <a:spLocks noChangeShapeType="1"/>
          </p:cNvSpPr>
          <p:nvPr/>
        </p:nvSpPr>
        <p:spPr bwMode="auto">
          <a:xfrm>
            <a:off x="4267200" y="3581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20" name="Rectangle 31"/>
          <p:cNvSpPr>
            <a:spLocks noChangeArrowheads="1"/>
          </p:cNvSpPr>
          <p:nvPr/>
        </p:nvSpPr>
        <p:spPr bwMode="auto">
          <a:xfrm>
            <a:off x="4267200" y="31242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c</a:t>
            </a:r>
            <a:endParaRPr lang="zh-TW" altLang="en-US"/>
          </a:p>
        </p:txBody>
      </p:sp>
      <p:sp>
        <p:nvSpPr>
          <p:cNvPr id="47121" name="Line 59"/>
          <p:cNvSpPr>
            <a:spLocks noChangeShapeType="1"/>
          </p:cNvSpPr>
          <p:nvPr/>
        </p:nvSpPr>
        <p:spPr bwMode="auto">
          <a:xfrm>
            <a:off x="5410200" y="3581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22" name="Line 60"/>
          <p:cNvSpPr>
            <a:spLocks noChangeShapeType="1"/>
          </p:cNvSpPr>
          <p:nvPr/>
        </p:nvSpPr>
        <p:spPr bwMode="auto">
          <a:xfrm>
            <a:off x="6553200" y="3581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23" name="Rectangle 31"/>
          <p:cNvSpPr>
            <a:spLocks noChangeArrowheads="1"/>
          </p:cNvSpPr>
          <p:nvPr/>
        </p:nvSpPr>
        <p:spPr bwMode="auto">
          <a:xfrm>
            <a:off x="6629400" y="31242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d</a:t>
            </a:r>
            <a:endParaRPr lang="zh-TW" altLang="en-US"/>
          </a:p>
        </p:txBody>
      </p:sp>
      <p:sp>
        <p:nvSpPr>
          <p:cNvPr id="47124" name="Line 62"/>
          <p:cNvSpPr>
            <a:spLocks noChangeShapeType="1"/>
          </p:cNvSpPr>
          <p:nvPr/>
        </p:nvSpPr>
        <p:spPr bwMode="auto">
          <a:xfrm>
            <a:off x="18288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25" name="Line 63"/>
          <p:cNvSpPr>
            <a:spLocks noChangeShapeType="1"/>
          </p:cNvSpPr>
          <p:nvPr/>
        </p:nvSpPr>
        <p:spPr bwMode="auto">
          <a:xfrm>
            <a:off x="1828800" y="449580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26" name="Rectangle 44"/>
          <p:cNvSpPr>
            <a:spLocks noChangeArrowheads="1"/>
          </p:cNvSpPr>
          <p:nvPr/>
        </p:nvSpPr>
        <p:spPr bwMode="auto">
          <a:xfrm>
            <a:off x="3733800" y="46482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λ</a:t>
            </a:r>
            <a:endParaRPr lang="zh-TW" altLang="en-US"/>
          </a:p>
        </p:txBody>
      </p:sp>
      <p:sp>
        <p:nvSpPr>
          <p:cNvPr id="47127" name="Line 65"/>
          <p:cNvSpPr>
            <a:spLocks noChangeShapeType="1"/>
          </p:cNvSpPr>
          <p:nvPr/>
        </p:nvSpPr>
        <p:spPr bwMode="auto">
          <a:xfrm flipV="1">
            <a:off x="6324600" y="2667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28" name="Line 66"/>
          <p:cNvSpPr>
            <a:spLocks noChangeShapeType="1"/>
          </p:cNvSpPr>
          <p:nvPr/>
        </p:nvSpPr>
        <p:spPr bwMode="auto">
          <a:xfrm flipH="1">
            <a:off x="2971800" y="26670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29" name="Line 67"/>
          <p:cNvSpPr>
            <a:spLocks noChangeShapeType="1"/>
          </p:cNvSpPr>
          <p:nvPr/>
        </p:nvSpPr>
        <p:spPr bwMode="auto">
          <a:xfrm>
            <a:off x="2971800" y="2667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30" name="Rectangle 44"/>
          <p:cNvSpPr>
            <a:spLocks noChangeArrowheads="1"/>
          </p:cNvSpPr>
          <p:nvPr/>
        </p:nvSpPr>
        <p:spPr bwMode="auto">
          <a:xfrm>
            <a:off x="4267200" y="22860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λ</a:t>
            </a:r>
            <a:endParaRPr lang="zh-TW" altLang="en-US"/>
          </a:p>
        </p:txBody>
      </p:sp>
      <p:grpSp>
        <p:nvGrpSpPr>
          <p:cNvPr id="47131" name="Group 70"/>
          <p:cNvGrpSpPr>
            <a:grpSpLocks/>
          </p:cNvGrpSpPr>
          <p:nvPr/>
        </p:nvGrpSpPr>
        <p:grpSpPr bwMode="auto">
          <a:xfrm>
            <a:off x="7162800" y="3276600"/>
            <a:ext cx="609600" cy="533400"/>
            <a:chOff x="4416" y="1536"/>
            <a:chExt cx="384" cy="336"/>
          </a:xfrm>
        </p:grpSpPr>
        <p:sp>
          <p:nvSpPr>
            <p:cNvPr id="47132" name="Oval 35"/>
            <p:cNvSpPr>
              <a:spLocks noChangeArrowheads="1"/>
            </p:cNvSpPr>
            <p:nvPr/>
          </p:nvSpPr>
          <p:spPr bwMode="auto">
            <a:xfrm>
              <a:off x="4416" y="1536"/>
              <a:ext cx="384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TW"/>
            </a:p>
          </p:txBody>
        </p:sp>
        <p:sp>
          <p:nvSpPr>
            <p:cNvPr id="47133" name="Oval 24"/>
            <p:cNvSpPr>
              <a:spLocks noChangeArrowheads="1"/>
            </p:cNvSpPr>
            <p:nvPr/>
          </p:nvSpPr>
          <p:spPr bwMode="auto">
            <a:xfrm>
              <a:off x="4464" y="1584"/>
              <a:ext cx="288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/>
                <a:t>6</a:t>
              </a:r>
            </a:p>
          </p:txBody>
        </p:sp>
      </p:grp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A80605-EDB0-4829-BEC2-9A0624B2498D}" type="slidenum">
              <a:rPr lang="en-US" altLang="zh-TW" smtClean="0"/>
              <a:pPr>
                <a:defRPr/>
              </a:pPr>
              <a:t>56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altLang="zh-TW" smtClean="0"/>
              <a:t>Homework Solution</a:t>
            </a:r>
            <a:endParaRPr lang="zh-TW" altLang="en-US" smtClean="0"/>
          </a:p>
        </p:txBody>
      </p:sp>
      <p:sp>
        <p:nvSpPr>
          <p:cNvPr id="48131" name="Rectangle 31"/>
          <p:cNvSpPr>
            <a:spLocks noChangeArrowheads="1"/>
          </p:cNvSpPr>
          <p:nvPr/>
        </p:nvSpPr>
        <p:spPr bwMode="auto">
          <a:xfrm>
            <a:off x="4267200" y="31242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b</a:t>
            </a:r>
            <a:endParaRPr lang="zh-TW" altLang="en-US"/>
          </a:p>
        </p:txBody>
      </p:sp>
      <p:sp>
        <p:nvSpPr>
          <p:cNvPr id="48132" name="Line 65"/>
          <p:cNvSpPr>
            <a:spLocks noChangeShapeType="1"/>
          </p:cNvSpPr>
          <p:nvPr/>
        </p:nvSpPr>
        <p:spPr bwMode="auto">
          <a:xfrm flipV="1">
            <a:off x="5334000" y="3505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133" name="Line 66"/>
          <p:cNvSpPr>
            <a:spLocks noChangeShapeType="1"/>
          </p:cNvSpPr>
          <p:nvPr/>
        </p:nvSpPr>
        <p:spPr bwMode="auto">
          <a:xfrm flipH="1">
            <a:off x="4038600" y="35052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134" name="Line 67"/>
          <p:cNvSpPr>
            <a:spLocks noChangeShapeType="1"/>
          </p:cNvSpPr>
          <p:nvPr/>
        </p:nvSpPr>
        <p:spPr bwMode="auto">
          <a:xfrm flipH="1">
            <a:off x="4038600" y="3505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135" name="Oval 22"/>
          <p:cNvSpPr>
            <a:spLocks noChangeArrowheads="1"/>
          </p:cNvSpPr>
          <p:nvPr/>
        </p:nvSpPr>
        <p:spPr bwMode="auto">
          <a:xfrm>
            <a:off x="2667000" y="38862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A</a:t>
            </a:r>
          </a:p>
        </p:txBody>
      </p:sp>
      <p:sp>
        <p:nvSpPr>
          <p:cNvPr id="48136" name="Line 55"/>
          <p:cNvSpPr>
            <a:spLocks noChangeShapeType="1"/>
          </p:cNvSpPr>
          <p:nvPr/>
        </p:nvSpPr>
        <p:spPr bwMode="auto">
          <a:xfrm>
            <a:off x="3200400" y="4114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137" name="Oval 22"/>
          <p:cNvSpPr>
            <a:spLocks noChangeArrowheads="1"/>
          </p:cNvSpPr>
          <p:nvPr/>
        </p:nvSpPr>
        <p:spPr bwMode="auto">
          <a:xfrm>
            <a:off x="3810000" y="38862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B</a:t>
            </a:r>
          </a:p>
        </p:txBody>
      </p:sp>
      <p:sp>
        <p:nvSpPr>
          <p:cNvPr id="48138" name="Oval 22"/>
          <p:cNvSpPr>
            <a:spLocks noChangeArrowheads="1"/>
          </p:cNvSpPr>
          <p:nvPr/>
        </p:nvSpPr>
        <p:spPr bwMode="auto">
          <a:xfrm>
            <a:off x="5105400" y="38862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C</a:t>
            </a:r>
          </a:p>
        </p:txBody>
      </p:sp>
      <p:sp>
        <p:nvSpPr>
          <p:cNvPr id="48139" name="Line 55"/>
          <p:cNvSpPr>
            <a:spLocks noChangeShapeType="1"/>
          </p:cNvSpPr>
          <p:nvPr/>
        </p:nvSpPr>
        <p:spPr bwMode="auto">
          <a:xfrm>
            <a:off x="4343400" y="4114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140" name="Rectangle 31"/>
          <p:cNvSpPr>
            <a:spLocks noChangeArrowheads="1"/>
          </p:cNvSpPr>
          <p:nvPr/>
        </p:nvSpPr>
        <p:spPr bwMode="auto">
          <a:xfrm>
            <a:off x="3200400" y="36576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b</a:t>
            </a:r>
            <a:endParaRPr lang="zh-TW" altLang="en-US"/>
          </a:p>
        </p:txBody>
      </p:sp>
      <p:sp>
        <p:nvSpPr>
          <p:cNvPr id="48141" name="Rectangle 31"/>
          <p:cNvSpPr>
            <a:spLocks noChangeArrowheads="1"/>
          </p:cNvSpPr>
          <p:nvPr/>
        </p:nvSpPr>
        <p:spPr bwMode="auto">
          <a:xfrm>
            <a:off x="4495800" y="3733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c</a:t>
            </a:r>
            <a:endParaRPr lang="zh-TW" altLang="en-US"/>
          </a:p>
        </p:txBody>
      </p:sp>
      <p:sp>
        <p:nvSpPr>
          <p:cNvPr id="48142" name="Rectangle 31"/>
          <p:cNvSpPr>
            <a:spLocks noChangeArrowheads="1"/>
          </p:cNvSpPr>
          <p:nvPr/>
        </p:nvSpPr>
        <p:spPr bwMode="auto">
          <a:xfrm>
            <a:off x="4495800" y="48006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d</a:t>
            </a:r>
            <a:endParaRPr lang="zh-TW" altLang="en-US"/>
          </a:p>
        </p:txBody>
      </p:sp>
      <p:sp>
        <p:nvSpPr>
          <p:cNvPr id="48143" name="Rectangle 31"/>
          <p:cNvSpPr>
            <a:spLocks noChangeArrowheads="1"/>
          </p:cNvSpPr>
          <p:nvPr/>
        </p:nvSpPr>
        <p:spPr bwMode="auto">
          <a:xfrm>
            <a:off x="5791200" y="38862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d</a:t>
            </a:r>
            <a:endParaRPr lang="zh-TW" altLang="en-US"/>
          </a:p>
        </p:txBody>
      </p:sp>
      <p:sp>
        <p:nvSpPr>
          <p:cNvPr id="48144" name="Line 56"/>
          <p:cNvSpPr>
            <a:spLocks noChangeShapeType="1"/>
          </p:cNvSpPr>
          <p:nvPr/>
        </p:nvSpPr>
        <p:spPr bwMode="auto">
          <a:xfrm flipV="1">
            <a:off x="5715000" y="4191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145" name="Line 50"/>
          <p:cNvSpPr>
            <a:spLocks noChangeShapeType="1"/>
          </p:cNvSpPr>
          <p:nvPr/>
        </p:nvSpPr>
        <p:spPr bwMode="auto">
          <a:xfrm>
            <a:off x="2057400" y="4114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48146" name="Group 70"/>
          <p:cNvGrpSpPr>
            <a:grpSpLocks/>
          </p:cNvGrpSpPr>
          <p:nvPr/>
        </p:nvGrpSpPr>
        <p:grpSpPr bwMode="auto">
          <a:xfrm>
            <a:off x="6705600" y="3810000"/>
            <a:ext cx="609600" cy="838200"/>
            <a:chOff x="4416" y="1536"/>
            <a:chExt cx="384" cy="336"/>
          </a:xfrm>
        </p:grpSpPr>
        <p:sp>
          <p:nvSpPr>
            <p:cNvPr id="48149" name="Oval 35"/>
            <p:cNvSpPr>
              <a:spLocks noChangeArrowheads="1"/>
            </p:cNvSpPr>
            <p:nvPr/>
          </p:nvSpPr>
          <p:spPr bwMode="auto">
            <a:xfrm>
              <a:off x="4416" y="1536"/>
              <a:ext cx="384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TW"/>
            </a:p>
          </p:txBody>
        </p:sp>
        <p:sp>
          <p:nvSpPr>
            <p:cNvPr id="48150" name="Oval 24"/>
            <p:cNvSpPr>
              <a:spLocks noChangeArrowheads="1"/>
            </p:cNvSpPr>
            <p:nvPr/>
          </p:nvSpPr>
          <p:spPr bwMode="auto">
            <a:xfrm>
              <a:off x="4464" y="1584"/>
              <a:ext cx="288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/>
                <a:t>D</a:t>
              </a:r>
            </a:p>
          </p:txBody>
        </p:sp>
      </p:grpSp>
      <p:sp>
        <p:nvSpPr>
          <p:cNvPr id="48147" name="Rectangle 3"/>
          <p:cNvSpPr>
            <a:spLocks noChangeArrowheads="1"/>
          </p:cNvSpPr>
          <p:nvPr/>
        </p:nvSpPr>
        <p:spPr bwMode="auto">
          <a:xfrm>
            <a:off x="457200" y="12954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altLang="zh-TW" sz="2400"/>
              <a:t>From NFA to DFA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TW" sz="2400"/>
              <a:t>A {1,2,5}           B {3}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TW" sz="2400"/>
              <a:t>C {2,4,5}           D {6}</a:t>
            </a:r>
          </a:p>
        </p:txBody>
      </p:sp>
      <p:cxnSp>
        <p:nvCxnSpPr>
          <p:cNvPr id="24" name="弧形接點 23"/>
          <p:cNvCxnSpPr/>
          <p:nvPr/>
        </p:nvCxnSpPr>
        <p:spPr>
          <a:xfrm rot="16200000" flipH="1">
            <a:off x="4764881" y="2397919"/>
            <a:ext cx="185738" cy="4076700"/>
          </a:xfrm>
          <a:prstGeom prst="curvedConnector3">
            <a:avLst>
              <a:gd name="adj1" fmla="val 22353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A80605-EDB0-4829-BEC2-9A0624B2498D}" type="slidenum">
              <a:rPr lang="en-US" altLang="zh-TW" smtClean="0"/>
              <a:pPr>
                <a:defRPr/>
              </a:pPr>
              <a:t>57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Home work</a:t>
            </a:r>
            <a:endParaRPr lang="zh-TW" altLang="en-US" smtClean="0"/>
          </a:p>
        </p:txBody>
      </p:sp>
      <p:sp>
        <p:nvSpPr>
          <p:cNvPr id="4915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TW" smtClean="0"/>
              <a:t>5(a) Write NFA and DFA that recognizes the tokens defined by the following regular expression:</a:t>
            </a:r>
          </a:p>
          <a:p>
            <a:pPr>
              <a:buFontTx/>
              <a:buNone/>
            </a:pPr>
            <a:endParaRPr lang="en-US" altLang="zh-TW" smtClean="0"/>
          </a:p>
          <a:p>
            <a:pPr>
              <a:buFontTx/>
              <a:buNone/>
            </a:pPr>
            <a:r>
              <a:rPr lang="en-US" altLang="zh-TW" smtClean="0"/>
              <a:t>                     (a|(bc)*d)+</a:t>
            </a:r>
            <a:endParaRPr lang="zh-TW" altLang="en-US" smtClean="0"/>
          </a:p>
        </p:txBody>
      </p:sp>
      <p:sp>
        <p:nvSpPr>
          <p:cNvPr id="4915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BA998E2D-B1C1-47CB-B04A-18334BE35B27}" type="slidenum">
              <a:rPr kumimoji="0" lang="en-US" altLang="zh-TW" smtClean="0"/>
              <a:pPr eaLnBrk="1" hangingPunct="1"/>
              <a:t>58</a:t>
            </a:fld>
            <a:endParaRPr kumimoji="0" lang="en-US" altLang="zh-TW" smtClean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792163"/>
          </a:xfrm>
        </p:spPr>
        <p:txBody>
          <a:bodyPr/>
          <a:lstStyle/>
          <a:p>
            <a:r>
              <a:rPr lang="en-US" altLang="zh-TW" smtClean="0"/>
              <a:t>Homework Solution</a:t>
            </a:r>
            <a:endParaRPr lang="zh-TW" altLang="en-US" smtClean="0"/>
          </a:p>
        </p:txBody>
      </p:sp>
      <p:sp>
        <p:nvSpPr>
          <p:cNvPr id="50179" name="Oval 5"/>
          <p:cNvSpPr>
            <a:spLocks noChangeArrowheads="1"/>
          </p:cNvSpPr>
          <p:nvPr/>
        </p:nvSpPr>
        <p:spPr bwMode="auto">
          <a:xfrm>
            <a:off x="2362200" y="31242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2</a:t>
            </a:r>
          </a:p>
        </p:txBody>
      </p:sp>
      <p:sp>
        <p:nvSpPr>
          <p:cNvPr id="50180" name="Oval 6"/>
          <p:cNvSpPr>
            <a:spLocks noChangeArrowheads="1"/>
          </p:cNvSpPr>
          <p:nvPr/>
        </p:nvSpPr>
        <p:spPr bwMode="auto">
          <a:xfrm>
            <a:off x="6172200" y="31242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5</a:t>
            </a:r>
          </a:p>
        </p:txBody>
      </p:sp>
      <p:sp>
        <p:nvSpPr>
          <p:cNvPr id="50181" name="Oval 7"/>
          <p:cNvSpPr>
            <a:spLocks noChangeArrowheads="1"/>
          </p:cNvSpPr>
          <p:nvPr/>
        </p:nvSpPr>
        <p:spPr bwMode="auto">
          <a:xfrm>
            <a:off x="3429000" y="24384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3</a:t>
            </a:r>
          </a:p>
        </p:txBody>
      </p:sp>
      <p:sp>
        <p:nvSpPr>
          <p:cNvPr id="50182" name="Oval 8"/>
          <p:cNvSpPr>
            <a:spLocks noChangeArrowheads="1"/>
          </p:cNvSpPr>
          <p:nvPr/>
        </p:nvSpPr>
        <p:spPr bwMode="auto">
          <a:xfrm>
            <a:off x="1600200" y="50292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6</a:t>
            </a:r>
          </a:p>
        </p:txBody>
      </p:sp>
      <p:sp>
        <p:nvSpPr>
          <p:cNvPr id="50183" name="Oval 10"/>
          <p:cNvSpPr>
            <a:spLocks noChangeArrowheads="1"/>
          </p:cNvSpPr>
          <p:nvPr/>
        </p:nvSpPr>
        <p:spPr bwMode="auto">
          <a:xfrm>
            <a:off x="4953000" y="24384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4</a:t>
            </a:r>
          </a:p>
        </p:txBody>
      </p:sp>
      <p:sp>
        <p:nvSpPr>
          <p:cNvPr id="50184" name="Oval 11"/>
          <p:cNvSpPr>
            <a:spLocks noChangeArrowheads="1"/>
          </p:cNvSpPr>
          <p:nvPr/>
        </p:nvSpPr>
        <p:spPr bwMode="auto">
          <a:xfrm>
            <a:off x="4876800" y="50292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9</a:t>
            </a:r>
          </a:p>
        </p:txBody>
      </p:sp>
      <p:sp>
        <p:nvSpPr>
          <p:cNvPr id="50185" name="Line 12"/>
          <p:cNvSpPr>
            <a:spLocks noChangeShapeType="1"/>
          </p:cNvSpPr>
          <p:nvPr/>
        </p:nvSpPr>
        <p:spPr bwMode="auto">
          <a:xfrm>
            <a:off x="3962400" y="2667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0186" name="Line 13"/>
          <p:cNvSpPr>
            <a:spLocks noChangeShapeType="1"/>
          </p:cNvSpPr>
          <p:nvPr/>
        </p:nvSpPr>
        <p:spPr bwMode="auto">
          <a:xfrm flipV="1">
            <a:off x="6248400" y="5486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0187" name="Line 14"/>
          <p:cNvSpPr>
            <a:spLocks noChangeShapeType="1"/>
          </p:cNvSpPr>
          <p:nvPr/>
        </p:nvSpPr>
        <p:spPr bwMode="auto">
          <a:xfrm flipV="1">
            <a:off x="2819400" y="2819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0188" name="Line 15"/>
          <p:cNvSpPr>
            <a:spLocks noChangeShapeType="1"/>
          </p:cNvSpPr>
          <p:nvPr/>
        </p:nvSpPr>
        <p:spPr bwMode="auto">
          <a:xfrm flipH="1">
            <a:off x="1905000" y="3581400"/>
            <a:ext cx="6096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0189" name="Rectangle 16"/>
          <p:cNvSpPr>
            <a:spLocks noChangeArrowheads="1"/>
          </p:cNvSpPr>
          <p:nvPr/>
        </p:nvSpPr>
        <p:spPr bwMode="auto">
          <a:xfrm>
            <a:off x="2667000" y="2590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λ</a:t>
            </a:r>
            <a:endParaRPr lang="zh-TW" altLang="en-US"/>
          </a:p>
        </p:txBody>
      </p:sp>
      <p:sp>
        <p:nvSpPr>
          <p:cNvPr id="50190" name="Line 17"/>
          <p:cNvSpPr>
            <a:spLocks noChangeShapeType="1"/>
          </p:cNvSpPr>
          <p:nvPr/>
        </p:nvSpPr>
        <p:spPr bwMode="auto">
          <a:xfrm>
            <a:off x="5486400" y="26670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0191" name="Line 18"/>
          <p:cNvSpPr>
            <a:spLocks noChangeShapeType="1"/>
          </p:cNvSpPr>
          <p:nvPr/>
        </p:nvSpPr>
        <p:spPr bwMode="auto">
          <a:xfrm flipH="1" flipV="1">
            <a:off x="6553200" y="3581400"/>
            <a:ext cx="838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0192" name="Oval 22"/>
          <p:cNvSpPr>
            <a:spLocks noChangeArrowheads="1"/>
          </p:cNvSpPr>
          <p:nvPr/>
        </p:nvSpPr>
        <p:spPr bwMode="auto">
          <a:xfrm>
            <a:off x="1066800" y="31242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1</a:t>
            </a:r>
          </a:p>
        </p:txBody>
      </p:sp>
      <p:sp>
        <p:nvSpPr>
          <p:cNvPr id="50193" name="Line 23"/>
          <p:cNvSpPr>
            <a:spLocks noChangeShapeType="1"/>
          </p:cNvSpPr>
          <p:nvPr/>
        </p:nvSpPr>
        <p:spPr bwMode="auto">
          <a:xfrm>
            <a:off x="1600200" y="3352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50194" name="Group 70"/>
          <p:cNvGrpSpPr>
            <a:grpSpLocks/>
          </p:cNvGrpSpPr>
          <p:nvPr/>
        </p:nvGrpSpPr>
        <p:grpSpPr bwMode="auto">
          <a:xfrm>
            <a:off x="7391400" y="3124200"/>
            <a:ext cx="609600" cy="533400"/>
            <a:chOff x="4416" y="1536"/>
            <a:chExt cx="384" cy="336"/>
          </a:xfrm>
        </p:grpSpPr>
        <p:sp>
          <p:nvSpPr>
            <p:cNvPr id="50229" name="Oval 35"/>
            <p:cNvSpPr>
              <a:spLocks noChangeArrowheads="1"/>
            </p:cNvSpPr>
            <p:nvPr/>
          </p:nvSpPr>
          <p:spPr bwMode="auto">
            <a:xfrm>
              <a:off x="4416" y="1536"/>
              <a:ext cx="384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TW"/>
            </a:p>
          </p:txBody>
        </p:sp>
        <p:sp>
          <p:nvSpPr>
            <p:cNvPr id="50230" name="Oval 24"/>
            <p:cNvSpPr>
              <a:spLocks noChangeArrowheads="1"/>
            </p:cNvSpPr>
            <p:nvPr/>
          </p:nvSpPr>
          <p:spPr bwMode="auto">
            <a:xfrm>
              <a:off x="4464" y="1584"/>
              <a:ext cx="288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/>
                <a:t>12</a:t>
              </a:r>
            </a:p>
          </p:txBody>
        </p:sp>
      </p:grpSp>
      <p:sp>
        <p:nvSpPr>
          <p:cNvPr id="50195" name="Line 25"/>
          <p:cNvSpPr>
            <a:spLocks noChangeShapeType="1"/>
          </p:cNvSpPr>
          <p:nvPr/>
        </p:nvSpPr>
        <p:spPr bwMode="auto">
          <a:xfrm>
            <a:off x="6705600" y="3352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0196" name="Rectangle 26"/>
          <p:cNvSpPr>
            <a:spLocks noChangeArrowheads="1"/>
          </p:cNvSpPr>
          <p:nvPr/>
        </p:nvSpPr>
        <p:spPr bwMode="auto">
          <a:xfrm>
            <a:off x="1676400" y="39624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λ</a:t>
            </a:r>
            <a:endParaRPr lang="zh-TW" altLang="en-US"/>
          </a:p>
        </p:txBody>
      </p:sp>
      <p:sp>
        <p:nvSpPr>
          <p:cNvPr id="50197" name="Rectangle 27"/>
          <p:cNvSpPr>
            <a:spLocks noChangeArrowheads="1"/>
          </p:cNvSpPr>
          <p:nvPr/>
        </p:nvSpPr>
        <p:spPr bwMode="auto">
          <a:xfrm>
            <a:off x="1676400" y="28956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λ</a:t>
            </a:r>
            <a:endParaRPr lang="zh-TW" altLang="en-US"/>
          </a:p>
        </p:txBody>
      </p:sp>
      <p:sp>
        <p:nvSpPr>
          <p:cNvPr id="50198" name="Rectangle 28"/>
          <p:cNvSpPr>
            <a:spLocks noChangeArrowheads="1"/>
          </p:cNvSpPr>
          <p:nvPr/>
        </p:nvSpPr>
        <p:spPr bwMode="auto">
          <a:xfrm>
            <a:off x="5791200" y="24384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λ</a:t>
            </a:r>
            <a:endParaRPr lang="zh-TW" altLang="en-US"/>
          </a:p>
        </p:txBody>
      </p:sp>
      <p:sp>
        <p:nvSpPr>
          <p:cNvPr id="50199" name="Rectangle 29"/>
          <p:cNvSpPr>
            <a:spLocks noChangeArrowheads="1"/>
          </p:cNvSpPr>
          <p:nvPr/>
        </p:nvSpPr>
        <p:spPr bwMode="auto">
          <a:xfrm>
            <a:off x="7086600" y="40386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λ</a:t>
            </a:r>
            <a:endParaRPr lang="zh-TW" altLang="en-US"/>
          </a:p>
        </p:txBody>
      </p:sp>
      <p:sp>
        <p:nvSpPr>
          <p:cNvPr id="50200" name="Rectangle 30"/>
          <p:cNvSpPr>
            <a:spLocks noChangeArrowheads="1"/>
          </p:cNvSpPr>
          <p:nvPr/>
        </p:nvSpPr>
        <p:spPr bwMode="auto">
          <a:xfrm>
            <a:off x="6781800" y="2971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λ</a:t>
            </a:r>
            <a:endParaRPr lang="zh-TW" altLang="en-US"/>
          </a:p>
        </p:txBody>
      </p:sp>
      <p:sp>
        <p:nvSpPr>
          <p:cNvPr id="50201" name="Rectangle 31"/>
          <p:cNvSpPr>
            <a:spLocks noChangeArrowheads="1"/>
          </p:cNvSpPr>
          <p:nvPr/>
        </p:nvSpPr>
        <p:spPr bwMode="auto">
          <a:xfrm>
            <a:off x="3276600" y="48006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b</a:t>
            </a:r>
            <a:endParaRPr lang="zh-TW" altLang="en-US"/>
          </a:p>
        </p:txBody>
      </p:sp>
      <p:sp>
        <p:nvSpPr>
          <p:cNvPr id="50202" name="Rectangle 32"/>
          <p:cNvSpPr>
            <a:spLocks noChangeArrowheads="1"/>
          </p:cNvSpPr>
          <p:nvPr/>
        </p:nvSpPr>
        <p:spPr bwMode="auto">
          <a:xfrm>
            <a:off x="4191000" y="22860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a</a:t>
            </a:r>
            <a:endParaRPr lang="zh-TW" altLang="en-US"/>
          </a:p>
        </p:txBody>
      </p:sp>
      <p:sp>
        <p:nvSpPr>
          <p:cNvPr id="50203" name="Rectangle 44"/>
          <p:cNvSpPr>
            <a:spLocks noChangeArrowheads="1"/>
          </p:cNvSpPr>
          <p:nvPr/>
        </p:nvSpPr>
        <p:spPr bwMode="auto">
          <a:xfrm>
            <a:off x="2133600" y="48006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λ</a:t>
            </a:r>
            <a:endParaRPr lang="zh-TW" altLang="en-US"/>
          </a:p>
        </p:txBody>
      </p:sp>
      <p:sp>
        <p:nvSpPr>
          <p:cNvPr id="50204" name="Rectangle 48"/>
          <p:cNvSpPr>
            <a:spLocks noChangeArrowheads="1"/>
          </p:cNvSpPr>
          <p:nvPr/>
        </p:nvSpPr>
        <p:spPr bwMode="auto">
          <a:xfrm>
            <a:off x="5486400" y="48006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λ</a:t>
            </a:r>
            <a:endParaRPr lang="zh-TW" altLang="en-US"/>
          </a:p>
        </p:txBody>
      </p:sp>
      <p:sp>
        <p:nvSpPr>
          <p:cNvPr id="50205" name="Line 50"/>
          <p:cNvSpPr>
            <a:spLocks noChangeShapeType="1"/>
          </p:cNvSpPr>
          <p:nvPr/>
        </p:nvSpPr>
        <p:spPr bwMode="auto">
          <a:xfrm>
            <a:off x="457200" y="3352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0206" name="Oval 11"/>
          <p:cNvSpPr>
            <a:spLocks noChangeArrowheads="1"/>
          </p:cNvSpPr>
          <p:nvPr/>
        </p:nvSpPr>
        <p:spPr bwMode="auto">
          <a:xfrm>
            <a:off x="2667000" y="50292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7</a:t>
            </a:r>
          </a:p>
        </p:txBody>
      </p:sp>
      <p:sp>
        <p:nvSpPr>
          <p:cNvPr id="50207" name="Oval 11"/>
          <p:cNvSpPr>
            <a:spLocks noChangeArrowheads="1"/>
          </p:cNvSpPr>
          <p:nvPr/>
        </p:nvSpPr>
        <p:spPr bwMode="auto">
          <a:xfrm>
            <a:off x="6019800" y="50292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10</a:t>
            </a:r>
          </a:p>
        </p:txBody>
      </p:sp>
      <p:sp>
        <p:nvSpPr>
          <p:cNvPr id="50208" name="Oval 11"/>
          <p:cNvSpPr>
            <a:spLocks noChangeArrowheads="1"/>
          </p:cNvSpPr>
          <p:nvPr/>
        </p:nvSpPr>
        <p:spPr bwMode="auto">
          <a:xfrm>
            <a:off x="3733800" y="50292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8</a:t>
            </a:r>
          </a:p>
        </p:txBody>
      </p:sp>
      <p:sp>
        <p:nvSpPr>
          <p:cNvPr id="50209" name="Oval 11"/>
          <p:cNvSpPr>
            <a:spLocks noChangeArrowheads="1"/>
          </p:cNvSpPr>
          <p:nvPr/>
        </p:nvSpPr>
        <p:spPr bwMode="auto">
          <a:xfrm>
            <a:off x="7162800" y="50292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11</a:t>
            </a:r>
          </a:p>
        </p:txBody>
      </p:sp>
      <p:sp>
        <p:nvSpPr>
          <p:cNvPr id="50210" name="Line 55"/>
          <p:cNvSpPr>
            <a:spLocks noChangeShapeType="1"/>
          </p:cNvSpPr>
          <p:nvPr/>
        </p:nvSpPr>
        <p:spPr bwMode="auto">
          <a:xfrm>
            <a:off x="2133600" y="5257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0211" name="Line 56"/>
          <p:cNvSpPr>
            <a:spLocks noChangeShapeType="1"/>
          </p:cNvSpPr>
          <p:nvPr/>
        </p:nvSpPr>
        <p:spPr bwMode="auto">
          <a:xfrm>
            <a:off x="3200400" y="5257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0212" name="Line 57"/>
          <p:cNvSpPr>
            <a:spLocks noChangeShapeType="1"/>
          </p:cNvSpPr>
          <p:nvPr/>
        </p:nvSpPr>
        <p:spPr bwMode="auto">
          <a:xfrm>
            <a:off x="4267200" y="5257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0213" name="Rectangle 31"/>
          <p:cNvSpPr>
            <a:spLocks noChangeArrowheads="1"/>
          </p:cNvSpPr>
          <p:nvPr/>
        </p:nvSpPr>
        <p:spPr bwMode="auto">
          <a:xfrm>
            <a:off x="4267200" y="48006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c</a:t>
            </a:r>
            <a:endParaRPr lang="zh-TW" altLang="en-US"/>
          </a:p>
        </p:txBody>
      </p:sp>
      <p:sp>
        <p:nvSpPr>
          <p:cNvPr id="50214" name="Line 59"/>
          <p:cNvSpPr>
            <a:spLocks noChangeShapeType="1"/>
          </p:cNvSpPr>
          <p:nvPr/>
        </p:nvSpPr>
        <p:spPr bwMode="auto">
          <a:xfrm>
            <a:off x="5410200" y="5257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0215" name="Line 60"/>
          <p:cNvSpPr>
            <a:spLocks noChangeShapeType="1"/>
          </p:cNvSpPr>
          <p:nvPr/>
        </p:nvSpPr>
        <p:spPr bwMode="auto">
          <a:xfrm>
            <a:off x="6553200" y="5257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0216" name="Rectangle 31"/>
          <p:cNvSpPr>
            <a:spLocks noChangeArrowheads="1"/>
          </p:cNvSpPr>
          <p:nvPr/>
        </p:nvSpPr>
        <p:spPr bwMode="auto">
          <a:xfrm>
            <a:off x="6629400" y="48006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d</a:t>
            </a:r>
            <a:endParaRPr lang="zh-TW" altLang="en-US"/>
          </a:p>
        </p:txBody>
      </p:sp>
      <p:sp>
        <p:nvSpPr>
          <p:cNvPr id="50217" name="Line 62"/>
          <p:cNvSpPr>
            <a:spLocks noChangeShapeType="1"/>
          </p:cNvSpPr>
          <p:nvPr/>
        </p:nvSpPr>
        <p:spPr bwMode="auto">
          <a:xfrm>
            <a:off x="1828800" y="5486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0218" name="Line 63"/>
          <p:cNvSpPr>
            <a:spLocks noChangeShapeType="1"/>
          </p:cNvSpPr>
          <p:nvPr/>
        </p:nvSpPr>
        <p:spPr bwMode="auto">
          <a:xfrm>
            <a:off x="1828800" y="617220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0219" name="Rectangle 44"/>
          <p:cNvSpPr>
            <a:spLocks noChangeArrowheads="1"/>
          </p:cNvSpPr>
          <p:nvPr/>
        </p:nvSpPr>
        <p:spPr bwMode="auto">
          <a:xfrm>
            <a:off x="3733800" y="63246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λ</a:t>
            </a:r>
            <a:endParaRPr lang="zh-TW" altLang="en-US"/>
          </a:p>
        </p:txBody>
      </p:sp>
      <p:sp>
        <p:nvSpPr>
          <p:cNvPr id="50220" name="Line 65"/>
          <p:cNvSpPr>
            <a:spLocks noChangeShapeType="1"/>
          </p:cNvSpPr>
          <p:nvPr/>
        </p:nvSpPr>
        <p:spPr bwMode="auto">
          <a:xfrm flipV="1">
            <a:off x="6324600" y="4343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0221" name="Line 66"/>
          <p:cNvSpPr>
            <a:spLocks noChangeShapeType="1"/>
          </p:cNvSpPr>
          <p:nvPr/>
        </p:nvSpPr>
        <p:spPr bwMode="auto">
          <a:xfrm flipH="1">
            <a:off x="2971800" y="43434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0222" name="Line 67"/>
          <p:cNvSpPr>
            <a:spLocks noChangeShapeType="1"/>
          </p:cNvSpPr>
          <p:nvPr/>
        </p:nvSpPr>
        <p:spPr bwMode="auto">
          <a:xfrm>
            <a:off x="2971800" y="4343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0223" name="Rectangle 44"/>
          <p:cNvSpPr>
            <a:spLocks noChangeArrowheads="1"/>
          </p:cNvSpPr>
          <p:nvPr/>
        </p:nvSpPr>
        <p:spPr bwMode="auto">
          <a:xfrm>
            <a:off x="4267200" y="39624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λ</a:t>
            </a:r>
            <a:endParaRPr lang="zh-TW" altLang="en-US"/>
          </a:p>
        </p:txBody>
      </p:sp>
      <p:sp>
        <p:nvSpPr>
          <p:cNvPr id="50224" name="Line 71"/>
          <p:cNvSpPr>
            <a:spLocks noChangeShapeType="1"/>
          </p:cNvSpPr>
          <p:nvPr/>
        </p:nvSpPr>
        <p:spPr bwMode="auto">
          <a:xfrm flipV="1">
            <a:off x="7696200" y="1905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0225" name="Line 72"/>
          <p:cNvSpPr>
            <a:spLocks noChangeShapeType="1"/>
          </p:cNvSpPr>
          <p:nvPr/>
        </p:nvSpPr>
        <p:spPr bwMode="auto">
          <a:xfrm flipH="1">
            <a:off x="2667000" y="1905000"/>
            <a:ext cx="502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0226" name="Line 73"/>
          <p:cNvSpPr>
            <a:spLocks noChangeShapeType="1"/>
          </p:cNvSpPr>
          <p:nvPr/>
        </p:nvSpPr>
        <p:spPr bwMode="auto">
          <a:xfrm>
            <a:off x="2667000" y="1905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0227" name="Rectangle 44"/>
          <p:cNvSpPr>
            <a:spLocks noChangeArrowheads="1"/>
          </p:cNvSpPr>
          <p:nvPr/>
        </p:nvSpPr>
        <p:spPr bwMode="auto">
          <a:xfrm>
            <a:off x="4953000" y="15240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λ</a:t>
            </a:r>
            <a:endParaRPr lang="zh-TW" altLang="en-US"/>
          </a:p>
        </p:txBody>
      </p:sp>
      <p:sp>
        <p:nvSpPr>
          <p:cNvPr id="50228" name="內容版面配置區 2"/>
          <p:cNvSpPr>
            <a:spLocks/>
          </p:cNvSpPr>
          <p:nvPr/>
        </p:nvSpPr>
        <p:spPr bwMode="auto">
          <a:xfrm>
            <a:off x="457200" y="838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altLang="zh-TW" sz="3200"/>
              <a:t>From regular expression to NFA:</a:t>
            </a:r>
            <a:endParaRPr lang="zh-TW" altLang="en-US" sz="320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A80605-EDB0-4829-BEC2-9A0624B2498D}" type="slidenum">
              <a:rPr lang="en-US" altLang="zh-TW" smtClean="0"/>
              <a:pPr>
                <a:defRPr/>
              </a:pPr>
              <a:t>59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52A577F4-76BB-4382-9B0F-6C1216AFE731}" type="slidenum">
              <a:rPr kumimoji="0" lang="en-US" altLang="zh-TW" smtClean="0"/>
              <a:pPr eaLnBrk="1" hangingPunct="1"/>
              <a:t>6</a:t>
            </a:fld>
            <a:endParaRPr kumimoji="0" lang="en-US" altLang="zh-TW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Regular expression (Cont.)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The definition of regular expression starts with a finite character set, or </a:t>
            </a:r>
            <a:r>
              <a:rPr lang="en-US" altLang="zh-TW" b="1" smtClean="0"/>
              <a:t>vocabulary</a:t>
            </a:r>
            <a:r>
              <a:rPr lang="en-US" altLang="zh-TW" smtClean="0"/>
              <a:t> (denoted Σ)</a:t>
            </a:r>
          </a:p>
          <a:p>
            <a:pPr eaLnBrk="1" hangingPunct="1">
              <a:lnSpc>
                <a:spcPct val="90000"/>
              </a:lnSpc>
            </a:pPr>
            <a:endParaRPr lang="en-US" altLang="zh-TW" smtClean="0"/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An </a:t>
            </a:r>
            <a:r>
              <a:rPr lang="en-US" altLang="zh-TW" b="1" smtClean="0"/>
              <a:t>empty</a:t>
            </a:r>
            <a:r>
              <a:rPr lang="en-US" altLang="zh-TW" smtClean="0"/>
              <a:t> (</a:t>
            </a:r>
            <a:r>
              <a:rPr lang="en-US" altLang="zh-TW" b="1" smtClean="0"/>
              <a:t>null</a:t>
            </a:r>
            <a:r>
              <a:rPr lang="en-US" altLang="zh-TW" smtClean="0"/>
              <a:t>) string is allowed (denoted λ). It represents an empty buffer in which no characters have yet been matched.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altLang="zh-TW" sz="4000" smtClean="0"/>
              <a:t>Homework Solution</a:t>
            </a:r>
            <a:endParaRPr lang="zh-TW" altLang="en-US" sz="4000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2000" smtClean="0"/>
              <a:t>From NFA to DFA:</a:t>
            </a:r>
          </a:p>
          <a:p>
            <a:pPr>
              <a:buFontTx/>
              <a:buNone/>
            </a:pPr>
            <a:r>
              <a:rPr lang="en-US" altLang="zh-TW" sz="2000" smtClean="0"/>
              <a:t>A {1,2,3,6,7,10}          B{2,3,4,5,6,7,10,12}</a:t>
            </a:r>
          </a:p>
          <a:p>
            <a:pPr>
              <a:buFontTx/>
              <a:buNone/>
            </a:pPr>
            <a:r>
              <a:rPr lang="en-US" altLang="zh-TW" sz="2000" smtClean="0"/>
              <a:t>C {8}                           D{2,3,5,6,7,10,11,12}        E{7,9,10}</a:t>
            </a:r>
          </a:p>
        </p:txBody>
      </p:sp>
      <p:sp>
        <p:nvSpPr>
          <p:cNvPr id="51204" name="Oval 5"/>
          <p:cNvSpPr>
            <a:spLocks noChangeArrowheads="1"/>
          </p:cNvSpPr>
          <p:nvPr/>
        </p:nvSpPr>
        <p:spPr bwMode="auto">
          <a:xfrm>
            <a:off x="5638800" y="38100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C</a:t>
            </a:r>
          </a:p>
        </p:txBody>
      </p:sp>
      <p:sp>
        <p:nvSpPr>
          <p:cNvPr id="51205" name="Oval 6"/>
          <p:cNvSpPr>
            <a:spLocks noChangeArrowheads="1"/>
          </p:cNvSpPr>
          <p:nvPr/>
        </p:nvSpPr>
        <p:spPr bwMode="auto">
          <a:xfrm>
            <a:off x="7315200" y="38100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E</a:t>
            </a:r>
          </a:p>
        </p:txBody>
      </p:sp>
      <p:sp>
        <p:nvSpPr>
          <p:cNvPr id="51206" name="Oval 7"/>
          <p:cNvSpPr>
            <a:spLocks noChangeArrowheads="1"/>
          </p:cNvSpPr>
          <p:nvPr/>
        </p:nvSpPr>
        <p:spPr bwMode="auto">
          <a:xfrm>
            <a:off x="4800600" y="25908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B</a:t>
            </a:r>
          </a:p>
        </p:txBody>
      </p:sp>
      <p:sp>
        <p:nvSpPr>
          <p:cNvPr id="51207" name="Oval 8"/>
          <p:cNvSpPr>
            <a:spLocks noChangeArrowheads="1"/>
          </p:cNvSpPr>
          <p:nvPr/>
        </p:nvSpPr>
        <p:spPr bwMode="auto">
          <a:xfrm>
            <a:off x="4800600" y="54102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D</a:t>
            </a:r>
          </a:p>
        </p:txBody>
      </p:sp>
      <p:sp>
        <p:nvSpPr>
          <p:cNvPr id="51208" name="Line 12"/>
          <p:cNvSpPr>
            <a:spLocks noChangeShapeType="1"/>
          </p:cNvSpPr>
          <p:nvPr/>
        </p:nvSpPr>
        <p:spPr bwMode="auto">
          <a:xfrm>
            <a:off x="6172200" y="38862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209" name="Line 14"/>
          <p:cNvSpPr>
            <a:spLocks noChangeShapeType="1"/>
          </p:cNvSpPr>
          <p:nvPr/>
        </p:nvSpPr>
        <p:spPr bwMode="auto">
          <a:xfrm flipV="1">
            <a:off x="3886200" y="2971800"/>
            <a:ext cx="990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210" name="Line 15"/>
          <p:cNvSpPr>
            <a:spLocks noChangeShapeType="1"/>
          </p:cNvSpPr>
          <p:nvPr/>
        </p:nvSpPr>
        <p:spPr bwMode="auto">
          <a:xfrm>
            <a:off x="3810000" y="4267200"/>
            <a:ext cx="1143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211" name="Line 17"/>
          <p:cNvSpPr>
            <a:spLocks noChangeShapeType="1"/>
          </p:cNvSpPr>
          <p:nvPr/>
        </p:nvSpPr>
        <p:spPr bwMode="auto">
          <a:xfrm>
            <a:off x="5257800" y="29718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212" name="Oval 22"/>
          <p:cNvSpPr>
            <a:spLocks noChangeArrowheads="1"/>
          </p:cNvSpPr>
          <p:nvPr/>
        </p:nvSpPr>
        <p:spPr bwMode="auto">
          <a:xfrm>
            <a:off x="3505200" y="38100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A</a:t>
            </a:r>
          </a:p>
        </p:txBody>
      </p:sp>
      <p:sp>
        <p:nvSpPr>
          <p:cNvPr id="51213" name="Line 23"/>
          <p:cNvSpPr>
            <a:spLocks noChangeShapeType="1"/>
          </p:cNvSpPr>
          <p:nvPr/>
        </p:nvSpPr>
        <p:spPr bwMode="auto">
          <a:xfrm>
            <a:off x="4038600" y="40386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214" name="Rectangle 31"/>
          <p:cNvSpPr>
            <a:spLocks noChangeArrowheads="1"/>
          </p:cNvSpPr>
          <p:nvPr/>
        </p:nvSpPr>
        <p:spPr bwMode="auto">
          <a:xfrm>
            <a:off x="4267200" y="36576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b</a:t>
            </a:r>
            <a:endParaRPr lang="zh-TW" altLang="en-US"/>
          </a:p>
        </p:txBody>
      </p:sp>
      <p:sp>
        <p:nvSpPr>
          <p:cNvPr id="51215" name="Rectangle 32"/>
          <p:cNvSpPr>
            <a:spLocks noChangeArrowheads="1"/>
          </p:cNvSpPr>
          <p:nvPr/>
        </p:nvSpPr>
        <p:spPr bwMode="auto">
          <a:xfrm>
            <a:off x="3886200" y="30480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a</a:t>
            </a:r>
            <a:endParaRPr lang="zh-TW" altLang="en-US"/>
          </a:p>
        </p:txBody>
      </p:sp>
      <p:sp>
        <p:nvSpPr>
          <p:cNvPr id="51216" name="Line 29"/>
          <p:cNvSpPr>
            <a:spLocks noChangeShapeType="1"/>
          </p:cNvSpPr>
          <p:nvPr/>
        </p:nvSpPr>
        <p:spPr bwMode="auto">
          <a:xfrm flipV="1">
            <a:off x="5105400" y="4267200"/>
            <a:ext cx="685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217" name="Line 30"/>
          <p:cNvSpPr>
            <a:spLocks noChangeShapeType="1"/>
          </p:cNvSpPr>
          <p:nvPr/>
        </p:nvSpPr>
        <p:spPr bwMode="auto">
          <a:xfrm flipH="1" flipV="1">
            <a:off x="5334000" y="5715000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218" name="Rectangle 31"/>
          <p:cNvSpPr>
            <a:spLocks noChangeArrowheads="1"/>
          </p:cNvSpPr>
          <p:nvPr/>
        </p:nvSpPr>
        <p:spPr bwMode="auto">
          <a:xfrm>
            <a:off x="6477000" y="35052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c</a:t>
            </a:r>
            <a:endParaRPr lang="zh-TW" altLang="en-US"/>
          </a:p>
        </p:txBody>
      </p:sp>
      <p:sp>
        <p:nvSpPr>
          <p:cNvPr id="51219" name="Line 32"/>
          <p:cNvSpPr>
            <a:spLocks noChangeShapeType="1"/>
          </p:cNvSpPr>
          <p:nvPr/>
        </p:nvSpPr>
        <p:spPr bwMode="auto">
          <a:xfrm flipH="1">
            <a:off x="6172200" y="41148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220" name="Rectangle 31"/>
          <p:cNvSpPr>
            <a:spLocks noChangeArrowheads="1"/>
          </p:cNvSpPr>
          <p:nvPr/>
        </p:nvSpPr>
        <p:spPr bwMode="auto">
          <a:xfrm>
            <a:off x="4343400" y="4495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d</a:t>
            </a:r>
            <a:endParaRPr lang="zh-TW" altLang="en-US"/>
          </a:p>
        </p:txBody>
      </p:sp>
      <p:sp>
        <p:nvSpPr>
          <p:cNvPr id="51221" name="Line 41"/>
          <p:cNvSpPr>
            <a:spLocks noChangeShapeType="1"/>
          </p:cNvSpPr>
          <p:nvPr/>
        </p:nvSpPr>
        <p:spPr bwMode="auto">
          <a:xfrm>
            <a:off x="3048000" y="4038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222" name="Rectangle 31"/>
          <p:cNvSpPr>
            <a:spLocks noChangeArrowheads="1"/>
          </p:cNvSpPr>
          <p:nvPr/>
        </p:nvSpPr>
        <p:spPr bwMode="auto">
          <a:xfrm>
            <a:off x="5029200" y="32766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b</a:t>
            </a:r>
            <a:endParaRPr lang="zh-TW" altLang="en-US"/>
          </a:p>
        </p:txBody>
      </p:sp>
      <p:sp>
        <p:nvSpPr>
          <p:cNvPr id="51223" name="Line 43"/>
          <p:cNvSpPr>
            <a:spLocks noChangeShapeType="1"/>
          </p:cNvSpPr>
          <p:nvPr/>
        </p:nvSpPr>
        <p:spPr bwMode="auto">
          <a:xfrm flipV="1">
            <a:off x="5181600" y="2362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224" name="Line 44"/>
          <p:cNvSpPr>
            <a:spLocks noChangeShapeType="1"/>
          </p:cNvSpPr>
          <p:nvPr/>
        </p:nvSpPr>
        <p:spPr bwMode="auto">
          <a:xfrm flipH="1">
            <a:off x="4876800" y="2362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225" name="Line 45"/>
          <p:cNvSpPr>
            <a:spLocks noChangeShapeType="1"/>
          </p:cNvSpPr>
          <p:nvPr/>
        </p:nvSpPr>
        <p:spPr bwMode="auto">
          <a:xfrm>
            <a:off x="4876800" y="2362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226" name="Rectangle 32"/>
          <p:cNvSpPr>
            <a:spLocks noChangeArrowheads="1"/>
          </p:cNvSpPr>
          <p:nvPr/>
        </p:nvSpPr>
        <p:spPr bwMode="auto">
          <a:xfrm>
            <a:off x="4724400" y="19812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a</a:t>
            </a:r>
            <a:endParaRPr lang="zh-TW" altLang="en-US"/>
          </a:p>
        </p:txBody>
      </p:sp>
      <p:sp>
        <p:nvSpPr>
          <p:cNvPr id="51227" name="Rectangle 31"/>
          <p:cNvSpPr>
            <a:spLocks noChangeArrowheads="1"/>
          </p:cNvSpPr>
          <p:nvPr/>
        </p:nvSpPr>
        <p:spPr bwMode="auto">
          <a:xfrm>
            <a:off x="6477000" y="41910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b</a:t>
            </a:r>
            <a:endParaRPr lang="zh-TW" altLang="en-US"/>
          </a:p>
        </p:txBody>
      </p:sp>
      <p:sp>
        <p:nvSpPr>
          <p:cNvPr id="51228" name="Line 48"/>
          <p:cNvSpPr>
            <a:spLocks noChangeShapeType="1"/>
          </p:cNvSpPr>
          <p:nvPr/>
        </p:nvSpPr>
        <p:spPr bwMode="auto">
          <a:xfrm flipH="1">
            <a:off x="5334000" y="4267200"/>
            <a:ext cx="2209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229" name="Rectangle 31"/>
          <p:cNvSpPr>
            <a:spLocks noChangeArrowheads="1"/>
          </p:cNvSpPr>
          <p:nvPr/>
        </p:nvSpPr>
        <p:spPr bwMode="auto">
          <a:xfrm>
            <a:off x="5029200" y="4495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b</a:t>
            </a:r>
            <a:endParaRPr lang="zh-TW" altLang="en-US"/>
          </a:p>
        </p:txBody>
      </p:sp>
      <p:sp>
        <p:nvSpPr>
          <p:cNvPr id="51230" name="Line 50"/>
          <p:cNvSpPr>
            <a:spLocks noChangeShapeType="1"/>
          </p:cNvSpPr>
          <p:nvPr/>
        </p:nvSpPr>
        <p:spPr bwMode="auto">
          <a:xfrm>
            <a:off x="5334000" y="2743200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231" name="Line 51"/>
          <p:cNvSpPr>
            <a:spLocks noChangeShapeType="1"/>
          </p:cNvSpPr>
          <p:nvPr/>
        </p:nvSpPr>
        <p:spPr bwMode="auto">
          <a:xfrm>
            <a:off x="8382000" y="2743200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232" name="Rectangle 31"/>
          <p:cNvSpPr>
            <a:spLocks noChangeArrowheads="1"/>
          </p:cNvSpPr>
          <p:nvPr/>
        </p:nvSpPr>
        <p:spPr bwMode="auto">
          <a:xfrm>
            <a:off x="8458200" y="38862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d</a:t>
            </a:r>
            <a:endParaRPr lang="zh-TW" altLang="en-US"/>
          </a:p>
        </p:txBody>
      </p:sp>
      <p:sp>
        <p:nvSpPr>
          <p:cNvPr id="51233" name="Rectangle 31"/>
          <p:cNvSpPr>
            <a:spLocks noChangeArrowheads="1"/>
          </p:cNvSpPr>
          <p:nvPr/>
        </p:nvSpPr>
        <p:spPr bwMode="auto">
          <a:xfrm>
            <a:off x="6400800" y="4876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d</a:t>
            </a:r>
            <a:endParaRPr lang="zh-TW" altLang="en-US"/>
          </a:p>
        </p:txBody>
      </p:sp>
      <p:sp>
        <p:nvSpPr>
          <p:cNvPr id="51234" name="Line 54"/>
          <p:cNvSpPr>
            <a:spLocks noChangeShapeType="1"/>
          </p:cNvSpPr>
          <p:nvPr/>
        </p:nvSpPr>
        <p:spPr bwMode="auto">
          <a:xfrm>
            <a:off x="5181600" y="5867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235" name="Line 55"/>
          <p:cNvSpPr>
            <a:spLocks noChangeShapeType="1"/>
          </p:cNvSpPr>
          <p:nvPr/>
        </p:nvSpPr>
        <p:spPr bwMode="auto">
          <a:xfrm flipH="1">
            <a:off x="4800600" y="6248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236" name="Line 56"/>
          <p:cNvSpPr>
            <a:spLocks noChangeShapeType="1"/>
          </p:cNvSpPr>
          <p:nvPr/>
        </p:nvSpPr>
        <p:spPr bwMode="auto">
          <a:xfrm flipV="1">
            <a:off x="4800600" y="5715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237" name="Rectangle 31"/>
          <p:cNvSpPr>
            <a:spLocks noChangeArrowheads="1"/>
          </p:cNvSpPr>
          <p:nvPr/>
        </p:nvSpPr>
        <p:spPr bwMode="auto">
          <a:xfrm>
            <a:off x="4724400" y="63246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d</a:t>
            </a:r>
            <a:endParaRPr lang="zh-TW" altLang="en-US"/>
          </a:p>
        </p:txBody>
      </p:sp>
      <p:sp>
        <p:nvSpPr>
          <p:cNvPr id="51238" name="Line 58"/>
          <p:cNvSpPr>
            <a:spLocks noChangeShapeType="1"/>
          </p:cNvSpPr>
          <p:nvPr/>
        </p:nvSpPr>
        <p:spPr bwMode="auto">
          <a:xfrm flipH="1">
            <a:off x="2667000" y="56388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239" name="Line 59"/>
          <p:cNvSpPr>
            <a:spLocks noChangeShapeType="1"/>
          </p:cNvSpPr>
          <p:nvPr/>
        </p:nvSpPr>
        <p:spPr bwMode="auto">
          <a:xfrm flipV="1">
            <a:off x="2667000" y="2819400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240" name="Line 60"/>
          <p:cNvSpPr>
            <a:spLocks noChangeShapeType="1"/>
          </p:cNvSpPr>
          <p:nvPr/>
        </p:nvSpPr>
        <p:spPr bwMode="auto">
          <a:xfrm>
            <a:off x="2667000" y="28194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241" name="Rectangle 32"/>
          <p:cNvSpPr>
            <a:spLocks noChangeArrowheads="1"/>
          </p:cNvSpPr>
          <p:nvPr/>
        </p:nvSpPr>
        <p:spPr bwMode="auto">
          <a:xfrm>
            <a:off x="2133600" y="38100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a</a:t>
            </a:r>
            <a:endParaRPr lang="zh-TW" altLang="en-US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A80605-EDB0-4829-BEC2-9A0624B2498D}" type="slidenum">
              <a:rPr lang="en-US" altLang="zh-TW" smtClean="0"/>
              <a:pPr>
                <a:defRPr/>
              </a:pPr>
              <a:t>60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52C0D36A-BA23-4371-B3F5-16B97C1CBF14}" type="slidenum">
              <a:rPr kumimoji="0" lang="en-US" altLang="zh-TW" smtClean="0"/>
              <a:pPr eaLnBrk="1" hangingPunct="1"/>
              <a:t>7</a:t>
            </a:fld>
            <a:endParaRPr kumimoji="0" lang="en-US" altLang="zh-TW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Regular expression (Cont.)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Strings are built from characters in the character set Σ via </a:t>
            </a:r>
            <a:r>
              <a:rPr lang="en-US" altLang="zh-TW" sz="2800" b="1" smtClean="0"/>
              <a:t>catenation</a:t>
            </a:r>
            <a:r>
              <a:rPr lang="en-US" altLang="zh-TW" sz="2800" smtClean="0"/>
              <a:t>. </a:t>
            </a:r>
          </a:p>
          <a:p>
            <a:pPr eaLnBrk="1" hangingPunct="1"/>
            <a:endParaRPr lang="en-US" altLang="zh-TW" sz="2800" smtClean="0"/>
          </a:p>
          <a:p>
            <a:pPr eaLnBrk="1" hangingPunct="1"/>
            <a:r>
              <a:rPr lang="en-US" altLang="zh-TW" sz="2800" smtClean="0"/>
              <a:t>As characters are catenated to a string, it grows in length. </a:t>
            </a:r>
          </a:p>
          <a:p>
            <a:pPr lvl="1" eaLnBrk="1" hangingPunct="1"/>
            <a:r>
              <a:rPr lang="en-US" altLang="zh-TW" sz="2400" smtClean="0"/>
              <a:t>For example, the string </a:t>
            </a:r>
            <a:r>
              <a:rPr lang="en-US" altLang="zh-TW" sz="2400" i="1" smtClean="0"/>
              <a:t>do</a:t>
            </a:r>
            <a:r>
              <a:rPr lang="en-US" altLang="zh-TW" sz="2400" smtClean="0"/>
              <a:t> is built by first catenating </a:t>
            </a:r>
            <a:r>
              <a:rPr lang="en-US" altLang="zh-TW" sz="2400" i="1" smtClean="0"/>
              <a:t>d</a:t>
            </a:r>
            <a:r>
              <a:rPr lang="en-US" altLang="zh-TW" sz="2400" smtClean="0"/>
              <a:t> to λ and then catenating </a:t>
            </a:r>
            <a:r>
              <a:rPr lang="en-US" altLang="zh-TW" sz="2400" i="1" smtClean="0"/>
              <a:t>o</a:t>
            </a:r>
            <a:r>
              <a:rPr lang="en-US" altLang="zh-TW" sz="2400" smtClean="0"/>
              <a:t> to the string </a:t>
            </a:r>
            <a:r>
              <a:rPr lang="en-US" altLang="zh-TW" sz="2400" i="1" smtClean="0"/>
              <a:t>d</a:t>
            </a:r>
            <a:r>
              <a:rPr lang="en-US" altLang="zh-TW" sz="2400" smtClean="0"/>
              <a:t>.</a:t>
            </a:r>
          </a:p>
          <a:p>
            <a:pPr lvl="1" eaLnBrk="1" hangingPunct="1"/>
            <a:r>
              <a:rPr lang="en-US" altLang="zh-TW" sz="2400" smtClean="0"/>
              <a:t>The null string λ, when catenated with any string s, yields s. That is, sλ ≡ λs ≡ s.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1FC15770-31CD-4FFB-A478-DDEEFAC33982}" type="slidenum">
              <a:rPr kumimoji="0" lang="en-US" altLang="zh-TW" smtClean="0"/>
              <a:pPr eaLnBrk="1" hangingPunct="1"/>
              <a:t>8</a:t>
            </a:fld>
            <a:endParaRPr kumimoji="0" lang="en-US" altLang="zh-TW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Regular expression (Cont.)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dirty="0" smtClean="0"/>
              <a:t>A </a:t>
            </a:r>
            <a:r>
              <a:rPr lang="en-US" altLang="zh-TW" sz="2800" dirty="0" smtClean="0">
                <a:solidFill>
                  <a:srgbClr val="FF0000"/>
                </a:solidFill>
              </a:rPr>
              <a:t>meta-character</a:t>
            </a:r>
            <a:r>
              <a:rPr lang="en-US" altLang="zh-TW" sz="2800" dirty="0" smtClean="0"/>
              <a:t> is any punctuation character or regular expression </a:t>
            </a:r>
            <a:r>
              <a:rPr lang="en-US" altLang="zh-TW" sz="2800" dirty="0" smtClean="0">
                <a:solidFill>
                  <a:srgbClr val="00B0F0"/>
                </a:solidFill>
              </a:rPr>
              <a:t>operator</a:t>
            </a:r>
            <a:r>
              <a:rPr lang="en-US" altLang="zh-TW" sz="2800" dirty="0" smtClean="0"/>
              <a:t>.</a:t>
            </a:r>
          </a:p>
          <a:p>
            <a:pPr eaLnBrk="1" hangingPunct="1">
              <a:lnSpc>
                <a:spcPct val="80000"/>
              </a:lnSpc>
            </a:pPr>
            <a:endParaRPr lang="en-US" altLang="zh-TW" sz="28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 smtClean="0"/>
              <a:t>The following six symbols are </a:t>
            </a:r>
            <a:r>
              <a:rPr lang="en-US" altLang="zh-TW" sz="2800" dirty="0" smtClean="0">
                <a:solidFill>
                  <a:srgbClr val="FF0000"/>
                </a:solidFill>
              </a:rPr>
              <a:t>meta-characters: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 smtClean="0"/>
              <a:t>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 smtClean="0"/>
              <a:t>              (    )    ’    *    +    |</a:t>
            </a:r>
          </a:p>
          <a:p>
            <a:pPr eaLnBrk="1" hangingPunct="1">
              <a:lnSpc>
                <a:spcPct val="80000"/>
              </a:lnSpc>
            </a:pPr>
            <a:endParaRPr lang="en-US" altLang="zh-TW" sz="28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 smtClean="0"/>
              <a:t>The expression ( ‘(‘ | ’)’ | ; | , ) defines four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 smtClean="0"/>
              <a:t>    single-character tokens: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 smtClean="0"/>
              <a:t>   (</a:t>
            </a:r>
            <a:r>
              <a:rPr lang="en-US" altLang="zh-TW" sz="2800" b="1" dirty="0" smtClean="0"/>
              <a:t>left parenthesis, right parenthesis,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dirty="0" smtClean="0"/>
              <a:t>    semicolon, and comma</a:t>
            </a:r>
            <a:r>
              <a:rPr lang="en-US" altLang="zh-TW" sz="2800" dirty="0" smtClean="0"/>
              <a:t>).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 smtClean="0"/>
              <a:t>     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投影片編號版面配置區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7D40E153-4D6D-457E-B7AA-39A4D15EB6CF}" type="slidenum">
              <a:rPr kumimoji="0" lang="en-US" altLang="zh-TW" smtClean="0"/>
              <a:pPr eaLnBrk="1" hangingPunct="1"/>
              <a:t>9</a:t>
            </a:fld>
            <a:endParaRPr kumimoji="0" lang="en-US" altLang="zh-TW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Regular expression (Cont.)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9248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Alternation “|” can be extended to sets of strings.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Let P and Q be sets of strings. Then strings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400" smtClean="0"/>
              <a:t>   s      (P|Q) if, and only if, s     P or s     Q.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The operation, </a:t>
            </a:r>
            <a:r>
              <a:rPr lang="en-US" altLang="zh-TW" sz="2800" b="1" smtClean="0"/>
              <a:t>Kleene closure</a:t>
            </a:r>
            <a:r>
              <a:rPr lang="en-US" altLang="zh-TW" sz="2800" smtClean="0"/>
              <a:t>, is defined as: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The operator </a:t>
            </a:r>
            <a:r>
              <a:rPr lang="en-US" altLang="zh-TW" sz="2400" b="1" smtClean="0"/>
              <a:t>*</a:t>
            </a:r>
            <a:r>
              <a:rPr lang="en-US" altLang="zh-TW" sz="2400" smtClean="0"/>
              <a:t> is the postfix Kleene closure operator.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For example, let </a:t>
            </a:r>
            <a:r>
              <a:rPr lang="en-US" altLang="zh-TW" sz="2400" i="1" smtClean="0"/>
              <a:t>P</a:t>
            </a:r>
            <a:r>
              <a:rPr lang="en-US" altLang="zh-TW" sz="2400" smtClean="0"/>
              <a:t> be a set of strings. Then </a:t>
            </a:r>
            <a:r>
              <a:rPr lang="en-US" altLang="zh-TW" sz="2400" i="1" smtClean="0"/>
              <a:t>P</a:t>
            </a:r>
            <a:r>
              <a:rPr lang="en-US" altLang="zh-TW" sz="2400" smtClean="0"/>
              <a:t>* represents all strings formed by the catenation of zero or more selections from </a:t>
            </a:r>
            <a:r>
              <a:rPr lang="en-US" altLang="zh-TW" sz="2400" i="1" smtClean="0"/>
              <a:t>P</a:t>
            </a:r>
            <a:r>
              <a:rPr lang="en-US" altLang="zh-TW" sz="2400" smtClean="0"/>
              <a:t>.</a:t>
            </a:r>
          </a:p>
        </p:txBody>
      </p:sp>
      <p:graphicFrame>
        <p:nvGraphicFramePr>
          <p:cNvPr id="8197" name="Object 10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524000" y="2971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8" name="方程式" r:id="rId4" imgW="126725" imgH="126725" progId="Equation.3">
                  <p:embed/>
                </p:oleObj>
              </mc:Choice>
              <mc:Fallback>
                <p:oleObj name="方程式" r:id="rId4" imgW="126725" imgH="12672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9718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876800" y="28956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9" name="方程式" r:id="rId6" imgW="126725" imgH="126725" progId="Equation.3">
                  <p:embed/>
                </p:oleObj>
              </mc:Choice>
              <mc:Fallback>
                <p:oleObj name="方程式" r:id="rId6" imgW="126725" imgH="12672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8956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4"/>
          <p:cNvGraphicFramePr>
            <a:graphicFrameLocks noChangeAspect="1"/>
          </p:cNvGraphicFramePr>
          <p:nvPr/>
        </p:nvGraphicFramePr>
        <p:xfrm>
          <a:off x="6096000" y="28956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0" name="方程式" r:id="rId7" imgW="126725" imgH="126725" progId="Equation.3">
                  <p:embed/>
                </p:oleObj>
              </mc:Choice>
              <mc:Fallback>
                <p:oleObj name="方程式" r:id="rId7" imgW="126725" imgH="12672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8956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1646</TotalTime>
  <Words>2910</Words>
  <Application>Microsoft Office PowerPoint</Application>
  <PresentationFormat>如螢幕大小 (4:3)</PresentationFormat>
  <Paragraphs>642</Paragraphs>
  <Slides>60</Slides>
  <Notes>49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60</vt:i4>
      </vt:variant>
    </vt:vector>
  </HeadingPairs>
  <TitlesOfParts>
    <vt:vector size="67" baseType="lpstr">
      <vt:lpstr>新細明體</vt:lpstr>
      <vt:lpstr>Arial</vt:lpstr>
      <vt:lpstr>Symbol</vt:lpstr>
      <vt:lpstr>Times New Roman</vt:lpstr>
      <vt:lpstr>Wingdings</vt:lpstr>
      <vt:lpstr>預設簡報設計</vt:lpstr>
      <vt:lpstr>方程式</vt:lpstr>
      <vt:lpstr>Chapter 3  Scanning – Theory and Practice</vt:lpstr>
      <vt:lpstr>Overview of scanner</vt:lpstr>
      <vt:lpstr>What is a token anyway?</vt:lpstr>
      <vt:lpstr>PowerPoint 簡報</vt:lpstr>
      <vt:lpstr>Regular expression</vt:lpstr>
      <vt:lpstr>Regular expression (Cont.)</vt:lpstr>
      <vt:lpstr>Regular expression (Cont.)</vt:lpstr>
      <vt:lpstr>Regular expression (Cont.)</vt:lpstr>
      <vt:lpstr>Regular expression (Cont.)</vt:lpstr>
      <vt:lpstr>Regular expression (Cont.)</vt:lpstr>
      <vt:lpstr>Regular expression (Cont.)</vt:lpstr>
      <vt:lpstr>Regular expression (Cont.)</vt:lpstr>
      <vt:lpstr>Patterns of  Regular Expression</vt:lpstr>
      <vt:lpstr>Regular expression (Cont.)</vt:lpstr>
      <vt:lpstr>PowerPoint 簡報</vt:lpstr>
      <vt:lpstr>More Regular Expression Examples</vt:lpstr>
      <vt:lpstr>The Applications of  Regular Expression </vt:lpstr>
      <vt:lpstr>C standard library  (long long time ago)</vt:lpstr>
      <vt:lpstr>Regex in Posix</vt:lpstr>
      <vt:lpstr>Lex </vt:lpstr>
      <vt:lpstr>PowerPoint 簡報</vt:lpstr>
      <vt:lpstr>PowerPoint 簡報</vt:lpstr>
      <vt:lpstr>Finite Automata and Scanners</vt:lpstr>
      <vt:lpstr>Finite Automata and Scanners (Cont.)</vt:lpstr>
      <vt:lpstr>Finite Automata and Scanners (Cont.)</vt:lpstr>
      <vt:lpstr>Finite Automata and Scanners (Cont.)</vt:lpstr>
      <vt:lpstr>Finite Automata and Scanners (Cont.)</vt:lpstr>
      <vt:lpstr>Finite Automata and Scanners (Cont.)</vt:lpstr>
      <vt:lpstr>Finite Automata and Scanners (Cont.)</vt:lpstr>
      <vt:lpstr>Finite Automata and Scanners (Cont.)</vt:lpstr>
      <vt:lpstr>Finite Automata and Scanners (Cont.)</vt:lpstr>
      <vt:lpstr>Finite Automata and Scanners (Cont.)</vt:lpstr>
      <vt:lpstr>Regular Expressions and  Finite Automata</vt:lpstr>
      <vt:lpstr>Regular Expressions and  Finite Automata (Cont.)</vt:lpstr>
      <vt:lpstr>Regular Expressions and  Finite Automata (Cont.)</vt:lpstr>
      <vt:lpstr>NFA       DFA </vt:lpstr>
      <vt:lpstr>Transforming Regular Expression to NFA</vt:lpstr>
      <vt:lpstr>Transforming Regular Expression to NFA (Cont.)</vt:lpstr>
      <vt:lpstr>Transforming Regular Expression to NFA (Cont.)</vt:lpstr>
      <vt:lpstr>Transforming Regular Expression to NFA (Cont.)</vt:lpstr>
      <vt:lpstr>PowerPoint 簡報</vt:lpstr>
      <vt:lpstr>Transforming NFA to DFA</vt:lpstr>
      <vt:lpstr>Transforming NFA to DFA </vt:lpstr>
      <vt:lpstr>Creating the DFA (Cont.)</vt:lpstr>
      <vt:lpstr>Notion </vt:lpstr>
      <vt:lpstr>PowerPoint 簡報</vt:lpstr>
      <vt:lpstr>Creating the DFA (Cont.)</vt:lpstr>
      <vt:lpstr>Creating the DFA (Cont.)</vt:lpstr>
      <vt:lpstr>Example</vt:lpstr>
      <vt:lpstr>Example (Cont.)</vt:lpstr>
      <vt:lpstr>IMPORTANT NOTES</vt:lpstr>
      <vt:lpstr>Important Notes</vt:lpstr>
      <vt:lpstr>Homework </vt:lpstr>
      <vt:lpstr>HW Solution </vt:lpstr>
      <vt:lpstr>Homework</vt:lpstr>
      <vt:lpstr>Homework Solution</vt:lpstr>
      <vt:lpstr>Homework Solution</vt:lpstr>
      <vt:lpstr>Home work</vt:lpstr>
      <vt:lpstr>Homework Solution</vt:lpstr>
      <vt:lpstr>Homework Solution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ypcheng</dc:creator>
  <cp:lastModifiedBy>ypc-pc</cp:lastModifiedBy>
  <cp:revision>196</cp:revision>
  <cp:lastPrinted>1601-01-01T00:00:00Z</cp:lastPrinted>
  <dcterms:created xsi:type="dcterms:W3CDTF">1601-01-01T00:00:00Z</dcterms:created>
  <dcterms:modified xsi:type="dcterms:W3CDTF">2014-02-12T06:15:02Z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