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sldIdLst>
    <p:sldId id="256" r:id="rId2"/>
    <p:sldId id="265" r:id="rId3"/>
    <p:sldId id="258" r:id="rId4"/>
    <p:sldId id="259" r:id="rId5"/>
    <p:sldId id="284" r:id="rId6"/>
    <p:sldId id="261" r:id="rId7"/>
    <p:sldId id="272" r:id="rId8"/>
    <p:sldId id="267" r:id="rId9"/>
    <p:sldId id="276" r:id="rId10"/>
    <p:sldId id="277" r:id="rId11"/>
    <p:sldId id="262" r:id="rId12"/>
    <p:sldId id="263" r:id="rId13"/>
    <p:sldId id="264" r:id="rId14"/>
    <p:sldId id="283" r:id="rId15"/>
    <p:sldId id="274" r:id="rId16"/>
    <p:sldId id="269" r:id="rId17"/>
    <p:sldId id="273" r:id="rId18"/>
    <p:sldId id="266" r:id="rId19"/>
    <p:sldId id="275" r:id="rId20"/>
    <p:sldId id="281" r:id="rId2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2849CA4-C25C-4D0B-8047-0DAEB1ECCA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B78A337-E988-47BF-A600-13F786481E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DAFD8377-DB59-41A0-BC01-F5115511A2C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C258C81-EB8C-4040-B26F-D78115D35F5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215A5A9E-7BB6-4A47-993A-D719C6AB98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CEDA8987-64BD-459B-8CC5-092792BDA9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EEB4D41-2FB7-4167-873B-BB093BE3771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CB2336FA-A86A-437F-81A3-B915A7B15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D33A9C1D-9ADD-45F3-9C31-4A052DECD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72E6550-9152-48EB-831A-AF30EC6C00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B32CD2C-3412-4B45-863B-06D48B57B5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7AEBA7-2CA2-45B5-9F3B-75C35E7EBB5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029546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05585F-C6A8-483E-B8CE-A1895C04CB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7260AC-7C9F-4EBF-8ECD-8C8AF3C287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F2FD8B-C76B-4072-9A01-78244390EC0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25705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664D80-54C6-482F-A170-3EDF50119F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95AF25-2DB5-48EC-AB16-8E5FE626F5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F917D8-8749-42DD-8A2D-0313EC03021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631241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C74D21-A2E1-4188-8F2D-A85C53A99D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90258B-D4C8-4D76-A323-7580BB2BA6A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5EEDEC-0238-49C7-8DC3-65E358AE09A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60919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80406E-E194-4E4D-91FA-9FDC7DCEB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8262A0-28E4-4C3E-868B-7102F1A8A2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F05201-514E-45C0-A403-B2FEE901BBB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405196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798E48-0F2D-42C0-B7B5-194744F49B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642052-F285-46D0-BC3B-46CAE13394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43191E-8B66-48A7-ABB5-1AA6B6BDCE6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35632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4EBF8-3E2A-4ECB-9A88-DAD09FCBB6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69788-C8D9-47B5-A9CD-9C60602543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189580-2604-408E-B4B3-357B619B25F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367592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5CE10E3-8035-4E56-A2D3-71658F72F1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4F5154C-CB24-4C0C-87C5-1E5481379E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DD96DC-0866-4194-9D4C-F5BED14D27C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584260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C7EE106-F614-432D-AE3C-45E6A30943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8229BBD-C155-48D4-A915-C74373F284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B23EC8-3807-4485-B43D-BC0F6458F1A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81747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0FD69E3-BE7A-4286-B2B4-CC71A0BAB8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DD9E760-E4A4-4237-9F1F-FDE010C698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56D89E-C530-4343-A78E-85B22711A3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49650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5179B7-33BA-4D28-AE2D-5362132016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C47A2B-5C0E-4094-86BA-B9C746B243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747FEC-8D4F-40C9-BC12-76080B0D574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45819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14ED0-7F55-48F4-8398-48BC3E7304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76CB3-5BB1-4667-8A12-C8669405DB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0EAEC7-23E0-4600-8809-702CFE0EC2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88602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45AE040-85F7-412B-8597-87E9DFEA0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30E0881-CEF3-4D43-AA9B-80AF185AB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D3D4E00D-4BE3-46DC-BAD9-910741348C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689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2504D501-1255-400B-9EB1-A4319E4D27F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1">
                <a:ea typeface="Arial Unicode MS" pitchFamily="34" charset="-120"/>
              </a:defRPr>
            </a:lvl1pPr>
          </a:lstStyle>
          <a:p>
            <a:fld id="{3A58AD1C-103E-4C54-889E-047194410AE5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AFA41FCB-5FF8-478F-B5E0-4E02C3149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Arial Unicode MS" pitchFamily="34" charset="-120"/>
          <a:cs typeface="Arial Unicode MS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Arial Unicode MS" pitchFamily="34" charset="-120"/>
          <a:cs typeface="Arial Unicode MS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Arial Unicode MS" pitchFamily="34" charset="-120"/>
          <a:cs typeface="Arial Unicode MS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Arial Unicode MS" pitchFamily="34" charset="-120"/>
          <a:cs typeface="Arial Unicode MS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Arial Unicode MS" pitchFamily="34" charset="-120"/>
          <a:cs typeface="Arial Unicode MS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Arial Unicode MS" pitchFamily="34" charset="-120"/>
          <a:cs typeface="Arial Unicode MS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Arial Unicode MS" pitchFamily="34" charset="-120"/>
          <a:cs typeface="Arial Unicode MS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Arial Unicode MS" pitchFamily="34" charset="-120"/>
          <a:cs typeface="Arial Unicode MS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D266B04F-2FEB-4D8C-9092-12191A36585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46688B4-2F96-400F-888F-496C5C7C66D1}" type="slidenum">
              <a:rPr kumimoji="0" lang="en-US" altLang="zh-TW">
                <a:ea typeface="Arial Unicode MS" pitchFamily="34" charset="-120"/>
              </a:rPr>
              <a:pPr eaLnBrk="1" hangingPunct="1"/>
              <a:t>1</a:t>
            </a:fld>
            <a:endParaRPr kumimoji="0" lang="en-US" altLang="zh-TW">
              <a:ea typeface="Arial Unicode MS" pitchFamily="34" charset="-120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A1709BB7-1159-46FF-97D2-C727B9CBB2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Compiler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B7B436F-4F30-4058-9261-04D1F105B3E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An Introduction to Lex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F66A38-0EE6-45C3-BBF6-0834FEB0EA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85F6CDD-56F8-432B-8120-7208A5CA1667}" type="slidenum">
              <a:rPr kumimoji="0" lang="en-US" altLang="zh-TW">
                <a:ea typeface="Arial Unicode MS" pitchFamily="34" charset="-120"/>
              </a:rPr>
              <a:pPr eaLnBrk="1" hangingPunct="1"/>
              <a:t>10</a:t>
            </a:fld>
            <a:endParaRPr kumimoji="0" lang="en-US" altLang="zh-TW">
              <a:ea typeface="Arial Unicode MS" pitchFamily="34" charset="-120"/>
            </a:endParaRP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0B9B275A-CBA5-47B4-8C00-8F43A37E3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The Use of yylex()</a:t>
            </a:r>
          </a:p>
        </p:txBody>
      </p:sp>
      <p:graphicFrame>
        <p:nvGraphicFramePr>
          <p:cNvPr id="23556" name="Object 11">
            <a:extLst>
              <a:ext uri="{FF2B5EF4-FFF2-40B4-BE49-F238E27FC236}">
                <a16:creationId xmlns:a16="http://schemas.microsoft.com/office/drawing/2014/main" id="{736208A1-949F-444F-BE9F-2085B5EA5C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2713" y="1447800"/>
          <a:ext cx="6313487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Visio" r:id="rId3" imgW="5855943" imgH="4177762" progId="Visio.Drawing.11">
                  <p:embed/>
                </p:oleObj>
              </mc:Choice>
              <mc:Fallback>
                <p:oleObj name="Visio" r:id="rId3" imgW="5855943" imgH="4177762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1447800"/>
                        <a:ext cx="6313487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D847E9-F37C-4053-8A6B-1231B0A3F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555B0E1-0A26-4AA8-8208-8778EF72AD24}" type="slidenum">
              <a:rPr kumimoji="0" lang="en-US" altLang="zh-TW">
                <a:ea typeface="Arial Unicode MS" pitchFamily="34" charset="-120"/>
              </a:rPr>
              <a:pPr eaLnBrk="1" hangingPunct="1"/>
              <a:t>11</a:t>
            </a:fld>
            <a:endParaRPr kumimoji="0" lang="en-US" altLang="zh-TW">
              <a:ea typeface="Arial Unicode MS" pitchFamily="34" charset="-12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D1671173-8858-413C-B4FF-F373637B4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Lex Matching Rules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4F7F036-C2BC-42DF-B605-A49E004E2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zh-TW" sz="2600"/>
              <a:t>Match the token with longest match</a:t>
            </a:r>
          </a:p>
          <a:p>
            <a:pPr lvl="1" eaLnBrk="1" hangingPunct="1"/>
            <a:r>
              <a:rPr lang="en-US" altLang="zh-TW" sz="2200"/>
              <a:t>Input: abc</a:t>
            </a:r>
          </a:p>
          <a:p>
            <a:pPr lvl="1" eaLnBrk="1" hangingPunct="1"/>
            <a:r>
              <a:rPr lang="en-US" altLang="zh-TW" sz="2200"/>
              <a:t>Rule: [a-z]+</a:t>
            </a:r>
          </a:p>
          <a:p>
            <a:pPr lvl="1" eaLnBrk="1" hangingPunct="1"/>
            <a:r>
              <a:rPr lang="en-US" altLang="zh-TW" sz="2200"/>
              <a:t>The “abc” will be treated as a token</a:t>
            </a:r>
          </a:p>
          <a:p>
            <a:pPr eaLnBrk="1" hangingPunct="1"/>
            <a:r>
              <a:rPr lang="en-US" altLang="zh-TW" sz="2600"/>
              <a:t>Use the first applicable rule</a:t>
            </a:r>
          </a:p>
          <a:p>
            <a:pPr lvl="1" eaLnBrk="1" hangingPunct="1"/>
            <a:r>
              <a:rPr lang="en-US" altLang="zh-TW" sz="2200"/>
              <a:t>Input: test</a:t>
            </a:r>
          </a:p>
          <a:p>
            <a:pPr lvl="1" eaLnBrk="1" hangingPunct="1"/>
            <a:r>
              <a:rPr lang="en-US" altLang="zh-TW" sz="2200"/>
              <a:t>Rules:</a:t>
            </a:r>
            <a:br>
              <a:rPr lang="en-US" altLang="zh-TW" sz="2200"/>
            </a:br>
            <a:r>
              <a:rPr lang="en-US" altLang="zh-TW" sz="2200"/>
              <a:t>test	{ printf(“rule 1”); }</a:t>
            </a:r>
            <a:br>
              <a:rPr lang="en-US" altLang="zh-TW" sz="2200"/>
            </a:br>
            <a:r>
              <a:rPr lang="en-US" altLang="zh-TW" sz="2200"/>
              <a:t>[a-z]+	{ printf(“rule 2”); }</a:t>
            </a:r>
          </a:p>
          <a:p>
            <a:pPr lvl="1" eaLnBrk="1" hangingPunct="1"/>
            <a:r>
              <a:rPr lang="en-US" altLang="zh-TW" sz="2200"/>
              <a:t>It will print “rule 1”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投影片編號版面配置區 3">
            <a:extLst>
              <a:ext uri="{FF2B5EF4-FFF2-40B4-BE49-F238E27FC236}">
                <a16:creationId xmlns:a16="http://schemas.microsoft.com/office/drawing/2014/main" id="{58B56316-E5AE-4037-A0B2-B76B6174B7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C718BF0-9989-44A1-8A75-D83337FCAA61}" type="slidenum">
              <a:rPr kumimoji="0" lang="en-US" altLang="zh-TW">
                <a:ea typeface="Arial Unicode MS" pitchFamily="34" charset="-120"/>
              </a:rPr>
              <a:pPr eaLnBrk="1" hangingPunct="1"/>
              <a:t>12</a:t>
            </a:fld>
            <a:endParaRPr kumimoji="0" lang="en-US" altLang="zh-TW">
              <a:ea typeface="Arial Unicode MS" pitchFamily="34" charset="-12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ED365AB6-929B-4A1F-A817-28B3204C9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Lex Matching Pattern – REs</a:t>
            </a:r>
          </a:p>
        </p:txBody>
      </p:sp>
      <p:graphicFrame>
        <p:nvGraphicFramePr>
          <p:cNvPr id="20553" name="Group 73">
            <a:extLst>
              <a:ext uri="{FF2B5EF4-FFF2-40B4-BE49-F238E27FC236}">
                <a16:creationId xmlns:a16="http://schemas.microsoft.com/office/drawing/2014/main" id="{EDE13631-FB84-4A71-9BCC-9DB8310F25FE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219200"/>
          <a:ext cx="8153400" cy="4791075"/>
        </p:xfrm>
        <a:graphic>
          <a:graphicData uri="http://schemas.openxmlformats.org/drawingml/2006/table">
            <a:tbl>
              <a:tblPr/>
              <a:tblGrid>
                <a:gridCol w="152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RE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Purpose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.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Matches any single character except \n.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8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*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Matches zero or more occurrence of the preceding RE.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Bo*   -&gt;   B, Bo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8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+ 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Matches one or more occurrence of the preceding 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Bo+   -&gt;   Bo, Boo, </a:t>
                      </a: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Booo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8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?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Matches zero or one occurrence of the preceding 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Bo?   -&gt;   B, Bo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35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[]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Matches a character listed in brackets. If the first character is a circumflex (^), it inverses the meaning to match a not listed character. This is also called a character class.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[</a:t>
                      </a: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abc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]  -&gt;  a, b, c    [_a-z]  -&gt;  a, b, …, z    [^</a:t>
                      </a: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abc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]  -&gt; 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非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a, b, c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^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Matches the beginning of a line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$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Matches the end of a line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投影片編號版面配置區 4">
            <a:extLst>
              <a:ext uri="{FF2B5EF4-FFF2-40B4-BE49-F238E27FC236}">
                <a16:creationId xmlns:a16="http://schemas.microsoft.com/office/drawing/2014/main" id="{42D1D54E-12C4-44E4-B670-85199A7F2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00F06B-F3ED-4495-8677-CEC62FEF4DD8}" type="slidenum">
              <a:rPr kumimoji="0" lang="en-US" altLang="zh-TW">
                <a:ea typeface="Arial Unicode MS" pitchFamily="34" charset="-120"/>
              </a:rPr>
              <a:pPr eaLnBrk="1" hangingPunct="1"/>
              <a:t>13</a:t>
            </a:fld>
            <a:endParaRPr kumimoji="0" lang="en-US" altLang="zh-TW">
              <a:ea typeface="Arial Unicode MS" pitchFamily="34" charset="-12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103EBF8-81B5-4CC1-B9E5-82EF1895F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Lex Matching Pattern – REs (Cont’d)</a:t>
            </a:r>
          </a:p>
        </p:txBody>
      </p:sp>
      <p:graphicFrame>
        <p:nvGraphicFramePr>
          <p:cNvPr id="22591" name="Group 63">
            <a:extLst>
              <a:ext uri="{FF2B5EF4-FFF2-40B4-BE49-F238E27FC236}">
                <a16:creationId xmlns:a16="http://schemas.microsoft.com/office/drawing/2014/main" id="{E79B9783-B470-47F3-BA8B-52AF30B2BF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84375"/>
          <a:ext cx="8229600" cy="4114800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RE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Purpose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9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|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Matches either the preceding RE or the following 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a|b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  -&gt;  a, b   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(</a:t>
                      </a: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a|b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  is equal to  [</a:t>
                      </a: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ab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])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\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The escape character.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\.  -&gt;  .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{}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Indicate how many times the preceding pattern is allowed to match. {times-lower-bound[,times-upper-bound]}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ok{2}  -&gt;  </a:t>
                      </a: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okok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    ok{2,}  -&gt;  </a:t>
                      </a: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okokok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    ok{2,3}  -&gt; </a:t>
                      </a: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okokok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“…”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Interprets everything within the quotation marks literally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int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”  -&gt;  </a:t>
                      </a: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int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()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Group a series of REs together into a new 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(</a:t>
                      </a: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abc|ABC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)  -&gt;  </a:t>
                      </a: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abc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, ABC      (</a:t>
                      </a: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abc|ABC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) +  -&gt;  </a:t>
                      </a: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0"/>
                          <a:cs typeface="Arial Unicode MS" pitchFamily="34" charset="-120"/>
                        </a:rPr>
                        <a:t>abcABCabc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1A0B7-C00C-467A-96C4-2B8EA4E0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Practice 2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3B40FA7-C208-47E9-B14D-0CF7C7DDF7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3BCB0D-34D0-4EDE-9709-18CDCDD30B6B}" type="slidenum">
              <a:rPr kumimoji="0" lang="en-US" altLang="zh-TW">
                <a:ea typeface="Arial Unicode MS" pitchFamily="34" charset="-120"/>
              </a:rPr>
              <a:pPr eaLnBrk="1" hangingPunct="1"/>
              <a:t>14</a:t>
            </a:fld>
            <a:endParaRPr kumimoji="0" lang="en-US" altLang="zh-TW">
              <a:ea typeface="Arial Unicode MS" pitchFamily="34" charset="-120"/>
            </a:endParaRP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64EF6FB9-659E-4BE5-B680-476A5CD32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1600200"/>
            <a:ext cx="8153400" cy="2462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%{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unsigned int charCount=0, wordCount=0, lineCount=0;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%}</a:t>
            </a:r>
          </a:p>
          <a:p>
            <a:pPr eaLnBrk="1" hangingPunct="1"/>
            <a:r>
              <a:rPr lang="en-US" altLang="zh-TW" sz="1400">
                <a:solidFill>
                  <a:srgbClr val="FF0000"/>
                </a:solidFill>
                <a:latin typeface="Lucida Console" panose="020B0609040504020204" pitchFamily="49" charset="0"/>
              </a:rPr>
              <a:t>digit	[0-9]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%%</a:t>
            </a:r>
          </a:p>
          <a:p>
            <a:pPr eaLnBrk="1" hangingPunct="1"/>
            <a:r>
              <a:rPr lang="en-US" altLang="zh-TW" sz="1400">
                <a:solidFill>
                  <a:srgbClr val="FF0000"/>
                </a:solidFill>
                <a:latin typeface="Lucida Console" panose="020B0609040504020204" pitchFamily="49" charset="0"/>
              </a:rPr>
              <a:t>{digit}	{ ECHO; printf(“ is digit.\n”); }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%%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int main(int argc, char *argv[]) {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	yylex();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 	return(0);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7653" name="內容版面配置區 2">
            <a:extLst>
              <a:ext uri="{FF2B5EF4-FFF2-40B4-BE49-F238E27FC236}">
                <a16:creationId xmlns:a16="http://schemas.microsoft.com/office/drawing/2014/main" id="{C5298AEF-C5B0-4A9C-9CF8-85BCEBC9C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267200"/>
            <a:ext cx="8229600" cy="1863725"/>
          </a:xfrm>
        </p:spPr>
        <p:txBody>
          <a:bodyPr/>
          <a:lstStyle/>
          <a:p>
            <a:r>
              <a:rPr lang="en-US" altLang="zh-TW" sz="2000"/>
              <a:t>digits		</a:t>
            </a:r>
            <a:r>
              <a:rPr lang="en-US" altLang="zh-TW" sz="2000">
                <a:solidFill>
                  <a:srgbClr val="FF0000"/>
                </a:solidFill>
              </a:rPr>
              <a:t>[0-9]+  ,  {digit}+</a:t>
            </a:r>
          </a:p>
          <a:p>
            <a:r>
              <a:rPr lang="en-US" altLang="zh-TW" sz="2000"/>
              <a:t>integer	</a:t>
            </a:r>
            <a:r>
              <a:rPr lang="en-US" altLang="zh-TW" sz="2000">
                <a:solidFill>
                  <a:srgbClr val="FF0000"/>
                </a:solidFill>
              </a:rPr>
              <a:t>[+-]?{digits}</a:t>
            </a:r>
          </a:p>
          <a:p>
            <a:r>
              <a:rPr lang="en-US" altLang="zh-TW" sz="2000"/>
              <a:t>float		</a:t>
            </a:r>
            <a:r>
              <a:rPr lang="en-US" altLang="zh-TW" sz="2000">
                <a:solidFill>
                  <a:srgbClr val="FF0000"/>
                </a:solidFill>
              </a:rPr>
              <a:t>{digits}\.{digits}</a:t>
            </a:r>
            <a:endParaRPr lang="en-US" altLang="zh-TW" sz="2000"/>
          </a:p>
          <a:p>
            <a:r>
              <a:rPr lang="en-US" altLang="zh-TW" sz="2000"/>
              <a:t>letter	</a:t>
            </a:r>
            <a:r>
              <a:rPr lang="en-US" altLang="zh-TW" sz="2000">
                <a:solidFill>
                  <a:srgbClr val="FF0000"/>
                </a:solidFill>
              </a:rPr>
              <a:t>[a-zA-Z_]</a:t>
            </a:r>
          </a:p>
          <a:p>
            <a:r>
              <a:rPr lang="en-US" altLang="zh-TW" sz="2000"/>
              <a:t>identifier	</a:t>
            </a:r>
            <a:r>
              <a:rPr lang="en-US" altLang="zh-TW" sz="2000">
                <a:solidFill>
                  <a:srgbClr val="FF0000"/>
                </a:solidFill>
              </a:rPr>
              <a:t>{letter}({letter}|{digit})*</a:t>
            </a:r>
            <a:endParaRPr lang="zh-TW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EEA60710-C8A9-4A4E-84E4-AA8D5400C6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36A1B14-5039-4290-96D3-527499116FCA}" type="slidenum">
              <a:rPr kumimoji="0" lang="en-US" altLang="zh-TW">
                <a:ea typeface="Arial Unicode MS" pitchFamily="34" charset="-120"/>
              </a:rPr>
              <a:pPr eaLnBrk="1" hangingPunct="1"/>
              <a:t>15</a:t>
            </a:fld>
            <a:endParaRPr kumimoji="0" lang="en-US" altLang="zh-TW">
              <a:ea typeface="Arial Unicode MS" pitchFamily="34" charset="-12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B4241507-255F-41EC-80C5-144D9CD95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How to write comments rule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2B71B9E-A762-4518-A2C9-304347231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2600"/>
              <a:t>Identify C-like comments   /* … */</a:t>
            </a:r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9629F2B6-09BF-407F-ACAE-489474692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14600"/>
            <a:ext cx="7315200" cy="312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  <a:latin typeface="Lucida Console" panose="020B0609040504020204" pitchFamily="49" charset="0"/>
              </a:rPr>
              <a:t>%x COMMENT</a:t>
            </a:r>
          </a:p>
          <a:p>
            <a:pPr eaLnBrk="1" hangingPunct="1"/>
            <a:r>
              <a:rPr lang="en-US" altLang="zh-TW">
                <a:latin typeface="Lucida Console" panose="020B0609040504020204" pitchFamily="49" charset="0"/>
              </a:rPr>
              <a:t>%%</a:t>
            </a:r>
          </a:p>
          <a:p>
            <a:pPr eaLnBrk="1" hangingPunct="1"/>
            <a:r>
              <a:rPr lang="en-US" altLang="zh-TW">
                <a:solidFill>
                  <a:srgbClr val="FF0000"/>
                </a:solidFill>
                <a:latin typeface="Lucida Console" panose="020B0609040504020204" pitchFamily="49" charset="0"/>
              </a:rPr>
              <a:t>"/*"			{BEGIN COMMENT;}</a:t>
            </a:r>
          </a:p>
          <a:p>
            <a:pPr eaLnBrk="1" hangingPunct="1"/>
            <a:r>
              <a:rPr lang="en-US" altLang="zh-TW">
                <a:solidFill>
                  <a:srgbClr val="FF0000"/>
                </a:solidFill>
                <a:latin typeface="Lucida Console" panose="020B0609040504020204" pitchFamily="49" charset="0"/>
              </a:rPr>
              <a:t>&lt;COMMENT&gt;.|\n		{/* do nothing */}</a:t>
            </a:r>
          </a:p>
          <a:p>
            <a:pPr eaLnBrk="1" hangingPunct="1"/>
            <a:r>
              <a:rPr lang="en-US" altLang="zh-TW">
                <a:solidFill>
                  <a:srgbClr val="FF0000"/>
                </a:solidFill>
                <a:latin typeface="Lucida Console" panose="020B0609040504020204" pitchFamily="49" charset="0"/>
              </a:rPr>
              <a:t>&lt;COMMENT&gt;"*/"		{BEGIN INITIAL;}</a:t>
            </a:r>
          </a:p>
          <a:p>
            <a:pPr eaLnBrk="1" hangingPunct="1"/>
            <a:r>
              <a:rPr lang="en-US" altLang="zh-TW">
                <a:solidFill>
                  <a:srgbClr val="FF0000"/>
                </a:solidFill>
                <a:latin typeface="Lucida Console" panose="020B0609040504020204" pitchFamily="49" charset="0"/>
              </a:rPr>
              <a:t>.|\n			{ECHO;}</a:t>
            </a:r>
          </a:p>
          <a:p>
            <a:pPr eaLnBrk="1" hangingPunct="1"/>
            <a:r>
              <a:rPr lang="en-US" altLang="zh-TW">
                <a:latin typeface="Lucida Console" panose="020B0609040504020204" pitchFamily="49" charset="0"/>
              </a:rPr>
              <a:t>%%</a:t>
            </a:r>
          </a:p>
          <a:p>
            <a:pPr eaLnBrk="1" hangingPunct="1"/>
            <a:r>
              <a:rPr lang="en-US" altLang="zh-TW">
                <a:latin typeface="Lucida Console" panose="020B0609040504020204" pitchFamily="49" charset="0"/>
              </a:rPr>
              <a:t>int main(void) {</a:t>
            </a:r>
          </a:p>
          <a:p>
            <a:pPr eaLnBrk="1" hangingPunct="1"/>
            <a:r>
              <a:rPr lang="en-US" altLang="zh-TW">
                <a:latin typeface="Lucida Console" panose="020B0609040504020204" pitchFamily="49" charset="0"/>
              </a:rPr>
              <a:t>	yylex();</a:t>
            </a:r>
          </a:p>
          <a:p>
            <a:pPr eaLnBrk="1" hangingPunct="1"/>
            <a:r>
              <a:rPr lang="en-US" altLang="zh-TW">
                <a:latin typeface="Lucida Console" panose="020B0609040504020204" pitchFamily="49" charset="0"/>
              </a:rPr>
              <a:t>	return(0);</a:t>
            </a:r>
          </a:p>
          <a:p>
            <a:pPr eaLnBrk="1" hangingPunct="1"/>
            <a:r>
              <a:rPr lang="en-US" altLang="zh-TW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圓角矩形圖說文字 6">
            <a:extLst>
              <a:ext uri="{FF2B5EF4-FFF2-40B4-BE49-F238E27FC236}">
                <a16:creationId xmlns:a16="http://schemas.microsoft.com/office/drawing/2014/main" id="{973A7804-C3D5-4E15-ADF2-C5D15668DBCD}"/>
              </a:ext>
            </a:extLst>
          </p:cNvPr>
          <p:cNvSpPr/>
          <p:nvPr/>
        </p:nvSpPr>
        <p:spPr>
          <a:xfrm>
            <a:off x="2590800" y="2482850"/>
            <a:ext cx="1447800" cy="412750"/>
          </a:xfrm>
          <a:prstGeom prst="wedgeRoundRectCallout">
            <a:avLst>
              <a:gd name="adj1" fmla="val -100987"/>
              <a:gd name="adj2" fmla="val 13693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INITIAL state</a:t>
            </a:r>
            <a:endParaRPr lang="en-US" altLang="zh-TW" i="1" dirty="0"/>
          </a:p>
        </p:txBody>
      </p:sp>
      <p:sp>
        <p:nvSpPr>
          <p:cNvPr id="8" name="圓角矩形圖說文字 7">
            <a:extLst>
              <a:ext uri="{FF2B5EF4-FFF2-40B4-BE49-F238E27FC236}">
                <a16:creationId xmlns:a16="http://schemas.microsoft.com/office/drawing/2014/main" id="{0683A403-35ED-4C93-A1E6-685EAE1965C7}"/>
              </a:ext>
            </a:extLst>
          </p:cNvPr>
          <p:cNvSpPr/>
          <p:nvPr/>
        </p:nvSpPr>
        <p:spPr>
          <a:xfrm>
            <a:off x="4800600" y="2482850"/>
            <a:ext cx="1219200" cy="457200"/>
          </a:xfrm>
          <a:prstGeom prst="wedgeRoundRectCallout">
            <a:avLst>
              <a:gd name="adj1" fmla="val -260636"/>
              <a:gd name="adj2" fmla="val 15701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Start state</a:t>
            </a:r>
            <a:endParaRPr lang="en-US" altLang="zh-TW" i="1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E0B8E8-9BB8-4B31-8837-73AFB6167E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23AB68-C73D-405A-ABD0-4C148A25947E}" type="slidenum">
              <a:rPr kumimoji="0" lang="en-US" altLang="zh-TW">
                <a:ea typeface="Arial Unicode MS" pitchFamily="34" charset="-120"/>
              </a:rPr>
              <a:pPr eaLnBrk="1" hangingPunct="1"/>
              <a:t>16</a:t>
            </a:fld>
            <a:endParaRPr kumimoji="0" lang="en-US" altLang="zh-TW">
              <a:ea typeface="Arial Unicode MS" pitchFamily="34" charset="-12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0AEA55C-6847-4046-83AD-85FC3F9F6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Match with Start States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06658D7-1DC1-4071-9B9C-907C5BB9A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600"/>
              <a:t>Limit the scope of rules</a:t>
            </a:r>
          </a:p>
          <a:p>
            <a:pPr lvl="1" eaLnBrk="1" hangingPunct="1"/>
            <a:r>
              <a:rPr lang="en-US" altLang="zh-TW" sz="2200"/>
              <a:t>A rule can be limited to be available only in a </a:t>
            </a:r>
            <a:r>
              <a:rPr lang="en-US" altLang="zh-TW" sz="2200" i="1"/>
              <a:t>start state</a:t>
            </a:r>
          </a:p>
          <a:p>
            <a:pPr eaLnBrk="1" hangingPunct="1"/>
            <a:r>
              <a:rPr lang="en-US" altLang="zh-TW" sz="2600"/>
              <a:t>Start states are defined in the definition section</a:t>
            </a:r>
          </a:p>
          <a:p>
            <a:pPr lvl="1" eaLnBrk="1" hangingPunct="1"/>
            <a:r>
              <a:rPr lang="en-US" altLang="zh-TW" sz="2200"/>
              <a:t>%s </a:t>
            </a:r>
            <a:r>
              <a:rPr lang="en-US" altLang="zh-TW" sz="2200" i="1"/>
              <a:t>state-name</a:t>
            </a:r>
            <a:r>
              <a:rPr lang="en-US" altLang="zh-TW" sz="2200"/>
              <a:t>: Define a regular start state</a:t>
            </a:r>
          </a:p>
          <a:p>
            <a:pPr lvl="1" eaLnBrk="1" hangingPunct="1"/>
            <a:r>
              <a:rPr lang="en-US" altLang="zh-TW" sz="2200">
                <a:solidFill>
                  <a:srgbClr val="FF0000"/>
                </a:solidFill>
              </a:rPr>
              <a:t>%x </a:t>
            </a:r>
            <a:r>
              <a:rPr lang="en-US" altLang="zh-TW" sz="2200" i="1">
                <a:solidFill>
                  <a:srgbClr val="FF0000"/>
                </a:solidFill>
              </a:rPr>
              <a:t>state-name</a:t>
            </a:r>
            <a:r>
              <a:rPr lang="en-US" altLang="zh-TW" sz="2200">
                <a:solidFill>
                  <a:srgbClr val="FF0000"/>
                </a:solidFill>
              </a:rPr>
              <a:t>: Define a exclusive start state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B4674F-2834-472B-A583-78255E9DAF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4CB935C-6E98-49BA-B39F-B16D5913B9E7}" type="slidenum">
              <a:rPr kumimoji="0" lang="en-US" altLang="zh-TW">
                <a:ea typeface="Arial Unicode MS" pitchFamily="34" charset="-120"/>
              </a:rPr>
              <a:pPr eaLnBrk="1" hangingPunct="1"/>
              <a:t>17</a:t>
            </a:fld>
            <a:endParaRPr kumimoji="0" lang="en-US" altLang="zh-TW">
              <a:ea typeface="Arial Unicode MS" pitchFamily="34" charset="-12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6B3442A1-7C8E-4162-AE4A-2D0886DF7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More on Start States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D0A3BF94-DA6D-4625-808E-2FCA5ABBE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600"/>
              <a:t>Lex starts with a regular INITIAL start state</a:t>
            </a:r>
          </a:p>
          <a:p>
            <a:pPr lvl="1" eaLnBrk="1" hangingPunct="1"/>
            <a:r>
              <a:rPr lang="en-US" altLang="zh-TW" sz="2200"/>
              <a:t>start state = INITIAL</a:t>
            </a:r>
          </a:p>
          <a:p>
            <a:pPr eaLnBrk="1" hangingPunct="1"/>
            <a:r>
              <a:rPr lang="en-US" altLang="zh-TW" sz="2600"/>
              <a:t>Start state can be switched using the </a:t>
            </a:r>
            <a:r>
              <a:rPr lang="en-US" altLang="zh-TW" sz="2600" i="1"/>
              <a:t>BEGIN</a:t>
            </a:r>
            <a:r>
              <a:rPr lang="en-US" altLang="zh-TW" sz="2600"/>
              <a:t> macro in actions</a:t>
            </a:r>
          </a:p>
          <a:p>
            <a:pPr eaLnBrk="1" hangingPunct="1"/>
            <a:r>
              <a:rPr lang="en-US" altLang="zh-TW" sz="2600"/>
              <a:t>When lex is in a regular start state</a:t>
            </a:r>
          </a:p>
          <a:p>
            <a:pPr lvl="1" eaLnBrk="1" hangingPunct="1"/>
            <a:r>
              <a:rPr lang="en-US" altLang="zh-TW" sz="2200"/>
              <a:t>Rules with the INITIAL state or the matched state are both used for matching</a:t>
            </a:r>
          </a:p>
          <a:p>
            <a:pPr eaLnBrk="1" hangingPunct="1"/>
            <a:r>
              <a:rPr lang="en-US" altLang="zh-TW" sz="2600"/>
              <a:t>When lex is in an exclusive start state</a:t>
            </a:r>
          </a:p>
          <a:p>
            <a:pPr lvl="1" eaLnBrk="1" hangingPunct="1"/>
            <a:r>
              <a:rPr lang="en-US" altLang="zh-TW" sz="2200"/>
              <a:t>Only rules with the matched state are used for matching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60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8C2D58-7BB5-405C-B08B-4AB79B4FBE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06F8DC4-AD24-4CD2-9859-8E86B54812B6}" type="slidenum">
              <a:rPr kumimoji="0" lang="en-US" altLang="zh-TW">
                <a:ea typeface="Arial Unicode MS" pitchFamily="34" charset="-120"/>
              </a:rPr>
              <a:pPr eaLnBrk="1" hangingPunct="1"/>
              <a:t>18</a:t>
            </a:fld>
            <a:endParaRPr kumimoji="0" lang="en-US" altLang="zh-TW">
              <a:ea typeface="Arial Unicode MS" pitchFamily="34" charset="-12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953184BF-9A0F-45BA-B6C7-D32B25013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Common </a:t>
            </a:r>
            <a:r>
              <a:rPr lang="en-US" altLang="zh-TW" dirty="0" err="1"/>
              <a:t>Lex</a:t>
            </a:r>
            <a:r>
              <a:rPr lang="en-US" altLang="zh-TW" dirty="0"/>
              <a:t> Variables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0928B44A-00DE-4379-AAE1-7EF3350E9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5275"/>
            <a:ext cx="8229600" cy="4302125"/>
          </a:xfrm>
        </p:spPr>
        <p:txBody>
          <a:bodyPr/>
          <a:lstStyle/>
          <a:p>
            <a:pPr eaLnBrk="1" hangingPunct="1"/>
            <a:r>
              <a:rPr lang="en-US" altLang="zh-TW" sz="2600"/>
              <a:t>yyout</a:t>
            </a:r>
          </a:p>
          <a:p>
            <a:pPr lvl="1" eaLnBrk="1" hangingPunct="1"/>
            <a:r>
              <a:rPr lang="en-US" altLang="zh-TW" sz="2200"/>
              <a:t>The FILE* used for output, it is equivalent to stdout by default</a:t>
            </a:r>
          </a:p>
          <a:p>
            <a:pPr eaLnBrk="1" hangingPunct="1"/>
            <a:r>
              <a:rPr lang="en-US" altLang="zh-TW" sz="2600"/>
              <a:t>yyin</a:t>
            </a:r>
          </a:p>
          <a:p>
            <a:pPr lvl="1" eaLnBrk="1" hangingPunct="1"/>
            <a:r>
              <a:rPr lang="en-US" altLang="zh-TW" sz="2200"/>
              <a:t>The FILE* used for read input, it is equivalent to stdin by default</a:t>
            </a:r>
          </a:p>
          <a:p>
            <a:pPr eaLnBrk="1" hangingPunct="1"/>
            <a:r>
              <a:rPr lang="en-US" altLang="zh-TW" sz="2600"/>
              <a:t>yytext</a:t>
            </a:r>
          </a:p>
          <a:p>
            <a:pPr lvl="1" eaLnBrk="1" hangingPunct="1"/>
            <a:r>
              <a:rPr lang="en-US" altLang="zh-TW" sz="2200"/>
              <a:t>Store the matched token</a:t>
            </a:r>
          </a:p>
          <a:p>
            <a:pPr eaLnBrk="1" hangingPunct="1"/>
            <a:r>
              <a:rPr lang="en-US" altLang="zh-TW" sz="2600"/>
              <a:t>yyleng</a:t>
            </a:r>
          </a:p>
          <a:p>
            <a:pPr lvl="1" eaLnBrk="1" hangingPunct="1"/>
            <a:r>
              <a:rPr lang="en-US" altLang="zh-TW" sz="2200"/>
              <a:t>Store the length of the matched token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E78C3F-2C60-4DF8-AA74-DF5226729D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3C818A7-97D1-4AAF-BD5C-936525E4A028}" type="slidenum">
              <a:rPr kumimoji="0" lang="en-US" altLang="zh-TW">
                <a:ea typeface="Arial Unicode MS" pitchFamily="34" charset="-120"/>
              </a:rPr>
              <a:pPr eaLnBrk="1" hangingPunct="1"/>
              <a:t>19</a:t>
            </a:fld>
            <a:endParaRPr kumimoji="0" lang="en-US" altLang="zh-TW">
              <a:ea typeface="Arial Unicode MS" pitchFamily="34" charset="-12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46CC376C-3AEB-4774-9199-95DC2615F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Common Lex Macros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CEC8BDF-2456-46B0-A3A6-219CD0DAD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zh-TW" sz="2600"/>
              <a:t>ECHO</a:t>
            </a:r>
          </a:p>
          <a:p>
            <a:pPr lvl="1" eaLnBrk="1" hangingPunct="1"/>
            <a:r>
              <a:rPr lang="en-US" altLang="zh-TW" sz="2200"/>
              <a:t>It is equivalent to </a:t>
            </a:r>
            <a:r>
              <a:rPr lang="en-US" altLang="zh-TW" sz="2200">
                <a:latin typeface="Courier New" panose="02070309020205020404" pitchFamily="49" charset="0"/>
              </a:rPr>
              <a:t>fprintf(yyout, “%s”, yytext)</a:t>
            </a:r>
          </a:p>
          <a:p>
            <a:pPr lvl="1" eaLnBrk="1" hangingPunct="1"/>
            <a:r>
              <a:rPr lang="en-US" altLang="zh-TW" sz="2200"/>
              <a:t>An example: ECHO;</a:t>
            </a:r>
          </a:p>
          <a:p>
            <a:pPr eaLnBrk="1" hangingPunct="1"/>
            <a:r>
              <a:rPr lang="en-US" altLang="zh-TW" sz="2600"/>
              <a:t>BEGIN</a:t>
            </a:r>
          </a:p>
          <a:p>
            <a:pPr lvl="1" eaLnBrk="1" hangingPunct="1"/>
            <a:r>
              <a:rPr lang="en-US" altLang="zh-TW" sz="2200"/>
              <a:t>Switch the start state</a:t>
            </a:r>
          </a:p>
          <a:p>
            <a:pPr lvl="1" eaLnBrk="1" hangingPunct="1"/>
            <a:r>
              <a:rPr lang="en-US" altLang="zh-TW" sz="2200"/>
              <a:t>An example: BEGIN INITIAL;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F70AC370-269D-470F-9581-62F3FB30A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6398506-05C2-4AE2-A5E7-311CF4B1046B}" type="slidenum">
              <a:rPr kumimoji="0" lang="en-US" altLang="zh-TW">
                <a:ea typeface="Arial Unicode MS" pitchFamily="34" charset="-120"/>
              </a:rPr>
              <a:pPr eaLnBrk="1" hangingPunct="1"/>
              <a:t>2</a:t>
            </a:fld>
            <a:endParaRPr kumimoji="0" lang="en-US" altLang="zh-TW">
              <a:ea typeface="Arial Unicode MS" pitchFamily="34" charset="-12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0D1E118A-163E-4BA3-A94A-EEBFE17F9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What is </a:t>
            </a:r>
            <a:r>
              <a:rPr lang="en-US" altLang="zh-TW" dirty="0" err="1"/>
              <a:t>Lex</a:t>
            </a:r>
            <a:endParaRPr lang="en-US" altLang="zh-TW" dirty="0"/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20DB77B-D1ED-4DED-899D-00E296DA7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600"/>
              <a:t>A lexical analyzer generator</a:t>
            </a:r>
          </a:p>
          <a:p>
            <a:pPr lvl="1" eaLnBrk="1" hangingPunct="1"/>
            <a:r>
              <a:rPr lang="en-US" altLang="zh-TW" sz="2200"/>
              <a:t>Read characters and translate to token</a:t>
            </a:r>
          </a:p>
          <a:p>
            <a:pPr lvl="1" eaLnBrk="1" hangingPunct="1"/>
            <a:r>
              <a:rPr lang="en-US" altLang="zh-TW" sz="2200"/>
              <a:t>Read rules from a specification file (</a:t>
            </a:r>
            <a:r>
              <a:rPr lang="en-US" altLang="zh-TW" sz="2200">
                <a:latin typeface="Lucida Console" panose="020B0609040504020204" pitchFamily="49" charset="0"/>
              </a:rPr>
              <a:t>*.l</a:t>
            </a:r>
            <a:r>
              <a:rPr lang="en-US" altLang="zh-TW" sz="2200"/>
              <a:t> file)</a:t>
            </a:r>
          </a:p>
          <a:p>
            <a:pPr lvl="1" eaLnBrk="1" hangingPunct="1"/>
            <a:r>
              <a:rPr lang="en-US" altLang="zh-TW" sz="2200"/>
              <a:t>Generate the lexical analyzer in C language</a:t>
            </a:r>
          </a:p>
        </p:txBody>
      </p:sp>
      <p:graphicFrame>
        <p:nvGraphicFramePr>
          <p:cNvPr id="15365" name="Object 9">
            <a:extLst>
              <a:ext uri="{FF2B5EF4-FFF2-40B4-BE49-F238E27FC236}">
                <a16:creationId xmlns:a16="http://schemas.microsoft.com/office/drawing/2014/main" id="{DAF81AE7-F4AD-46FB-BA89-B4165CA3E0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191000"/>
          <a:ext cx="73152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Visio" r:id="rId3" imgW="5797853" imgH="757704" progId="Visio.Drawing.11">
                  <p:embed/>
                </p:oleObj>
              </mc:Choice>
              <mc:Fallback>
                <p:oleObj name="Visio" r:id="rId3" imgW="5797853" imgH="757704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73152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98431-40AE-47E3-87F5-F4D14718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Practice2</a:t>
            </a:r>
            <a:endParaRPr lang="zh-TW" altLang="en-US" dirty="0"/>
          </a:p>
        </p:txBody>
      </p:sp>
      <p:sp>
        <p:nvSpPr>
          <p:cNvPr id="33795" name="內容版面配置區 2">
            <a:extLst>
              <a:ext uri="{FF2B5EF4-FFF2-40B4-BE49-F238E27FC236}">
                <a16:creationId xmlns:a16="http://schemas.microsoft.com/office/drawing/2014/main" id="{510303E3-73B7-4F91-B948-D82B1E1A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Add ‘comment’ to “word_count.l”</a:t>
            </a:r>
          </a:p>
          <a:p>
            <a:endParaRPr lang="en-US" altLang="zh-TW"/>
          </a:p>
          <a:p>
            <a:r>
              <a:rPr lang="en-US" altLang="zh-TW"/>
              <a:t>Compile and run the analyzer </a:t>
            </a:r>
            <a:endParaRPr lang="zh-TW" altLang="en-US"/>
          </a:p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F4E458-8A5A-4148-83E9-2099E8ED1D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534F32C-C77F-451F-A9D3-32F3423DD87A}" type="slidenum">
              <a:rPr kumimoji="0" lang="en-US" altLang="zh-TW">
                <a:ea typeface="Arial Unicode MS" pitchFamily="34" charset="-120"/>
              </a:rPr>
              <a:pPr eaLnBrk="1" hangingPunct="1"/>
              <a:t>20</a:t>
            </a:fld>
            <a:endParaRPr kumimoji="0" lang="en-US" altLang="zh-TW">
              <a:ea typeface="Arial Unicode MS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708860C-6C43-4A9B-AAC8-E31559FDC12E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3429000"/>
          <a:ext cx="6096000" cy="11890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9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Lucida Console" pitchFamily="49" charset="0"/>
                        </a:rPr>
                        <a:t>$ flex –o </a:t>
                      </a:r>
                      <a:r>
                        <a:rPr lang="en-US" altLang="zh-TW" sz="1800" dirty="0" err="1">
                          <a:latin typeface="Lucida Console" pitchFamily="49" charset="0"/>
                        </a:rPr>
                        <a:t>lex.yy.c</a:t>
                      </a:r>
                      <a:r>
                        <a:rPr lang="en-US" altLang="zh-TW" sz="1800" dirty="0">
                          <a:latin typeface="Lucida Console" pitchFamily="49" charset="0"/>
                        </a:rPr>
                        <a:t> </a:t>
                      </a:r>
                      <a:r>
                        <a:rPr lang="en-US" altLang="zh-TW" sz="1800" dirty="0" err="1">
                          <a:latin typeface="Lucida Console" pitchFamily="49" charset="0"/>
                        </a:rPr>
                        <a:t>word_count.l</a:t>
                      </a:r>
                      <a:endParaRPr lang="en-US" altLang="zh-TW" sz="1800" dirty="0">
                        <a:latin typeface="Lucida Console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Lucida Console" pitchFamily="49" charset="0"/>
                        </a:rPr>
                        <a:t>$ gcc –o simple lex.yy.c –lfl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>
                        <a:latin typeface="Lucida Console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Lucida Console" pitchFamily="49" charset="0"/>
                        </a:rPr>
                        <a:t>$ ./simple &lt; /</a:t>
                      </a:r>
                      <a:r>
                        <a:rPr lang="en-US" altLang="zh-TW" sz="1800" dirty="0" err="1">
                          <a:latin typeface="Lucida Console" pitchFamily="49" charset="0"/>
                        </a:rPr>
                        <a:t>etc</a:t>
                      </a:r>
                      <a:r>
                        <a:rPr lang="en-US" altLang="zh-TW" sz="1800" dirty="0">
                          <a:latin typeface="Lucida Console" pitchFamily="49" charset="0"/>
                        </a:rPr>
                        <a:t>/</a:t>
                      </a:r>
                      <a:r>
                        <a:rPr lang="en-US" altLang="zh-TW" sz="1800" dirty="0" err="1">
                          <a:latin typeface="Lucida Console" pitchFamily="49" charset="0"/>
                        </a:rPr>
                        <a:t>passwd</a:t>
                      </a:r>
                      <a:endParaRPr lang="en-US" altLang="zh-TW" sz="1800" dirty="0">
                        <a:latin typeface="Lucida Console" pitchFamily="49" charset="0"/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2264C0C1-9273-4DBE-91DF-210378374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0D215FD-4E2F-4CE0-9628-A569C3B2DB71}" type="slidenum">
              <a:rPr kumimoji="0" lang="en-US" altLang="zh-TW">
                <a:ea typeface="Arial Unicode MS" pitchFamily="34" charset="-120"/>
              </a:rPr>
              <a:pPr eaLnBrk="1" hangingPunct="1"/>
              <a:t>3</a:t>
            </a:fld>
            <a:endParaRPr kumimoji="0" lang="en-US" altLang="zh-TW">
              <a:ea typeface="Arial Unicode MS" pitchFamily="34" charset="-12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7E02708-2DB9-4BDF-A036-920EE8A22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The First Impression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9B2E6C7C-E29C-463B-80B6-3F04CBA1F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600"/>
              <a:t>The structure of a lex program – three sections</a:t>
            </a:r>
          </a:p>
          <a:p>
            <a:pPr lvl="1" eaLnBrk="1" hangingPunct="1"/>
            <a:r>
              <a:rPr lang="en-US" altLang="zh-TW" sz="2200"/>
              <a:t>Definition section: any initial C/C++ codes or lex definitions</a:t>
            </a:r>
          </a:p>
          <a:p>
            <a:pPr lvl="1" eaLnBrk="1" hangingPunct="1"/>
            <a:r>
              <a:rPr lang="en-US" altLang="zh-TW" sz="2200"/>
              <a:t>Rules section: pattern + action, separated by whitespaces</a:t>
            </a:r>
          </a:p>
          <a:p>
            <a:pPr lvl="1" eaLnBrk="1" hangingPunct="1"/>
            <a:r>
              <a:rPr lang="en-US" altLang="zh-TW" sz="2200"/>
              <a:t>Subroutine section: any legal C or C++ codes</a:t>
            </a:r>
          </a:p>
          <a:p>
            <a:pPr eaLnBrk="1" hangingPunct="1"/>
            <a:r>
              <a:rPr lang="en-US" altLang="zh-TW" sz="2600"/>
              <a:t>Two sections are separated by a “%%” line</a:t>
            </a:r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13D259D0-D30B-44FC-8173-C64226BED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191000"/>
            <a:ext cx="472440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… </a:t>
            </a:r>
            <a:r>
              <a:rPr lang="en-US" altLang="zh-TW" i="1">
                <a:latin typeface="Lucida Console" panose="020B0609040504020204" pitchFamily="49" charset="0"/>
              </a:rPr>
              <a:t>Definition Section</a:t>
            </a:r>
            <a:r>
              <a:rPr lang="en-US" altLang="zh-TW">
                <a:latin typeface="Lucida Console" panose="020B0609040504020204" pitchFamily="49" charset="0"/>
              </a:rPr>
              <a:t> …</a:t>
            </a:r>
            <a:br>
              <a:rPr lang="en-US" altLang="zh-TW">
                <a:latin typeface="Lucida Console" panose="020B0609040504020204" pitchFamily="49" charset="0"/>
              </a:rPr>
            </a:br>
            <a:r>
              <a:rPr lang="en-US" altLang="zh-TW" b="1">
                <a:solidFill>
                  <a:srgbClr val="FF3300"/>
                </a:solidFill>
                <a:latin typeface="Lucida Console" panose="020B0609040504020204" pitchFamily="49" charset="0"/>
              </a:rPr>
              <a:t>%%</a:t>
            </a:r>
            <a:br>
              <a:rPr lang="en-US" altLang="zh-TW">
                <a:latin typeface="Lucida Console" panose="020B0609040504020204" pitchFamily="49" charset="0"/>
              </a:rPr>
            </a:br>
            <a:r>
              <a:rPr lang="en-US" altLang="zh-TW">
                <a:latin typeface="Lucida Console" panose="020B0609040504020204" pitchFamily="49" charset="0"/>
              </a:rPr>
              <a:t>… </a:t>
            </a:r>
            <a:r>
              <a:rPr lang="en-US" altLang="zh-TW" i="1">
                <a:latin typeface="Lucida Console" panose="020B0609040504020204" pitchFamily="49" charset="0"/>
              </a:rPr>
              <a:t>Rules Section</a:t>
            </a:r>
            <a:r>
              <a:rPr lang="en-US" altLang="zh-TW">
                <a:latin typeface="Lucida Console" panose="020B0609040504020204" pitchFamily="49" charset="0"/>
              </a:rPr>
              <a:t> …</a:t>
            </a:r>
            <a:br>
              <a:rPr lang="en-US" altLang="zh-TW">
                <a:latin typeface="Lucida Console" panose="020B0609040504020204" pitchFamily="49" charset="0"/>
              </a:rPr>
            </a:br>
            <a:r>
              <a:rPr lang="en-US" altLang="zh-TW" b="1">
                <a:solidFill>
                  <a:srgbClr val="FF3300"/>
                </a:solidFill>
                <a:latin typeface="Lucida Console" panose="020B0609040504020204" pitchFamily="49" charset="0"/>
              </a:rPr>
              <a:t>%%</a:t>
            </a:r>
            <a:br>
              <a:rPr lang="en-US" altLang="zh-TW">
                <a:latin typeface="Lucida Console" panose="020B0609040504020204" pitchFamily="49" charset="0"/>
              </a:rPr>
            </a:br>
            <a:r>
              <a:rPr lang="en-US" altLang="zh-TW">
                <a:latin typeface="Lucida Console" panose="020B0609040504020204" pitchFamily="49" charset="0"/>
              </a:rPr>
              <a:t>… </a:t>
            </a:r>
            <a:r>
              <a:rPr lang="en-US" altLang="zh-TW" i="1">
                <a:latin typeface="Lucida Console" panose="020B0609040504020204" pitchFamily="49" charset="0"/>
              </a:rPr>
              <a:t>Subroutine Section</a:t>
            </a:r>
            <a:r>
              <a:rPr lang="en-US" altLang="zh-TW">
                <a:latin typeface="Lucida Console" panose="020B0609040504020204" pitchFamily="49" charset="0"/>
              </a:rPr>
              <a:t> …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44A97731-8F0B-459E-9C19-AEC790D9AB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B4C5AF5-2E60-4478-9339-C4FF663DDB0A}" type="slidenum">
              <a:rPr kumimoji="0" lang="en-US" altLang="zh-TW">
                <a:ea typeface="Arial Unicode MS" pitchFamily="34" charset="-120"/>
              </a:rPr>
              <a:pPr eaLnBrk="1" hangingPunct="1"/>
              <a:t>4</a:t>
            </a:fld>
            <a:endParaRPr kumimoji="0" lang="en-US" altLang="zh-TW">
              <a:ea typeface="Arial Unicode MS" pitchFamily="34" charset="-12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CC726A29-9187-488B-8AA2-61D1C9004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The Simplest Lex Program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7B86C8E-364A-4BC8-B2A7-E02026DDA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zh-TW" sz="2600"/>
              <a:t>The lex code</a:t>
            </a:r>
          </a:p>
          <a:p>
            <a:pPr lvl="2" eaLnBrk="1" hangingPunct="1"/>
            <a:endParaRPr lang="en-US" altLang="zh-TW" sz="2000"/>
          </a:p>
          <a:p>
            <a:pPr lvl="2" eaLnBrk="1" hangingPunct="1"/>
            <a:endParaRPr lang="en-US" altLang="zh-TW" sz="2000"/>
          </a:p>
          <a:p>
            <a:pPr lvl="2" eaLnBrk="1" hangingPunct="1"/>
            <a:endParaRPr lang="en-US" altLang="zh-TW" sz="2000"/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6D43DF7A-78CA-45FF-A9A8-693296558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14600"/>
            <a:ext cx="8153400" cy="332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%{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unsigned int charCount=0, wordCount=0, lineCount=0;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%}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word	[^ \t\n]+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eol	\n</a:t>
            </a:r>
          </a:p>
          <a:p>
            <a:pPr eaLnBrk="1" hangingPunct="1"/>
            <a:r>
              <a:rPr lang="en-US" altLang="zh-TW" sz="1400" b="1">
                <a:solidFill>
                  <a:srgbClr val="FF0000"/>
                </a:solidFill>
                <a:latin typeface="Lucida Console" panose="020B0609040504020204" pitchFamily="49" charset="0"/>
              </a:rPr>
              <a:t>%%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{word}	{ wordCount++; charCount += yyleng; }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{eol}	{ charCount++; lineCount++; }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.	charCount++;</a:t>
            </a:r>
          </a:p>
          <a:p>
            <a:pPr eaLnBrk="1" hangingPunct="1"/>
            <a:r>
              <a:rPr lang="en-US" altLang="zh-TW" sz="1400" b="1">
                <a:solidFill>
                  <a:srgbClr val="FF0000"/>
                </a:solidFill>
                <a:latin typeface="Lucida Console" panose="020B0609040504020204" pitchFamily="49" charset="0"/>
              </a:rPr>
              <a:t>%%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int main(int argc, char *argv[]) {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	yylex();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	printf("%u %u %u\n", lineCount, wordCount, charCount);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	return(0);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D93BA-F38D-40B5-AF38-45FBA611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Practice 1</a:t>
            </a:r>
            <a:endParaRPr lang="zh-TW" altLang="en-US" dirty="0"/>
          </a:p>
        </p:txBody>
      </p:sp>
      <p:sp>
        <p:nvSpPr>
          <p:cNvPr id="18435" name="內容版面配置區 2">
            <a:extLst>
              <a:ext uri="{FF2B5EF4-FFF2-40B4-BE49-F238E27FC236}">
                <a16:creationId xmlns:a16="http://schemas.microsoft.com/office/drawing/2014/main" id="{C256A197-E946-4FEC-8849-B2AAA0E84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Using nano editor to create input.txt with following content.</a:t>
            </a:r>
          </a:p>
          <a:p>
            <a:pPr marL="342900" lvl="1" indent="0">
              <a:buFont typeface="Wingdings" panose="05000000000000000000" pitchFamily="2" charset="2"/>
              <a:buNone/>
            </a:pP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C016CF-3F49-4C0E-BACA-ADA7BC1396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7B627C7-CC30-4F13-9C8F-62DC227DE6D1}" type="slidenum">
              <a:rPr kumimoji="0" lang="en-US" altLang="zh-TW">
                <a:ea typeface="Arial Unicode MS" pitchFamily="34" charset="-120"/>
              </a:rPr>
              <a:pPr eaLnBrk="1" hangingPunct="1"/>
              <a:t>5</a:t>
            </a:fld>
            <a:endParaRPr kumimoji="0" lang="en-US" altLang="zh-TW">
              <a:ea typeface="Arial Unicode MS" pitchFamily="34" charset="-12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1B92740-0036-4373-96D6-4DCBCD763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24200"/>
            <a:ext cx="6324600" cy="3698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TW"/>
            </a:defPPr>
            <a:lvl1pPr eaLnBrk="1" hangingPunct="1">
              <a:spcBef>
                <a:spcPct val="50000"/>
              </a:spcBef>
              <a:defRPr>
                <a:solidFill>
                  <a:schemeClr val="bg1"/>
                </a:solidFill>
                <a:latin typeface="Lucida Console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TW" dirty="0"/>
              <a:t>This is an apple.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6A062282-D35D-4509-A20E-9699A00C1D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70C0444-8E52-40B6-83B6-B5CA301F266D}" type="slidenum">
              <a:rPr kumimoji="0" lang="en-US" altLang="zh-TW">
                <a:ea typeface="Arial Unicode MS" pitchFamily="34" charset="-120"/>
              </a:rPr>
              <a:pPr eaLnBrk="1" hangingPunct="1"/>
              <a:t>6</a:t>
            </a:fld>
            <a:endParaRPr kumimoji="0" lang="en-US" altLang="zh-TW">
              <a:ea typeface="Arial Unicode MS" pitchFamily="34" charset="-12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CE9FF95-BB80-43B6-A644-FF7D82AFA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Practice 1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8ED4D335-F802-4A7E-B5AC-C367775D8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Compile and Run the Program</a:t>
            </a:r>
          </a:p>
          <a:p>
            <a:pPr eaLnBrk="1" hangingPunct="1"/>
            <a:r>
              <a:rPr lang="en-US" altLang="zh-TW"/>
              <a:t>How to compile?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Run the program</a:t>
            </a: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94CA573D-5BBB-445E-9CC4-69EF8FE24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906713"/>
            <a:ext cx="6324600" cy="6508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dirty="0">
                <a:solidFill>
                  <a:schemeClr val="bg1"/>
                </a:solidFill>
                <a:latin typeface="Lucida Console" pitchFamily="49" charset="0"/>
              </a:rPr>
              <a:t>$ flex –o lex.yy.c wordcount.l</a:t>
            </a:r>
            <a:br>
              <a:rPr lang="en-US" altLang="zh-TW" dirty="0">
                <a:solidFill>
                  <a:schemeClr val="bg1"/>
                </a:solidFill>
                <a:latin typeface="Lucida Console" pitchFamily="49" charset="0"/>
              </a:rPr>
            </a:br>
            <a:r>
              <a:rPr lang="en-US" altLang="zh-TW" dirty="0">
                <a:solidFill>
                  <a:schemeClr val="bg1"/>
                </a:solidFill>
                <a:latin typeface="Lucida Console" pitchFamily="49" charset="0"/>
              </a:rPr>
              <a:t>$ gcc –o wordcount lex.yy.c -lfl</a:t>
            </a:r>
          </a:p>
        </p:txBody>
      </p:sp>
      <p:sp>
        <p:nvSpPr>
          <p:cNvPr id="18438" name="Text Box 5">
            <a:extLst>
              <a:ext uri="{FF2B5EF4-FFF2-40B4-BE49-F238E27FC236}">
                <a16:creationId xmlns:a16="http://schemas.microsoft.com/office/drawing/2014/main" id="{0B7891A9-87D7-4398-B211-0980CFA96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659313"/>
            <a:ext cx="6324600" cy="36988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TW"/>
            </a:defPPr>
            <a:lvl1pPr eaLnBrk="1" hangingPunct="1">
              <a:spcBef>
                <a:spcPct val="50000"/>
              </a:spcBef>
              <a:defRPr>
                <a:solidFill>
                  <a:schemeClr val="bg1"/>
                </a:solidFill>
                <a:latin typeface="Lucida Console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TW" dirty="0"/>
              <a:t>$ cat input.txt | ./ wordcount</a:t>
            </a:r>
          </a:p>
        </p:txBody>
      </p:sp>
      <p:sp>
        <p:nvSpPr>
          <p:cNvPr id="18439" name="Text Box 5">
            <a:extLst>
              <a:ext uri="{FF2B5EF4-FFF2-40B4-BE49-F238E27FC236}">
                <a16:creationId xmlns:a16="http://schemas.microsoft.com/office/drawing/2014/main" id="{D89FD47D-7CAE-419F-B729-E15740FCA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311775"/>
            <a:ext cx="6324600" cy="3698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TW"/>
            </a:defPPr>
            <a:lvl1pPr eaLnBrk="1" hangingPunct="1">
              <a:spcBef>
                <a:spcPct val="50000"/>
              </a:spcBef>
              <a:defRPr>
                <a:solidFill>
                  <a:schemeClr val="bg1"/>
                </a:solidFill>
                <a:latin typeface="Lucida Console" pitchFamily="49" charset="0"/>
                <a:ea typeface="+mn-ea"/>
              </a:defRPr>
            </a:lvl1pPr>
            <a:lvl2pPr marL="742950" indent="-28575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 marL="1143000" indent="-22860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 marL="1600200" indent="-22860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 marL="2057400" indent="-22860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dirty="0"/>
              <a:t>$ ./ wordcount &lt; input.txt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B0BC85AE-3D26-4B53-B020-FA02BDBA83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175F74D-F257-4975-876F-8F72B670E796}" type="slidenum">
              <a:rPr kumimoji="0" lang="en-US" altLang="zh-TW">
                <a:ea typeface="Arial Unicode MS" pitchFamily="34" charset="-120"/>
              </a:rPr>
              <a:pPr eaLnBrk="1" hangingPunct="1"/>
              <a:t>7</a:t>
            </a:fld>
            <a:endParaRPr kumimoji="0" lang="en-US" altLang="zh-TW">
              <a:ea typeface="Arial Unicode MS" pitchFamily="34" charset="-12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3D4B55E2-9840-47A4-88E6-11C6E70F8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The Definition Section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59EEA07-59FE-46BE-9018-D04C4E70A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2555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zh-TW" sz="2600"/>
              <a:t>Define </a:t>
            </a:r>
            <a:r>
              <a:rPr lang="en-US" altLang="zh-TW" sz="2600" b="1"/>
              <a:t>C/C++ codes </a:t>
            </a:r>
            <a:r>
              <a:rPr lang="en-US" altLang="zh-TW" sz="2600"/>
              <a:t>and </a:t>
            </a:r>
            <a:r>
              <a:rPr lang="en-US" altLang="zh-TW" sz="2800" b="1"/>
              <a:t>Abbreviations</a:t>
            </a:r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E3E874D4-872A-412D-85E6-D5DA89BB8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63888"/>
            <a:ext cx="8153400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F0000"/>
                </a:solidFill>
                <a:latin typeface="Lucida Console" panose="020B0609040504020204" pitchFamily="49" charset="0"/>
              </a:rPr>
              <a:t>%{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unsigned int charCount=0, wordCount=0, lineCount=0;</a:t>
            </a:r>
          </a:p>
          <a:p>
            <a:pPr eaLnBrk="1" hangingPunct="1"/>
            <a:r>
              <a:rPr lang="en-US" altLang="zh-TW" sz="1400" b="1">
                <a:solidFill>
                  <a:srgbClr val="FF0000"/>
                </a:solidFill>
                <a:latin typeface="Lucida Console" panose="020B0609040504020204" pitchFamily="49" charset="0"/>
              </a:rPr>
              <a:t>%}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word	[^ \t\n]+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eol	\n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%%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…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%%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…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圓角矩形圖說文字 6">
            <a:extLst>
              <a:ext uri="{FF2B5EF4-FFF2-40B4-BE49-F238E27FC236}">
                <a16:creationId xmlns:a16="http://schemas.microsoft.com/office/drawing/2014/main" id="{613B5F8E-0BAF-4867-9A79-405510C6D8EF}"/>
              </a:ext>
            </a:extLst>
          </p:cNvPr>
          <p:cNvSpPr/>
          <p:nvPr/>
        </p:nvSpPr>
        <p:spPr>
          <a:xfrm>
            <a:off x="877888" y="2362200"/>
            <a:ext cx="4621212" cy="533400"/>
          </a:xfrm>
          <a:prstGeom prst="wedgeRoundRectCallout">
            <a:avLst>
              <a:gd name="adj1" fmla="val -37646"/>
              <a:gd name="adj2" fmla="val 13396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Initial C or C++ codes enclosed with </a:t>
            </a:r>
            <a:r>
              <a:rPr lang="en-US" altLang="zh-TW" dirty="0">
                <a:solidFill>
                  <a:srgbClr val="FF0000"/>
                </a:solidFill>
              </a:rPr>
              <a:t>%{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%}</a:t>
            </a:r>
            <a:r>
              <a:rPr lang="en-US" altLang="zh-TW" dirty="0"/>
              <a:t> </a:t>
            </a:r>
          </a:p>
        </p:txBody>
      </p:sp>
      <p:sp>
        <p:nvSpPr>
          <p:cNvPr id="8" name="圓角矩形圖說文字 7">
            <a:extLst>
              <a:ext uri="{FF2B5EF4-FFF2-40B4-BE49-F238E27FC236}">
                <a16:creationId xmlns:a16="http://schemas.microsoft.com/office/drawing/2014/main" id="{2C5BBBBC-C656-4467-884C-CABAF46E9D75}"/>
              </a:ext>
            </a:extLst>
          </p:cNvPr>
          <p:cNvSpPr/>
          <p:nvPr/>
        </p:nvSpPr>
        <p:spPr>
          <a:xfrm>
            <a:off x="1044575" y="4535488"/>
            <a:ext cx="4289425" cy="950912"/>
          </a:xfrm>
          <a:prstGeom prst="wedgeRoundRectCallout">
            <a:avLst>
              <a:gd name="adj1" fmla="val -42753"/>
              <a:gd name="adj2" fmla="val -8091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 err="1"/>
              <a:t>Lex</a:t>
            </a:r>
            <a:r>
              <a:rPr lang="en-US" altLang="zh-TW" dirty="0"/>
              <a:t> definitions :</a:t>
            </a:r>
          </a:p>
          <a:p>
            <a:pPr>
              <a:defRPr/>
            </a:pPr>
            <a:r>
              <a:rPr lang="en-US" altLang="zh-TW" dirty="0"/>
              <a:t>Token name and corresponding REs that separated by whitespace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85751992-CD31-4B36-82B7-AC7EE3394A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D8D3DC7-A5BA-409F-8D1E-7220D4799D86}" type="slidenum">
              <a:rPr kumimoji="0" lang="en-US" altLang="zh-TW">
                <a:ea typeface="Arial Unicode MS" pitchFamily="34" charset="-120"/>
              </a:rPr>
              <a:pPr eaLnBrk="1" hangingPunct="1"/>
              <a:t>8</a:t>
            </a:fld>
            <a:endParaRPr kumimoji="0" lang="en-US" altLang="zh-TW">
              <a:ea typeface="Arial Unicode MS" pitchFamily="34" charset="-12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5D3F2573-3AA3-44A5-8EA0-82409C4BF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The Rules Section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4325E4F-167F-444F-A5C7-35AF27E0C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2192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zh-TW" sz="2600"/>
              <a:t>The rules used by </a:t>
            </a:r>
            <a:r>
              <a:rPr lang="en-US" altLang="zh-TW" sz="2600">
                <a:latin typeface="Lucida Console" panose="020B0609040504020204" pitchFamily="49" charset="0"/>
              </a:rPr>
              <a:t>yylex()</a:t>
            </a:r>
            <a:r>
              <a:rPr lang="en-US" altLang="zh-TW" sz="2600"/>
              <a:t> function</a:t>
            </a:r>
          </a:p>
        </p:txBody>
      </p:sp>
      <p:sp>
        <p:nvSpPr>
          <p:cNvPr id="21509" name="Text Box 6">
            <a:extLst>
              <a:ext uri="{FF2B5EF4-FFF2-40B4-BE49-F238E27FC236}">
                <a16:creationId xmlns:a16="http://schemas.microsoft.com/office/drawing/2014/main" id="{1ED5E795-6761-4F8F-BAA7-39307085A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87950"/>
            <a:ext cx="28956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Lucida Console" panose="020B0609040504020204" pitchFamily="49" charset="0"/>
              </a:rPr>
              <a:t>%%</a:t>
            </a:r>
            <a:br>
              <a:rPr lang="en-US" altLang="zh-TW" sz="1600">
                <a:latin typeface="Lucida Console" panose="020B0609040504020204" pitchFamily="49" charset="0"/>
              </a:rPr>
            </a:br>
            <a:r>
              <a:rPr lang="en-US" altLang="zh-TW" sz="1600">
                <a:latin typeface="Lucida Console" panose="020B0609040504020204" pitchFamily="49" charset="0"/>
              </a:rPr>
              <a:t>.|\n	ECHO;</a:t>
            </a:r>
            <a:br>
              <a:rPr lang="en-US" altLang="zh-TW" sz="1600">
                <a:latin typeface="Lucida Console" panose="020B0609040504020204" pitchFamily="49" charset="0"/>
              </a:rPr>
            </a:br>
            <a:r>
              <a:rPr lang="en-US" altLang="zh-TW" sz="1600">
                <a:latin typeface="Lucida Console" panose="020B0609040504020204" pitchFamily="49" charset="0"/>
              </a:rPr>
              <a:t>%%</a:t>
            </a:r>
            <a:br>
              <a:rPr lang="en-US" altLang="zh-TW" sz="1600">
                <a:latin typeface="Lucida Console" panose="020B0609040504020204" pitchFamily="49" charset="0"/>
              </a:rPr>
            </a:br>
            <a:endParaRPr lang="en-US" altLang="zh-TW" sz="1600">
              <a:latin typeface="Lucida Console" panose="020B0609040504020204" pitchFamily="49" charset="0"/>
            </a:endParaRPr>
          </a:p>
        </p:txBody>
      </p:sp>
      <p:sp>
        <p:nvSpPr>
          <p:cNvPr id="21510" name="Text Box 7">
            <a:extLst>
              <a:ext uri="{FF2B5EF4-FFF2-40B4-BE49-F238E27FC236}">
                <a16:creationId xmlns:a16="http://schemas.microsoft.com/office/drawing/2014/main" id="{1316DF28-C745-49D7-9A59-1B550B973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87950"/>
            <a:ext cx="28956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Lucida Console" panose="020B0609040504020204" pitchFamily="49" charset="0"/>
              </a:rPr>
              <a:t>%%</a:t>
            </a:r>
            <a:br>
              <a:rPr lang="en-US" altLang="zh-TW" sz="1600">
                <a:latin typeface="Lucida Console" panose="020B0609040504020204" pitchFamily="49" charset="0"/>
              </a:rPr>
            </a:br>
            <a:r>
              <a:rPr lang="en-US" altLang="zh-TW" sz="1600">
                <a:latin typeface="Lucida Console" panose="020B0609040504020204" pitchFamily="49" charset="0"/>
              </a:rPr>
              <a:t>.	|</a:t>
            </a:r>
            <a:br>
              <a:rPr lang="en-US" altLang="zh-TW" sz="1600">
                <a:latin typeface="Lucida Console" panose="020B0609040504020204" pitchFamily="49" charset="0"/>
              </a:rPr>
            </a:br>
            <a:r>
              <a:rPr lang="en-US" altLang="zh-TW" sz="1600">
                <a:latin typeface="Lucida Console" panose="020B0609040504020204" pitchFamily="49" charset="0"/>
              </a:rPr>
              <a:t>\n	ECHO;</a:t>
            </a:r>
            <a:br>
              <a:rPr lang="en-US" altLang="zh-TW" sz="1600">
                <a:latin typeface="Lucida Console" panose="020B0609040504020204" pitchFamily="49" charset="0"/>
              </a:rPr>
            </a:br>
            <a:r>
              <a:rPr lang="en-US" altLang="zh-TW" sz="1600">
                <a:latin typeface="Lucida Console" panose="020B0609040504020204" pitchFamily="49" charset="0"/>
              </a:rPr>
              <a:t>%%</a:t>
            </a:r>
          </a:p>
        </p:txBody>
      </p:sp>
      <p:sp>
        <p:nvSpPr>
          <p:cNvPr id="21511" name="Text Box 4">
            <a:extLst>
              <a:ext uri="{FF2B5EF4-FFF2-40B4-BE49-F238E27FC236}">
                <a16:creationId xmlns:a16="http://schemas.microsoft.com/office/drawing/2014/main" id="{A262E494-62DB-456C-9034-CDC5BFF7C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2390775"/>
            <a:ext cx="8153400" cy="1601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…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%%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{word}	{ wordCount++; charCount += yyleng; }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{eol}	{ charCount++; lineCount++; }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.	charCount++;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%%</a:t>
            </a:r>
          </a:p>
          <a:p>
            <a:pPr eaLnBrk="1" hangingPunct="1"/>
            <a:r>
              <a:rPr lang="en-US" altLang="zh-TW" sz="140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2" name="圓角矩形圖說文字 1">
            <a:extLst>
              <a:ext uri="{FF2B5EF4-FFF2-40B4-BE49-F238E27FC236}">
                <a16:creationId xmlns:a16="http://schemas.microsoft.com/office/drawing/2014/main" id="{6629446A-499F-4541-BE47-92578CFA91FB}"/>
              </a:ext>
            </a:extLst>
          </p:cNvPr>
          <p:cNvSpPr/>
          <p:nvPr/>
        </p:nvSpPr>
        <p:spPr>
          <a:xfrm>
            <a:off x="1219200" y="3771900"/>
            <a:ext cx="4191000" cy="914400"/>
          </a:xfrm>
          <a:prstGeom prst="wedgeRoundRectCallout">
            <a:avLst>
              <a:gd name="adj1" fmla="val -53595"/>
              <a:gd name="adj2" fmla="val -8774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Pattern:</a:t>
            </a:r>
          </a:p>
          <a:p>
            <a:pPr>
              <a:defRPr/>
            </a:pPr>
            <a:r>
              <a:rPr lang="en-US" altLang="zh-TW" dirty="0"/>
              <a:t>Can be a token or RE</a:t>
            </a:r>
          </a:p>
          <a:p>
            <a:pPr>
              <a:defRPr/>
            </a:pPr>
            <a:r>
              <a:rPr lang="en-US" altLang="zh-TW" dirty="0"/>
              <a:t>Predefine token enclosed with </a:t>
            </a:r>
            <a:r>
              <a:rPr lang="en-US" altLang="zh-TW" dirty="0">
                <a:solidFill>
                  <a:srgbClr val="FF0000"/>
                </a:solidFill>
              </a:rPr>
              <a:t>{ </a:t>
            </a:r>
            <a:r>
              <a:rPr lang="en-US" altLang="zh-TW" dirty="0">
                <a:solidFill>
                  <a:schemeClr val="bg1"/>
                </a:solidFill>
              </a:rPr>
              <a:t>and</a:t>
            </a:r>
            <a:r>
              <a:rPr lang="en-US" altLang="zh-TW" dirty="0">
                <a:solidFill>
                  <a:srgbClr val="FF0000"/>
                </a:solidFill>
              </a:rPr>
              <a:t> }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圓角矩形圖說文字 8">
            <a:extLst>
              <a:ext uri="{FF2B5EF4-FFF2-40B4-BE49-F238E27FC236}">
                <a16:creationId xmlns:a16="http://schemas.microsoft.com/office/drawing/2014/main" id="{C8CA796A-5A6D-477A-AFE3-98AE8FC9E421}"/>
              </a:ext>
            </a:extLst>
          </p:cNvPr>
          <p:cNvSpPr/>
          <p:nvPr/>
        </p:nvSpPr>
        <p:spPr>
          <a:xfrm>
            <a:off x="1143000" y="1905000"/>
            <a:ext cx="2743200" cy="533400"/>
          </a:xfrm>
          <a:prstGeom prst="wedgeRoundRectCallout">
            <a:avLst>
              <a:gd name="adj1" fmla="val -37344"/>
              <a:gd name="adj2" fmla="val 14236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/>
              <a:t>Separated by whitespace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圓角矩形圖說文字 9">
            <a:extLst>
              <a:ext uri="{FF2B5EF4-FFF2-40B4-BE49-F238E27FC236}">
                <a16:creationId xmlns:a16="http://schemas.microsoft.com/office/drawing/2014/main" id="{A1109695-F684-48F6-8A15-6D2797A7BC78}"/>
              </a:ext>
            </a:extLst>
          </p:cNvPr>
          <p:cNvSpPr/>
          <p:nvPr/>
        </p:nvSpPr>
        <p:spPr>
          <a:xfrm>
            <a:off x="4876800" y="1752600"/>
            <a:ext cx="3200400" cy="744538"/>
          </a:xfrm>
          <a:prstGeom prst="wedgeRoundRectCallout">
            <a:avLst>
              <a:gd name="adj1" fmla="val -79228"/>
              <a:gd name="adj2" fmla="val 10042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/>
              <a:t>Action: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C/C++ statement or </a:t>
            </a:r>
            <a:r>
              <a:rPr lang="en-US" altLang="zh-TW" dirty="0" err="1"/>
              <a:t>lex</a:t>
            </a:r>
            <a:r>
              <a:rPr lang="en-US" altLang="zh-TW" dirty="0"/>
              <a:t> macro  </a:t>
            </a:r>
            <a:endParaRPr lang="zh-TW" altLang="en-US" dirty="0"/>
          </a:p>
        </p:txBody>
      </p:sp>
      <p:sp>
        <p:nvSpPr>
          <p:cNvPr id="21515" name="文字方塊 2">
            <a:extLst>
              <a:ext uri="{FF2B5EF4-FFF2-40B4-BE49-F238E27FC236}">
                <a16:creationId xmlns:a16="http://schemas.microsoft.com/office/drawing/2014/main" id="{3F742882-CA96-4DF0-925E-947B63DAE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13" y="4818063"/>
            <a:ext cx="3011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Following two are different:</a:t>
            </a:r>
            <a:endParaRPr lang="zh-TW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9407FEF-C780-44ED-B688-71FC683DFB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240169F-71A3-420F-B674-6830C2B38A91}" type="slidenum">
              <a:rPr kumimoji="0" lang="en-US" altLang="zh-TW">
                <a:ea typeface="Arial Unicode MS" pitchFamily="34" charset="-120"/>
              </a:rPr>
              <a:pPr eaLnBrk="1" hangingPunct="1"/>
              <a:t>9</a:t>
            </a:fld>
            <a:endParaRPr kumimoji="0" lang="en-US" altLang="zh-TW">
              <a:ea typeface="Arial Unicode MS" pitchFamily="34" charset="-12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05AF177D-5D03-4F8D-AA46-1B08DCC3A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The Rule Section (Cont’d)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7D53ACC-590F-4925-995D-14BD9EEF8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600"/>
              <a:t>If C/C++ codes are more than one statements or span multiple lines, it can be enclosed in braces { }.</a:t>
            </a:r>
          </a:p>
          <a:p>
            <a:pPr lvl="1" eaLnBrk="1" hangingPunct="1"/>
            <a:r>
              <a:rPr lang="en-US" altLang="zh-TW" sz="2200"/>
              <a:t>.|\n	  printf(“rule1”); char_count++;</a:t>
            </a:r>
          </a:p>
          <a:p>
            <a:pPr lvl="1" eaLnBrk="1" hangingPunct="1"/>
            <a:r>
              <a:rPr lang="en-US" altLang="zh-TW" sz="2200"/>
              <a:t>.|\n	{ printf(“rule1”); char_count++; }</a:t>
            </a:r>
          </a:p>
          <a:p>
            <a:pPr eaLnBrk="1" hangingPunct="1"/>
            <a:r>
              <a:rPr lang="en-US" altLang="zh-TW" sz="2600"/>
              <a:t>If a pattern matches, the associated actions are executed</a:t>
            </a:r>
          </a:p>
          <a:p>
            <a:pPr eaLnBrk="1" hangingPunct="1"/>
            <a:r>
              <a:rPr lang="en-US" altLang="zh-TW" sz="2600"/>
              <a:t>We are allowed to use </a:t>
            </a:r>
            <a:r>
              <a:rPr lang="en-US" altLang="zh-TW" sz="2600" i="1"/>
              <a:t>return</a:t>
            </a:r>
            <a:r>
              <a:rPr lang="en-US" altLang="zh-TW" sz="2600"/>
              <a:t> in actions</a:t>
            </a:r>
          </a:p>
          <a:p>
            <a:pPr lvl="1" eaLnBrk="1" hangingPunct="1"/>
            <a:r>
              <a:rPr lang="en-US" altLang="zh-TW" sz="2200"/>
              <a:t>Interrupt the </a:t>
            </a:r>
            <a:r>
              <a:rPr lang="en-US" altLang="zh-TW" sz="2200">
                <a:latin typeface="Lucida Console" panose="020B0609040504020204" pitchFamily="49" charset="0"/>
              </a:rPr>
              <a:t>yylex()</a:t>
            </a:r>
            <a:r>
              <a:rPr lang="en-US" altLang="zh-TW" sz="2200"/>
              <a:t> analyzer with the returned value</a:t>
            </a:r>
          </a:p>
          <a:p>
            <a:pPr lvl="1" eaLnBrk="1" hangingPunct="1"/>
            <a:r>
              <a:rPr lang="en-US" altLang="zh-TW" sz="2200"/>
              <a:t>The analyzer resumes when </a:t>
            </a:r>
            <a:r>
              <a:rPr lang="en-US" altLang="zh-TW" sz="2200">
                <a:latin typeface="Lucida Console" panose="020B0609040504020204" pitchFamily="49" charset="0"/>
              </a:rPr>
              <a:t>yylex()</a:t>
            </a:r>
            <a:r>
              <a:rPr lang="en-US" altLang="zh-TW" sz="2200"/>
              <a:t> is called next time</a:t>
            </a:r>
          </a:p>
        </p:txBody>
      </p:sp>
      <p:sp>
        <p:nvSpPr>
          <p:cNvPr id="22533" name="文字方塊 1">
            <a:extLst>
              <a:ext uri="{FF2B5EF4-FFF2-40B4-BE49-F238E27FC236}">
                <a16:creationId xmlns:a16="http://schemas.microsoft.com/office/drawing/2014/main" id="{79379471-9F32-4AD7-B2AA-CC691F469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6670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Same</a:t>
            </a:r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86E3271B-BE90-430F-A5F9-597A7897012F}"/>
              </a:ext>
            </a:extLst>
          </p:cNvPr>
          <p:cNvCxnSpPr/>
          <p:nvPr/>
        </p:nvCxnSpPr>
        <p:spPr>
          <a:xfrm>
            <a:off x="5943600" y="2667000"/>
            <a:ext cx="762000" cy="1841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E6566AA-520D-462F-82C6-A37DDF30F741}"/>
              </a:ext>
            </a:extLst>
          </p:cNvPr>
          <p:cNvCxnSpPr/>
          <p:nvPr/>
        </p:nvCxnSpPr>
        <p:spPr>
          <a:xfrm flipV="1">
            <a:off x="6172200" y="2851150"/>
            <a:ext cx="533400" cy="2730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heme/theme1.xml><?xml version="1.0" encoding="utf-8"?>
<a:theme xmlns:a="http://schemas.openxmlformats.org/drawingml/2006/main" name="1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Calibri"/>
        <a:ea typeface="Arial Unicode MS"/>
        <a:cs typeface="Arial Unicode MS"/>
      </a:majorFont>
      <a:minorFont>
        <a:latin typeface="Calibri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1332</TotalTime>
  <Words>1308</Words>
  <Application>Microsoft Office PowerPoint</Application>
  <PresentationFormat>如螢幕大小 (4:3)</PresentationFormat>
  <Paragraphs>225</Paragraphs>
  <Slides>20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Calibri</vt:lpstr>
      <vt:lpstr>新細明體</vt:lpstr>
      <vt:lpstr>Arial Unicode MS</vt:lpstr>
      <vt:lpstr>Arial</vt:lpstr>
      <vt:lpstr>Wingdings</vt:lpstr>
      <vt:lpstr>Lucida Console</vt:lpstr>
      <vt:lpstr>Courier New</vt:lpstr>
      <vt:lpstr>Times New Roman</vt:lpstr>
      <vt:lpstr>1_Edge</vt:lpstr>
      <vt:lpstr>Microsoft Visio 繪圖</vt:lpstr>
      <vt:lpstr>Compiler</vt:lpstr>
      <vt:lpstr>What is Lex</vt:lpstr>
      <vt:lpstr>The First Impression</vt:lpstr>
      <vt:lpstr>The Simplest Lex Program</vt:lpstr>
      <vt:lpstr>Practice 1</vt:lpstr>
      <vt:lpstr>Practice 1</vt:lpstr>
      <vt:lpstr>The Definition Section</vt:lpstr>
      <vt:lpstr>The Rules Section</vt:lpstr>
      <vt:lpstr>The Rule Section (Cont’d)</vt:lpstr>
      <vt:lpstr>The Use of yylex()</vt:lpstr>
      <vt:lpstr>Lex Matching Rules</vt:lpstr>
      <vt:lpstr>Lex Matching Pattern – REs</vt:lpstr>
      <vt:lpstr>Lex Matching Pattern – REs (Cont’d)</vt:lpstr>
      <vt:lpstr>Practice 2</vt:lpstr>
      <vt:lpstr>How to write comments rule</vt:lpstr>
      <vt:lpstr>Match with Start States</vt:lpstr>
      <vt:lpstr>More on Start States</vt:lpstr>
      <vt:lpstr>Common Lex Variables</vt:lpstr>
      <vt:lpstr>Common Lex Macros</vt:lpstr>
      <vt:lpstr>Practice2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Chun-Ying Huang</dc:creator>
  <cp:lastModifiedBy>謝瑄 krystal</cp:lastModifiedBy>
  <cp:revision>193</cp:revision>
  <cp:lastPrinted>1601-01-01T00:00:00Z</cp:lastPrinted>
  <dcterms:created xsi:type="dcterms:W3CDTF">2009-03-01T02:19:09Z</dcterms:created>
  <dcterms:modified xsi:type="dcterms:W3CDTF">2021-09-30T12:42:04Z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