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78" r:id="rId2"/>
    <p:sldId id="272" r:id="rId3"/>
    <p:sldId id="273" r:id="rId4"/>
    <p:sldId id="274" r:id="rId5"/>
    <p:sldId id="275" r:id="rId6"/>
    <p:sldId id="276" r:id="rId7"/>
    <p:sldId id="277" r:id="rId8"/>
    <p:sldId id="302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03" r:id="rId31"/>
    <p:sldId id="286" r:id="rId32"/>
    <p:sldId id="287" r:id="rId33"/>
    <p:sldId id="288" r:id="rId34"/>
    <p:sldId id="289" r:id="rId35"/>
    <p:sldId id="301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7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710A54E-6C53-42BF-BD4F-0C8D1FDBC5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8419A92-4892-4948-83BB-894D9DE5CB7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E68303AD-FD4C-48E7-B261-E846354B7CC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1BFAE461-35E4-4CD6-AD47-C77ABF132A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73FF70CD-9600-439D-823E-3B7F14EEA8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AD9848AB-7D70-474E-B3E4-3081A267B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87573F-2A7C-4807-8C70-C3A723CB4DC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2842D4-D5C0-4CAB-8931-D1528EF5C8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1993A-7760-481E-BE2C-C083A1004D43}" type="datetime1">
              <a:rPr lang="zh-TW" altLang="en-US"/>
              <a:pPr>
                <a:defRPr/>
              </a:pPr>
              <a:t>2021/11/4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B4205A-ADAB-4FAC-8D1A-B7496F0BDF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999B1D-C4FC-46A5-A5C6-F296318FE9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6BA87-3F76-4DDD-851B-DBFC34383F5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773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CABB11-B95A-4A8B-90BC-D84FEFEB8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3BA05-3766-4EF5-95C4-E2F37FEBF626}" type="datetime1">
              <a:rPr lang="zh-TW" altLang="en-US"/>
              <a:pPr>
                <a:defRPr/>
              </a:pPr>
              <a:t>2021/11/4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1FF270-48FF-4D68-B06D-04C446BA8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7E7514-F4E9-446F-9B87-A55B4672D2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270D68-6718-49B2-B37F-961759B96E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79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6ADA6A-027F-471A-AC83-63D7A7D33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C8C99-46F0-437F-B9F8-477901376CF5}" type="datetime1">
              <a:rPr lang="zh-TW" altLang="en-US"/>
              <a:pPr>
                <a:defRPr/>
              </a:pPr>
              <a:t>2021/11/4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5262C5-005A-4CBA-B0E1-F2CEC09C6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0F0C20-23C8-4EF3-8F16-A738788248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3444E-FABF-4FDE-A80F-12C6F38183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530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26CB7A-277A-430A-BCDE-C03191A54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00BC-65F3-4976-A201-4C59719AFAF0}" type="datetime1">
              <a:rPr lang="zh-TW" altLang="en-US"/>
              <a:pPr>
                <a:defRPr/>
              </a:pPr>
              <a:t>2021/11/4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E07FDB-3D3B-4A2B-9F58-B882F61D08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0A1C9B-4C96-4677-A616-708EACD27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B8550-26DF-4DC1-ABB8-33C19FB512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41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466186-F0AC-42FE-AE2D-94B240310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9864E-312C-4B74-8C99-0F5987178E0A}" type="datetime1">
              <a:rPr lang="zh-TW" altLang="en-US"/>
              <a:pPr>
                <a:defRPr/>
              </a:pPr>
              <a:t>2021/11/4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738EC4-FE7D-4057-A26E-AB13721BA6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E15ACA-0F73-4974-9499-E7F02507B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4217F-0853-4142-A57B-CDCD9DBE1B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981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A72B4-4780-4ACC-981F-5DED2FFD5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85981-143C-4026-9B57-BB2096234C00}" type="datetime1">
              <a:rPr lang="zh-TW" altLang="en-US"/>
              <a:pPr>
                <a:defRPr/>
              </a:pPr>
              <a:t>2021/11/4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DA9BD-B636-4506-AF86-587590C5F0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E9F15-D3D8-4EB3-8E6E-B3892E8774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DDB45-5A22-408D-8D9D-7C49F66CD41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201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52368F-7D75-4709-8789-FBD35529A8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B04A-D25E-4B10-BCE6-907594CCAB2C}" type="datetime1">
              <a:rPr lang="zh-TW" altLang="en-US"/>
              <a:pPr>
                <a:defRPr/>
              </a:pPr>
              <a:t>2021/11/4</a:t>
            </a:fld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9AD7CF3-102F-4144-B56C-3FD3327CEA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E3CF618-0949-450D-91EE-556E43D1C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27840-8B59-44F1-AE5C-011B1E2966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56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CA51B5-A0C0-4F47-BAC1-1177D82B83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A416F-FFB2-4245-AEF4-09C5CE8F99AA}" type="datetime1">
              <a:rPr lang="zh-TW" altLang="en-US"/>
              <a:pPr>
                <a:defRPr/>
              </a:pPr>
              <a:t>2021/11/4</a:t>
            </a:fld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3415DF-4549-4232-9FE9-28FDA82763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9CCA57-67C1-44B4-8E42-EB414C9A50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262E6-57F7-4C6F-89F3-A00D6DCB96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31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90BBC89-3D5C-4942-BDB4-E1C3E1057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D7F06-C524-4C70-B4AE-F414B0E06B6F}" type="datetime1">
              <a:rPr lang="zh-TW" altLang="en-US"/>
              <a:pPr>
                <a:defRPr/>
              </a:pPr>
              <a:t>2021/11/4</a:t>
            </a:fld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E8D0766-EC8C-4F48-B047-CBE8CA085F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98580E-01DE-4D72-97A3-5B7A551A9E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94480-FD9C-4307-AF04-2AF81AF43F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26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54B2A-2E96-4394-BAB8-AF3336A70A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A4E8C-F694-4C38-BA6F-967A1058868D}" type="datetime1">
              <a:rPr lang="zh-TW" altLang="en-US"/>
              <a:pPr>
                <a:defRPr/>
              </a:pPr>
              <a:t>2021/11/4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826AF-9372-4817-AD69-A19D80B0FB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CC9D6-4A98-47F7-A201-B7EBDFB08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B48160-B85C-4EFE-85F8-4B836B38023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992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0AB8E-50A2-4E39-BF33-3441EDB7D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5CA6-8FAC-4DF2-BCB4-2D4265C71714}" type="datetime1">
              <a:rPr lang="zh-TW" altLang="en-US"/>
              <a:pPr>
                <a:defRPr/>
              </a:pPr>
              <a:t>2021/11/4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C83B7-D757-4BD3-A3D3-2A7F0AB3B2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949FD-4F3A-4C04-95B9-0D06B516D4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F608F-460A-4DC9-879A-AAC6F03DA1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559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491881-9B42-412D-AD61-5C1AED425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66AA3F-633E-486B-A7D8-4B60F7CD9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2F1587C-01A8-434E-8705-89D47B39D3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6F58DFD-6CF6-46F2-931E-BCD0442E16E2}" type="datetime1">
              <a:rPr lang="zh-TW" altLang="en-US"/>
              <a:pPr>
                <a:defRPr/>
              </a:pPr>
              <a:t>2021/11/4</a:t>
            </a:fld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C852EF-8E0B-4547-858F-2834DBEC82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8D4338-CE90-4B2E-83EB-A829FC875A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AF36DB7D-A9E3-4164-9FA6-34AB5EB7EA0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>
            <a:extLst>
              <a:ext uri="{FF2B5EF4-FFF2-40B4-BE49-F238E27FC236}">
                <a16:creationId xmlns:a16="http://schemas.microsoft.com/office/drawing/2014/main" id="{5A0788C3-01A5-408D-8B86-62E51D3DAC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F18556-B232-48DE-88A5-057517FF46A7}" type="slidenum">
              <a:rPr kumimoji="0" lang="en-US" altLang="zh-TW"/>
              <a:pPr eaLnBrk="1" hangingPunct="1"/>
              <a:t>1</a:t>
            </a:fld>
            <a:endParaRPr kumimoji="0" lang="en-US" altLang="zh-TW"/>
          </a:p>
        </p:txBody>
      </p:sp>
      <p:sp>
        <p:nvSpPr>
          <p:cNvPr id="2051" name="投影片編號版面配置區 3">
            <a:extLst>
              <a:ext uri="{FF2B5EF4-FFF2-40B4-BE49-F238E27FC236}">
                <a16:creationId xmlns:a16="http://schemas.microsoft.com/office/drawing/2014/main" id="{A971A7D4-9C91-4896-B31C-D5673C75CA5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3B39B35F-73B8-420D-BAE1-479FF112FD32}" type="slidenum">
              <a:rPr kumimoji="0" lang="en-US" altLang="zh-TW" sz="1400"/>
              <a:pPr algn="r" eaLnBrk="1" hangingPunct="1"/>
              <a:t>1</a:t>
            </a:fld>
            <a:endParaRPr kumimoji="0" lang="en-US" altLang="zh-TW" sz="1400"/>
          </a:p>
        </p:txBody>
      </p:sp>
      <p:sp>
        <p:nvSpPr>
          <p:cNvPr id="2052" name="Text Box 2">
            <a:extLst>
              <a:ext uri="{FF2B5EF4-FFF2-40B4-BE49-F238E27FC236}">
                <a16:creationId xmlns:a16="http://schemas.microsoft.com/office/drawing/2014/main" id="{E582CB0D-838F-47CF-BF14-C65A20791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2600"/>
            <a:ext cx="9144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 sz="4000" b="1">
                <a:solidFill>
                  <a:srgbClr val="FF66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Chapter 4</a:t>
            </a:r>
          </a:p>
          <a:p>
            <a:pPr algn="ctr" eaLnBrk="1" hangingPunct="1">
              <a:spcBef>
                <a:spcPct val="50000"/>
              </a:spcBef>
            </a:pPr>
            <a:endParaRPr kumimoji="0" lang="en-US" altLang="zh-TW" sz="4000" b="1">
              <a:solidFill>
                <a:srgbClr val="FF66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0" lang="en-US" altLang="zh-TW" sz="4000" b="1">
                <a:solidFill>
                  <a:srgbClr val="FF66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Grammars and Parsing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C4515B42-A92E-4280-9BBD-17C11B0C47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7A38624-B753-4CFB-9D63-734BEB98A293}" type="slidenum">
              <a:rPr kumimoji="0" lang="en-US" altLang="zh-TW"/>
              <a:pPr eaLnBrk="1" hangingPunct="1"/>
              <a:t>10</a:t>
            </a:fld>
            <a:endParaRPr kumimoji="0" lang="en-US" altLang="zh-TW"/>
          </a:p>
        </p:txBody>
      </p:sp>
      <p:sp>
        <p:nvSpPr>
          <p:cNvPr id="11267" name="投影片編號版面配置區 3">
            <a:extLst>
              <a:ext uri="{FF2B5EF4-FFF2-40B4-BE49-F238E27FC236}">
                <a16:creationId xmlns:a16="http://schemas.microsoft.com/office/drawing/2014/main" id="{5D545F98-E258-458C-B85F-B55AE849FDF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E6450B34-2919-42E3-A509-46010E9456DE}" type="slidenum">
              <a:rPr kumimoji="0" lang="en-US" altLang="zh-TW" sz="1400"/>
              <a:pPr algn="r" eaLnBrk="1" hangingPunct="1"/>
              <a:t>10</a:t>
            </a:fld>
            <a:endParaRPr kumimoji="0" lang="en-US" altLang="zh-TW" sz="140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413D2B1-E668-49CC-8734-4AFDCD8BFE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948BDE2A-F382-4D02-8C00-2724F0969533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10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1269" name="投影片編號版面配置區 3">
            <a:extLst>
              <a:ext uri="{FF2B5EF4-FFF2-40B4-BE49-F238E27FC236}">
                <a16:creationId xmlns:a16="http://schemas.microsoft.com/office/drawing/2014/main" id="{11C0C62C-75D9-4011-B7FA-DCDF02CAFA1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56A35AEF-977C-43FB-8BAA-0A617D74F884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10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4D6F82DA-E9A6-4709-9658-9F38D5FECF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The definition of a grammar (Cont.) </a:t>
            </a:r>
          </a:p>
        </p:txBody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055C4EF1-B141-4B5A-B3BE-DC519F6DA6A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/>
              <a:t>   Given two sets of symbols V1, V2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    A production rule is 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     (N, </a:t>
            </a:r>
            <a:r>
              <a:rPr lang="el-GR" altLang="zh-TW" sz="2800"/>
              <a:t>α</a:t>
            </a:r>
            <a:r>
              <a:rPr lang="en-US" altLang="zh-TW" sz="2800"/>
              <a:t>) such that N     V1</a:t>
            </a:r>
            <a:r>
              <a:rPr lang="en-US" altLang="zh-TW" sz="2800">
                <a:latin typeface="新細明體" panose="02020500000000000000" pitchFamily="18" charset="-120"/>
              </a:rPr>
              <a:t>, </a:t>
            </a:r>
            <a:r>
              <a:rPr lang="el-GR" altLang="zh-TW" sz="2800"/>
              <a:t>α</a:t>
            </a:r>
            <a:r>
              <a:rPr lang="en-US" altLang="zh-TW" sz="2800"/>
              <a:t>    V2*</a:t>
            </a:r>
          </a:p>
          <a:p>
            <a:pPr eaLnBrk="1" hangingPunct="1">
              <a:buFontTx/>
              <a:buNone/>
            </a:pPr>
            <a:endParaRPr lang="en-US" altLang="zh-TW" sz="2800"/>
          </a:p>
          <a:p>
            <a:pPr eaLnBrk="1" hangingPunct="1">
              <a:buFontTx/>
              <a:buNone/>
            </a:pPr>
            <a:r>
              <a:rPr lang="en-US" altLang="zh-TW" sz="2800"/>
              <a:t>   Context free grammar G=(Vn, Vt, S, P)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   Vn ∩ Vt = Φ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   S    Vn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   P    { (N, </a:t>
            </a:r>
            <a:r>
              <a:rPr lang="el-GR" altLang="zh-TW" sz="2800"/>
              <a:t>α</a:t>
            </a:r>
            <a:r>
              <a:rPr lang="en-US" altLang="zh-TW" sz="2800"/>
              <a:t>) | N   Vn, </a:t>
            </a:r>
            <a:r>
              <a:rPr lang="el-GR" altLang="zh-TW" sz="2800"/>
              <a:t>α</a:t>
            </a:r>
            <a:r>
              <a:rPr lang="en-US" altLang="zh-TW" sz="2800"/>
              <a:t>   (Vn ∪ Vt)*} </a:t>
            </a:r>
          </a:p>
          <a:p>
            <a:pPr eaLnBrk="1" hangingPunct="1">
              <a:buFontTx/>
              <a:buNone/>
            </a:pPr>
            <a:endParaRPr lang="el-GR" altLang="zh-TW" sz="2800"/>
          </a:p>
        </p:txBody>
      </p:sp>
      <p:graphicFrame>
        <p:nvGraphicFramePr>
          <p:cNvPr id="11272" name="Object 4">
            <a:extLst>
              <a:ext uri="{FF2B5EF4-FFF2-40B4-BE49-F238E27FC236}">
                <a16:creationId xmlns:a16="http://schemas.microsoft.com/office/drawing/2014/main" id="{31936D4E-96BB-4591-9EE9-D3804EA7F215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3886200" y="2743200"/>
          <a:ext cx="8382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方程式" r:id="rId3" imgW="126725" imgH="126725" progId="Equation.3">
                  <p:embed/>
                </p:oleObj>
              </mc:Choice>
              <mc:Fallback>
                <p:oleObj name="方程式" r:id="rId3" imgW="126725" imgH="126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743200"/>
                        <a:ext cx="8382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>
            <a:extLst>
              <a:ext uri="{FF2B5EF4-FFF2-40B4-BE49-F238E27FC236}">
                <a16:creationId xmlns:a16="http://schemas.microsoft.com/office/drawing/2014/main" id="{8DD22EE7-66E3-4EAB-90C6-F60122B69B9A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5181600" y="2819400"/>
          <a:ext cx="61595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方程式" r:id="rId5" imgW="126725" imgH="126725" progId="Equation.3">
                  <p:embed/>
                </p:oleObj>
              </mc:Choice>
              <mc:Fallback>
                <p:oleObj name="方程式" r:id="rId5" imgW="126725" imgH="1267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19400"/>
                        <a:ext cx="615950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6212C6B1-C688-4230-AE5F-12B473CD5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00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方程式" r:id="rId7" imgW="126725" imgH="126725" progId="Equation.3">
                  <p:embed/>
                </p:oleObj>
              </mc:Choice>
              <mc:Fallback>
                <p:oleObj name="方程式" r:id="rId7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6249EC27-BF6B-49A4-9D81-5ED49EA98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34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方程式" r:id="rId9" imgW="152268" imgH="152268" progId="Equation.3">
                  <p:embed/>
                </p:oleObj>
              </mc:Choice>
              <mc:Fallback>
                <p:oleObj name="方程式" r:id="rId9" imgW="152268" imgH="1522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405BAB89-09E7-417F-9C56-293B16E48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2578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方程式" r:id="rId11" imgW="126725" imgH="126725" progId="Equation.3">
                  <p:embed/>
                </p:oleObj>
              </mc:Choice>
              <mc:Fallback>
                <p:oleObj name="方程式" r:id="rId11" imgW="126725" imgH="1267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2578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>
            <a:extLst>
              <a:ext uri="{FF2B5EF4-FFF2-40B4-BE49-F238E27FC236}">
                <a16:creationId xmlns:a16="http://schemas.microsoft.com/office/drawing/2014/main" id="{CE27D9FE-9D0A-4834-AB09-FDE6C25EB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334000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方程式" r:id="rId13" imgW="126725" imgH="126725" progId="Equation.3">
                  <p:embed/>
                </p:oleObj>
              </mc:Choice>
              <mc:Fallback>
                <p:oleObj name="方程式" r:id="rId13" imgW="126725" imgH="1267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34000"/>
                        <a:ext cx="533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投影片編號版面配置區 9">
            <a:extLst>
              <a:ext uri="{FF2B5EF4-FFF2-40B4-BE49-F238E27FC236}">
                <a16:creationId xmlns:a16="http://schemas.microsoft.com/office/drawing/2014/main" id="{DC965374-0A4C-4BC6-AFAC-21B8D9DB69A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7E9B2EF9-EF7E-404D-A366-57B37EAB4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505662-0986-4C8D-BA8D-9204BE5A544A}" type="slidenum">
              <a:rPr kumimoji="0" lang="en-US" altLang="zh-TW"/>
              <a:pPr eaLnBrk="1" hangingPunct="1"/>
              <a:t>11</a:t>
            </a:fld>
            <a:endParaRPr kumimoji="0" lang="en-US" altLang="zh-TW"/>
          </a:p>
        </p:txBody>
      </p:sp>
      <p:sp>
        <p:nvSpPr>
          <p:cNvPr id="12291" name="投影片編號版面配置區 3">
            <a:extLst>
              <a:ext uri="{FF2B5EF4-FFF2-40B4-BE49-F238E27FC236}">
                <a16:creationId xmlns:a16="http://schemas.microsoft.com/office/drawing/2014/main" id="{8037DBFA-FF0E-4DBD-9486-42500855FA1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A5CDA94A-D57F-4DE4-9492-C152DF3D0614}" type="slidenum">
              <a:rPr kumimoji="0" lang="en-US" altLang="zh-TW" sz="1400"/>
              <a:pPr algn="r" eaLnBrk="1" hangingPunct="1"/>
              <a:t>11</a:t>
            </a:fld>
            <a:endParaRPr kumimoji="0" lang="en-US" altLang="zh-TW" sz="1400"/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77AEA205-26D2-419C-9599-9D412845E9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E4E89C3-7F6E-4AF0-B8EB-AEAEBAE7398C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11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2293" name="投影片編號版面配置區 3">
            <a:extLst>
              <a:ext uri="{FF2B5EF4-FFF2-40B4-BE49-F238E27FC236}">
                <a16:creationId xmlns:a16="http://schemas.microsoft.com/office/drawing/2014/main" id="{39DFDDA5-B624-44AF-9CBC-704FBD68D87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A07876D-E2D2-4540-A911-5252181CA6A0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11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4B9642C5-DA06-4081-B7EC-4243A1E66F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BNF form of grammars</a:t>
            </a:r>
          </a:p>
        </p:txBody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0FE38EF6-91EC-48FA-AEA3-D2A8D57D8B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9101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Backus-Naur Form (BNF) is a formal grammar for expressing context-free grammars.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The single grammar rule format:</a:t>
            </a:r>
          </a:p>
          <a:p>
            <a:pPr marL="692150" lvl="1" indent="-347663" eaLnBrk="1" hangingPunct="1">
              <a:lnSpc>
                <a:spcPct val="80000"/>
              </a:lnSpc>
            </a:pPr>
            <a:r>
              <a:rPr lang="en-US" altLang="zh-TW" sz="2200"/>
              <a:t>Non-terminal → zero or more grammar symbols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It is usual to combine all rules with the same left-hand side into one rule, such as:</a:t>
            </a:r>
            <a:endParaRPr lang="en-US" altLang="zh-TW" sz="2200"/>
          </a:p>
          <a:p>
            <a:pPr marL="692150" lvl="1" indent="-347663" eaLnBrk="1" hangingPunct="1">
              <a:lnSpc>
                <a:spcPct val="80000"/>
              </a:lnSpc>
              <a:buFontTx/>
              <a:buNone/>
            </a:pPr>
            <a:r>
              <a:rPr lang="en-US" altLang="zh-TW" sz="2200"/>
              <a:t>    		N → α</a:t>
            </a:r>
          </a:p>
          <a:p>
            <a:pPr marL="692150" lvl="1" indent="-347663" eaLnBrk="1" hangingPunct="1">
              <a:lnSpc>
                <a:spcPct val="80000"/>
              </a:lnSpc>
              <a:buFontTx/>
              <a:buNone/>
            </a:pPr>
            <a:r>
              <a:rPr lang="en-US" altLang="zh-TW" sz="2200"/>
              <a:t>    		N → β</a:t>
            </a:r>
          </a:p>
          <a:p>
            <a:pPr marL="692150" lvl="1" indent="-347663" eaLnBrk="1" hangingPunct="1">
              <a:lnSpc>
                <a:spcPct val="80000"/>
              </a:lnSpc>
              <a:buFontTx/>
              <a:buNone/>
            </a:pPr>
            <a:r>
              <a:rPr lang="en-US" altLang="zh-TW" sz="2200"/>
              <a:t>		N → γ  </a:t>
            </a:r>
          </a:p>
          <a:p>
            <a:pPr marL="692150" lvl="1" indent="-347663"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chemeClr val="accent2"/>
                </a:solidFill>
              </a:rPr>
              <a:t>Greek letters </a:t>
            </a:r>
            <a:r>
              <a:rPr lang="el-GR" altLang="zh-TW" sz="2400">
                <a:solidFill>
                  <a:schemeClr val="accent2"/>
                </a:solidFill>
              </a:rPr>
              <a:t>α</a:t>
            </a:r>
            <a:r>
              <a:rPr lang="en-US" altLang="zh-TW" sz="2400">
                <a:solidFill>
                  <a:schemeClr val="accent2"/>
                </a:solidFill>
              </a:rPr>
              <a:t>,β, or γ means a string of symbols.</a:t>
            </a:r>
            <a:endParaRPr lang="en-US" altLang="zh-TW" sz="2200">
              <a:solidFill>
                <a:schemeClr val="accent2"/>
              </a:solidFill>
            </a:endParaRPr>
          </a:p>
          <a:p>
            <a:pPr marL="692150" lvl="1" indent="-347663" eaLnBrk="1" hangingPunct="1">
              <a:lnSpc>
                <a:spcPct val="80000"/>
              </a:lnSpc>
              <a:buFontTx/>
              <a:buNone/>
            </a:pPr>
            <a:r>
              <a:rPr lang="en-US" altLang="zh-TW" sz="2200"/>
              <a:t>	are combined into one rule:</a:t>
            </a:r>
          </a:p>
          <a:p>
            <a:pPr marL="692150" lvl="1" indent="-347663" eaLnBrk="1" hangingPunct="1">
              <a:lnSpc>
                <a:spcPct val="80000"/>
              </a:lnSpc>
              <a:buFontTx/>
              <a:buNone/>
            </a:pPr>
            <a:r>
              <a:rPr lang="en-US" altLang="zh-TW" sz="2200"/>
              <a:t>		N → α | β | γ</a:t>
            </a:r>
          </a:p>
          <a:p>
            <a:pPr marL="692150" lvl="1" indent="-347663" eaLnBrk="1" hangingPunct="1">
              <a:lnSpc>
                <a:spcPct val="80000"/>
              </a:lnSpc>
              <a:buFontTx/>
              <a:buNone/>
            </a:pPr>
            <a:r>
              <a:rPr lang="en-US" altLang="zh-TW" sz="2200"/>
              <a:t>α, β and γ are called the </a:t>
            </a:r>
            <a:r>
              <a:rPr lang="en-US" altLang="zh-TW" sz="2200" b="1" i="1"/>
              <a:t>alternatives</a:t>
            </a:r>
            <a:r>
              <a:rPr lang="en-US" altLang="zh-TW" sz="2200"/>
              <a:t> of N.</a:t>
            </a:r>
          </a:p>
        </p:txBody>
      </p:sp>
      <p:sp>
        <p:nvSpPr>
          <p:cNvPr id="12296" name="投影片編號版面配置區 3">
            <a:extLst>
              <a:ext uri="{FF2B5EF4-FFF2-40B4-BE49-F238E27FC236}">
                <a16:creationId xmlns:a16="http://schemas.microsoft.com/office/drawing/2014/main" id="{C4FE76AC-A050-47E2-AB87-8758D00E665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DA515120-8548-407B-A5A1-F806C2C79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7A4068-4E05-425E-B3B6-E608EC16C406}" type="slidenum">
              <a:rPr kumimoji="0" lang="en-US" altLang="zh-TW"/>
              <a:pPr eaLnBrk="1" hangingPunct="1"/>
              <a:t>12</a:t>
            </a:fld>
            <a:endParaRPr kumimoji="0" lang="en-US" altLang="zh-TW"/>
          </a:p>
        </p:txBody>
      </p:sp>
      <p:sp>
        <p:nvSpPr>
          <p:cNvPr id="13315" name="投影片編號版面配置區 3">
            <a:extLst>
              <a:ext uri="{FF2B5EF4-FFF2-40B4-BE49-F238E27FC236}">
                <a16:creationId xmlns:a16="http://schemas.microsoft.com/office/drawing/2014/main" id="{E4235BC5-5FD5-4615-96C5-33D8CA4573F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2FB745BB-C0D6-425A-8E05-50DD3B57D77B}" type="slidenum">
              <a:rPr kumimoji="0" lang="en-US" altLang="zh-TW" sz="1400"/>
              <a:pPr algn="r" eaLnBrk="1" hangingPunct="1"/>
              <a:t>12</a:t>
            </a:fld>
            <a:endParaRPr kumimoji="0" lang="en-US" altLang="zh-TW" sz="1400"/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A4FB29B2-4D79-48BE-AAF9-85BED9BE300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5EF53F5-6047-4683-B123-7AD951B4727D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12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3317" name="投影片編號版面配置區 3">
            <a:extLst>
              <a:ext uri="{FF2B5EF4-FFF2-40B4-BE49-F238E27FC236}">
                <a16:creationId xmlns:a16="http://schemas.microsoft.com/office/drawing/2014/main" id="{21700BE4-5F23-4DDD-BF39-EC189942A94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E33E0DD0-FF2C-4B06-8198-4F40681E77CF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12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AE18371F-73D0-43DA-AE9A-CAB67F6186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 anchor="b"/>
          <a:lstStyle/>
          <a:p>
            <a:pPr eaLnBrk="1" hangingPunct="1"/>
            <a:r>
              <a:rPr lang="en-US" altLang="zh-TW" sz="4000"/>
              <a:t>Extended BNF form of grammars</a:t>
            </a:r>
          </a:p>
        </p:txBody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49BB0C8A-DC52-45B9-811E-29B2B56270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5138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BNF is very suitable for expressing nesting and recursion, but less convenient for repetition and optionality.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Three additional postfix operators +,?, and *, are thus introduced:</a:t>
            </a:r>
          </a:p>
          <a:p>
            <a:pPr marL="692150" lvl="1" indent="-347663" eaLnBrk="1" hangingPunct="1">
              <a:lnSpc>
                <a:spcPct val="80000"/>
              </a:lnSpc>
            </a:pPr>
            <a:r>
              <a:rPr lang="en-US" altLang="zh-TW" sz="2400"/>
              <a:t>R+ indicates the occurrence of one or more Rs, to express repetition.</a:t>
            </a:r>
          </a:p>
          <a:p>
            <a:pPr marL="692150" lvl="1" indent="-347663" eaLnBrk="1" hangingPunct="1">
              <a:lnSpc>
                <a:spcPct val="80000"/>
              </a:lnSpc>
            </a:pPr>
            <a:r>
              <a:rPr lang="en-US" altLang="zh-TW" sz="2400"/>
              <a:t>R? indicates the occurrence of zero or one Rs, to express optionality.</a:t>
            </a:r>
          </a:p>
          <a:p>
            <a:pPr marL="692150" lvl="1" indent="-347663" eaLnBrk="1" hangingPunct="1">
              <a:lnSpc>
                <a:spcPct val="80000"/>
              </a:lnSpc>
            </a:pPr>
            <a:r>
              <a:rPr lang="en-US" altLang="zh-TW" sz="2400"/>
              <a:t>R* indicates the occurrence of zero or more Rs, to express repetition.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The grammar that allows the above is called Extended BNF (EBNF).</a:t>
            </a:r>
          </a:p>
        </p:txBody>
      </p:sp>
      <p:sp>
        <p:nvSpPr>
          <p:cNvPr id="13320" name="投影片編號版面配置區 3">
            <a:extLst>
              <a:ext uri="{FF2B5EF4-FFF2-40B4-BE49-F238E27FC236}">
                <a16:creationId xmlns:a16="http://schemas.microsoft.com/office/drawing/2014/main" id="{5D64A9CF-7A9B-452A-87B9-D9541F2B41C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D7F04228-0D91-4659-BD59-C1A0CE191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284158D-69F6-427E-A3A8-1F3470FF1AE4}" type="slidenum">
              <a:rPr kumimoji="0" lang="en-US" altLang="zh-TW"/>
              <a:pPr eaLnBrk="1" hangingPunct="1"/>
              <a:t>13</a:t>
            </a:fld>
            <a:endParaRPr kumimoji="0" lang="en-US" altLang="zh-TW"/>
          </a:p>
        </p:txBody>
      </p:sp>
      <p:sp>
        <p:nvSpPr>
          <p:cNvPr id="14339" name="投影片編號版面配置區 3">
            <a:extLst>
              <a:ext uri="{FF2B5EF4-FFF2-40B4-BE49-F238E27FC236}">
                <a16:creationId xmlns:a16="http://schemas.microsoft.com/office/drawing/2014/main" id="{1238EEB2-DEB3-4BDF-9165-69C548D8A91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F7C3D606-AF15-45E0-8143-4715584BDF06}" type="slidenum">
              <a:rPr kumimoji="0" lang="en-US" altLang="zh-TW" sz="1400"/>
              <a:pPr algn="r" eaLnBrk="1" hangingPunct="1"/>
              <a:t>13</a:t>
            </a:fld>
            <a:endParaRPr kumimoji="0" lang="en-US" altLang="zh-TW" sz="1400"/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004CFBA5-494B-425C-AF10-F129A7129DC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26FE91A-95B3-40E8-986D-E8D7E0B7E538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13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4341" name="投影片編號版面配置區 3">
            <a:extLst>
              <a:ext uri="{FF2B5EF4-FFF2-40B4-BE49-F238E27FC236}">
                <a16:creationId xmlns:a16="http://schemas.microsoft.com/office/drawing/2014/main" id="{3080BA44-9C49-4E59-8DF2-3C63444474D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51183F1D-91A3-4719-8E10-010E9A70C8F4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13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EED00592-6B2D-4C0A-8C67-6D7C3E2235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Extended forms of grammars (Cont.)</a:t>
            </a:r>
          </a:p>
        </p:txBody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471836E9-6728-489D-95A8-C2C92588F9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915400" cy="4378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  An example is the grammar rule:</a:t>
            </a:r>
          </a:p>
          <a:p>
            <a:pPr eaLnBrk="1" hangingPunct="1">
              <a:buFontTx/>
              <a:buNone/>
            </a:pPr>
            <a:r>
              <a:rPr lang="en-US" altLang="zh-TW"/>
              <a:t>       </a:t>
            </a:r>
            <a:r>
              <a:rPr lang="en-US" altLang="zh-TW" sz="2600"/>
              <a:t>parameter_list →</a:t>
            </a:r>
          </a:p>
          <a:p>
            <a:pPr eaLnBrk="1" hangingPunct="1">
              <a:buFontTx/>
              <a:buNone/>
            </a:pPr>
            <a:r>
              <a:rPr lang="en-US" altLang="zh-TW" sz="2600"/>
              <a:t>                   (’IN’ | ‘OUT’)? identifier (‘,’ identifier)*</a:t>
            </a:r>
          </a:p>
          <a:p>
            <a:pPr eaLnBrk="1" hangingPunct="1">
              <a:buFontTx/>
              <a:buNone/>
            </a:pPr>
            <a:endParaRPr lang="en-US" altLang="zh-TW" sz="2600"/>
          </a:p>
          <a:p>
            <a:pPr eaLnBrk="1" hangingPunct="1">
              <a:buFontTx/>
              <a:buNone/>
            </a:pPr>
            <a:r>
              <a:rPr lang="en-US" altLang="zh-TW"/>
              <a:t>  which produces program fragments like:</a:t>
            </a:r>
          </a:p>
          <a:p>
            <a:pPr eaLnBrk="1" hangingPunct="1">
              <a:buFontTx/>
              <a:buNone/>
            </a:pPr>
            <a:r>
              <a:rPr lang="en-US" altLang="zh-TW"/>
              <a:t>       </a:t>
            </a:r>
            <a:r>
              <a:rPr lang="en-US" altLang="zh-TW" sz="2600"/>
              <a:t>a, b</a:t>
            </a:r>
          </a:p>
          <a:p>
            <a:pPr eaLnBrk="1" hangingPunct="1">
              <a:buFontTx/>
              <a:buNone/>
            </a:pPr>
            <a:r>
              <a:rPr lang="en-US" altLang="zh-TW" sz="2600"/>
              <a:t>         IN year, month, day</a:t>
            </a:r>
          </a:p>
          <a:p>
            <a:pPr eaLnBrk="1" hangingPunct="1">
              <a:buFontTx/>
              <a:buNone/>
            </a:pPr>
            <a:r>
              <a:rPr lang="en-US" altLang="zh-TW" sz="2600"/>
              <a:t>         OUT left, right</a:t>
            </a:r>
          </a:p>
        </p:txBody>
      </p:sp>
      <p:sp>
        <p:nvSpPr>
          <p:cNvPr id="14344" name="投影片編號版面配置區 3">
            <a:extLst>
              <a:ext uri="{FF2B5EF4-FFF2-40B4-BE49-F238E27FC236}">
                <a16:creationId xmlns:a16="http://schemas.microsoft.com/office/drawing/2014/main" id="{E08D5496-9987-4D7E-ABA2-27902F4BAA8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BE557AB3-8424-4471-A8A7-460D8F7A4B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4EB7E2F-9828-438D-81F7-C11D77468F52}" type="slidenum">
              <a:rPr kumimoji="0" lang="en-US" altLang="zh-TW"/>
              <a:pPr eaLnBrk="1" hangingPunct="1"/>
              <a:t>14</a:t>
            </a:fld>
            <a:endParaRPr kumimoji="0" lang="en-US" altLang="zh-TW"/>
          </a:p>
        </p:txBody>
      </p:sp>
      <p:sp>
        <p:nvSpPr>
          <p:cNvPr id="15363" name="投影片編號版面配置區 3">
            <a:extLst>
              <a:ext uri="{FF2B5EF4-FFF2-40B4-BE49-F238E27FC236}">
                <a16:creationId xmlns:a16="http://schemas.microsoft.com/office/drawing/2014/main" id="{4A5F85FC-BDE7-4094-B82E-BBF2C821D44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C7E1FDF-3A3F-4847-891A-7EF84F30C797}" type="slidenum">
              <a:rPr kumimoji="0" lang="en-US" altLang="zh-TW" sz="1400"/>
              <a:pPr algn="r" eaLnBrk="1" hangingPunct="1"/>
              <a:t>14</a:t>
            </a:fld>
            <a:endParaRPr kumimoji="0" lang="en-US" altLang="zh-TW" sz="1400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A6A58C6F-A76A-4FA4-807E-911FBF30A7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D8144529-D9F1-40B7-BBE0-8923E47F1FA1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14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5365" name="投影片編號版面配置區 3">
            <a:extLst>
              <a:ext uri="{FF2B5EF4-FFF2-40B4-BE49-F238E27FC236}">
                <a16:creationId xmlns:a16="http://schemas.microsoft.com/office/drawing/2014/main" id="{E43E5F0D-4EBD-4AE0-9C5C-E63025B00B1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9D80C745-8A9C-4292-9323-428CEA8E71D4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14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83708785-6F72-44D8-B240-A7BC3FF00A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Extended forms of grammars (Cont.)</a:t>
            </a:r>
          </a:p>
        </p:txBody>
      </p:sp>
      <p:sp>
        <p:nvSpPr>
          <p:cNvPr id="15367" name="Rectangle 3">
            <a:extLst>
              <a:ext uri="{FF2B5EF4-FFF2-40B4-BE49-F238E27FC236}">
                <a16:creationId xmlns:a16="http://schemas.microsoft.com/office/drawing/2014/main" id="{104DBB4D-7DCD-4E09-BB32-50CA45BF23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Rewrite EBNF grammar to CFG</a:t>
            </a:r>
          </a:p>
          <a:p>
            <a:pPr marL="692150" lvl="1" indent="-347663" eaLnBrk="1" hangingPunct="1"/>
            <a:r>
              <a:rPr lang="en-US" altLang="zh-TW"/>
              <a:t>Given the EBNF grammar: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    expression </a:t>
            </a:r>
            <a:r>
              <a:rPr lang="en-US" altLang="zh-TW" sz="2200"/>
              <a:t>→ </a:t>
            </a:r>
            <a:r>
              <a:rPr lang="en-US" altLang="zh-TW"/>
              <a:t>term (+ term)*</a:t>
            </a:r>
          </a:p>
          <a:p>
            <a:pPr marL="692150" lvl="1" indent="-347663" eaLnBrk="1" hangingPunct="1">
              <a:buFontTx/>
              <a:buNone/>
            </a:pPr>
            <a:endParaRPr lang="en-US" altLang="zh-TW"/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Rewrite it to: 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    expression </a:t>
            </a:r>
            <a:r>
              <a:rPr lang="en-US" altLang="zh-TW" sz="2200"/>
              <a:t>→ </a:t>
            </a:r>
            <a:r>
              <a:rPr lang="en-US" altLang="zh-TW"/>
              <a:t>term term_tmp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    term_tmp </a:t>
            </a:r>
            <a:r>
              <a:rPr lang="en-US" altLang="zh-TW" sz="2200"/>
              <a:t>→</a:t>
            </a:r>
            <a:r>
              <a:rPr lang="en-US" altLang="zh-TW"/>
              <a:t>  + term term_tmp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                      |   λ</a:t>
            </a:r>
          </a:p>
        </p:txBody>
      </p:sp>
      <p:sp>
        <p:nvSpPr>
          <p:cNvPr id="15368" name="投影片編號版面配置區 3">
            <a:extLst>
              <a:ext uri="{FF2B5EF4-FFF2-40B4-BE49-F238E27FC236}">
                <a16:creationId xmlns:a16="http://schemas.microsoft.com/office/drawing/2014/main" id="{61E1C302-F38E-4293-B965-B22CB06E570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AC0A7540-CF04-457A-A89D-C677A32471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05F2F9F-9953-4C5B-ACBB-134569DBEA44}" type="slidenum">
              <a:rPr kumimoji="0" lang="en-US" altLang="zh-TW"/>
              <a:pPr eaLnBrk="1" hangingPunct="1"/>
              <a:t>15</a:t>
            </a:fld>
            <a:endParaRPr kumimoji="0" lang="en-US" altLang="zh-TW"/>
          </a:p>
        </p:txBody>
      </p:sp>
      <p:sp>
        <p:nvSpPr>
          <p:cNvPr id="16387" name="投影片編號版面配置區 3">
            <a:extLst>
              <a:ext uri="{FF2B5EF4-FFF2-40B4-BE49-F238E27FC236}">
                <a16:creationId xmlns:a16="http://schemas.microsoft.com/office/drawing/2014/main" id="{49127810-8CD9-4435-ACAE-C197C402056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1AB7473C-E1D9-4EAE-83B7-8912371229F7}" type="slidenum">
              <a:rPr kumimoji="0" lang="en-US" altLang="zh-TW" sz="1400"/>
              <a:pPr algn="r" eaLnBrk="1" hangingPunct="1"/>
              <a:t>15</a:t>
            </a:fld>
            <a:endParaRPr kumimoji="0" lang="en-US" altLang="zh-TW" sz="1400"/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7195167C-AE7B-4111-A843-701C58D4C1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552A8CDD-0B4F-4776-B17B-5892FF6C56CE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15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6389" name="投影片編號版面配置區 3">
            <a:extLst>
              <a:ext uri="{FF2B5EF4-FFF2-40B4-BE49-F238E27FC236}">
                <a16:creationId xmlns:a16="http://schemas.microsoft.com/office/drawing/2014/main" id="{577E9C1C-E1E7-48F3-9E18-2E03E119FAF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BBF7FF99-5AA2-4353-BF75-E3EA81CA460F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15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59D5047E-1A75-41E8-BB65-3D8C14A25D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Properties of grammars</a:t>
            </a:r>
          </a:p>
        </p:txBody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293A1894-897D-4D8E-B3A4-F967C412BB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non-terminal N is </a:t>
            </a:r>
            <a:r>
              <a:rPr lang="en-US" altLang="zh-TW" b="1">
                <a:solidFill>
                  <a:srgbClr val="FF0000"/>
                </a:solidFill>
              </a:rPr>
              <a:t>left-recursive</a:t>
            </a:r>
            <a:r>
              <a:rPr lang="en-US" altLang="zh-TW"/>
              <a:t> if, starting with a sentential form N, we can produce another sentential form starting with N.</a:t>
            </a:r>
          </a:p>
          <a:p>
            <a:pPr marL="692150" lvl="1" indent="-347663" eaLnBrk="1" hangingPunct="1"/>
            <a:r>
              <a:rPr lang="en-US" altLang="zh-TW"/>
              <a:t>ex: expression → expression ‘+’ factor | factor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right-recursion also exists, but is less important. </a:t>
            </a:r>
          </a:p>
          <a:p>
            <a:pPr marL="692150" lvl="1" indent="-347663" eaLnBrk="1" hangingPunct="1"/>
            <a:r>
              <a:rPr lang="en-US" altLang="zh-TW"/>
              <a:t>ex: expression → term ‘+’ expression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  <p:sp>
        <p:nvSpPr>
          <p:cNvPr id="16392" name="投影片編號版面配置區 3">
            <a:extLst>
              <a:ext uri="{FF2B5EF4-FFF2-40B4-BE49-F238E27FC236}">
                <a16:creationId xmlns:a16="http://schemas.microsoft.com/office/drawing/2014/main" id="{424FE155-49B0-4412-B6CC-3C9D4154A01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522578A3-E8A0-4C2A-ACAD-6DDCFBD0D3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3A62DE6-A663-430A-B91A-0D44787ED28C}" type="slidenum">
              <a:rPr kumimoji="0" lang="en-US" altLang="zh-TW"/>
              <a:pPr eaLnBrk="1" hangingPunct="1"/>
              <a:t>16</a:t>
            </a:fld>
            <a:endParaRPr kumimoji="0" lang="en-US" altLang="zh-TW"/>
          </a:p>
        </p:txBody>
      </p:sp>
      <p:sp>
        <p:nvSpPr>
          <p:cNvPr id="17411" name="投影片編號版面配置區 3">
            <a:extLst>
              <a:ext uri="{FF2B5EF4-FFF2-40B4-BE49-F238E27FC236}">
                <a16:creationId xmlns:a16="http://schemas.microsoft.com/office/drawing/2014/main" id="{6E11AA7D-2CE0-4FC9-809E-4663E36DCD8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1EE833B-47FF-411A-987C-D0CB5BC724D9}" type="slidenum">
              <a:rPr kumimoji="0" lang="en-US" altLang="zh-TW" sz="1400"/>
              <a:pPr algn="r" eaLnBrk="1" hangingPunct="1"/>
              <a:t>16</a:t>
            </a:fld>
            <a:endParaRPr kumimoji="0" lang="en-US" altLang="zh-TW" sz="1400"/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B2BE80E3-ABAB-4F5D-9CBD-E25E1999EDC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9A5F819C-AA90-4A35-89E3-E38CD768E2AC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16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7413" name="投影片編號版面配置區 3">
            <a:extLst>
              <a:ext uri="{FF2B5EF4-FFF2-40B4-BE49-F238E27FC236}">
                <a16:creationId xmlns:a16="http://schemas.microsoft.com/office/drawing/2014/main" id="{0BD56706-4370-4499-B8D8-94B25492946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8066CB49-CB2C-4732-842B-58F7BFF182E3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16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C59625DA-2C94-4B5C-BF5B-8ED7C4A129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Properties of grammars (Cont.)</a:t>
            </a:r>
          </a:p>
        </p:txBody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F2141F83-6B3D-489D-8823-96F12BCC9C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A non-terminal N is </a:t>
            </a:r>
            <a:r>
              <a:rPr lang="en-US" altLang="zh-TW" b="1"/>
              <a:t>nullable</a:t>
            </a:r>
            <a:r>
              <a:rPr lang="en-US" altLang="zh-TW"/>
              <a:t>, if starting with a sentential form N, we can produce an empty sentential form.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example: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          expression → 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A non-terminal N is </a:t>
            </a:r>
            <a:r>
              <a:rPr lang="en-US" altLang="zh-TW" b="1"/>
              <a:t>useless</a:t>
            </a:r>
            <a:r>
              <a:rPr lang="en-US" altLang="zh-TW"/>
              <a:t>, if it can never produce a string of terminal symbols.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example: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          expression → + expression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	                           |   -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/>
          </a:p>
        </p:txBody>
      </p:sp>
      <p:sp>
        <p:nvSpPr>
          <p:cNvPr id="17416" name="投影片編號版面配置區 3">
            <a:extLst>
              <a:ext uri="{FF2B5EF4-FFF2-40B4-BE49-F238E27FC236}">
                <a16:creationId xmlns:a16="http://schemas.microsoft.com/office/drawing/2014/main" id="{E3A13347-AD54-4FA9-B197-76ECFEDB35E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B4AB6A07-FA5D-40D1-890C-72D7916E7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DD8FE4-317D-42FB-997B-B9A704FD0049}" type="slidenum">
              <a:rPr kumimoji="0" lang="en-US" altLang="zh-TW"/>
              <a:pPr eaLnBrk="1" hangingPunct="1"/>
              <a:t>17</a:t>
            </a:fld>
            <a:endParaRPr kumimoji="0" lang="en-US" altLang="zh-TW"/>
          </a:p>
        </p:txBody>
      </p:sp>
      <p:sp>
        <p:nvSpPr>
          <p:cNvPr id="18435" name="投影片編號版面配置區 3">
            <a:extLst>
              <a:ext uri="{FF2B5EF4-FFF2-40B4-BE49-F238E27FC236}">
                <a16:creationId xmlns:a16="http://schemas.microsoft.com/office/drawing/2014/main" id="{98663AB9-331F-4111-8335-E38352E9128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135B211B-CA28-4ACA-A545-491FD114EF47}" type="slidenum">
              <a:rPr kumimoji="0" lang="en-US" altLang="zh-TW" sz="1400"/>
              <a:pPr algn="r" eaLnBrk="1" hangingPunct="1"/>
              <a:t>17</a:t>
            </a:fld>
            <a:endParaRPr kumimoji="0" lang="en-US" altLang="zh-TW" sz="1400"/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D86CDDC7-535A-47DA-A96A-C864839023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22455211-83A6-4299-A64D-438A114F3B0C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17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8437" name="投影片編號版面配置區 3">
            <a:extLst>
              <a:ext uri="{FF2B5EF4-FFF2-40B4-BE49-F238E27FC236}">
                <a16:creationId xmlns:a16="http://schemas.microsoft.com/office/drawing/2014/main" id="{2054B659-C946-4E95-9905-E3D201D1E5E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53B4D50F-7586-4CF2-AC2A-F286DB85AA25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17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3DCDC884-5B42-4F79-8752-4ECA9AC40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Ambiguity </a:t>
            </a:r>
          </a:p>
        </p:txBody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D9206A40-1303-4506-B5D7-BA6779E11E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grammar can have more than one parse tree generating a given string of terminals. Such a grammar is said to be </a:t>
            </a:r>
            <a:r>
              <a:rPr lang="en-US" altLang="zh-TW" b="1" i="1"/>
              <a:t>ambiguous</a:t>
            </a:r>
            <a:r>
              <a:rPr lang="en-US" altLang="zh-TW"/>
              <a:t>.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Given the grammar: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    string → string + string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               |   string – string 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               | 0 | 1 | 2 | 3 | 4 | 5 | 6 | 7 | 8 | 9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Two parse trees for 9-5+2 can be constructed below. Thus, the grammar is </a:t>
            </a:r>
            <a:r>
              <a:rPr lang="en-US" altLang="zh-TW" b="1" i="1"/>
              <a:t>ambiguous.</a:t>
            </a:r>
            <a:endParaRPr lang="en-US" altLang="zh-TW"/>
          </a:p>
        </p:txBody>
      </p:sp>
      <p:sp>
        <p:nvSpPr>
          <p:cNvPr id="18440" name="投影片編號版面配置區 3">
            <a:extLst>
              <a:ext uri="{FF2B5EF4-FFF2-40B4-BE49-F238E27FC236}">
                <a16:creationId xmlns:a16="http://schemas.microsoft.com/office/drawing/2014/main" id="{7DB98B24-411D-4EC5-A859-624DD9B8553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7F1BB763-D470-4C2D-B1F3-4C83BCA03C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8D2226-A05E-4E6F-8074-C7CE07CA9EEE}" type="slidenum">
              <a:rPr kumimoji="0" lang="en-US" altLang="zh-TW"/>
              <a:pPr eaLnBrk="1" hangingPunct="1"/>
              <a:t>18</a:t>
            </a:fld>
            <a:endParaRPr kumimoji="0" lang="en-US" altLang="zh-TW"/>
          </a:p>
        </p:txBody>
      </p:sp>
      <p:sp>
        <p:nvSpPr>
          <p:cNvPr id="19459" name="投影片編號版面配置區 3">
            <a:extLst>
              <a:ext uri="{FF2B5EF4-FFF2-40B4-BE49-F238E27FC236}">
                <a16:creationId xmlns:a16="http://schemas.microsoft.com/office/drawing/2014/main" id="{55EF6F82-2F12-4295-B546-4BF3F27938C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AD3D0EA-A97F-452E-931B-4EA258C46EBE}" type="slidenum">
              <a:rPr kumimoji="0" lang="en-US" altLang="zh-TW" sz="1400"/>
              <a:pPr algn="r" eaLnBrk="1" hangingPunct="1"/>
              <a:t>18</a:t>
            </a:fld>
            <a:endParaRPr kumimoji="0" lang="en-US" altLang="zh-TW" sz="1400"/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54241E70-05A8-4976-900B-B1D6A31936C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2AB8999C-5790-4811-A72C-D7C00624C066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18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9461" name="投影片編號版面配置區 3">
            <a:extLst>
              <a:ext uri="{FF2B5EF4-FFF2-40B4-BE49-F238E27FC236}">
                <a16:creationId xmlns:a16="http://schemas.microsoft.com/office/drawing/2014/main" id="{ECF6EE85-58A9-4707-B2C2-C91F428E19C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5CA8425F-67AB-478B-A00D-3CC83182DD70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18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55477CDD-573A-427F-BD01-0C4827328B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Ambiguity</a:t>
            </a:r>
          </a:p>
        </p:txBody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0E4C468-0971-43CA-BB0E-4D15D00F90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19263"/>
            <a:ext cx="8763000" cy="44116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                 string                           string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  string    +     string        string  -    string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string  -  string       2              9   string   +  string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9            5                                    5              2</a:t>
            </a:r>
          </a:p>
        </p:txBody>
      </p:sp>
      <p:sp>
        <p:nvSpPr>
          <p:cNvPr id="19464" name="Line 4">
            <a:extLst>
              <a:ext uri="{FF2B5EF4-FFF2-40B4-BE49-F238E27FC236}">
                <a16:creationId xmlns:a16="http://schemas.microsoft.com/office/drawing/2014/main" id="{FA90391E-5E33-4425-B361-A6040C235E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209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5" name="Line 5">
            <a:extLst>
              <a:ext uri="{FF2B5EF4-FFF2-40B4-BE49-F238E27FC236}">
                <a16:creationId xmlns:a16="http://schemas.microsoft.com/office/drawing/2014/main" id="{3781C6B8-0AAB-4C44-B650-A70D7411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6" name="Line 6">
            <a:extLst>
              <a:ext uri="{FF2B5EF4-FFF2-40B4-BE49-F238E27FC236}">
                <a16:creationId xmlns:a16="http://schemas.microsoft.com/office/drawing/2014/main" id="{C58977AB-0380-4606-AC71-FA6DBB318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209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7" name="Line 7">
            <a:extLst>
              <a:ext uri="{FF2B5EF4-FFF2-40B4-BE49-F238E27FC236}">
                <a16:creationId xmlns:a16="http://schemas.microsoft.com/office/drawing/2014/main" id="{8A7098ED-11AA-428C-9A42-A5B840EF0A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3352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8" name="Line 8">
            <a:extLst>
              <a:ext uri="{FF2B5EF4-FFF2-40B4-BE49-F238E27FC236}">
                <a16:creationId xmlns:a16="http://schemas.microsoft.com/office/drawing/2014/main" id="{5D581F70-2C78-4679-A5A4-820F8CF1B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9" name="Line 9">
            <a:extLst>
              <a:ext uri="{FF2B5EF4-FFF2-40B4-BE49-F238E27FC236}">
                <a16:creationId xmlns:a16="http://schemas.microsoft.com/office/drawing/2014/main" id="{8A490A4B-E585-4158-8C79-9A002CC68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0" name="Line 10">
            <a:extLst>
              <a:ext uri="{FF2B5EF4-FFF2-40B4-BE49-F238E27FC236}">
                <a16:creationId xmlns:a16="http://schemas.microsoft.com/office/drawing/2014/main" id="{4589461F-9A64-4F35-A4DD-553A5F002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1" name="Line 11">
            <a:extLst>
              <a:ext uri="{FF2B5EF4-FFF2-40B4-BE49-F238E27FC236}">
                <a16:creationId xmlns:a16="http://schemas.microsoft.com/office/drawing/2014/main" id="{03117BA6-F1A9-4712-86C7-78758541B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2" name="Line 12">
            <a:extLst>
              <a:ext uri="{FF2B5EF4-FFF2-40B4-BE49-F238E27FC236}">
                <a16:creationId xmlns:a16="http://schemas.microsoft.com/office/drawing/2014/main" id="{F6DABE23-F2C4-4782-8C68-C4675204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3" name="Line 13">
            <a:extLst>
              <a:ext uri="{FF2B5EF4-FFF2-40B4-BE49-F238E27FC236}">
                <a16:creationId xmlns:a16="http://schemas.microsoft.com/office/drawing/2014/main" id="{40CAC5CF-0C6A-468D-A63D-4EC38B9502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4" name="Line 14">
            <a:extLst>
              <a:ext uri="{FF2B5EF4-FFF2-40B4-BE49-F238E27FC236}">
                <a16:creationId xmlns:a16="http://schemas.microsoft.com/office/drawing/2014/main" id="{06DEE7C8-F502-4D71-84D8-DF106D15E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5" name="Line 15">
            <a:extLst>
              <a:ext uri="{FF2B5EF4-FFF2-40B4-BE49-F238E27FC236}">
                <a16:creationId xmlns:a16="http://schemas.microsoft.com/office/drawing/2014/main" id="{5360C363-F1B7-42CC-91D1-841F4C1BC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6" name="Line 16">
            <a:extLst>
              <a:ext uri="{FF2B5EF4-FFF2-40B4-BE49-F238E27FC236}">
                <a16:creationId xmlns:a16="http://schemas.microsoft.com/office/drawing/2014/main" id="{F77C5832-DAD4-45C3-9A36-AEDDAEB8A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7" name="Line 17">
            <a:extLst>
              <a:ext uri="{FF2B5EF4-FFF2-40B4-BE49-F238E27FC236}">
                <a16:creationId xmlns:a16="http://schemas.microsoft.com/office/drawing/2014/main" id="{B0D281D4-D6BF-4A97-BEDC-124CA2C099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352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8" name="Line 18">
            <a:extLst>
              <a:ext uri="{FF2B5EF4-FFF2-40B4-BE49-F238E27FC236}">
                <a16:creationId xmlns:a16="http://schemas.microsoft.com/office/drawing/2014/main" id="{D3E7E05C-F4A1-457F-BC87-D07718FED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9" name="Line 19">
            <a:extLst>
              <a:ext uri="{FF2B5EF4-FFF2-40B4-BE49-F238E27FC236}">
                <a16:creationId xmlns:a16="http://schemas.microsoft.com/office/drawing/2014/main" id="{2C72A539-1133-4E81-A5BA-5CABA80F0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429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0" name="Line 20">
            <a:extLst>
              <a:ext uri="{FF2B5EF4-FFF2-40B4-BE49-F238E27FC236}">
                <a16:creationId xmlns:a16="http://schemas.microsoft.com/office/drawing/2014/main" id="{42F80EE6-EF78-4190-8665-3B3B2DA57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1" name="Line 21">
            <a:extLst>
              <a:ext uri="{FF2B5EF4-FFF2-40B4-BE49-F238E27FC236}">
                <a16:creationId xmlns:a16="http://schemas.microsoft.com/office/drawing/2014/main" id="{FB11F1AD-D513-4BCC-A614-D0A7983FB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2" name="投影片編號版面配置區 21">
            <a:extLst>
              <a:ext uri="{FF2B5EF4-FFF2-40B4-BE49-F238E27FC236}">
                <a16:creationId xmlns:a16="http://schemas.microsoft.com/office/drawing/2014/main" id="{71B47EB2-9C5E-4E1C-A035-850DFC57448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7928A3BC-6B6E-4EBB-BB35-5CBD279E79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C5912A9-7625-42CB-AD1D-BBE7325BC050}" type="slidenum">
              <a:rPr kumimoji="0" lang="en-US" altLang="zh-TW"/>
              <a:pPr eaLnBrk="1" hangingPunct="1"/>
              <a:t>19</a:t>
            </a:fld>
            <a:endParaRPr kumimoji="0" lang="en-US" altLang="zh-TW"/>
          </a:p>
        </p:txBody>
      </p:sp>
      <p:sp>
        <p:nvSpPr>
          <p:cNvPr id="20483" name="投影片編號版面配置區 3">
            <a:extLst>
              <a:ext uri="{FF2B5EF4-FFF2-40B4-BE49-F238E27FC236}">
                <a16:creationId xmlns:a16="http://schemas.microsoft.com/office/drawing/2014/main" id="{6F604B24-F655-45F3-8E9A-6EFC83838D7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FA56D24-6B47-4E10-A6F7-260F55ABDDE0}" type="slidenum">
              <a:rPr kumimoji="0" lang="en-US" altLang="zh-TW" sz="1400"/>
              <a:pPr algn="r" eaLnBrk="1" hangingPunct="1"/>
              <a:t>19</a:t>
            </a:fld>
            <a:endParaRPr kumimoji="0" lang="en-US" altLang="zh-TW" sz="140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6A6FC517-9B70-480D-9103-BD0CBB297B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9CCCA20B-D505-4E03-A332-22AADB00287C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19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20485" name="投影片編號版面配置區 3">
            <a:extLst>
              <a:ext uri="{FF2B5EF4-FFF2-40B4-BE49-F238E27FC236}">
                <a16:creationId xmlns:a16="http://schemas.microsoft.com/office/drawing/2014/main" id="{90C9D716-E23F-4B82-9120-529DE561E65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BAE5864B-ABE1-4C83-916A-D9A8711ADAEB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19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7F243095-05EA-481F-AFF0-540520463C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Associativity of operators</a:t>
            </a:r>
          </a:p>
        </p:txBody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A739C6CD-B430-443B-8C55-3BF1B1869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Left-associativity: </a:t>
            </a:r>
          </a:p>
          <a:p>
            <a:pPr eaLnBrk="1" hangingPunct="1">
              <a:buFontTx/>
              <a:buNone/>
            </a:pPr>
            <a:r>
              <a:rPr lang="en-US" altLang="zh-TW"/>
              <a:t>         9+5+2 is equivalent to </a:t>
            </a:r>
            <a:r>
              <a:rPr lang="en-US" altLang="zh-TW" u="sng"/>
              <a:t>9+5</a:t>
            </a:r>
            <a:r>
              <a:rPr lang="en-US" altLang="zh-TW"/>
              <a:t>+2</a:t>
            </a:r>
          </a:p>
          <a:p>
            <a:pPr eaLnBrk="1" hangingPunct="1"/>
            <a:r>
              <a:rPr lang="en-US" altLang="zh-TW"/>
              <a:t>Given the grammar:</a:t>
            </a:r>
          </a:p>
          <a:p>
            <a:pPr marL="692150" lvl="1" indent="-347663" eaLnBrk="1" hangingPunct="1"/>
            <a:r>
              <a:rPr lang="en-US" altLang="zh-TW"/>
              <a:t>list → list + digit</a:t>
            </a:r>
          </a:p>
          <a:p>
            <a:pPr marL="692150" lvl="1" indent="-347663" eaLnBrk="1" hangingPunct="1"/>
            <a:r>
              <a:rPr lang="en-US" altLang="zh-TW"/>
              <a:t>       |  list – digit</a:t>
            </a:r>
          </a:p>
          <a:p>
            <a:pPr marL="692150" lvl="1" indent="-347663" eaLnBrk="1" hangingPunct="1"/>
            <a:r>
              <a:rPr lang="en-US" altLang="zh-TW"/>
              <a:t>       |  digit</a:t>
            </a:r>
          </a:p>
          <a:p>
            <a:pPr marL="692150" lvl="1" indent="-347663" eaLnBrk="1" hangingPunct="1"/>
            <a:r>
              <a:rPr lang="en-US" altLang="zh-TW"/>
              <a:t>digit → 0 | 1 | 2 | 3 | 4 | 5 | 6 | 7 | 8 | 9</a:t>
            </a:r>
          </a:p>
        </p:txBody>
      </p:sp>
      <p:sp>
        <p:nvSpPr>
          <p:cNvPr id="20488" name="投影片編號版面配置區 3">
            <a:extLst>
              <a:ext uri="{FF2B5EF4-FFF2-40B4-BE49-F238E27FC236}">
                <a16:creationId xmlns:a16="http://schemas.microsoft.com/office/drawing/2014/main" id="{E7DA4A2B-F714-4E31-94EC-DF60DDD9181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DB89DDAE-5F06-4E45-B8C7-807C69701C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12DED4E-AA27-4AF7-8110-A776678D2AB9}" type="slidenum">
              <a:rPr kumimoji="0" lang="en-US" altLang="zh-TW"/>
              <a:pPr eaLnBrk="1" hangingPunct="1"/>
              <a:t>2</a:t>
            </a:fld>
            <a:endParaRPr kumimoji="0" lang="en-US" altLang="zh-TW"/>
          </a:p>
        </p:txBody>
      </p:sp>
      <p:sp>
        <p:nvSpPr>
          <p:cNvPr id="3075" name="投影片編號版面配置區 3">
            <a:extLst>
              <a:ext uri="{FF2B5EF4-FFF2-40B4-BE49-F238E27FC236}">
                <a16:creationId xmlns:a16="http://schemas.microsoft.com/office/drawing/2014/main" id="{698659AA-F109-401D-AD35-A818A0AB79D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A29251C0-53A3-49E0-AF5B-15BE28093520}" type="slidenum">
              <a:rPr kumimoji="0" lang="en-US" altLang="zh-TW" sz="1400"/>
              <a:pPr algn="r" eaLnBrk="1" hangingPunct="1"/>
              <a:t>2</a:t>
            </a:fld>
            <a:endParaRPr kumimoji="0" lang="en-US" altLang="zh-TW" sz="1400"/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21646AA5-C068-465B-9A87-79624E6504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DA32AC19-AADE-45C4-84A3-825A3101E7A5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2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3077" name="投影片編號版面配置區 3">
            <a:extLst>
              <a:ext uri="{FF2B5EF4-FFF2-40B4-BE49-F238E27FC236}">
                <a16:creationId xmlns:a16="http://schemas.microsoft.com/office/drawing/2014/main" id="{ECD484F4-0F85-4E3E-B7D0-6AE46FC4A87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C452792-057F-4D81-998B-580151D62DD4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2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3078" name="Rectangle 2">
            <a:extLst>
              <a:ext uri="{FF2B5EF4-FFF2-40B4-BE49-F238E27FC236}">
                <a16:creationId xmlns:a16="http://schemas.microsoft.com/office/drawing/2014/main" id="{7150DE4A-1932-49CB-BC1A-F65F37E7C7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 anchor="b"/>
          <a:lstStyle/>
          <a:p>
            <a:pPr eaLnBrk="1" hangingPunct="1"/>
            <a:r>
              <a:rPr lang="en-US" altLang="zh-TW" sz="4000"/>
              <a:t>Grammar </a:t>
            </a:r>
          </a:p>
        </p:txBody>
      </p:sp>
      <p:sp>
        <p:nvSpPr>
          <p:cNvPr id="3079" name="Rectangle 3">
            <a:extLst>
              <a:ext uri="{FF2B5EF4-FFF2-40B4-BE49-F238E27FC236}">
                <a16:creationId xmlns:a16="http://schemas.microsoft.com/office/drawing/2014/main" id="{2BC0DBAA-4F21-4A51-BC75-537F4AB8CA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800"/>
              <a:t>Grammars, or more precisely, </a:t>
            </a:r>
            <a:r>
              <a:rPr lang="en-US" altLang="zh-TW" sz="2800" b="1"/>
              <a:t>context-free grammars</a:t>
            </a:r>
            <a:r>
              <a:rPr lang="en-US" altLang="zh-TW" sz="2800"/>
              <a:t>, are the formalism for describing the structure of program in programming languages.</a:t>
            </a:r>
          </a:p>
          <a:p>
            <a:pPr eaLnBrk="1" hangingPunct="1"/>
            <a:r>
              <a:rPr lang="en-US" altLang="zh-TW" sz="2800"/>
              <a:t>A </a:t>
            </a:r>
            <a:r>
              <a:rPr lang="en-US" altLang="zh-TW" sz="2800" b="1"/>
              <a:t>grammar</a:t>
            </a:r>
            <a:r>
              <a:rPr lang="en-US" altLang="zh-TW" sz="2800"/>
              <a:t> consists of a set of production rules and a start symbol (left symbol of </a:t>
            </a:r>
            <a:r>
              <a:rPr lang="en-US" altLang="zh-TW" sz="2800">
                <a:ea typeface="標楷體" panose="03000509000000000000" pitchFamily="65" charset="-120"/>
              </a:rPr>
              <a:t>first rule</a:t>
            </a:r>
            <a:r>
              <a:rPr lang="en-US" altLang="zh-TW" sz="2800"/>
              <a:t>).</a:t>
            </a:r>
          </a:p>
          <a:p>
            <a:pPr eaLnBrk="1" hangingPunct="1"/>
            <a:r>
              <a:rPr lang="en-US" altLang="zh-TW" sz="2800"/>
              <a:t>A </a:t>
            </a:r>
            <a:r>
              <a:rPr lang="en-US" altLang="zh-TW" sz="2800" b="1"/>
              <a:t>production rule</a:t>
            </a:r>
            <a:r>
              <a:rPr lang="en-US" altLang="zh-TW" sz="2800"/>
              <a:t> consists of two parts: a left-hand side and a right-hand side.</a:t>
            </a:r>
          </a:p>
          <a:p>
            <a:pPr eaLnBrk="1" hangingPunct="1"/>
            <a:endParaRPr lang="en-US" altLang="zh-TW" sz="2800"/>
          </a:p>
          <a:p>
            <a:pPr marL="692150" lvl="1" indent="-347663" eaLnBrk="1" hangingPunct="1"/>
            <a:r>
              <a:rPr lang="en-US" altLang="zh-TW" sz="2400"/>
              <a:t>ex: expression → expression ‘+’ term</a:t>
            </a:r>
          </a:p>
        </p:txBody>
      </p:sp>
      <p:sp>
        <p:nvSpPr>
          <p:cNvPr id="3080" name="Rectangle 4">
            <a:extLst>
              <a:ext uri="{FF2B5EF4-FFF2-40B4-BE49-F238E27FC236}">
                <a16:creationId xmlns:a16="http://schemas.microsoft.com/office/drawing/2014/main" id="{CDD7AAA0-F65C-418A-9AC2-2691C5B5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248400"/>
            <a:ext cx="2514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cs typeface="Arial" panose="020B0604020202020204" pitchFamily="34" charset="0"/>
              </a:rPr>
              <a:t>left-hand side</a:t>
            </a:r>
          </a:p>
        </p:txBody>
      </p:sp>
      <p:sp>
        <p:nvSpPr>
          <p:cNvPr id="3081" name="Rectangle 5">
            <a:extLst>
              <a:ext uri="{FF2B5EF4-FFF2-40B4-BE49-F238E27FC236}">
                <a16:creationId xmlns:a16="http://schemas.microsoft.com/office/drawing/2014/main" id="{85AB5C6C-4BB8-49A7-AE57-75FA068F1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248400"/>
            <a:ext cx="2514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cs typeface="Arial" panose="020B0604020202020204" pitchFamily="34" charset="0"/>
              </a:rPr>
              <a:t>right-hand side</a:t>
            </a:r>
          </a:p>
        </p:txBody>
      </p:sp>
      <p:sp>
        <p:nvSpPr>
          <p:cNvPr id="3082" name="Line 6">
            <a:extLst>
              <a:ext uri="{FF2B5EF4-FFF2-40B4-BE49-F238E27FC236}">
                <a16:creationId xmlns:a16="http://schemas.microsoft.com/office/drawing/2014/main" id="{82474F69-7451-493B-BA8D-68253F6576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5181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3" name="Line 7">
            <a:extLst>
              <a:ext uri="{FF2B5EF4-FFF2-40B4-BE49-F238E27FC236}">
                <a16:creationId xmlns:a16="http://schemas.microsoft.com/office/drawing/2014/main" id="{DD988BC3-CC0E-48B2-83CE-D9DCDA2F4F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181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4" name="投影片編號版面配置區 7">
            <a:extLst>
              <a:ext uri="{FF2B5EF4-FFF2-40B4-BE49-F238E27FC236}">
                <a16:creationId xmlns:a16="http://schemas.microsoft.com/office/drawing/2014/main" id="{FED36606-1157-4F60-9A14-F502936D1E5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F5EC91D4-BE0F-47A9-8846-5A72F13D3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00A18DE-AF50-4EFD-A215-6C0922E1730E}" type="slidenum">
              <a:rPr kumimoji="0" lang="en-US" altLang="zh-TW"/>
              <a:pPr eaLnBrk="1" hangingPunct="1"/>
              <a:t>20</a:t>
            </a:fld>
            <a:endParaRPr kumimoji="0" lang="en-US" altLang="zh-TW"/>
          </a:p>
        </p:txBody>
      </p:sp>
      <p:sp>
        <p:nvSpPr>
          <p:cNvPr id="21507" name="投影片編號版面配置區 3">
            <a:extLst>
              <a:ext uri="{FF2B5EF4-FFF2-40B4-BE49-F238E27FC236}">
                <a16:creationId xmlns:a16="http://schemas.microsoft.com/office/drawing/2014/main" id="{7DD03A39-CD30-49EC-97E2-9DDD8BBFA00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F98ED132-05F6-4A48-84B7-CDB82799E619}" type="slidenum">
              <a:rPr kumimoji="0" lang="en-US" altLang="zh-TW" sz="1400"/>
              <a:pPr algn="r" eaLnBrk="1" hangingPunct="1"/>
              <a:t>20</a:t>
            </a:fld>
            <a:endParaRPr kumimoji="0" lang="en-US" altLang="zh-TW" sz="1400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EEFD16E1-4665-4F5C-ACCE-CFB4E73558C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9787BF5B-80BF-462E-96E1-A41390A9C052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20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21509" name="投影片編號版面配置區 3">
            <a:extLst>
              <a:ext uri="{FF2B5EF4-FFF2-40B4-BE49-F238E27FC236}">
                <a16:creationId xmlns:a16="http://schemas.microsoft.com/office/drawing/2014/main" id="{597B8FA3-A5B9-4E0A-A93F-AA4E88895E9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F8E0430-FA35-4BEE-A294-67AE5C944D05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20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CCE44928-1CB2-4298-8544-7036AEE86A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Associativity of operators (Cont.)</a:t>
            </a:r>
          </a:p>
        </p:txBody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A606F398-F578-4C68-8AA1-FD6E4FBDCE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8339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Parse tree for 9+5+2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/>
              <a:t>    using a left-associative grammar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/>
              <a:t>                          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/>
              <a:t>             list         +          digit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/>
              <a:t>     list    +      digit              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/>
              <a:t>    digit            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/>
              <a:t>      9</a:t>
            </a:r>
          </a:p>
        </p:txBody>
      </p:sp>
      <p:sp>
        <p:nvSpPr>
          <p:cNvPr id="21512" name="Line 4">
            <a:extLst>
              <a:ext uri="{FF2B5EF4-FFF2-40B4-BE49-F238E27FC236}">
                <a16:creationId xmlns:a16="http://schemas.microsoft.com/office/drawing/2014/main" id="{AED67E43-F0C5-47F0-9686-42E6E3F4EA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3528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3" name="Line 5">
            <a:extLst>
              <a:ext uri="{FF2B5EF4-FFF2-40B4-BE49-F238E27FC236}">
                <a16:creationId xmlns:a16="http://schemas.microsoft.com/office/drawing/2014/main" id="{B6964CA3-9AE9-4C8E-80E1-28E678EAE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4" name="Line 6">
            <a:extLst>
              <a:ext uri="{FF2B5EF4-FFF2-40B4-BE49-F238E27FC236}">
                <a16:creationId xmlns:a16="http://schemas.microsoft.com/office/drawing/2014/main" id="{9B841725-2632-49FD-A1F0-70DC0B3BF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352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5" name="Line 7">
            <a:extLst>
              <a:ext uri="{FF2B5EF4-FFF2-40B4-BE49-F238E27FC236}">
                <a16:creationId xmlns:a16="http://schemas.microsoft.com/office/drawing/2014/main" id="{AE11ADC6-4C5A-4223-80E1-D1AC14FD96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114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6" name="Line 8">
            <a:extLst>
              <a:ext uri="{FF2B5EF4-FFF2-40B4-BE49-F238E27FC236}">
                <a16:creationId xmlns:a16="http://schemas.microsoft.com/office/drawing/2014/main" id="{DBADB1A1-1B07-4075-9AFB-551D4E727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7" name="Line 9">
            <a:extLst>
              <a:ext uri="{FF2B5EF4-FFF2-40B4-BE49-F238E27FC236}">
                <a16:creationId xmlns:a16="http://schemas.microsoft.com/office/drawing/2014/main" id="{40D20566-C28C-4416-8259-89DA0B83B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8" name="Line 10">
            <a:extLst>
              <a:ext uri="{FF2B5EF4-FFF2-40B4-BE49-F238E27FC236}">
                <a16:creationId xmlns:a16="http://schemas.microsoft.com/office/drawing/2014/main" id="{C7C8A045-36F1-453E-9B80-0CE192E2F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9" name="Line 11">
            <a:extLst>
              <a:ext uri="{FF2B5EF4-FFF2-40B4-BE49-F238E27FC236}">
                <a16:creationId xmlns:a16="http://schemas.microsoft.com/office/drawing/2014/main" id="{6A398046-5563-4BA0-8CD5-43ACF6A62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0" name="Line 12">
            <a:extLst>
              <a:ext uri="{FF2B5EF4-FFF2-40B4-BE49-F238E27FC236}">
                <a16:creationId xmlns:a16="http://schemas.microsoft.com/office/drawing/2014/main" id="{02003DCC-8A94-41AB-BA8E-126D8F49B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1" name="Line 13">
            <a:extLst>
              <a:ext uri="{FF2B5EF4-FFF2-40B4-BE49-F238E27FC236}">
                <a16:creationId xmlns:a16="http://schemas.microsoft.com/office/drawing/2014/main" id="{F12BE253-E13D-4519-B3F9-350470629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2" name="投影片編號版面配置區 13">
            <a:extLst>
              <a:ext uri="{FF2B5EF4-FFF2-40B4-BE49-F238E27FC236}">
                <a16:creationId xmlns:a16="http://schemas.microsoft.com/office/drawing/2014/main" id="{ACE2583D-D1E0-4AC8-AE91-2E6535A4755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A0E9442D-42DD-40FA-AEC2-288BDEEDC4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CEB915-FEF2-4658-A37D-FB820EBAFFFA}" type="slidenum">
              <a:rPr kumimoji="0" lang="en-US" altLang="zh-TW"/>
              <a:pPr eaLnBrk="1" hangingPunct="1"/>
              <a:t>21</a:t>
            </a:fld>
            <a:endParaRPr kumimoji="0" lang="en-US" altLang="zh-TW"/>
          </a:p>
        </p:txBody>
      </p:sp>
      <p:sp>
        <p:nvSpPr>
          <p:cNvPr id="22531" name="投影片編號版面配置區 3">
            <a:extLst>
              <a:ext uri="{FF2B5EF4-FFF2-40B4-BE49-F238E27FC236}">
                <a16:creationId xmlns:a16="http://schemas.microsoft.com/office/drawing/2014/main" id="{E6C82B91-6485-4AA0-83A4-45D240B3915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9FC4D0DC-8F47-476F-8797-EA3021C01E43}" type="slidenum">
              <a:rPr kumimoji="0" lang="en-US" altLang="zh-TW" sz="1400"/>
              <a:pPr algn="r" eaLnBrk="1" hangingPunct="1"/>
              <a:t>21</a:t>
            </a:fld>
            <a:endParaRPr kumimoji="0" lang="en-US" altLang="zh-TW" sz="1400"/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8C0F216C-23F4-4ACB-9F17-850E929536D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9143AE1-1F48-4620-9F1D-EEA3F7507719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21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22533" name="投影片編號版面配置區 3">
            <a:extLst>
              <a:ext uri="{FF2B5EF4-FFF2-40B4-BE49-F238E27FC236}">
                <a16:creationId xmlns:a16="http://schemas.microsoft.com/office/drawing/2014/main" id="{C64054B0-9E22-4931-9487-9C0BFAEDCEA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950AE2C-323F-4FA8-8EDC-680A797BB0A7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21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0B1522EC-03A1-4C4F-AF20-3A0A78A40E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Associativity of operators (Cont.)</a:t>
            </a:r>
          </a:p>
        </p:txBody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36C96FCA-B80C-47E2-96C6-64D5062CC5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Right-associativity: expression a=b=c is treated in the same way as the expression a=</a:t>
            </a:r>
            <a:r>
              <a:rPr lang="en-US" altLang="zh-TW" u="sng"/>
              <a:t>b=c</a:t>
            </a:r>
          </a:p>
          <a:p>
            <a:pPr eaLnBrk="1" hangingPunct="1">
              <a:buFontTx/>
              <a:buNone/>
            </a:pPr>
            <a:endParaRPr lang="en-US" altLang="zh-TW" u="sng"/>
          </a:p>
          <a:p>
            <a:pPr eaLnBrk="1" hangingPunct="1"/>
            <a:r>
              <a:rPr lang="en-US" altLang="zh-TW"/>
              <a:t>Given the grammar:</a:t>
            </a:r>
          </a:p>
          <a:p>
            <a:pPr marL="692150" lvl="1" indent="-347663" eaLnBrk="1" hangingPunct="1"/>
            <a:r>
              <a:rPr lang="en-US" altLang="zh-TW"/>
              <a:t>right → letter = right</a:t>
            </a:r>
          </a:p>
          <a:p>
            <a:pPr marL="692150" lvl="1" indent="-347663" eaLnBrk="1" hangingPunct="1"/>
            <a:r>
              <a:rPr lang="en-US" altLang="zh-TW"/>
              <a:t>         |   letter</a:t>
            </a:r>
          </a:p>
          <a:p>
            <a:pPr marL="692150" lvl="1" indent="-347663" eaLnBrk="1" hangingPunct="1"/>
            <a:r>
              <a:rPr lang="en-US" altLang="zh-TW"/>
              <a:t>letter → a | b | … | z</a:t>
            </a:r>
          </a:p>
        </p:txBody>
      </p:sp>
      <p:sp>
        <p:nvSpPr>
          <p:cNvPr id="22536" name="投影片編號版面配置區 3">
            <a:extLst>
              <a:ext uri="{FF2B5EF4-FFF2-40B4-BE49-F238E27FC236}">
                <a16:creationId xmlns:a16="http://schemas.microsoft.com/office/drawing/2014/main" id="{41BF3B73-ACD1-421B-A31B-761731EB802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F7925DC-8FB3-4495-8B70-931290A23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0946E0-3F83-428E-B786-E72ACEE7AB54}" type="slidenum">
              <a:rPr kumimoji="0" lang="en-US" altLang="zh-TW"/>
              <a:pPr eaLnBrk="1" hangingPunct="1"/>
              <a:t>22</a:t>
            </a:fld>
            <a:endParaRPr kumimoji="0" lang="en-US" altLang="zh-TW"/>
          </a:p>
        </p:txBody>
      </p:sp>
      <p:sp>
        <p:nvSpPr>
          <p:cNvPr id="23555" name="投影片編號版面配置區 3">
            <a:extLst>
              <a:ext uri="{FF2B5EF4-FFF2-40B4-BE49-F238E27FC236}">
                <a16:creationId xmlns:a16="http://schemas.microsoft.com/office/drawing/2014/main" id="{DA5D8131-BD76-459B-8923-915DC559F38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1E94A5A6-FC74-4BB3-B0F6-993B4B038DC9}" type="slidenum">
              <a:rPr kumimoji="0" lang="en-US" altLang="zh-TW" sz="1400"/>
              <a:pPr algn="r" eaLnBrk="1" hangingPunct="1"/>
              <a:t>22</a:t>
            </a:fld>
            <a:endParaRPr kumimoji="0" lang="en-US" altLang="zh-TW" sz="1400"/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6A069C8E-464F-4715-9E30-0546BBDD70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6D9264C-B612-467A-AAE6-93D985F6CE86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22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23557" name="投影片編號版面配置區 3">
            <a:extLst>
              <a:ext uri="{FF2B5EF4-FFF2-40B4-BE49-F238E27FC236}">
                <a16:creationId xmlns:a16="http://schemas.microsoft.com/office/drawing/2014/main" id="{F9BFCA57-5DF2-40E1-8166-243FC0CF32B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A8C318E8-E673-477B-A5CB-F7B7D0175A88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22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BA19D484-3AD9-46FD-8075-6D03EA3A40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Associativity of operators (Cont.)</a:t>
            </a:r>
          </a:p>
        </p:txBody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EDF86314-EBBC-4C05-A543-9A68141691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Parse tree for a=b=c using a right-associative grammar.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                      right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            letter    =       right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              a      letter     =      right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                        b                letter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                                              c</a:t>
            </a:r>
          </a:p>
        </p:txBody>
      </p:sp>
      <p:sp>
        <p:nvSpPr>
          <p:cNvPr id="23560" name="Line 4">
            <a:extLst>
              <a:ext uri="{FF2B5EF4-FFF2-40B4-BE49-F238E27FC236}">
                <a16:creationId xmlns:a16="http://schemas.microsoft.com/office/drawing/2014/main" id="{08C70D02-14C0-4E25-8D11-6CC755432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124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1" name="Line 5">
            <a:extLst>
              <a:ext uri="{FF2B5EF4-FFF2-40B4-BE49-F238E27FC236}">
                <a16:creationId xmlns:a16="http://schemas.microsoft.com/office/drawing/2014/main" id="{8B93034C-BBEF-48FF-AB63-3FD6B91B8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2" name="Line 6">
            <a:extLst>
              <a:ext uri="{FF2B5EF4-FFF2-40B4-BE49-F238E27FC236}">
                <a16:creationId xmlns:a16="http://schemas.microsoft.com/office/drawing/2014/main" id="{F807FF76-22DB-4814-A0A8-5406FECE3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124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3" name="Line 7">
            <a:extLst>
              <a:ext uri="{FF2B5EF4-FFF2-40B4-BE49-F238E27FC236}">
                <a16:creationId xmlns:a16="http://schemas.microsoft.com/office/drawing/2014/main" id="{B03EB3B6-0D25-4868-A925-CF49E4B9D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4" name="Line 8">
            <a:extLst>
              <a:ext uri="{FF2B5EF4-FFF2-40B4-BE49-F238E27FC236}">
                <a16:creationId xmlns:a16="http://schemas.microsoft.com/office/drawing/2014/main" id="{5BB3443D-72DB-4EE8-ADB1-B3E6E249C1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962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5" name="Line 9">
            <a:extLst>
              <a:ext uri="{FF2B5EF4-FFF2-40B4-BE49-F238E27FC236}">
                <a16:creationId xmlns:a16="http://schemas.microsoft.com/office/drawing/2014/main" id="{5197BF10-4347-47EF-9DA5-A7BB95092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6" name="Line 10">
            <a:extLst>
              <a:ext uri="{FF2B5EF4-FFF2-40B4-BE49-F238E27FC236}">
                <a16:creationId xmlns:a16="http://schemas.microsoft.com/office/drawing/2014/main" id="{515C5854-554B-4669-B0A3-E3451DA65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7" name="Line 11">
            <a:extLst>
              <a:ext uri="{FF2B5EF4-FFF2-40B4-BE49-F238E27FC236}">
                <a16:creationId xmlns:a16="http://schemas.microsoft.com/office/drawing/2014/main" id="{9DE6F58B-CACD-4F4A-9A46-7B56C219D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8" name="Line 12">
            <a:extLst>
              <a:ext uri="{FF2B5EF4-FFF2-40B4-BE49-F238E27FC236}">
                <a16:creationId xmlns:a16="http://schemas.microsoft.com/office/drawing/2014/main" id="{29DBC5BF-EADE-4CCD-B8C0-05F57891E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9" name="Line 13">
            <a:extLst>
              <a:ext uri="{FF2B5EF4-FFF2-40B4-BE49-F238E27FC236}">
                <a16:creationId xmlns:a16="http://schemas.microsoft.com/office/drawing/2014/main" id="{12D624E6-3CE8-4F8F-8691-A9A930046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0" name="投影片編號版面配置區 13">
            <a:extLst>
              <a:ext uri="{FF2B5EF4-FFF2-40B4-BE49-F238E27FC236}">
                <a16:creationId xmlns:a16="http://schemas.microsoft.com/office/drawing/2014/main" id="{EF404906-3996-4C18-84B8-2374F9119E6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B0A9ACB2-3781-4173-A42E-DA80CBB9E1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23950E6-707D-4DF6-8F13-5BEBB5547EBC}" type="slidenum">
              <a:rPr kumimoji="0" lang="en-US" altLang="zh-TW"/>
              <a:pPr eaLnBrk="1" hangingPunct="1"/>
              <a:t>23</a:t>
            </a:fld>
            <a:endParaRPr kumimoji="0" lang="en-US" altLang="zh-TW"/>
          </a:p>
        </p:txBody>
      </p:sp>
      <p:sp>
        <p:nvSpPr>
          <p:cNvPr id="24579" name="投影片編號版面配置區 3">
            <a:extLst>
              <a:ext uri="{FF2B5EF4-FFF2-40B4-BE49-F238E27FC236}">
                <a16:creationId xmlns:a16="http://schemas.microsoft.com/office/drawing/2014/main" id="{3BEFD8F5-CA8D-404A-AA53-09981CB875B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D568D740-A9B9-4F90-B35D-BF447EB75315}" type="slidenum">
              <a:rPr kumimoji="0" lang="en-US" altLang="zh-TW" sz="1400"/>
              <a:pPr algn="r" eaLnBrk="1" hangingPunct="1"/>
              <a:t>23</a:t>
            </a:fld>
            <a:endParaRPr kumimoji="0" lang="en-US" altLang="zh-TW" sz="14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C5C592D5-2729-404F-A003-BF9EC42339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From tokens to parse tree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F094870B-4B2D-43E0-8759-0CDB4AF446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   </a:t>
            </a:r>
          </a:p>
          <a:p>
            <a:pPr eaLnBrk="1" hangingPunct="1">
              <a:buFontTx/>
              <a:buNone/>
            </a:pPr>
            <a:r>
              <a:rPr lang="en-US" altLang="zh-TW"/>
              <a:t>   The process of finding the structure (parse tree) in the flat stream of tokens is called </a:t>
            </a:r>
            <a:r>
              <a:rPr lang="en-US" altLang="zh-TW" b="1"/>
              <a:t>parsing</a:t>
            </a:r>
            <a:r>
              <a:rPr lang="en-US" altLang="zh-TW"/>
              <a:t>, </a:t>
            </a:r>
          </a:p>
          <a:p>
            <a:pPr eaLnBrk="1" hangingPunct="1">
              <a:buFontTx/>
              <a:buNone/>
            </a:pPr>
            <a:r>
              <a:rPr lang="en-US" altLang="zh-TW"/>
              <a:t>   and the module that performs this task is called </a:t>
            </a:r>
            <a:r>
              <a:rPr lang="en-US" altLang="zh-TW" b="1"/>
              <a:t>parser</a:t>
            </a:r>
            <a:r>
              <a:rPr lang="en-US" altLang="zh-TW"/>
              <a:t>.</a:t>
            </a:r>
          </a:p>
          <a:p>
            <a:pPr eaLnBrk="1" hangingPunct="1"/>
            <a:endParaRPr lang="en-US" altLang="zh-TW"/>
          </a:p>
        </p:txBody>
      </p:sp>
      <p:sp>
        <p:nvSpPr>
          <p:cNvPr id="24582" name="投影片編號版面配置區 3">
            <a:extLst>
              <a:ext uri="{FF2B5EF4-FFF2-40B4-BE49-F238E27FC236}">
                <a16:creationId xmlns:a16="http://schemas.microsoft.com/office/drawing/2014/main" id="{7FE1A289-D34C-43F3-9ABD-7E24540C4BD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FA2F8AA2-25BF-4325-A25A-5EB047EAA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F4B4199-2FCD-4A9E-B76D-A84F26A48EAB}" type="slidenum">
              <a:rPr kumimoji="0" lang="en-US" altLang="zh-TW"/>
              <a:pPr eaLnBrk="1" hangingPunct="1"/>
              <a:t>24</a:t>
            </a:fld>
            <a:endParaRPr kumimoji="0" lang="en-US" altLang="zh-TW"/>
          </a:p>
        </p:txBody>
      </p:sp>
      <p:sp>
        <p:nvSpPr>
          <p:cNvPr id="25603" name="投影片編號版面配置區 3">
            <a:extLst>
              <a:ext uri="{FF2B5EF4-FFF2-40B4-BE49-F238E27FC236}">
                <a16:creationId xmlns:a16="http://schemas.microsoft.com/office/drawing/2014/main" id="{DADD1FBB-D8BC-4A26-9CCF-DA54B737212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B25480C2-EFBE-481E-A0CA-2611D13CD721}" type="slidenum">
              <a:rPr kumimoji="0" lang="en-US" altLang="zh-TW" sz="1400"/>
              <a:pPr algn="r" eaLnBrk="1" hangingPunct="1"/>
              <a:t>24</a:t>
            </a:fld>
            <a:endParaRPr kumimoji="0" lang="en-US" altLang="zh-TW" sz="14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0FC9A51-1B50-41A5-BF10-D196AE0FFD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 anchor="b"/>
          <a:lstStyle/>
          <a:p>
            <a:pPr eaLnBrk="1" hangingPunct="1"/>
            <a:r>
              <a:rPr lang="en-US" altLang="zh-TW"/>
              <a:t>Parsing methods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BE79FBC1-C2A7-4C90-BFAB-982AE5791C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435975" cy="4411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The way to construct the parse tree: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/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200"/>
              <a:t>Leaf nodes are labeled with terminals and inner nodes are labeled with non-terminals.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200"/>
              <a:t>The top node is labeled with the start symbol.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200"/>
              <a:t>The children of an inner node labeled N correspond to the members of an alternative of N, in the same order as they occur in that alternative.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200"/>
              <a:t>The terminals labeling the leaf nodes correspond to the sequence of tokens, in the same order as they occur in the input.</a:t>
            </a:r>
          </a:p>
        </p:txBody>
      </p:sp>
      <p:sp>
        <p:nvSpPr>
          <p:cNvPr id="25606" name="投影片編號版面配置區 3">
            <a:extLst>
              <a:ext uri="{FF2B5EF4-FFF2-40B4-BE49-F238E27FC236}">
                <a16:creationId xmlns:a16="http://schemas.microsoft.com/office/drawing/2014/main" id="{969CD828-8EF9-403B-93DC-4B7B2C8508D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5235043F-B6EC-4962-BDD5-A9FCCD509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4E3CBC-FAE5-4717-8784-8932BDF383AF}" type="slidenum">
              <a:rPr kumimoji="0" lang="en-US" altLang="zh-TW"/>
              <a:pPr eaLnBrk="1" hangingPunct="1"/>
              <a:t>25</a:t>
            </a:fld>
            <a:endParaRPr kumimoji="0" lang="en-US" altLang="zh-TW"/>
          </a:p>
        </p:txBody>
      </p:sp>
      <p:sp>
        <p:nvSpPr>
          <p:cNvPr id="26627" name="投影片編號版面配置區 3">
            <a:extLst>
              <a:ext uri="{FF2B5EF4-FFF2-40B4-BE49-F238E27FC236}">
                <a16:creationId xmlns:a16="http://schemas.microsoft.com/office/drawing/2014/main" id="{0E9E9C3C-B855-433B-AF6E-D6DAB2BC3B3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28137AD-BF9B-4DD3-8248-581B7BC3B7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 anchor="b"/>
          <a:lstStyle/>
          <a:p>
            <a:pPr eaLnBrk="1" hangingPunct="1"/>
            <a:r>
              <a:rPr lang="en-US" altLang="zh-TW"/>
              <a:t>Parsing methods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07A31B8A-6841-4FB9-B4F2-D01F5953D0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There are two well-known ways to parse:  </a:t>
            </a:r>
          </a:p>
          <a:p>
            <a:pPr eaLnBrk="1" hangingPunct="1">
              <a:buFontTx/>
              <a:buNone/>
            </a:pPr>
            <a:r>
              <a:rPr lang="en-US" altLang="zh-TW" b="1"/>
              <a:t>   </a:t>
            </a:r>
            <a:r>
              <a:rPr lang="en-US" altLang="zh-TW" sz="2800" b="1"/>
              <a:t>1) </a:t>
            </a:r>
            <a:r>
              <a:rPr lang="en-US" altLang="zh-TW" sz="2800"/>
              <a:t>top-down 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       Left-scan, </a:t>
            </a:r>
            <a:r>
              <a:rPr lang="en-US" altLang="zh-TW" sz="2800" b="1"/>
              <a:t>L</a:t>
            </a:r>
            <a:r>
              <a:rPr lang="en-US" altLang="zh-TW" sz="2800"/>
              <a:t>eftmost derivation (</a:t>
            </a:r>
            <a:r>
              <a:rPr lang="en-US" altLang="zh-TW" sz="2800" b="1"/>
              <a:t>LL</a:t>
            </a:r>
            <a:r>
              <a:rPr lang="en-US" altLang="zh-TW" sz="2800"/>
              <a:t>).  </a:t>
            </a:r>
          </a:p>
          <a:p>
            <a:pPr eaLnBrk="1" hangingPunct="1">
              <a:buFontTx/>
              <a:buNone/>
            </a:pPr>
            <a:r>
              <a:rPr lang="en-US" altLang="zh-TW" sz="2800" b="1"/>
              <a:t>   2) </a:t>
            </a:r>
            <a:r>
              <a:rPr lang="en-US" altLang="zh-TW" sz="2800"/>
              <a:t>bottom-up 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     Left-scan, </a:t>
            </a:r>
            <a:r>
              <a:rPr lang="en-US" altLang="zh-TW" sz="2800" b="1"/>
              <a:t>R</a:t>
            </a:r>
            <a:r>
              <a:rPr lang="en-US" altLang="zh-TW" sz="2800"/>
              <a:t>ightmost derivation in reverse (</a:t>
            </a:r>
            <a:r>
              <a:rPr lang="en-US" altLang="zh-TW" sz="2800" b="1"/>
              <a:t>LR</a:t>
            </a:r>
            <a:r>
              <a:rPr lang="en-US" altLang="zh-TW" sz="2800"/>
              <a:t>).</a:t>
            </a:r>
          </a:p>
          <a:p>
            <a:pPr eaLnBrk="1" hangingPunct="1">
              <a:buFontTx/>
              <a:buNone/>
            </a:pPr>
            <a:endParaRPr lang="en-US" altLang="zh-TW" sz="2800"/>
          </a:p>
          <a:p>
            <a:pPr eaLnBrk="1" hangingPunct="1"/>
            <a:r>
              <a:rPr lang="en-US" altLang="zh-TW"/>
              <a:t>LL constructs the parse tree in pre-order;</a:t>
            </a:r>
          </a:p>
          <a:p>
            <a:pPr eaLnBrk="1" hangingPunct="1"/>
            <a:r>
              <a:rPr lang="en-US" altLang="zh-TW"/>
              <a:t>LR in post-order.</a:t>
            </a:r>
          </a:p>
        </p:txBody>
      </p:sp>
      <p:sp>
        <p:nvSpPr>
          <p:cNvPr id="26630" name="投影片編號版面配置區 3">
            <a:extLst>
              <a:ext uri="{FF2B5EF4-FFF2-40B4-BE49-F238E27FC236}">
                <a16:creationId xmlns:a16="http://schemas.microsoft.com/office/drawing/2014/main" id="{90B12567-42B3-4E39-B69B-6526C2407BC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95E9760F-DD83-4B95-B3F1-BDD784138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251FA21-3356-4A0E-99B2-F7F636B40E1C}" type="slidenum">
              <a:rPr kumimoji="0" lang="en-US" altLang="zh-TW"/>
              <a:pPr eaLnBrk="1" hangingPunct="1"/>
              <a:t>26</a:t>
            </a:fld>
            <a:endParaRPr kumimoji="0" lang="en-US" altLang="zh-TW"/>
          </a:p>
        </p:txBody>
      </p:sp>
      <p:sp>
        <p:nvSpPr>
          <p:cNvPr id="27651" name="投影片編號版面配置區 3">
            <a:extLst>
              <a:ext uri="{FF2B5EF4-FFF2-40B4-BE49-F238E27FC236}">
                <a16:creationId xmlns:a16="http://schemas.microsoft.com/office/drawing/2014/main" id="{14E3AC4E-FF6D-409A-85A7-D8F87B32240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4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7F04ED89-7335-4802-ABFF-FCAA46D1BA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Pre-order vs. post-order traversal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690B6D2B-947E-448A-8E12-D2CB36F86B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When traversing a node N in pre-order, the process first visits the node N and then traverses N’s subtrees in left-to-right order.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When traversing a node N in post-order, the process first traverses N’s subtrees in left-to-right order and then visits the node N.</a:t>
            </a:r>
          </a:p>
        </p:txBody>
      </p:sp>
      <p:sp>
        <p:nvSpPr>
          <p:cNvPr id="27654" name="投影片編號版面配置區 3">
            <a:extLst>
              <a:ext uri="{FF2B5EF4-FFF2-40B4-BE49-F238E27FC236}">
                <a16:creationId xmlns:a16="http://schemas.microsoft.com/office/drawing/2014/main" id="{19EF09F2-B0C7-4770-AF55-AFA768B746F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CCFE21BA-5CB0-488B-8A1E-A18AF9B1EE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5A172C-9755-4495-8112-296A07803E68}" type="slidenum">
              <a:rPr kumimoji="0" lang="en-US" altLang="zh-TW"/>
              <a:pPr eaLnBrk="1" hangingPunct="1"/>
              <a:t>27</a:t>
            </a:fld>
            <a:endParaRPr kumimoji="0" lang="en-US" altLang="zh-TW"/>
          </a:p>
        </p:txBody>
      </p:sp>
      <p:sp>
        <p:nvSpPr>
          <p:cNvPr id="28675" name="投影片編號版面配置區 3">
            <a:extLst>
              <a:ext uri="{FF2B5EF4-FFF2-40B4-BE49-F238E27FC236}">
                <a16:creationId xmlns:a16="http://schemas.microsoft.com/office/drawing/2014/main" id="{D74D76B4-6FCF-41DC-A89E-E8AD8823636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F8273280-0977-4BDA-8C42-5F2FBACBDC7A}" type="slidenum">
              <a:rPr kumimoji="0" lang="en-US" altLang="zh-TW" sz="1400"/>
              <a:pPr algn="r" eaLnBrk="1" hangingPunct="1"/>
              <a:t>27</a:t>
            </a:fld>
            <a:endParaRPr kumimoji="0" lang="en-US" altLang="zh-TW" sz="14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7B8B22DF-5AAD-4F59-AAC7-C1036D63AC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 anchor="b"/>
          <a:lstStyle/>
          <a:p>
            <a:pPr eaLnBrk="1" hangingPunct="1"/>
            <a:r>
              <a:rPr lang="en-US" altLang="zh-TW" sz="4000"/>
              <a:t>Principle of top-down parsing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79BC7A8D-744D-4381-BDE7-AD4C2F489A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/>
              <a:t>A top-down parser begins by constructing the top node of the parse tree, which is the start symbol.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  <p:pic>
        <p:nvPicPr>
          <p:cNvPr id="28678" name="Picture 4" descr="1">
            <a:extLst>
              <a:ext uri="{FF2B5EF4-FFF2-40B4-BE49-F238E27FC236}">
                <a16:creationId xmlns:a16="http://schemas.microsoft.com/office/drawing/2014/main" id="{A2C27EAA-0E3A-4864-837D-C335D948F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t="14955" r="11592" b="14539"/>
          <a:stretch>
            <a:fillRect/>
          </a:stretch>
        </p:blipFill>
        <p:spPr bwMode="auto">
          <a:xfrm>
            <a:off x="609600" y="2590800"/>
            <a:ext cx="806450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投影片編號版面配置區 4">
            <a:extLst>
              <a:ext uri="{FF2B5EF4-FFF2-40B4-BE49-F238E27FC236}">
                <a16:creationId xmlns:a16="http://schemas.microsoft.com/office/drawing/2014/main" id="{D047C020-CFB3-4D72-92F8-63C98E3B92C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2E3F48F5-74DE-4D60-BB02-01A6723B39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04CC690-8B3D-462B-8BF6-07EDF5D172ED}" type="slidenum">
              <a:rPr kumimoji="0" lang="en-US" altLang="zh-TW"/>
              <a:pPr eaLnBrk="1" hangingPunct="1"/>
              <a:t>28</a:t>
            </a:fld>
            <a:endParaRPr kumimoji="0" lang="en-US" altLang="zh-TW"/>
          </a:p>
        </p:txBody>
      </p:sp>
      <p:sp>
        <p:nvSpPr>
          <p:cNvPr id="29699" name="投影片編號版面配置區 3">
            <a:extLst>
              <a:ext uri="{FF2B5EF4-FFF2-40B4-BE49-F238E27FC236}">
                <a16:creationId xmlns:a16="http://schemas.microsoft.com/office/drawing/2014/main" id="{BB80AE4D-ECFE-44A3-BF8E-90407393662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9258404B-288A-4A60-9555-38D09DA84CB4}" type="slidenum">
              <a:rPr kumimoji="0" lang="en-US" altLang="zh-TW" sz="1400"/>
              <a:pPr algn="r" eaLnBrk="1" hangingPunct="1"/>
              <a:t>28</a:t>
            </a:fld>
            <a:endParaRPr kumimoji="0" lang="en-US" altLang="zh-TW" sz="14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58D75BA-880A-45CC-9E85-3477860F34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Principles of bottom-up parsing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637B4D45-1772-4277-9ADB-FDF2D492E2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bottom-up parsing method constructs the nodes in the parse tree in post-order.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  <p:pic>
        <p:nvPicPr>
          <p:cNvPr id="29702" name="Picture 4" descr="2">
            <a:extLst>
              <a:ext uri="{FF2B5EF4-FFF2-40B4-BE49-F238E27FC236}">
                <a16:creationId xmlns:a16="http://schemas.microsoft.com/office/drawing/2014/main" id="{B13714F4-FE9C-4FED-B125-573281C7A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0" t="10902" r="14725" b="24622"/>
          <a:stretch>
            <a:fillRect/>
          </a:stretch>
        </p:blipFill>
        <p:spPr bwMode="auto">
          <a:xfrm>
            <a:off x="611188" y="2781300"/>
            <a:ext cx="7777162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投影片編號版面配置區 4">
            <a:extLst>
              <a:ext uri="{FF2B5EF4-FFF2-40B4-BE49-F238E27FC236}">
                <a16:creationId xmlns:a16="http://schemas.microsoft.com/office/drawing/2014/main" id="{73C601A4-3399-475A-8A4D-A4DEE51E77E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19B705A2-7E51-45DF-9BF5-66A5FB2ADC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B2D8858-E680-4C0A-BE75-54AC58021886}" type="slidenum">
              <a:rPr kumimoji="0" lang="en-US" altLang="zh-TW"/>
              <a:pPr eaLnBrk="1" hangingPunct="1"/>
              <a:t>29</a:t>
            </a:fld>
            <a:endParaRPr kumimoji="0" lang="en-US" altLang="zh-TW"/>
          </a:p>
        </p:txBody>
      </p:sp>
      <p:sp>
        <p:nvSpPr>
          <p:cNvPr id="30723" name="投影片編號版面配置區 3">
            <a:extLst>
              <a:ext uri="{FF2B5EF4-FFF2-40B4-BE49-F238E27FC236}">
                <a16:creationId xmlns:a16="http://schemas.microsoft.com/office/drawing/2014/main" id="{3ED87D61-B701-4D07-9D84-88251E18064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AA88A5D6-C5F2-436E-9C20-645E283B5C1B}" type="slidenum">
              <a:rPr kumimoji="0" lang="en-US" altLang="zh-TW" sz="1400"/>
              <a:pPr algn="r" eaLnBrk="1" hangingPunct="1"/>
              <a:t>29</a:t>
            </a:fld>
            <a:endParaRPr kumimoji="0" lang="en-US" altLang="zh-TW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6C76C576-0274-488B-954B-DDF2FD8ABC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First and Follow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A1225F6A-5AC7-4E74-AE55-A5B1358E75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construction of both top-down and bottom-up parsers is aided by two functions: FIRST and FOLLOW.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Define </a:t>
            </a:r>
            <a:r>
              <a:rPr lang="en-US" altLang="zh-TW">
                <a:solidFill>
                  <a:srgbClr val="0066CC"/>
                </a:solidFill>
              </a:rPr>
              <a:t>FIRST(α)</a:t>
            </a:r>
            <a:r>
              <a:rPr lang="en-US" altLang="zh-TW"/>
              <a:t>,where α is any string of grammar symbols,to be:</a:t>
            </a:r>
          </a:p>
          <a:p>
            <a:pPr eaLnBrk="1" hangingPunct="1">
              <a:buFontTx/>
              <a:buNone/>
            </a:pPr>
            <a:r>
              <a:rPr lang="en-US" altLang="zh-TW"/>
              <a:t>   </a:t>
            </a:r>
            <a:r>
              <a:rPr lang="en-US" altLang="zh-TW">
                <a:solidFill>
                  <a:srgbClr val="0066CC"/>
                </a:solidFill>
              </a:rPr>
              <a:t>the set of terminals </a:t>
            </a:r>
          </a:p>
          <a:p>
            <a:pPr eaLnBrk="1" hangingPunct="1">
              <a:buFontTx/>
              <a:buNone/>
            </a:pPr>
            <a:r>
              <a:rPr lang="en-US" altLang="zh-TW">
                <a:solidFill>
                  <a:srgbClr val="0066CC"/>
                </a:solidFill>
              </a:rPr>
              <a:t>                  that begin strings derived from α.</a:t>
            </a:r>
          </a:p>
        </p:txBody>
      </p:sp>
      <p:sp>
        <p:nvSpPr>
          <p:cNvPr id="30726" name="投影片編號版面配置區 3">
            <a:extLst>
              <a:ext uri="{FF2B5EF4-FFF2-40B4-BE49-F238E27FC236}">
                <a16:creationId xmlns:a16="http://schemas.microsoft.com/office/drawing/2014/main" id="{62877EAF-EC21-4EFC-A42E-7EF738AC789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D33E47C5-1DAE-4C65-8150-1CFF024ED1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32228E7-0513-4E04-ACC3-6DB9E7E71E19}" type="slidenum">
              <a:rPr kumimoji="0" lang="en-US" altLang="zh-TW"/>
              <a:pPr eaLnBrk="1" hangingPunct="1"/>
              <a:t>3</a:t>
            </a:fld>
            <a:endParaRPr kumimoji="0" lang="en-US" altLang="zh-TW"/>
          </a:p>
        </p:txBody>
      </p:sp>
      <p:sp>
        <p:nvSpPr>
          <p:cNvPr id="4099" name="投影片編號版面配置區 3">
            <a:extLst>
              <a:ext uri="{FF2B5EF4-FFF2-40B4-BE49-F238E27FC236}">
                <a16:creationId xmlns:a16="http://schemas.microsoft.com/office/drawing/2014/main" id="{548D6035-5AD2-4214-A520-1AE9BBDBDCC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5F60DDCF-ADFB-4222-916E-511A34A2395A}" type="slidenum">
              <a:rPr kumimoji="0" lang="en-US" altLang="zh-TW" sz="1400"/>
              <a:pPr algn="r" eaLnBrk="1" hangingPunct="1"/>
              <a:t>3</a:t>
            </a:fld>
            <a:endParaRPr kumimoji="0" lang="en-US" altLang="zh-TW" sz="1400"/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4F0ECE6C-6039-4BB6-8A93-FCFC12633A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F7F9380D-6C85-4A1E-BD41-BF138338512D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3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4101" name="投影片編號版面配置區 3">
            <a:extLst>
              <a:ext uri="{FF2B5EF4-FFF2-40B4-BE49-F238E27FC236}">
                <a16:creationId xmlns:a16="http://schemas.microsoft.com/office/drawing/2014/main" id="{7168415C-FD5E-4FD9-9B7E-61584B6ADB7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05FA078-AC36-43DB-91D6-2291B6776C21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3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6F4071B1-FF6B-4272-AF46-9ACDDAA96D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Grammar (Cont.)</a:t>
            </a:r>
          </a:p>
        </p:txBody>
      </p:sp>
      <p:sp>
        <p:nvSpPr>
          <p:cNvPr id="4103" name="Rectangle 3">
            <a:extLst>
              <a:ext uri="{FF2B5EF4-FFF2-40B4-BE49-F238E27FC236}">
                <a16:creationId xmlns:a16="http://schemas.microsoft.com/office/drawing/2014/main" id="{E342B88C-33AF-48CB-A95F-CCA2C8AC2C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</a:t>
            </a:r>
            <a:r>
              <a:rPr lang="en-US" altLang="zh-TW" b="1"/>
              <a:t>left-hand side</a:t>
            </a:r>
            <a:r>
              <a:rPr lang="en-US" altLang="zh-TW"/>
              <a:t> is the </a:t>
            </a:r>
            <a:r>
              <a:rPr lang="en-US" altLang="zh-TW" b="1"/>
              <a:t>name</a:t>
            </a:r>
            <a:r>
              <a:rPr lang="en-US" altLang="zh-TW"/>
              <a:t> of the syntactic construct.</a:t>
            </a:r>
          </a:p>
          <a:p>
            <a:pPr eaLnBrk="1" hangingPunct="1"/>
            <a:r>
              <a:rPr lang="en-US" altLang="zh-TW"/>
              <a:t>The </a:t>
            </a:r>
            <a:r>
              <a:rPr lang="en-US" altLang="zh-TW" b="1"/>
              <a:t>right-hand side</a:t>
            </a:r>
            <a:r>
              <a:rPr lang="en-US" altLang="zh-TW"/>
              <a:t> shows a </a:t>
            </a:r>
            <a:r>
              <a:rPr lang="en-US" altLang="zh-TW" b="1"/>
              <a:t>possible form</a:t>
            </a:r>
            <a:r>
              <a:rPr lang="en-US" altLang="zh-TW"/>
              <a:t> of the syntactic construct.</a:t>
            </a:r>
          </a:p>
          <a:p>
            <a:pPr eaLnBrk="1" hangingPunct="1"/>
            <a:r>
              <a:rPr lang="en-US" altLang="zh-TW"/>
              <a:t>There are two possible forms (rules) derived by the name “expression”: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    expression → expression ‘+’ term  (rule 1)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    expression → expression ‘-’  term  (rule 2)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	</a:t>
            </a:r>
          </a:p>
          <a:p>
            <a:pPr marL="692150" lvl="1" indent="-347663" eaLnBrk="1" hangingPunct="1">
              <a:buFontTx/>
              <a:buNone/>
            </a:pPr>
            <a:endParaRPr lang="en-US" altLang="zh-TW"/>
          </a:p>
        </p:txBody>
      </p:sp>
      <p:sp>
        <p:nvSpPr>
          <p:cNvPr id="4104" name="投影片編號版面配置區 3">
            <a:extLst>
              <a:ext uri="{FF2B5EF4-FFF2-40B4-BE49-F238E27FC236}">
                <a16:creationId xmlns:a16="http://schemas.microsoft.com/office/drawing/2014/main" id="{8218D9AC-671E-4FBB-B299-D6E863617C5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2">
            <a:extLst>
              <a:ext uri="{FF2B5EF4-FFF2-40B4-BE49-F238E27FC236}">
                <a16:creationId xmlns:a16="http://schemas.microsoft.com/office/drawing/2014/main" id="{8EC364C6-D0F3-41A6-AA6B-15843849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Why we want to compute First and FOLLOW set?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B58D4A-9B00-4D18-98E8-DF43FD0B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As stated in previous section, when you have two production rules to choose from, a deterministic choices allow efficient/cheap parser to be built.</a:t>
            </a:r>
          </a:p>
          <a:p>
            <a:pPr>
              <a:defRPr/>
            </a:pPr>
            <a:r>
              <a:rPr lang="en-US" altLang="zh-TW" dirty="0"/>
              <a:t>A-&gt; </a:t>
            </a:r>
            <a:r>
              <a:rPr lang="en-US" altLang="zh-TW" dirty="0" err="1"/>
              <a:t>aB</a:t>
            </a:r>
            <a:endParaRPr lang="en-US" altLang="zh-TW"/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31748" name="投影片編號版面配置區 1">
            <a:extLst>
              <a:ext uri="{FF2B5EF4-FFF2-40B4-BE49-F238E27FC236}">
                <a16:creationId xmlns:a16="http://schemas.microsoft.com/office/drawing/2014/main" id="{05E12CFA-7AE8-43DE-9B07-A3946CFF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0E9051-266B-4AE3-96A9-F80B3A5242EA}" type="slidenum">
              <a:rPr kumimoji="0" lang="en-US" altLang="zh-TW"/>
              <a:pPr eaLnBrk="1" hangingPunct="1"/>
              <a:t>30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28319B02-FE9A-45A8-B803-91DB6D148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413FBA-E360-4599-9208-51AB2AC7D64F}" type="slidenum">
              <a:rPr kumimoji="0" lang="en-US" altLang="zh-TW"/>
              <a:pPr eaLnBrk="1" hangingPunct="1"/>
              <a:t>31</a:t>
            </a:fld>
            <a:endParaRPr kumimoji="0" lang="en-US" altLang="zh-TW"/>
          </a:p>
        </p:txBody>
      </p:sp>
      <p:sp>
        <p:nvSpPr>
          <p:cNvPr id="32771" name="投影片編號版面配置區 3">
            <a:extLst>
              <a:ext uri="{FF2B5EF4-FFF2-40B4-BE49-F238E27FC236}">
                <a16:creationId xmlns:a16="http://schemas.microsoft.com/office/drawing/2014/main" id="{8BEA4782-A6CE-45E5-908D-51E6E00A870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53535C46-3CE4-418B-85BF-69EA9032545E}" type="slidenum">
              <a:rPr kumimoji="0" lang="en-US" altLang="zh-TW" sz="1400"/>
              <a:pPr algn="r" eaLnBrk="1" hangingPunct="1"/>
              <a:t>31</a:t>
            </a:fld>
            <a:endParaRPr kumimoji="0" lang="en-US" altLang="zh-TW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B338E5A0-5659-41F9-8DBD-3A6D9F59C3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anchor="b"/>
          <a:lstStyle/>
          <a:p>
            <a:pPr eaLnBrk="1" hangingPunct="1"/>
            <a:r>
              <a:rPr lang="en-US" altLang="zh-TW" sz="4000"/>
              <a:t>First and Follow (Cont.)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AFE5D82-DF06-4EE4-904B-7D7810AA5E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229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600"/>
              <a:t>Given the grammar:</a:t>
            </a:r>
          </a:p>
          <a:p>
            <a:pPr eaLnBrk="1" hangingPunct="1">
              <a:buFontTx/>
              <a:buNone/>
            </a:pPr>
            <a:r>
              <a:rPr lang="en-US" altLang="zh-TW" sz="2600"/>
              <a:t>   input          → expression </a:t>
            </a:r>
          </a:p>
          <a:p>
            <a:pPr eaLnBrk="1" hangingPunct="1">
              <a:buFontTx/>
              <a:buNone/>
            </a:pPr>
            <a:r>
              <a:rPr lang="en-US" altLang="zh-TW" sz="2600"/>
              <a:t>   expression → term rest_expression</a:t>
            </a:r>
          </a:p>
          <a:p>
            <a:pPr eaLnBrk="1" hangingPunct="1">
              <a:buFontTx/>
              <a:buNone/>
            </a:pPr>
            <a:r>
              <a:rPr lang="en-US" altLang="zh-TW" sz="2600"/>
              <a:t>   term           → ID | parenthesized_expression</a:t>
            </a:r>
          </a:p>
          <a:p>
            <a:pPr eaLnBrk="1" hangingPunct="1">
              <a:buFontTx/>
              <a:buNone/>
            </a:pPr>
            <a:r>
              <a:rPr lang="en-US" altLang="zh-TW" sz="2600"/>
              <a:t>   parenthesized_expression → ‘(‘ expression ‘)’</a:t>
            </a:r>
          </a:p>
          <a:p>
            <a:pPr eaLnBrk="1" hangingPunct="1">
              <a:buFontTx/>
              <a:buNone/>
            </a:pPr>
            <a:r>
              <a:rPr lang="en-US" altLang="zh-TW" sz="2600"/>
              <a:t>   rest_expression → ‘+’ expression | </a:t>
            </a:r>
            <a:r>
              <a:rPr lang="en-US" altLang="zh-TW"/>
              <a:t>λ</a:t>
            </a:r>
            <a:endParaRPr lang="en-US" altLang="zh-TW" sz="2600"/>
          </a:p>
          <a:p>
            <a:pPr eaLnBrk="1" hangingPunct="1">
              <a:buFontTx/>
              <a:buNone/>
            </a:pPr>
            <a:endParaRPr lang="en-US" altLang="zh-TW" sz="2600"/>
          </a:p>
          <a:p>
            <a:pPr eaLnBrk="1" hangingPunct="1">
              <a:buFontTx/>
              <a:buNone/>
            </a:pPr>
            <a:r>
              <a:rPr lang="en-US" altLang="zh-TW" sz="2600"/>
              <a:t>FIRST (input) = FIRST(expression) =FIRST (term)   </a:t>
            </a:r>
          </a:p>
          <a:p>
            <a:pPr eaLnBrk="1" hangingPunct="1">
              <a:buFontTx/>
              <a:buNone/>
            </a:pPr>
            <a:r>
              <a:rPr lang="en-US" altLang="zh-TW" sz="2600"/>
              <a:t>                                                         ={  ID, ‘(‘  }</a:t>
            </a:r>
          </a:p>
          <a:p>
            <a:pPr eaLnBrk="1" hangingPunct="1">
              <a:buFontTx/>
              <a:buNone/>
            </a:pPr>
            <a:r>
              <a:rPr lang="en-US" altLang="zh-TW" sz="2600"/>
              <a:t>FIRST (parenthesized_expression) = {       ‘( ‘}</a:t>
            </a:r>
          </a:p>
          <a:p>
            <a:pPr eaLnBrk="1" hangingPunct="1">
              <a:buFontTx/>
              <a:buNone/>
            </a:pPr>
            <a:r>
              <a:rPr lang="en-US" altLang="zh-TW" sz="2600"/>
              <a:t>FIRST (rest_expression)                 = {  ‘+’    </a:t>
            </a:r>
            <a:r>
              <a:rPr lang="en-US" altLang="zh-TW"/>
              <a:t>λ</a:t>
            </a:r>
            <a:r>
              <a:rPr lang="en-US" altLang="zh-TW" sz="2600"/>
              <a:t>}</a:t>
            </a:r>
          </a:p>
        </p:txBody>
      </p:sp>
      <p:sp>
        <p:nvSpPr>
          <p:cNvPr id="32774" name="投影片編號版面配置區 3">
            <a:extLst>
              <a:ext uri="{FF2B5EF4-FFF2-40B4-BE49-F238E27FC236}">
                <a16:creationId xmlns:a16="http://schemas.microsoft.com/office/drawing/2014/main" id="{A780626F-14DC-4159-ADB7-4A2C1C95173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019800"/>
            <a:ext cx="2133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00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811AFEF9-8E66-4679-BFE8-ECE1F35FD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847E4D4-FFA6-4AE0-A24A-7A786605D00C}" type="slidenum">
              <a:rPr kumimoji="0" lang="en-US" altLang="zh-TW"/>
              <a:pPr eaLnBrk="1" hangingPunct="1"/>
              <a:t>32</a:t>
            </a:fld>
            <a:endParaRPr kumimoji="0" lang="en-US" altLang="zh-TW"/>
          </a:p>
        </p:txBody>
      </p:sp>
      <p:sp>
        <p:nvSpPr>
          <p:cNvPr id="33795" name="投影片編號版面配置區 3">
            <a:extLst>
              <a:ext uri="{FF2B5EF4-FFF2-40B4-BE49-F238E27FC236}">
                <a16:creationId xmlns:a16="http://schemas.microsoft.com/office/drawing/2014/main" id="{28495C48-56B0-4975-8D1A-98444D89D6C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D7A5F69D-415A-497A-AF98-F33A1F246880}" type="slidenum">
              <a:rPr kumimoji="0" lang="en-US" altLang="zh-TW" sz="1400"/>
              <a:pPr algn="r" eaLnBrk="1" hangingPunct="1"/>
              <a:t>32</a:t>
            </a:fld>
            <a:endParaRPr kumimoji="0" lang="en-US" altLang="zh-TW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09574730-DD95-4D61-B451-EFB8010AD0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First and Follow (Cont.)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FBD90FFC-296E-4953-B94A-33D250B1D2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878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Given the grammar (E for expression, T for term, F for factor) :</a:t>
            </a:r>
          </a:p>
          <a:p>
            <a:pPr marL="692150" lvl="1" indent="-347663" eaLnBrk="1" hangingPunct="1"/>
            <a:r>
              <a:rPr lang="en-US" altLang="zh-TW"/>
              <a:t>E → TE’</a:t>
            </a:r>
          </a:p>
          <a:p>
            <a:pPr marL="692150" lvl="1" indent="-347663" eaLnBrk="1" hangingPunct="1"/>
            <a:r>
              <a:rPr lang="en-US" altLang="zh-TW"/>
              <a:t>E’ → +TE’ | </a:t>
            </a:r>
            <a:r>
              <a:rPr lang="en-US" altLang="zh-TW">
                <a:latin typeface="Times New Roman" panose="02020603050405020304" pitchFamily="18" charset="0"/>
              </a:rPr>
              <a:t>λ</a:t>
            </a:r>
          </a:p>
          <a:p>
            <a:pPr marL="692150" lvl="1" indent="-347663" eaLnBrk="1" hangingPunct="1"/>
            <a:r>
              <a:rPr lang="en-US" altLang="zh-TW"/>
              <a:t>T → FT’</a:t>
            </a:r>
          </a:p>
          <a:p>
            <a:pPr marL="692150" lvl="1" indent="-347663" eaLnBrk="1" hangingPunct="1"/>
            <a:r>
              <a:rPr lang="en-US" altLang="zh-TW"/>
              <a:t>T’ → *FT’ | λ</a:t>
            </a:r>
          </a:p>
          <a:p>
            <a:pPr marL="692150" lvl="1" indent="-347663" eaLnBrk="1" hangingPunct="1"/>
            <a:r>
              <a:rPr lang="en-US" altLang="zh-TW"/>
              <a:t>F → (E) | id</a:t>
            </a:r>
          </a:p>
          <a:p>
            <a:pPr marL="692150" lvl="1" indent="-347663" eaLnBrk="1" hangingPunct="1">
              <a:buFontTx/>
              <a:buNone/>
            </a:pPr>
            <a:endParaRPr lang="en-US" altLang="zh-TW"/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Find the first set of each symbol.</a:t>
            </a:r>
          </a:p>
        </p:txBody>
      </p:sp>
      <p:sp>
        <p:nvSpPr>
          <p:cNvPr id="33798" name="投影片編號版面配置區 3">
            <a:extLst>
              <a:ext uri="{FF2B5EF4-FFF2-40B4-BE49-F238E27FC236}">
                <a16:creationId xmlns:a16="http://schemas.microsoft.com/office/drawing/2014/main" id="{14766B41-BAFC-4576-AA11-AB73125FB43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51EB17DB-0581-4806-850F-24C72694F9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249621D-DCFC-4129-9D73-F6CC8A36E7D4}" type="slidenum">
              <a:rPr kumimoji="0" lang="en-US" altLang="zh-TW"/>
              <a:pPr eaLnBrk="1" hangingPunct="1"/>
              <a:t>33</a:t>
            </a:fld>
            <a:endParaRPr kumimoji="0" lang="en-US" altLang="zh-TW"/>
          </a:p>
        </p:txBody>
      </p:sp>
      <p:sp>
        <p:nvSpPr>
          <p:cNvPr id="34819" name="投影片編號版面配置區 3">
            <a:extLst>
              <a:ext uri="{FF2B5EF4-FFF2-40B4-BE49-F238E27FC236}">
                <a16:creationId xmlns:a16="http://schemas.microsoft.com/office/drawing/2014/main" id="{744749AC-B756-4386-88C4-9AF6C9D1829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F3FD53E-14C0-4C26-BF31-AD0DFCA163B7}" type="slidenum">
              <a:rPr kumimoji="0" lang="en-US" altLang="zh-TW" sz="1400"/>
              <a:pPr algn="r" eaLnBrk="1" hangingPunct="1"/>
              <a:t>33</a:t>
            </a:fld>
            <a:endParaRPr kumimoji="0" lang="en-US" altLang="zh-TW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1E73382B-09D2-40FC-966D-21A4934D6A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First and Follow (Cont.)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047FE1C-A3FE-409F-BD0E-4770A8AD3C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Answer: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FIRST(F) = FIRST(T) = FIRST(E) = {(, id }</a:t>
            </a:r>
          </a:p>
          <a:p>
            <a:pPr eaLnBrk="1" hangingPunct="1">
              <a:buFontTx/>
              <a:buNone/>
            </a:pPr>
            <a:r>
              <a:rPr lang="en-US" altLang="zh-TW"/>
              <a:t>FIRST(E’)                                      = {+, λ}</a:t>
            </a:r>
          </a:p>
          <a:p>
            <a:pPr eaLnBrk="1" hangingPunct="1">
              <a:buFontTx/>
              <a:buNone/>
            </a:pPr>
            <a:r>
              <a:rPr lang="en-US" altLang="zh-TW"/>
              <a:t>FIRST(T’)                                       = {*, λ}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34822" name="投影片編號版面配置區 3">
            <a:extLst>
              <a:ext uri="{FF2B5EF4-FFF2-40B4-BE49-F238E27FC236}">
                <a16:creationId xmlns:a16="http://schemas.microsoft.com/office/drawing/2014/main" id="{7BD428A6-2E9C-4037-9863-7F0869BD5B2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0269CE99-8E8E-442F-BD24-3993D9DEA7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A31C72-80C2-48BA-9A48-7BB9521C6805}" type="slidenum">
              <a:rPr kumimoji="0" lang="en-US" altLang="zh-TW"/>
              <a:pPr eaLnBrk="1" hangingPunct="1"/>
              <a:t>34</a:t>
            </a:fld>
            <a:endParaRPr kumimoji="0" lang="en-US" altLang="zh-TW"/>
          </a:p>
        </p:txBody>
      </p:sp>
      <p:sp>
        <p:nvSpPr>
          <p:cNvPr id="35843" name="投影片編號版面配置區 3">
            <a:extLst>
              <a:ext uri="{FF2B5EF4-FFF2-40B4-BE49-F238E27FC236}">
                <a16:creationId xmlns:a16="http://schemas.microsoft.com/office/drawing/2014/main" id="{9B48DF28-934C-4A36-820E-A3F2CC3FB82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351A571A-DECE-431F-84E9-3F66B9FFF7BF}" type="slidenum">
              <a:rPr kumimoji="0" lang="en-US" altLang="zh-TW" sz="1400"/>
              <a:pPr algn="r" eaLnBrk="1" hangingPunct="1"/>
              <a:t>34</a:t>
            </a:fld>
            <a:endParaRPr kumimoji="0" lang="en-US" altLang="zh-TW" sz="14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FBBED749-7031-4C4A-BBF3-27D942A24E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 anchor="b"/>
          <a:lstStyle/>
          <a:p>
            <a:pPr eaLnBrk="1" hangingPunct="1"/>
            <a:r>
              <a:rPr lang="en-US" altLang="zh-TW" sz="4000"/>
              <a:t>First and Follow (Cont.)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F468B9D0-FD0B-4168-AEF7-98463C3200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800"/>
              <a:t>To compute FIRST(X) for grammar symbol X, apply the following rules until no more terminals or </a:t>
            </a:r>
            <a:r>
              <a:rPr lang="en-US" altLang="zh-TW"/>
              <a:t>λ</a:t>
            </a:r>
            <a:r>
              <a:rPr lang="en-US" altLang="zh-TW" sz="2800"/>
              <a:t> can be added to it.</a:t>
            </a:r>
          </a:p>
          <a:p>
            <a:pPr eaLnBrk="1" hangingPunct="1"/>
            <a:endParaRPr lang="en-US" altLang="zh-TW" sz="2800"/>
          </a:p>
          <a:p>
            <a:pPr marL="692150" lvl="1" indent="-347663" eaLnBrk="1" hangingPunct="1"/>
            <a:r>
              <a:rPr lang="en-US" altLang="zh-TW" sz="2400"/>
              <a:t>1. If X is a terminal , then FIRST(X)={X}</a:t>
            </a:r>
          </a:p>
          <a:p>
            <a:pPr marL="692150" lvl="1" indent="-347663" eaLnBrk="1" hangingPunct="1"/>
            <a:r>
              <a:rPr lang="en-US" altLang="zh-TW" sz="2400"/>
              <a:t>2. If X is a non-terminal and X → Y</a:t>
            </a:r>
            <a:r>
              <a:rPr lang="en-US" altLang="zh-TW" sz="2400" baseline="-25000"/>
              <a:t>1</a:t>
            </a:r>
            <a:r>
              <a:rPr lang="en-US" altLang="zh-TW" sz="2400"/>
              <a:t>Y</a:t>
            </a:r>
            <a:r>
              <a:rPr lang="en-US" altLang="zh-TW" sz="2400" baseline="-25000"/>
              <a:t>2</a:t>
            </a:r>
            <a:r>
              <a:rPr lang="en-US" altLang="zh-TW" sz="2400"/>
              <a:t>…Y</a:t>
            </a:r>
            <a:r>
              <a:rPr lang="en-US" altLang="zh-TW" sz="2400" baseline="-25000"/>
              <a:t>k</a:t>
            </a:r>
            <a:r>
              <a:rPr lang="en-US" altLang="zh-TW" sz="2400"/>
              <a:t> is a production for some k&gt;=1, then place </a:t>
            </a:r>
            <a:r>
              <a:rPr lang="en-US" altLang="zh-TW" sz="2400">
                <a:solidFill>
                  <a:srgbClr val="0066CC"/>
                </a:solidFill>
              </a:rPr>
              <a:t>“a” in FIRST(X) if for some i, “a” is in FIRST(Y</a:t>
            </a:r>
            <a:r>
              <a:rPr lang="en-US" altLang="zh-TW" sz="2400" baseline="-25000">
                <a:solidFill>
                  <a:srgbClr val="0066CC"/>
                </a:solidFill>
              </a:rPr>
              <a:t>i</a:t>
            </a:r>
            <a:r>
              <a:rPr lang="en-US" altLang="zh-TW" sz="2400">
                <a:solidFill>
                  <a:srgbClr val="0066CC"/>
                </a:solidFill>
              </a:rPr>
              <a:t>), and </a:t>
            </a:r>
            <a:r>
              <a:rPr lang="en-US" altLang="zh-TW">
                <a:solidFill>
                  <a:srgbClr val="0066CC"/>
                </a:solidFill>
              </a:rPr>
              <a:t>λ</a:t>
            </a:r>
            <a:r>
              <a:rPr lang="en-US" altLang="zh-TW" sz="2400">
                <a:solidFill>
                  <a:srgbClr val="0066CC"/>
                </a:solidFill>
              </a:rPr>
              <a:t> is in all of FIRST(Y</a:t>
            </a:r>
            <a:r>
              <a:rPr lang="en-US" altLang="zh-TW" sz="2400" baseline="-25000">
                <a:solidFill>
                  <a:srgbClr val="0066CC"/>
                </a:solidFill>
              </a:rPr>
              <a:t>1</a:t>
            </a:r>
            <a:r>
              <a:rPr lang="en-US" altLang="zh-TW" sz="2400">
                <a:solidFill>
                  <a:srgbClr val="0066CC"/>
                </a:solidFill>
              </a:rPr>
              <a:t>),…,FIRST(Y</a:t>
            </a:r>
            <a:r>
              <a:rPr lang="en-US" altLang="zh-TW" sz="2400" baseline="-25000">
                <a:solidFill>
                  <a:srgbClr val="0066CC"/>
                </a:solidFill>
              </a:rPr>
              <a:t>i-1</a:t>
            </a:r>
            <a:r>
              <a:rPr lang="en-US" altLang="zh-TW" sz="2400">
                <a:solidFill>
                  <a:srgbClr val="0066CC"/>
                </a:solidFill>
              </a:rPr>
              <a:t>).</a:t>
            </a:r>
            <a:r>
              <a:rPr lang="en-US" altLang="zh-TW" sz="2400">
                <a:solidFill>
                  <a:srgbClr val="FF0000"/>
                </a:solidFill>
              </a:rPr>
              <a:t> </a:t>
            </a:r>
            <a:r>
              <a:rPr lang="en-US" altLang="zh-TW" sz="2400"/>
              <a:t>If </a:t>
            </a:r>
            <a:r>
              <a:rPr lang="en-US" altLang="zh-TW"/>
              <a:t>λ</a:t>
            </a:r>
            <a:r>
              <a:rPr lang="en-US" altLang="zh-TW" sz="2400"/>
              <a:t> is in FIRST(Y</a:t>
            </a:r>
            <a:r>
              <a:rPr lang="en-US" altLang="zh-TW" sz="2400" baseline="-25000"/>
              <a:t>j</a:t>
            </a:r>
            <a:r>
              <a:rPr lang="en-US" altLang="zh-TW" sz="2400"/>
              <a:t>) for all j=1,2,…,k, then add </a:t>
            </a:r>
            <a:r>
              <a:rPr lang="en-US" altLang="zh-TW"/>
              <a:t>λ</a:t>
            </a:r>
            <a:r>
              <a:rPr lang="en-US" altLang="zh-TW" sz="2400"/>
              <a:t> to FIRST(X).</a:t>
            </a:r>
          </a:p>
          <a:p>
            <a:pPr marL="692150" lvl="1" indent="-347663" eaLnBrk="1" hangingPunct="1"/>
            <a:r>
              <a:rPr lang="en-US" altLang="zh-TW" sz="2400"/>
              <a:t>3. If X → </a:t>
            </a:r>
            <a:r>
              <a:rPr lang="en-US" altLang="zh-TW"/>
              <a:t>λ</a:t>
            </a:r>
            <a:r>
              <a:rPr lang="en-US" altLang="zh-TW" sz="2400"/>
              <a:t> is a production, then add </a:t>
            </a:r>
            <a:r>
              <a:rPr lang="en-US" altLang="zh-TW"/>
              <a:t>λ</a:t>
            </a:r>
            <a:r>
              <a:rPr lang="en-US" altLang="zh-TW" sz="2400"/>
              <a:t> to FIRST(X).</a:t>
            </a:r>
          </a:p>
        </p:txBody>
      </p:sp>
      <p:sp>
        <p:nvSpPr>
          <p:cNvPr id="35846" name="投影片編號版面配置區 3">
            <a:extLst>
              <a:ext uri="{FF2B5EF4-FFF2-40B4-BE49-F238E27FC236}">
                <a16:creationId xmlns:a16="http://schemas.microsoft.com/office/drawing/2014/main" id="{0F64C8AA-CCD0-4A96-87DE-8E18BB64AC5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86984310-2D09-4CEE-B9D8-0F05E7FD2D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E41D6F8-DECA-4E29-B166-320D46AEC1DC}" type="slidenum">
              <a:rPr kumimoji="0" lang="en-US" altLang="zh-TW"/>
              <a:pPr eaLnBrk="1" hangingPunct="1"/>
              <a:t>35</a:t>
            </a:fld>
            <a:endParaRPr kumimoji="0" lang="en-US" altLang="zh-TW"/>
          </a:p>
        </p:txBody>
      </p:sp>
      <p:sp>
        <p:nvSpPr>
          <p:cNvPr id="36867" name="投影片編號版面配置區 3">
            <a:extLst>
              <a:ext uri="{FF2B5EF4-FFF2-40B4-BE49-F238E27FC236}">
                <a16:creationId xmlns:a16="http://schemas.microsoft.com/office/drawing/2014/main" id="{6EAAF831-9320-41D4-9653-3E32AC7B067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BF4EDD5C-EC75-4026-8D22-F9F8EB78DFA3}" type="slidenum">
              <a:rPr kumimoji="0" lang="en-US" altLang="zh-TW" sz="1400"/>
              <a:pPr algn="r" eaLnBrk="1" hangingPunct="1"/>
              <a:t>35</a:t>
            </a:fld>
            <a:endParaRPr kumimoji="0" lang="en-US" altLang="zh-TW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FA07C31F-4272-4516-BDF5-E821CE9E8B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First and Follow (Cont.)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29CD30C6-D571-4481-84A7-C3890954DA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zh-TW" sz="2400"/>
              <a:t>To compute </a:t>
            </a:r>
            <a:r>
              <a:rPr lang="en-US" altLang="zh-TW" sz="2400">
                <a:solidFill>
                  <a:srgbClr val="0066CC"/>
                </a:solidFill>
              </a:rPr>
              <a:t>FOLLOW(B) for non-terminal B</a:t>
            </a:r>
            <a:r>
              <a:rPr lang="en-US" altLang="zh-TW" sz="2400"/>
              <a:t>:</a:t>
            </a:r>
          </a:p>
          <a:p>
            <a:pPr eaLnBrk="1" hangingPunct="1">
              <a:buFontTx/>
              <a:buNone/>
            </a:pPr>
            <a:endParaRPr lang="en-US" altLang="zh-TW" sz="2400"/>
          </a:p>
          <a:p>
            <a:pPr marL="692150" lvl="1" indent="-347663" eaLnBrk="1" hangingPunct="1"/>
            <a:r>
              <a:rPr lang="en-US" altLang="zh-TW" sz="2400"/>
              <a:t>1. Place </a:t>
            </a:r>
            <a:r>
              <a:rPr lang="zh-TW" altLang="en-US" sz="2400"/>
              <a:t>＄ </a:t>
            </a:r>
            <a:r>
              <a:rPr lang="en-US" altLang="zh-TW" sz="2400"/>
              <a:t>in FOLLOW(S), where S is the start symbol, and </a:t>
            </a:r>
            <a:r>
              <a:rPr lang="zh-TW" altLang="en-US" sz="2400"/>
              <a:t>＄ </a:t>
            </a:r>
            <a:r>
              <a:rPr lang="en-US" altLang="zh-TW" sz="2400"/>
              <a:t>is the input right end-marker.</a:t>
            </a:r>
          </a:p>
          <a:p>
            <a:pPr marL="692150" lvl="1" indent="-347663" eaLnBrk="1" hangingPunct="1"/>
            <a:r>
              <a:rPr lang="en-US" altLang="zh-TW" sz="2400"/>
              <a:t>2. if there is a production </a:t>
            </a:r>
            <a:r>
              <a:rPr lang="en-US" altLang="zh-TW" sz="2400">
                <a:solidFill>
                  <a:srgbClr val="0070C0"/>
                </a:solidFill>
              </a:rPr>
              <a:t>A → α B β</a:t>
            </a:r>
            <a:r>
              <a:rPr lang="en-US" altLang="zh-TW" sz="2400"/>
              <a:t>, then everything in </a:t>
            </a:r>
            <a:r>
              <a:rPr lang="en-US" altLang="zh-TW" sz="2400">
                <a:solidFill>
                  <a:srgbClr val="0070C0"/>
                </a:solidFill>
              </a:rPr>
              <a:t>FIRST(β)</a:t>
            </a:r>
            <a:r>
              <a:rPr lang="en-US" altLang="zh-TW" sz="2400">
                <a:solidFill>
                  <a:srgbClr val="FF0000"/>
                </a:solidFill>
              </a:rPr>
              <a:t> </a:t>
            </a:r>
            <a:r>
              <a:rPr lang="en-US" altLang="zh-TW" sz="2400"/>
              <a:t>except </a:t>
            </a:r>
            <a:r>
              <a:rPr lang="en-US" altLang="zh-TW"/>
              <a:t>λ</a:t>
            </a:r>
            <a:r>
              <a:rPr lang="en-US" altLang="zh-TW" sz="2400">
                <a:solidFill>
                  <a:srgbClr val="FF0000"/>
                </a:solidFill>
              </a:rPr>
              <a:t> </a:t>
            </a:r>
            <a:r>
              <a:rPr lang="en-US" altLang="zh-TW" sz="2400">
                <a:solidFill>
                  <a:srgbClr val="0070C0"/>
                </a:solidFill>
              </a:rPr>
              <a:t>is in </a:t>
            </a:r>
            <a:r>
              <a:rPr lang="en-US" altLang="zh-TW" sz="2400">
                <a:solidFill>
                  <a:srgbClr val="0066CC"/>
                </a:solidFill>
              </a:rPr>
              <a:t>FOLLOW(B).</a:t>
            </a:r>
          </a:p>
          <a:p>
            <a:pPr marL="692150" lvl="1" indent="-347663" eaLnBrk="1" hangingPunct="1"/>
            <a:r>
              <a:rPr lang="en-US" altLang="zh-TW" sz="2400"/>
              <a:t>3. (a) if there is a production </a:t>
            </a:r>
            <a:r>
              <a:rPr lang="en-US" altLang="zh-TW" sz="2400">
                <a:solidFill>
                  <a:srgbClr val="0070C0"/>
                </a:solidFill>
              </a:rPr>
              <a:t>A → α B</a:t>
            </a:r>
            <a:r>
              <a:rPr lang="en-US" altLang="zh-TW" sz="2400"/>
              <a:t>, 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 sz="2400"/>
              <a:t>        (b) or A → α B β, where FIRST(β) contains </a:t>
            </a:r>
            <a:r>
              <a:rPr lang="en-US" altLang="zh-TW"/>
              <a:t>λ</a:t>
            </a:r>
            <a:r>
              <a:rPr lang="en-US" altLang="zh-TW" sz="2400"/>
              <a:t>,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 sz="2400"/>
              <a:t>        then everything in </a:t>
            </a:r>
            <a:r>
              <a:rPr lang="en-US" altLang="zh-TW" sz="2400">
                <a:solidFill>
                  <a:srgbClr val="0070C0"/>
                </a:solidFill>
              </a:rPr>
              <a:t>FOLLOW(A) is in </a:t>
            </a:r>
            <a:r>
              <a:rPr lang="en-US" altLang="zh-TW" sz="2400">
                <a:solidFill>
                  <a:srgbClr val="0066CC"/>
                </a:solidFill>
              </a:rPr>
              <a:t>FOLLOW(B)</a:t>
            </a:r>
            <a:r>
              <a:rPr lang="en-US" altLang="zh-TW" sz="2400"/>
              <a:t>.</a:t>
            </a:r>
          </a:p>
        </p:txBody>
      </p:sp>
      <p:sp>
        <p:nvSpPr>
          <p:cNvPr id="36870" name="投影片編號版面配置區 3">
            <a:extLst>
              <a:ext uri="{FF2B5EF4-FFF2-40B4-BE49-F238E27FC236}">
                <a16:creationId xmlns:a16="http://schemas.microsoft.com/office/drawing/2014/main" id="{5D4F19A5-1BAE-4589-8615-5F6E8E706E0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E04EA53B-9682-40CC-9218-80C4E0F937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5429C41-C194-4DDA-8EFF-CB7DA1095C58}" type="slidenum">
              <a:rPr kumimoji="0" lang="en-US" altLang="zh-TW"/>
              <a:pPr eaLnBrk="1" hangingPunct="1"/>
              <a:t>36</a:t>
            </a:fld>
            <a:endParaRPr kumimoji="0" lang="en-US" altLang="zh-TW"/>
          </a:p>
        </p:txBody>
      </p:sp>
      <p:sp>
        <p:nvSpPr>
          <p:cNvPr id="37891" name="投影片編號版面配置區 3">
            <a:extLst>
              <a:ext uri="{FF2B5EF4-FFF2-40B4-BE49-F238E27FC236}">
                <a16:creationId xmlns:a16="http://schemas.microsoft.com/office/drawing/2014/main" id="{629E8F5F-5CB1-4240-8E72-8C05F4A9250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A6C15D57-0366-46D4-9BBE-1D101F56D247}" type="slidenum">
              <a:rPr kumimoji="0" lang="en-US" altLang="zh-TW" sz="1400"/>
              <a:pPr algn="r" eaLnBrk="1" hangingPunct="1"/>
              <a:t>36</a:t>
            </a:fld>
            <a:endParaRPr kumimoji="0" lang="en-US" altLang="zh-TW" sz="14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883C26E-02E6-4910-9DEE-A2A5226ADD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anchor="b"/>
          <a:lstStyle/>
          <a:p>
            <a:pPr eaLnBrk="1" hangingPunct="1"/>
            <a:r>
              <a:rPr lang="en-US" altLang="zh-TW" sz="4000"/>
              <a:t>First and Follow (Cont.)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A870163D-B425-4256-B74C-91C35E9D81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/>
              <a:t>   input          → expression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/>
              <a:t>   expression → term rest_expression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/>
              <a:t>   term → ID | parenthesized_expression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/>
              <a:t>   parenthesized_expression → ‘(‘ expression ‘)’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/>
              <a:t>   rest_expression → ‘+’ expression | </a:t>
            </a:r>
            <a:r>
              <a:rPr lang="en-US" altLang="zh-TW" sz="2400"/>
              <a:t>λ</a:t>
            </a:r>
            <a:endParaRPr lang="en-US" altLang="zh-TW" sz="2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FOLLOW (input)                  =  {     $   } rule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FOLLOW (expression)        =  {     $ ‘)’} rule 3(a) got $; rule 2 got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FOLLOW (term) = FOLLOW (parenthesized_expression) rule3(a)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                                          = {‘+’ $ ‘)’ } rule 2 got +; rule 3(b) got $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FOLLOW (rest_expression) = {     $ ‘)’} rule 3(a)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/>
          </a:p>
        </p:txBody>
      </p:sp>
      <p:sp>
        <p:nvSpPr>
          <p:cNvPr id="37894" name="投影片編號版面配置區 3">
            <a:extLst>
              <a:ext uri="{FF2B5EF4-FFF2-40B4-BE49-F238E27FC236}">
                <a16:creationId xmlns:a16="http://schemas.microsoft.com/office/drawing/2014/main" id="{55C21406-0DE1-4F7E-8C32-D13C124B927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68777759-65C2-46EC-8C37-A424FC5BA7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3A0222-6335-40C7-BF76-44BCFA2F6F18}" type="slidenum">
              <a:rPr kumimoji="0" lang="en-US" altLang="zh-TW"/>
              <a:pPr eaLnBrk="1" hangingPunct="1"/>
              <a:t>37</a:t>
            </a:fld>
            <a:endParaRPr kumimoji="0" lang="en-US" altLang="zh-TW"/>
          </a:p>
        </p:txBody>
      </p:sp>
      <p:sp>
        <p:nvSpPr>
          <p:cNvPr id="38915" name="投影片編號版面配置區 3">
            <a:extLst>
              <a:ext uri="{FF2B5EF4-FFF2-40B4-BE49-F238E27FC236}">
                <a16:creationId xmlns:a16="http://schemas.microsoft.com/office/drawing/2014/main" id="{711FD876-FECA-46BE-B6B5-2E43F1F03D0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81F4604-97AC-42B8-B72A-3587AA2F3B2C}" type="slidenum">
              <a:rPr kumimoji="0" lang="en-US" altLang="zh-TW" sz="1400"/>
              <a:pPr algn="r" eaLnBrk="1" hangingPunct="1"/>
              <a:t>37</a:t>
            </a:fld>
            <a:endParaRPr kumimoji="0" lang="en-US" altLang="zh-TW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8EF538E1-DB13-437D-9FC3-DD329AC77B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First and Follow (Cont.)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85834E71-328B-4B1E-B9B9-83C59E7AB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949825"/>
          </a:xfrm>
        </p:spPr>
        <p:txBody>
          <a:bodyPr/>
          <a:lstStyle/>
          <a:p>
            <a:pPr eaLnBrk="1" hangingPunct="1"/>
            <a:r>
              <a:rPr lang="en-US" altLang="zh-TW"/>
              <a:t>For example, given the grammar :</a:t>
            </a:r>
          </a:p>
          <a:p>
            <a:pPr marL="692150" lvl="1" indent="-347663" eaLnBrk="1" hangingPunct="1"/>
            <a:r>
              <a:rPr lang="en-US" altLang="zh-TW"/>
              <a:t>E → TE’</a:t>
            </a:r>
          </a:p>
          <a:p>
            <a:pPr marL="692150" lvl="1" indent="-347663" eaLnBrk="1" hangingPunct="1"/>
            <a:r>
              <a:rPr lang="en-US" altLang="zh-TW"/>
              <a:t>E’ → +TE’ | λ</a:t>
            </a:r>
          </a:p>
          <a:p>
            <a:pPr marL="692150" lvl="1" indent="-347663" eaLnBrk="1" hangingPunct="1"/>
            <a:r>
              <a:rPr lang="en-US" altLang="zh-TW"/>
              <a:t>T → FT’</a:t>
            </a:r>
          </a:p>
          <a:p>
            <a:pPr marL="692150" lvl="1" indent="-347663" eaLnBrk="1" hangingPunct="1"/>
            <a:r>
              <a:rPr lang="en-US" altLang="zh-TW"/>
              <a:t>T’ → *FT’ | λ</a:t>
            </a:r>
          </a:p>
          <a:p>
            <a:pPr marL="692150" lvl="1" indent="-347663" eaLnBrk="1" hangingPunct="1"/>
            <a:r>
              <a:rPr lang="en-US" altLang="zh-TW"/>
              <a:t>F → (E) | id</a:t>
            </a:r>
          </a:p>
          <a:p>
            <a:pPr marL="692150" lvl="1" indent="-347663" eaLnBrk="1" hangingPunct="1">
              <a:buFontTx/>
              <a:buNone/>
            </a:pPr>
            <a:endParaRPr lang="en-US" altLang="zh-TW"/>
          </a:p>
          <a:p>
            <a:pPr marL="692150" lvl="1" indent="-347663" eaLnBrk="1" hangingPunct="1">
              <a:buFontTx/>
              <a:buNone/>
            </a:pPr>
            <a:r>
              <a:rPr lang="en-US" altLang="zh-TW"/>
              <a:t>Find the follow set of each symbol.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38918" name="投影片編號版面配置區 3">
            <a:extLst>
              <a:ext uri="{FF2B5EF4-FFF2-40B4-BE49-F238E27FC236}">
                <a16:creationId xmlns:a16="http://schemas.microsoft.com/office/drawing/2014/main" id="{3C11596D-3AAA-46AC-9CBB-851DC732F2F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A5AEE3E3-9343-4072-95ED-82A705A4FA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A5F26DD-360D-496E-9615-E69B4EF0E129}" type="slidenum">
              <a:rPr kumimoji="0" lang="en-US" altLang="zh-TW"/>
              <a:pPr eaLnBrk="1" hangingPunct="1"/>
              <a:t>38</a:t>
            </a:fld>
            <a:endParaRPr kumimoji="0" lang="en-US" altLang="zh-TW"/>
          </a:p>
        </p:txBody>
      </p:sp>
      <p:sp>
        <p:nvSpPr>
          <p:cNvPr id="39939" name="投影片編號版面配置區 3">
            <a:extLst>
              <a:ext uri="{FF2B5EF4-FFF2-40B4-BE49-F238E27FC236}">
                <a16:creationId xmlns:a16="http://schemas.microsoft.com/office/drawing/2014/main" id="{C0C5C229-8C05-4D92-B108-87E80B14425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D34F4E70-243C-441B-9B87-745B67C60FBC}" type="slidenum">
              <a:rPr kumimoji="0" lang="en-US" altLang="zh-TW" sz="1400"/>
              <a:pPr algn="r" eaLnBrk="1" hangingPunct="1"/>
              <a:t>38</a:t>
            </a:fld>
            <a:endParaRPr kumimoji="0" lang="en-US" altLang="zh-TW" sz="14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508E5FFF-C8A5-40E4-B01F-2982C35623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First and Follow (Cont.)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AA518F05-2CFA-4BF6-BBFD-D3007C46A1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Answers:</a:t>
            </a:r>
          </a:p>
          <a:p>
            <a:pPr eaLnBrk="1" hangingPunct="1">
              <a:buFontTx/>
              <a:buNone/>
            </a:pPr>
            <a:endParaRPr lang="en-US" altLang="zh-TW" sz="2400"/>
          </a:p>
          <a:p>
            <a:pPr eaLnBrk="1" hangingPunct="1">
              <a:buFontTx/>
              <a:buNone/>
            </a:pPr>
            <a:r>
              <a:rPr lang="en-US" altLang="zh-TW" sz="2400"/>
              <a:t>FOLLOW(E) = FOLLOW(E’) = {           </a:t>
            </a:r>
            <a:r>
              <a:rPr lang="zh-TW" altLang="en-US" sz="2400"/>
              <a:t>）</a:t>
            </a:r>
            <a:r>
              <a:rPr lang="en-US" altLang="zh-TW" sz="2400"/>
              <a:t>, </a:t>
            </a:r>
            <a:r>
              <a:rPr lang="zh-TW" altLang="en-US" sz="2400"/>
              <a:t>＄</a:t>
            </a:r>
            <a:r>
              <a:rPr lang="en-US" altLang="zh-TW" sz="2400"/>
              <a:t>}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                        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FOLLOW(T) = FOLLOW(T’) = {      +,  </a:t>
            </a:r>
            <a:r>
              <a:rPr lang="zh-TW" altLang="en-US" sz="2400"/>
              <a:t>）</a:t>
            </a:r>
            <a:r>
              <a:rPr lang="en-US" altLang="zh-TW" sz="2400"/>
              <a:t>, </a:t>
            </a:r>
            <a:r>
              <a:rPr lang="zh-TW" altLang="en-US" sz="2400"/>
              <a:t>＄</a:t>
            </a:r>
            <a:r>
              <a:rPr lang="en-US" altLang="zh-TW" sz="2400"/>
              <a:t>}</a:t>
            </a:r>
          </a:p>
          <a:p>
            <a:pPr eaLnBrk="1" hangingPunct="1">
              <a:buFontTx/>
              <a:buNone/>
            </a:pPr>
            <a:endParaRPr lang="en-US" altLang="zh-TW" sz="2400"/>
          </a:p>
          <a:p>
            <a:pPr eaLnBrk="1" hangingPunct="1">
              <a:buFontTx/>
              <a:buNone/>
            </a:pPr>
            <a:r>
              <a:rPr lang="en-US" altLang="zh-TW" sz="2400"/>
              <a:t>FOLLOW(F)                          = {</a:t>
            </a:r>
            <a:r>
              <a:rPr lang="zh-TW" altLang="en-US" sz="2400"/>
              <a:t>＊</a:t>
            </a:r>
            <a:r>
              <a:rPr lang="en-US" altLang="zh-TW" sz="2400"/>
              <a:t>, +</a:t>
            </a:r>
            <a:r>
              <a:rPr lang="zh-TW" altLang="en-US" sz="2400"/>
              <a:t> </a:t>
            </a:r>
            <a:r>
              <a:rPr lang="en-US" altLang="zh-TW" sz="2400"/>
              <a:t>, </a:t>
            </a:r>
            <a:r>
              <a:rPr lang="zh-TW" altLang="en-US" sz="2400"/>
              <a:t>）</a:t>
            </a:r>
            <a:r>
              <a:rPr lang="en-US" altLang="zh-TW" sz="2400"/>
              <a:t>, </a:t>
            </a:r>
            <a:r>
              <a:rPr lang="zh-TW" altLang="en-US" sz="2400"/>
              <a:t>＄</a:t>
            </a:r>
            <a:r>
              <a:rPr lang="en-US" altLang="zh-TW" sz="2400"/>
              <a:t>}</a:t>
            </a:r>
          </a:p>
        </p:txBody>
      </p:sp>
      <p:sp>
        <p:nvSpPr>
          <p:cNvPr id="39942" name="投影片編號版面配置區 3">
            <a:extLst>
              <a:ext uri="{FF2B5EF4-FFF2-40B4-BE49-F238E27FC236}">
                <a16:creationId xmlns:a16="http://schemas.microsoft.com/office/drawing/2014/main" id="{03F2AB9E-50B4-4A69-A830-47B6DE5AAC1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en-US" altLang="zh-TW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C6C6F0A7-1D66-446A-B85C-2356546896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2890F6-331C-452A-828B-3B4BAFC0840F}" type="slidenum">
              <a:rPr kumimoji="0" lang="en-US" altLang="zh-TW"/>
              <a:pPr eaLnBrk="1" hangingPunct="1"/>
              <a:t>39</a:t>
            </a:fld>
            <a:endParaRPr kumimoji="0" lang="en-US" altLang="zh-TW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E14CC69-EBA4-4960-AC7D-ACB1CF179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Homework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66E6077-71A3-4C52-8A34-FA70CF172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8. A grammar for infix expressions follows: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        1      Start → E   $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	2      E      → T plus 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	3                | 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	4      T      → T times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	5                | 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	6      F      → ( E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	7                | num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7C2DDECB-D2FB-405E-91CA-72B6CA900D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964290-2CFF-4A79-8707-AD90C7BB290F}" type="slidenum">
              <a:rPr kumimoji="0" lang="en-US" altLang="zh-TW"/>
              <a:pPr eaLnBrk="1" hangingPunct="1"/>
              <a:t>4</a:t>
            </a:fld>
            <a:endParaRPr kumimoji="0" lang="en-US" altLang="zh-TW"/>
          </a:p>
        </p:txBody>
      </p:sp>
      <p:sp>
        <p:nvSpPr>
          <p:cNvPr id="5123" name="投影片編號版面配置區 3">
            <a:extLst>
              <a:ext uri="{FF2B5EF4-FFF2-40B4-BE49-F238E27FC236}">
                <a16:creationId xmlns:a16="http://schemas.microsoft.com/office/drawing/2014/main" id="{ABF12782-6367-4AFD-B0DC-856D31F0815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262B7EFC-EB00-4602-9CE0-0599E19F945D}" type="slidenum">
              <a:rPr kumimoji="0" lang="en-US" altLang="zh-TW" sz="1400"/>
              <a:pPr algn="r" eaLnBrk="1" hangingPunct="1"/>
              <a:t>4</a:t>
            </a:fld>
            <a:endParaRPr kumimoji="0" lang="en-US" altLang="zh-TW" sz="1400"/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21985AE2-47F3-41FC-9A08-02D849A0158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F243F8E3-731E-4DD2-93FC-6094160F096C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4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5125" name="投影片編號版面配置區 3">
            <a:extLst>
              <a:ext uri="{FF2B5EF4-FFF2-40B4-BE49-F238E27FC236}">
                <a16:creationId xmlns:a16="http://schemas.microsoft.com/office/drawing/2014/main" id="{66F80990-F46E-411B-9D39-7059B5AB767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4047D705-4862-4A35-B755-BCC30A0B346C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4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39CFEC62-EBCD-4888-978D-A9439AB2CE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Grammar (Cont.)</a:t>
            </a:r>
          </a:p>
        </p:txBody>
      </p:sp>
      <p:sp>
        <p:nvSpPr>
          <p:cNvPr id="5127" name="Rectangle 3">
            <a:extLst>
              <a:ext uri="{FF2B5EF4-FFF2-40B4-BE49-F238E27FC236}">
                <a16:creationId xmlns:a16="http://schemas.microsoft.com/office/drawing/2014/main" id="{96845535-FF19-4148-8430-F0CEC3FAA5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The right-hand side of a production rule can contain two kinds of symbols: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/>
              <a:t>              terminal and non-terminal.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A </a:t>
            </a:r>
            <a:r>
              <a:rPr lang="en-US" altLang="zh-TW" sz="2800" b="1"/>
              <a:t>terminal symbol</a:t>
            </a:r>
            <a:r>
              <a:rPr lang="en-US" altLang="zh-TW" sz="2800"/>
              <a:t> (or </a:t>
            </a:r>
            <a:r>
              <a:rPr lang="en-US" altLang="zh-TW" sz="2800" i="1"/>
              <a:t>terminal</a:t>
            </a:r>
            <a:r>
              <a:rPr lang="en-US" altLang="zh-TW" sz="2800"/>
              <a:t>) is an end point of the production process, also called </a:t>
            </a:r>
            <a:r>
              <a:rPr lang="en-US" altLang="zh-TW" sz="2800" b="1"/>
              <a:t>token</a:t>
            </a:r>
            <a:r>
              <a:rPr lang="en-US" altLang="zh-TW" sz="2800"/>
              <a:t>. </a:t>
            </a:r>
            <a:r>
              <a:rPr lang="en-US" altLang="zh-TW" sz="2800">
                <a:solidFill>
                  <a:schemeClr val="accent2"/>
                </a:solidFill>
              </a:rPr>
              <a:t>Use lower-case letters such as a, b.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A </a:t>
            </a:r>
            <a:r>
              <a:rPr lang="en-US" altLang="zh-TW" sz="2800" b="1"/>
              <a:t>non-terminal symbol</a:t>
            </a:r>
            <a:r>
              <a:rPr lang="en-US" altLang="zh-TW" sz="2800"/>
              <a:t> (or </a:t>
            </a:r>
            <a:r>
              <a:rPr lang="en-US" altLang="zh-TW" sz="2800" i="1"/>
              <a:t>non-terminal</a:t>
            </a:r>
            <a:r>
              <a:rPr lang="en-US" altLang="zh-TW" sz="2800"/>
              <a:t>) must occur as the left-hand side of one or more production rules.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>
                <a:solidFill>
                  <a:schemeClr val="accent2"/>
                </a:solidFill>
              </a:rPr>
              <a:t>    Use upper-case letters such as A, B, 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/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Non-terminal and terminal together are called </a:t>
            </a:r>
            <a:r>
              <a:rPr lang="en-US" altLang="zh-TW" sz="2800" b="1"/>
              <a:t>grammar symbols</a:t>
            </a:r>
            <a:r>
              <a:rPr lang="en-US" altLang="zh-TW" sz="2800"/>
              <a:t>.</a:t>
            </a:r>
          </a:p>
        </p:txBody>
      </p:sp>
      <p:sp>
        <p:nvSpPr>
          <p:cNvPr id="5128" name="投影片編號版面配置區 3">
            <a:extLst>
              <a:ext uri="{FF2B5EF4-FFF2-40B4-BE49-F238E27FC236}">
                <a16:creationId xmlns:a16="http://schemas.microsoft.com/office/drawing/2014/main" id="{733BDC01-F914-45EE-AF80-753B60E3E28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0D7AE402-B672-467D-BC52-D4038E3752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8ABAD2-FF3A-4811-9F93-0A4433029434}" type="slidenum">
              <a:rPr kumimoji="0" lang="en-US" altLang="zh-TW"/>
              <a:pPr eaLnBrk="1" hangingPunct="1"/>
              <a:t>40</a:t>
            </a:fld>
            <a:endParaRPr kumimoji="0" lang="en-US" altLang="zh-TW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53BC947-A1FF-4457-87D1-E6F68262B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Homework (Cont.)</a:t>
            </a:r>
            <a:endParaRPr lang="zh-TW" altLang="en-US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F1C0411-301E-4D08-8F30-786F03A56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TW" sz="2800"/>
              <a:t>(a) Show the leftmost derivation of the following string.</a:t>
            </a:r>
          </a:p>
          <a:p>
            <a:pPr marL="609600" indent="-609600">
              <a:buFontTx/>
              <a:buNone/>
            </a:pPr>
            <a:r>
              <a:rPr lang="en-US" altLang="zh-TW" sz="2800"/>
              <a:t>		num plus num times num plus num $</a:t>
            </a:r>
          </a:p>
          <a:p>
            <a:pPr marL="609600" indent="-609600">
              <a:buFontTx/>
              <a:buNone/>
            </a:pPr>
            <a:r>
              <a:rPr lang="en-US" altLang="zh-TW" sz="2800"/>
              <a:t>(b) Show the rightmost derivation of the following string.</a:t>
            </a:r>
          </a:p>
          <a:p>
            <a:pPr marL="609600" indent="-609600">
              <a:buFontTx/>
              <a:buNone/>
            </a:pPr>
            <a:r>
              <a:rPr lang="en-US" altLang="zh-TW" sz="2800"/>
              <a:t>		num times num plus num times num $</a:t>
            </a:r>
          </a:p>
          <a:p>
            <a:pPr marL="609600" indent="-609600">
              <a:buFontTx/>
              <a:buNone/>
            </a:pPr>
            <a:r>
              <a:rPr lang="en-US" altLang="zh-TW" sz="2800"/>
              <a:t>(c) Describe how this grammar structures expressions, in terms of the precedence and left- or right- associativity of operators.</a:t>
            </a:r>
            <a:endParaRPr lang="zh-TW" altLang="en-US"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A85CC82C-5D1C-456A-99D2-56F48BC44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A90ED64-C111-4673-964E-5CDEB936CC51}" type="slidenum">
              <a:rPr kumimoji="0" lang="en-US" altLang="zh-TW"/>
              <a:pPr eaLnBrk="1" hangingPunct="1"/>
              <a:t>41</a:t>
            </a:fld>
            <a:endParaRPr kumimoji="0" lang="en-US" altLang="zh-TW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50EAACA-0724-4C7D-8537-1B40ABA25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sz="4000"/>
              <a:t>Homework Solution 8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499FB79-73E4-4AB7-881F-A17C7D107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0292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lphaLcParenBoth"/>
            </a:pPr>
            <a:r>
              <a:rPr lang="en-US" altLang="zh-TW" sz="2400"/>
              <a:t>Leftmost derivation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/>
              <a:t>	- Start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/>
              <a:t>	- E $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/>
              <a:t>	- T plus E $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/>
              <a:t>	- F plus E $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/>
              <a:t>	- num plus E $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/>
              <a:t>	- num plus T plus E $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/>
              <a:t>	- num plus T times F plus E $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/>
              <a:t>        - num plus F times F plus E $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/>
              <a:t>	- num plus num times F plus E $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/>
              <a:t>	- num plus num times num plus E $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/>
              <a:t>	- num plus num times num plus T $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/>
              <a:t>	- num plus num times num plus F $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/>
              <a:t>	- num plus num times num plus num $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1091E2F6-F756-4E6C-B2B3-80C420B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F813554-4B15-4170-B6B0-AA0F1463248D}" type="slidenum">
              <a:rPr kumimoji="0" lang="en-US" altLang="zh-TW"/>
              <a:pPr eaLnBrk="1" hangingPunct="1"/>
              <a:t>42</a:t>
            </a:fld>
            <a:endParaRPr kumimoji="0" lang="en-US" altLang="zh-TW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AB8953A-783B-4CF9-B0FD-AE73E888B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zh-TW" sz="4000"/>
              <a:t>Homework Solution 8 (Cont.)</a:t>
            </a:r>
            <a:endParaRPr lang="zh-TW" altLang="en-US" sz="400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2E369FD-EC52-4B9F-85DE-A35B2CD2A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(b) Rightmost derivation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-Start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-E $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-T plus E $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-T plus T $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-T plus T times F $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-T plus T times num $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-T plus F times num $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-T plus num times num $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-T times F plus num times num $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-T times num plus num times num $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-F times num plus num times num $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/>
              <a:t>	-num times num plus num times num $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>
            <a:extLst>
              <a:ext uri="{FF2B5EF4-FFF2-40B4-BE49-F238E27FC236}">
                <a16:creationId xmlns:a16="http://schemas.microsoft.com/office/drawing/2014/main" id="{8819F020-8F07-422F-A0B5-6BA2A7013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41EBAC-E6FD-4AAF-8588-2764519359C0}" type="slidenum">
              <a:rPr kumimoji="0" lang="en-US" altLang="zh-TW"/>
              <a:pPr eaLnBrk="1" hangingPunct="1"/>
              <a:t>43</a:t>
            </a:fld>
            <a:endParaRPr kumimoji="0" lang="en-US" altLang="zh-TW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F2D531F-47A2-46ED-A72D-A9F143800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zh-TW" sz="4000"/>
              <a:t>Homework Solution 8 (Cont.)</a:t>
            </a:r>
            <a:endParaRPr lang="zh-TW" altLang="en-US" sz="4000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92A6EB3-4031-4A75-9FE6-7DC993F34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/>
              <a:t>(C) </a:t>
            </a:r>
            <a:r>
              <a:rPr lang="en-US" altLang="zh-TW" sz="2800"/>
              <a:t>This grammar ensures that “times” precedes “plus”.</a:t>
            </a:r>
          </a:p>
          <a:p>
            <a:pPr>
              <a:buFontTx/>
              <a:buNone/>
            </a:pPr>
            <a:r>
              <a:rPr lang="en-US" altLang="zh-TW" sz="2800"/>
              <a:t>   for 1+2+3 first 2+3 then 1+5 so operand 2 is associated with its right operator. that is, right-associativity for “plus” operator.</a:t>
            </a:r>
          </a:p>
          <a:p>
            <a:pPr>
              <a:buFontTx/>
              <a:buNone/>
            </a:pPr>
            <a:r>
              <a:rPr lang="en-US" altLang="zh-TW" sz="2800"/>
              <a:t>   what if 1-2+3? This will get 1-5 or -4 wrong!</a:t>
            </a:r>
          </a:p>
          <a:p>
            <a:pPr>
              <a:buFontTx/>
              <a:buNone/>
            </a:pPr>
            <a:endParaRPr lang="en-US" altLang="zh-TW" sz="2800"/>
          </a:p>
          <a:p>
            <a:pPr>
              <a:buFontTx/>
              <a:buNone/>
            </a:pPr>
            <a:r>
              <a:rPr lang="en-US" altLang="zh-TW" sz="2800"/>
              <a:t>	for 3*4*5 first 3*4 then 12*5 so operand 4 is associated with its left operator</a:t>
            </a:r>
          </a:p>
          <a:p>
            <a:pPr>
              <a:buFontTx/>
              <a:buNone/>
            </a:pPr>
            <a:r>
              <a:rPr lang="en-US" altLang="zh-TW" sz="2800"/>
              <a:t>   that is, left-associativity for “times”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1003B0DE-AE1C-463F-A1A7-7A059D56A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993B255-B3C6-4FE1-BBBB-3748069D83D8}" type="slidenum">
              <a:rPr kumimoji="0" lang="en-US" altLang="zh-TW"/>
              <a:pPr eaLnBrk="1" hangingPunct="1"/>
              <a:t>44</a:t>
            </a:fld>
            <a:endParaRPr kumimoji="0" lang="en-US" altLang="zh-TW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BB18E34-6E1A-457B-91EB-E64D558C7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Homework (Cont.)</a:t>
            </a:r>
            <a:endParaRPr lang="zh-TW" altLang="en-US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6FEA25E-D816-479B-A7EE-D82EE1B40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/>
              <a:t>11 Compute First and Follow sets for the non-terminals of the following grammar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/>
              <a:t>			1    S → a S 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/>
              <a:t>			2         | 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/>
              <a:t>			3    B → b B 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/>
              <a:t>			4         | 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/>
              <a:t>			5    C → c C 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/>
              <a:t>			6         |  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F0758697-5263-485B-9476-D5CDD4ED8B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A0085D-C00E-40E2-A0B9-84905C5186A7}" type="slidenum">
              <a:rPr kumimoji="0" lang="en-US" altLang="zh-TW"/>
              <a:pPr eaLnBrk="1" hangingPunct="1"/>
              <a:t>45</a:t>
            </a:fld>
            <a:endParaRPr kumimoji="0" lang="en-US" altLang="zh-TW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80F3DA5-7299-423C-A0DB-30E1E1B1B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TW" sz="4000"/>
              <a:t>Homework Solution 11</a:t>
            </a:r>
            <a:endParaRPr lang="zh-TW" altLang="en-US" sz="4000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C61B1BE-7239-4D2B-AC52-9C5EA3562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/>
              <a:t>First (S)={a, b, c, d} </a:t>
            </a:r>
          </a:p>
          <a:p>
            <a:pPr>
              <a:buFontTx/>
              <a:buNone/>
            </a:pPr>
            <a:r>
              <a:rPr lang="en-US" altLang="zh-TW"/>
              <a:t>First (B)={b, c, d}</a:t>
            </a:r>
          </a:p>
          <a:p>
            <a:pPr>
              <a:buFontTx/>
              <a:buNone/>
            </a:pPr>
            <a:r>
              <a:rPr lang="en-US" altLang="zh-TW"/>
              <a:t>First (C)={c, d}</a:t>
            </a:r>
          </a:p>
          <a:p>
            <a:pPr>
              <a:buFontTx/>
              <a:buNone/>
            </a:pPr>
            <a:endParaRPr lang="en-US" altLang="zh-TW"/>
          </a:p>
          <a:p>
            <a:pPr>
              <a:buFontTx/>
              <a:buNone/>
            </a:pPr>
            <a:r>
              <a:rPr lang="en-US" altLang="zh-TW"/>
              <a:t>Follow (S) = Follow (B) = Follow (C) = {e}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851CDA7D-1A56-49D4-94D7-4590DDF9F6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671C72-D96E-4256-893C-2D9017308B83}" type="slidenum">
              <a:rPr kumimoji="0" lang="en-US" altLang="zh-TW"/>
              <a:pPr eaLnBrk="1" hangingPunct="1"/>
              <a:t>5</a:t>
            </a:fld>
            <a:endParaRPr kumimoji="0" lang="en-US" altLang="zh-TW"/>
          </a:p>
        </p:txBody>
      </p:sp>
      <p:sp>
        <p:nvSpPr>
          <p:cNvPr id="6147" name="投影片編號版面配置區 3">
            <a:extLst>
              <a:ext uri="{FF2B5EF4-FFF2-40B4-BE49-F238E27FC236}">
                <a16:creationId xmlns:a16="http://schemas.microsoft.com/office/drawing/2014/main" id="{242695CB-3DAB-47A4-AF0C-02F8C88A9B0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A962160D-85B2-4082-904C-6C7048A5ACFB}" type="slidenum">
              <a:rPr kumimoji="0" lang="en-US" altLang="zh-TW" sz="1400"/>
              <a:pPr algn="r" eaLnBrk="1" hangingPunct="1"/>
              <a:t>5</a:t>
            </a:fld>
            <a:endParaRPr kumimoji="0" lang="en-US" altLang="zh-TW" sz="1400"/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72BBD7DB-976A-4117-B6C3-A8D5D5F69F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5ACDEED1-AD11-4D8F-BAB0-6972AE5BB8DF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5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6149" name="投影片編號版面配置區 3">
            <a:extLst>
              <a:ext uri="{FF2B5EF4-FFF2-40B4-BE49-F238E27FC236}">
                <a16:creationId xmlns:a16="http://schemas.microsoft.com/office/drawing/2014/main" id="{6D27331B-7561-4EE4-B89D-2D38A3BA784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A6914D3-8B4E-4AFC-B24F-5A88698F021D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5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9CF8852C-5A23-4602-B040-7FF24AACF2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production process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8CCD7EE6-2607-47E4-BF91-DE87E5BF74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string of terminals can be produced from a grammar by applying </a:t>
            </a:r>
            <a:r>
              <a:rPr lang="en-US" altLang="zh-TW" b="1"/>
              <a:t>productions</a:t>
            </a:r>
            <a:r>
              <a:rPr lang="en-US" altLang="zh-TW"/>
              <a:t> to a </a:t>
            </a:r>
            <a:r>
              <a:rPr lang="en-US" altLang="zh-TW" b="1"/>
              <a:t>sentential form</a:t>
            </a:r>
            <a:r>
              <a:rPr lang="en-US" altLang="zh-TW"/>
              <a:t>. (see example next)</a:t>
            </a:r>
          </a:p>
          <a:p>
            <a:pPr marL="692150" lvl="1" indent="-347663" eaLnBrk="1" hangingPunct="1"/>
            <a:endParaRPr lang="en-US" altLang="zh-TW"/>
          </a:p>
          <a:p>
            <a:pPr eaLnBrk="1" hangingPunct="1"/>
            <a:r>
              <a:rPr lang="en-US" altLang="zh-TW"/>
              <a:t>The steps in the production process leading from the start symbol to a string of terminal are called:</a:t>
            </a:r>
          </a:p>
          <a:p>
            <a:pPr eaLnBrk="1" hangingPunct="1">
              <a:buFontTx/>
              <a:buNone/>
            </a:pPr>
            <a:r>
              <a:rPr lang="en-US" altLang="zh-TW"/>
              <a:t>     The </a:t>
            </a:r>
            <a:r>
              <a:rPr lang="en-US" altLang="zh-TW" b="1"/>
              <a:t>derivation</a:t>
            </a:r>
            <a:r>
              <a:rPr lang="en-US" altLang="zh-TW"/>
              <a:t> of that string of terminals.</a:t>
            </a:r>
          </a:p>
        </p:txBody>
      </p:sp>
      <p:sp>
        <p:nvSpPr>
          <p:cNvPr id="6152" name="投影片編號版面配置區 3">
            <a:extLst>
              <a:ext uri="{FF2B5EF4-FFF2-40B4-BE49-F238E27FC236}">
                <a16:creationId xmlns:a16="http://schemas.microsoft.com/office/drawing/2014/main" id="{6A60C0CE-AE07-4574-8620-E9E3CFC0BEA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43A9B0D8-C705-452A-94E8-6477B9F9CF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6AC6B3C-84DE-4E84-A676-FF0E798A6658}" type="slidenum">
              <a:rPr kumimoji="0" lang="en-US" altLang="zh-TW"/>
              <a:pPr eaLnBrk="1" hangingPunct="1"/>
              <a:t>6</a:t>
            </a:fld>
            <a:endParaRPr kumimoji="0" lang="en-US" altLang="zh-TW"/>
          </a:p>
        </p:txBody>
      </p:sp>
      <p:sp>
        <p:nvSpPr>
          <p:cNvPr id="7171" name="投影片編號版面配置區 3">
            <a:extLst>
              <a:ext uri="{FF2B5EF4-FFF2-40B4-BE49-F238E27FC236}">
                <a16:creationId xmlns:a16="http://schemas.microsoft.com/office/drawing/2014/main" id="{B2A99FF8-9446-4F85-83FB-57C780F8341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BAE30CA9-A021-4204-9EDB-99C375A80D94}" type="slidenum">
              <a:rPr kumimoji="0" lang="en-US" altLang="zh-TW" sz="1400"/>
              <a:pPr algn="r" eaLnBrk="1" hangingPunct="1"/>
              <a:t>6</a:t>
            </a:fld>
            <a:endParaRPr kumimoji="0" lang="en-US" altLang="zh-TW" sz="1400"/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AF8322E8-7583-43FE-B119-CE3E29418F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D9C3A3D4-6DA3-4BF3-A687-A6681C1283F2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6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7173" name="投影片編號版面配置區 3">
            <a:extLst>
              <a:ext uri="{FF2B5EF4-FFF2-40B4-BE49-F238E27FC236}">
                <a16:creationId xmlns:a16="http://schemas.microsoft.com/office/drawing/2014/main" id="{20356FAE-6FD4-4A9C-BB7C-85311C4DFFF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BB974436-3CCA-42A6-ACFB-A838A6940755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6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F20412FF-F444-4220-B2D1-BA970B7A6D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An example of </a:t>
            </a:r>
            <a:br>
              <a:rPr lang="en-US" altLang="zh-TW"/>
            </a:br>
            <a:r>
              <a:rPr lang="en-US" altLang="zh-TW"/>
              <a:t>production process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589AE601-962F-49D2-941F-766AA2C748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19263"/>
            <a:ext cx="8610600" cy="4411662"/>
          </a:xfrm>
        </p:spPr>
        <p:txBody>
          <a:bodyPr/>
          <a:lstStyle/>
          <a:p>
            <a:pPr eaLnBrk="1" hangingPunct="1"/>
            <a:r>
              <a:rPr lang="en-US" altLang="zh-TW" sz="2800"/>
              <a:t>Grammar :</a:t>
            </a:r>
          </a:p>
          <a:p>
            <a:pPr marL="692150" lvl="1" indent="-347663" eaLnBrk="1" hangingPunct="1"/>
            <a:r>
              <a:rPr lang="en-US" altLang="zh-TW" sz="2400"/>
              <a:t>expression →  ‘(‘ expression operator expression ‘)’</a:t>
            </a:r>
          </a:p>
          <a:p>
            <a:pPr marL="692150" lvl="1" indent="-347663" eaLnBrk="1" hangingPunct="1"/>
            <a:r>
              <a:rPr lang="en-US" altLang="zh-TW" sz="2400"/>
              <a:t>expression → ‘1’</a:t>
            </a:r>
          </a:p>
          <a:p>
            <a:pPr marL="692150" lvl="1" indent="-347663" eaLnBrk="1" hangingPunct="1"/>
            <a:r>
              <a:rPr lang="en-US" altLang="zh-TW" sz="2400"/>
              <a:t>operator →     ‘+’</a:t>
            </a:r>
          </a:p>
          <a:p>
            <a:pPr marL="692150" lvl="1" indent="-347663" eaLnBrk="1" hangingPunct="1"/>
            <a:r>
              <a:rPr lang="en-US" altLang="zh-TW" sz="2400"/>
              <a:t>operator →     ‘*’</a:t>
            </a:r>
          </a:p>
        </p:txBody>
      </p:sp>
      <p:sp>
        <p:nvSpPr>
          <p:cNvPr id="7176" name="投影片編號版面配置區 3">
            <a:extLst>
              <a:ext uri="{FF2B5EF4-FFF2-40B4-BE49-F238E27FC236}">
                <a16:creationId xmlns:a16="http://schemas.microsoft.com/office/drawing/2014/main" id="{E751FBA7-0C8F-40C2-B093-9BB2C3D9BBF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C5268B68-7C4F-466F-BBB8-74871A6A84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1C6B339-3941-408D-B648-447CF9C47F9D}" type="slidenum">
              <a:rPr kumimoji="0" lang="en-US" altLang="zh-TW"/>
              <a:pPr eaLnBrk="1" hangingPunct="1"/>
              <a:t>7</a:t>
            </a:fld>
            <a:endParaRPr kumimoji="0" lang="en-US" altLang="zh-TW"/>
          </a:p>
        </p:txBody>
      </p:sp>
      <p:sp>
        <p:nvSpPr>
          <p:cNvPr id="8195" name="投影片編號版面配置區 3">
            <a:extLst>
              <a:ext uri="{FF2B5EF4-FFF2-40B4-BE49-F238E27FC236}">
                <a16:creationId xmlns:a16="http://schemas.microsoft.com/office/drawing/2014/main" id="{A1050C39-4941-4B0E-A11E-4AECE19CDAE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BE2528C2-85A9-4D24-BC6F-008E05455EE9}" type="slidenum">
              <a:rPr kumimoji="0" lang="en-US" altLang="zh-TW" sz="1400"/>
              <a:pPr algn="r" eaLnBrk="1" hangingPunct="1"/>
              <a:t>7</a:t>
            </a:fld>
            <a:endParaRPr kumimoji="0" lang="en-US" altLang="zh-TW" sz="1400"/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19CB3D30-F7DD-42B8-9BE2-FB2C7CCE18E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10D5EC4-7933-4225-9C6F-3BC85CA33C8F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7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8197" name="投影片編號版面配置區 3">
            <a:extLst>
              <a:ext uri="{FF2B5EF4-FFF2-40B4-BE49-F238E27FC236}">
                <a16:creationId xmlns:a16="http://schemas.microsoft.com/office/drawing/2014/main" id="{34EE0ACB-9FD3-4E2B-B91F-E3758848241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8A2758A6-C49E-48CC-8D79-7ED22308CAC1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7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DADEEB62-836C-4411-8181-23E3E176EE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 anchor="b"/>
          <a:lstStyle/>
          <a:p>
            <a:pPr eaLnBrk="1" hangingPunct="1"/>
            <a:r>
              <a:rPr lang="en-US" altLang="zh-TW" sz="3200"/>
              <a:t>An example of production process (Cont.)</a:t>
            </a:r>
          </a:p>
        </p:txBody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5D129DED-BF66-4FE4-9099-2BFE268A8F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833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Derivation of the string (1*(1+1))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200"/>
              <a:t>expression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200"/>
              <a:t>‘(‘ expression operator expression ‘)’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200"/>
              <a:t>‘(‘ ‘1’ operator expression ‘)’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200"/>
              <a:t>‘(‘ ‘1’ ‘*’ expression ‘)’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200"/>
              <a:t>‘(‘ ‘1’ ‘*’ ‘(‘ expression operator expression ‘)’ ‘)’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200"/>
              <a:t>‘(‘ ‘1’ ‘*’ ‘(‘ ‘1’ operator expression ‘)’ ‘)’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200"/>
              <a:t>‘(‘ ‘1’ ‘*’ ‘(‘ ‘1’ ‘+’ expression ‘)’ ‘)’</a:t>
            </a:r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200"/>
              <a:t>‘(‘ ‘1’ ‘*’ ‘(‘ ‘1’ ‘+’ ‘1’ ‘)’ ‘)’</a:t>
            </a:r>
          </a:p>
          <a:p>
            <a:pPr marL="692150" lvl="1" indent="-347663" eaLnBrk="1" hangingPunct="1">
              <a:lnSpc>
                <a:spcPct val="90000"/>
              </a:lnSpc>
            </a:pPr>
            <a:endParaRPr lang="en-US" altLang="zh-TW" sz="2200"/>
          </a:p>
          <a:p>
            <a:pPr marL="692150" lvl="1" indent="-347663" eaLnBrk="1" hangingPunct="1">
              <a:lnSpc>
                <a:spcPct val="90000"/>
              </a:lnSpc>
            </a:pPr>
            <a:r>
              <a:rPr lang="en-US" altLang="zh-TW" sz="2200" u="sng"/>
              <a:t>Each of the above is a </a:t>
            </a:r>
            <a:r>
              <a:rPr lang="en-US" altLang="zh-TW" sz="2200" b="1" u="sng"/>
              <a:t>sentential form</a:t>
            </a:r>
          </a:p>
          <a:p>
            <a:pPr marL="692150" lvl="1" indent="-347663" eaLnBrk="1" hangingPunct="1">
              <a:lnSpc>
                <a:spcPct val="90000"/>
              </a:lnSpc>
              <a:buFontTx/>
              <a:buNone/>
            </a:pPr>
            <a:endParaRPr lang="en-US" altLang="zh-TW" sz="2200" u="sng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It forms a </a:t>
            </a:r>
            <a:r>
              <a:rPr lang="en-US" altLang="zh-TW" sz="2400" b="1">
                <a:solidFill>
                  <a:srgbClr val="FF0000"/>
                </a:solidFill>
              </a:rPr>
              <a:t>leftmost derivation</a:t>
            </a:r>
            <a:r>
              <a:rPr lang="en-US" altLang="zh-TW" sz="2400"/>
              <a:t>, in which it is always the leftmost non-terminal in the sentential form that is rewritten.</a:t>
            </a:r>
          </a:p>
        </p:txBody>
      </p:sp>
      <p:sp>
        <p:nvSpPr>
          <p:cNvPr id="8200" name="投影片編號版面配置區 3">
            <a:extLst>
              <a:ext uri="{FF2B5EF4-FFF2-40B4-BE49-F238E27FC236}">
                <a16:creationId xmlns:a16="http://schemas.microsoft.com/office/drawing/2014/main" id="{17110C84-961D-4E3C-9ABB-B6730C0DC2D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2">
            <a:extLst>
              <a:ext uri="{FF2B5EF4-FFF2-40B4-BE49-F238E27FC236}">
                <a16:creationId xmlns:a16="http://schemas.microsoft.com/office/drawing/2014/main" id="{98EF2020-27C8-4A09-81FB-B50624E5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Think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219" name="內容版面配置區 3">
            <a:extLst>
              <a:ext uri="{FF2B5EF4-FFF2-40B4-BE49-F238E27FC236}">
                <a16:creationId xmlns:a16="http://schemas.microsoft.com/office/drawing/2014/main" id="{C8443AA0-23DC-4438-AC4C-730AF32B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/>
              <a:t>Why we need to discover some specific rules for derivation? Let’s look at the original problem, </a:t>
            </a:r>
            <a:r>
              <a:rPr lang="en-US" altLang="zh-TW" sz="2400">
                <a:solidFill>
                  <a:srgbClr val="FF0000"/>
                </a:solidFill>
              </a:rPr>
              <a:t>I have too many possible ways to choose production rules and even you choose one, you don’t know if this step can lead to derive the token streams you need.</a:t>
            </a:r>
          </a:p>
          <a:p>
            <a:r>
              <a:rPr lang="en-US" altLang="zh-TW" sz="2400"/>
              <a:t>It is hard if we try to build such a SMART   parser. </a:t>
            </a:r>
          </a:p>
          <a:p>
            <a:r>
              <a:rPr lang="en-US" altLang="zh-TW" sz="2400"/>
              <a:t>Machine are stupid, we better clarify the problem and so that a parser can work </a:t>
            </a:r>
            <a:r>
              <a:rPr lang="en-US" altLang="zh-TW" sz="2400">
                <a:solidFill>
                  <a:srgbClr val="FF0000"/>
                </a:solidFill>
              </a:rPr>
              <a:t>economically.</a:t>
            </a:r>
          </a:p>
          <a:p>
            <a:r>
              <a:rPr lang="en-US" altLang="zh-TW" sz="2400">
                <a:solidFill>
                  <a:srgbClr val="7030A0"/>
                </a:solidFill>
              </a:rPr>
              <a:t>Sometimes this means we need to give up some freedom of the grammar we wrote.</a:t>
            </a:r>
            <a:endParaRPr lang="zh-TW" altLang="en-US" sz="2400">
              <a:solidFill>
                <a:srgbClr val="7030A0"/>
              </a:solidFill>
            </a:endParaRPr>
          </a:p>
        </p:txBody>
      </p:sp>
      <p:sp>
        <p:nvSpPr>
          <p:cNvPr id="9220" name="投影片編號版面配置區 1">
            <a:extLst>
              <a:ext uri="{FF2B5EF4-FFF2-40B4-BE49-F238E27FC236}">
                <a16:creationId xmlns:a16="http://schemas.microsoft.com/office/drawing/2014/main" id="{C434C632-60D9-46D6-AE92-67CC1B90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C065C2-26EF-45AE-BDCD-8AD6F79D0261}" type="slidenum">
              <a:rPr kumimoji="0" lang="en-US" altLang="zh-TW"/>
              <a:pPr eaLnBrk="1" hangingPunct="1"/>
              <a:t>8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7298A968-6693-40AE-91F4-13C6C57979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FF49FA7-DFF1-4A21-8E5E-E630ED38EA38}" type="slidenum">
              <a:rPr kumimoji="0" lang="en-US" altLang="zh-TW"/>
              <a:pPr eaLnBrk="1" hangingPunct="1"/>
              <a:t>9</a:t>
            </a:fld>
            <a:endParaRPr kumimoji="0" lang="en-US" altLang="zh-TW"/>
          </a:p>
        </p:txBody>
      </p:sp>
      <p:sp>
        <p:nvSpPr>
          <p:cNvPr id="10243" name="投影片編號版面配置區 3">
            <a:extLst>
              <a:ext uri="{FF2B5EF4-FFF2-40B4-BE49-F238E27FC236}">
                <a16:creationId xmlns:a16="http://schemas.microsoft.com/office/drawing/2014/main" id="{934F0C0C-D711-4166-B9B1-48B4C9B3406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11237CA-1CCC-4EAF-8ACE-F469F846B0A3}" type="slidenum">
              <a:rPr kumimoji="0" lang="en-US" altLang="zh-TW" sz="1400"/>
              <a:pPr algn="r" eaLnBrk="1" hangingPunct="1"/>
              <a:t>9</a:t>
            </a:fld>
            <a:endParaRPr kumimoji="0" lang="en-US" altLang="zh-TW" sz="1400"/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B429113E-652A-4456-B8A2-0F9D3D367A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01D9F86D-59DF-4749-B33A-963941DCCACB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9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0245" name="投影片編號版面配置區 3">
            <a:extLst>
              <a:ext uri="{FF2B5EF4-FFF2-40B4-BE49-F238E27FC236}">
                <a16:creationId xmlns:a16="http://schemas.microsoft.com/office/drawing/2014/main" id="{EE765037-111A-413E-978D-51136A73813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3395FE2A-8A18-4DD3-BC9A-3071895119A0}" type="slidenum">
              <a:rPr kumimoji="0" lang="en-US" altLang="zh-TW" sz="1400">
                <a:cs typeface="Arial" panose="020B0604020202020204" pitchFamily="34" charset="0"/>
              </a:rPr>
              <a:pPr algn="r" eaLnBrk="1" hangingPunct="1"/>
              <a:t>9</a:t>
            </a:fld>
            <a:endParaRPr kumimoji="0" lang="en-US" altLang="zh-TW" sz="1400">
              <a:cs typeface="Arial" panose="020B0604020202020204" pitchFamily="34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1ED2ADD6-4699-463B-BA14-A3E7104DCA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/>
              <a:t>The definition of a grammar</a:t>
            </a:r>
          </a:p>
        </p:txBody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5539F842-69D4-4146-90FF-5313E41121B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/>
              <a:t>Context-free grammar </a:t>
            </a:r>
            <a:r>
              <a:rPr lang="en-US" altLang="zh-TW" sz="2800" b="1">
                <a:solidFill>
                  <a:srgbClr val="FF0000"/>
                </a:solidFill>
              </a:rPr>
              <a:t>(CFG) </a:t>
            </a:r>
            <a:r>
              <a:rPr lang="en-US" altLang="zh-TW" sz="2800"/>
              <a:t>is defined by:</a:t>
            </a:r>
          </a:p>
          <a:p>
            <a:pPr eaLnBrk="1" hangingPunct="1">
              <a:buFontTx/>
              <a:buNone/>
            </a:pPr>
            <a:endParaRPr lang="en-US" altLang="zh-TW" sz="2800"/>
          </a:p>
          <a:p>
            <a:pPr marL="692150" lvl="1" indent="-347663" eaLnBrk="1" hangingPunct="1">
              <a:buFontTx/>
              <a:buNone/>
            </a:pPr>
            <a:r>
              <a:rPr lang="en-US" altLang="zh-TW" sz="2400"/>
              <a:t>(1) A finite terminal vocabulary Vt; this is the token set produced by the scanner.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 sz="2400"/>
              <a:t>(2) A finite set of different, intermediate symbols, called the non-terminal vocabulary Vn.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 sz="2400"/>
              <a:t>(3) A start symbol S     Vn that starts all derivations. A start symbol is sometimes called a goal symbol.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 sz="2400"/>
              <a:t>(4) P, a finite set of productions (sometimes called rewriting rules) of the form A → X1…Xm, where</a:t>
            </a:r>
          </a:p>
          <a:p>
            <a:pPr marL="692150" lvl="1" indent="-347663" eaLnBrk="1" hangingPunct="1">
              <a:buFontTx/>
              <a:buNone/>
            </a:pPr>
            <a:r>
              <a:rPr lang="en-US" altLang="zh-TW" sz="2400"/>
              <a:t>                     A     Vn, Xi    Vn ∪ Vt, 1&lt;=i&lt;=m, m&gt;=0 </a:t>
            </a:r>
          </a:p>
        </p:txBody>
      </p:sp>
      <p:graphicFrame>
        <p:nvGraphicFramePr>
          <p:cNvPr id="10248" name="Object 10">
            <a:extLst>
              <a:ext uri="{FF2B5EF4-FFF2-40B4-BE49-F238E27FC236}">
                <a16:creationId xmlns:a16="http://schemas.microsoft.com/office/drawing/2014/main" id="{AFD30C96-16A5-42C7-A072-C708BC6EBDA1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3581400" y="41910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方程式" r:id="rId3" imgW="126725" imgH="126725" progId="Equation.3">
                  <p:embed/>
                </p:oleObj>
              </mc:Choice>
              <mc:Fallback>
                <p:oleObj name="方程式" r:id="rId3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91000"/>
                        <a:ext cx="68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3">
            <a:extLst>
              <a:ext uri="{FF2B5EF4-FFF2-40B4-BE49-F238E27FC236}">
                <a16:creationId xmlns:a16="http://schemas.microsoft.com/office/drawing/2014/main" id="{53B23E74-BC82-412E-99F9-5C511165CBE7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2895600" y="5791200"/>
          <a:ext cx="296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方程式" r:id="rId5" imgW="126725" imgH="126725" progId="Equation.3">
                  <p:embed/>
                </p:oleObj>
              </mc:Choice>
              <mc:Fallback>
                <p:oleObj name="方程式" r:id="rId5" imgW="126725" imgH="1267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791200"/>
                        <a:ext cx="296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4">
            <a:extLst>
              <a:ext uri="{FF2B5EF4-FFF2-40B4-BE49-F238E27FC236}">
                <a16:creationId xmlns:a16="http://schemas.microsoft.com/office/drawing/2014/main" id="{FEC76CE9-9DCE-4125-BD01-E939942E5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79120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方程式" r:id="rId6" imgW="126725" imgH="126725" progId="Equation.3">
                  <p:embed/>
                </p:oleObj>
              </mc:Choice>
              <mc:Fallback>
                <p:oleObj name="方程式" r:id="rId6" imgW="126725" imgH="126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投影片編號版面配置區 6">
            <a:extLst>
              <a:ext uri="{FF2B5EF4-FFF2-40B4-BE49-F238E27FC236}">
                <a16:creationId xmlns:a16="http://schemas.microsoft.com/office/drawing/2014/main" id="{A4D7FB43-71D6-4C4C-BCD2-035CB7D2709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zh-TW" sz="1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3107</Words>
  <Application>Microsoft Office PowerPoint</Application>
  <PresentationFormat>如螢幕大小 (4:3)</PresentationFormat>
  <Paragraphs>478</Paragraphs>
  <Slides>45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Arial</vt:lpstr>
      <vt:lpstr>新細明體</vt:lpstr>
      <vt:lpstr>Georgia</vt:lpstr>
      <vt:lpstr>標楷體</vt:lpstr>
      <vt:lpstr>Times New Roman</vt:lpstr>
      <vt:lpstr>預設簡報設計</vt:lpstr>
      <vt:lpstr>Microsoft 方程式編輯器 3.0</vt:lpstr>
      <vt:lpstr>PowerPoint 簡報</vt:lpstr>
      <vt:lpstr>Grammar </vt:lpstr>
      <vt:lpstr>Grammar (Cont.)</vt:lpstr>
      <vt:lpstr>Grammar (Cont.)</vt:lpstr>
      <vt:lpstr>production process</vt:lpstr>
      <vt:lpstr>An example of  production process</vt:lpstr>
      <vt:lpstr>An example of production process (Cont.)</vt:lpstr>
      <vt:lpstr>Think</vt:lpstr>
      <vt:lpstr>The definition of a grammar</vt:lpstr>
      <vt:lpstr>The definition of a grammar (Cont.) </vt:lpstr>
      <vt:lpstr>BNF form of grammars</vt:lpstr>
      <vt:lpstr>Extended BNF form of grammars</vt:lpstr>
      <vt:lpstr>Extended forms of grammars (Cont.)</vt:lpstr>
      <vt:lpstr>Extended forms of grammars (Cont.)</vt:lpstr>
      <vt:lpstr>Properties of grammars</vt:lpstr>
      <vt:lpstr>Properties of grammars (Cont.)</vt:lpstr>
      <vt:lpstr>Ambiguity </vt:lpstr>
      <vt:lpstr>Ambiguity</vt:lpstr>
      <vt:lpstr>Associativity of operators</vt:lpstr>
      <vt:lpstr>Associativity of operators (Cont.)</vt:lpstr>
      <vt:lpstr>Associativity of operators (Cont.)</vt:lpstr>
      <vt:lpstr>Associativity of operators (Cont.)</vt:lpstr>
      <vt:lpstr>From tokens to parse tree</vt:lpstr>
      <vt:lpstr>Parsing methods</vt:lpstr>
      <vt:lpstr>Parsing methods</vt:lpstr>
      <vt:lpstr>Pre-order vs. post-order traversal</vt:lpstr>
      <vt:lpstr>Principle of top-down parsing</vt:lpstr>
      <vt:lpstr>Principles of bottom-up parsing</vt:lpstr>
      <vt:lpstr>First and Follow</vt:lpstr>
      <vt:lpstr>Why we want to compute First and FOLLOW set?</vt:lpstr>
      <vt:lpstr>First and Follow (Cont.)</vt:lpstr>
      <vt:lpstr>First and Follow (Cont.)</vt:lpstr>
      <vt:lpstr>First and Follow (Cont.)</vt:lpstr>
      <vt:lpstr>First and Follow (Cont.)</vt:lpstr>
      <vt:lpstr>First and Follow (Cont.)</vt:lpstr>
      <vt:lpstr>First and Follow (Cont.)</vt:lpstr>
      <vt:lpstr>First and Follow (Cont.)</vt:lpstr>
      <vt:lpstr>First and Follow (Cont.)</vt:lpstr>
      <vt:lpstr>Homework</vt:lpstr>
      <vt:lpstr>Homework (Cont.)</vt:lpstr>
      <vt:lpstr>Homework Solution 8</vt:lpstr>
      <vt:lpstr>Homework Solution 8 (Cont.)</vt:lpstr>
      <vt:lpstr>Homework Solution 8 (Cont.)</vt:lpstr>
      <vt:lpstr>Homework (Cont.)</vt:lpstr>
      <vt:lpstr>Homework Solution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ypcheng</dc:creator>
  <cp:lastModifiedBy>謝瑄 krystal</cp:lastModifiedBy>
  <cp:revision>64</cp:revision>
  <cp:lastPrinted>1601-01-01T00:00:00Z</cp:lastPrinted>
  <dcterms:created xsi:type="dcterms:W3CDTF">1601-01-01T00:00:00Z</dcterms:created>
  <dcterms:modified xsi:type="dcterms:W3CDTF">2021-11-03T16:11:25Z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