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11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09" r:id="rId35"/>
    <p:sldId id="307" r:id="rId36"/>
    <p:sldId id="30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96" r:id="rId45"/>
    <p:sldId id="297" r:id="rId46"/>
    <p:sldId id="298" r:id="rId47"/>
    <p:sldId id="287" r:id="rId48"/>
    <p:sldId id="294" r:id="rId49"/>
    <p:sldId id="295" r:id="rId5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362E1F5-6FD4-46CF-9A49-46EFA58DEA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0EB688-06F7-45F9-AD2F-0BBA89CEE7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C986B2E-B398-4594-A58C-9D79B16CC2AD}" type="datetimeFigureOut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062286B-7454-4B85-862A-8B20B645880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CDDE3A01-20B4-4136-BC26-4BB8FB3EBF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D7194FFA-685E-4A52-B376-78EBF8417B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15B4483B-11A8-4FC8-8F9D-138904877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73C0DD7-5396-4AF3-B62B-6FAAEDC9FF6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FD8BB0-7ED1-4A8C-AB3A-B4BDF86EC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92759-C0CC-4E67-AA00-29B11E11A3C6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AC7308-1666-47BD-A245-76F933CBB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09DA5-AA0D-4DF7-BD84-6DD663FDF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1EB6E-86B8-42D9-9D22-98DF02EBF6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8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EB1A22-F039-47FC-95B8-DA8AB9578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0E52-FA41-407A-8C6F-230E8CADCAA5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47AA27-45F6-46B6-BBC7-B7F18C29F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B81019-A653-41EF-8850-035EAF744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DF02D-0948-45F3-A394-AA2B7FCB1E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50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1499E1-7913-48B7-BE9D-FA0CC5216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B258E-5E19-48E3-8ACB-14F93F3CD1A1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C368F-C537-442E-A8A0-3813502FF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6A47F7-89B4-4439-8187-FC6B4CA52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FF6B1-3DDB-4AB2-AA56-501A348536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287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F9F1D8-5B83-4030-8E85-9E94EC229A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EAEC-0E8D-41C7-AA7F-4BE78C6A1D72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E5861C-5D52-4089-AA93-89218E773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7F573F-67D7-4FA9-9385-4CFC39154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35AE9-7989-4572-B6C5-C367971EA9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15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D66543-E864-4EA2-9B9A-07BE62D1B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6A712-3F78-4478-9D1D-79F625372D36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B863B-11ED-407D-AE74-18A639F3E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C6F292-71E3-40D1-998A-04E0FBB19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357E8-FB79-41FA-B6A8-06B7C49967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6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22DAD5-FBC5-4E18-92F0-3B5DBF57F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BB0F9-0535-4DA9-A32F-E097E0FE0A23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1306A-3B92-4632-9664-893178491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C30935-6C55-4218-B3AE-8801CFCC3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511E3-C297-40A6-860A-6308192AE0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6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EBD7A-6284-46D0-8B84-F8CF9A78CE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C417C-FB65-4371-B251-A9E60965DBFC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7AD8B-4655-476A-AED8-BB7155D90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BA322-CE03-4C0E-AEBB-1B4170B689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733B9-B1DA-4A64-8122-82BF9CD02F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23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8E80CA-1485-44C4-82B3-489F185E1B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F3E7D-962F-4B67-ABF5-ADF2F5F00F7B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FDE1EE-CFA8-419D-A8FA-94BE03797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D65A1F-89CE-4999-8FDE-33CC2F7E8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46206-B7DF-4D36-8A46-2B09CB20E4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7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399D47-4A7B-40E9-A423-0C3207883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5AFB-61BB-4137-98D1-52A246C0752A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5DFF4D-9C62-4072-B8A8-3B19C2595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67DF6-7C8E-4956-A84E-59BB0E062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2D299-1D91-46C3-AF99-944738B3A0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7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81B131-CE2B-4327-9094-4FDF87F08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091C-470A-4121-A8CE-19237E16ED97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760787-C4B3-40A9-8F14-84ACCBFCA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2625BA-AB60-4AA6-82CA-C00F37DB1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31176-BFCD-41C5-8228-E4E6D47347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40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7E8A91-9BA7-4774-B255-5683A4FFD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3C3EA-6E67-4C55-B018-1D8BAD869AB4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B5FAE-B4BF-4D64-AF28-41CD9FA72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C28CD-73DD-47AF-BA3A-B9EE9227F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D65CF-9F77-45E1-AB98-39D2ACFBA2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93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FFA9C-04B4-4604-AE2C-96D4D919E9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4FD96-C760-4789-90DF-4BFCADBFD5B3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F376E-057E-485E-BF89-C5A06EC2F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75229-46D6-42A6-865B-39C88525B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7746C-8270-4121-9C90-496D45EFDF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2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6EE289-B1A2-48A2-AFDA-DE6DB5F02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C50EEB8-C24D-44B9-BC3D-2C210ECBD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CDDD192-A61C-4F70-836F-78EE35DCFC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C382749-992D-49BD-88B0-7B9D4A9EEA8E}" type="datetime1">
              <a:rPr lang="zh-TW" altLang="en-US"/>
              <a:pPr>
                <a:defRPr/>
              </a:pPr>
              <a:t>2021/11/11</a:t>
            </a:fld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27C431-F253-4AD3-909B-AFDB77307C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78D5E4F-C60F-4563-A36D-DC14B736E4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9741253-EFBA-4CB3-8E3A-82E9648DB5A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>
            <a:extLst>
              <a:ext uri="{FF2B5EF4-FFF2-40B4-BE49-F238E27FC236}">
                <a16:creationId xmlns:a16="http://schemas.microsoft.com/office/drawing/2014/main" id="{236BDFE8-6F11-4896-9E7B-060B65A7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DA1A16-BDB8-4578-B8D4-B8D51F116222}" type="slidenum">
              <a:rPr kumimoji="0" lang="en-US" altLang="zh-TW"/>
              <a:pPr eaLnBrk="1" hangingPunct="1"/>
              <a:t>1</a:t>
            </a:fld>
            <a:endParaRPr kumimoji="0" lang="en-US" altLang="zh-TW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E5861CD2-FAFD-4B0A-9F50-D27C66B7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9144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4000" b="1">
                <a:solidFill>
                  <a:srgbClr val="FF66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Chapter 5</a:t>
            </a:r>
          </a:p>
          <a:p>
            <a:pPr algn="ctr" eaLnBrk="1" hangingPunct="1">
              <a:spcBef>
                <a:spcPct val="50000"/>
              </a:spcBef>
            </a:pPr>
            <a:endParaRPr kumimoji="0" lang="en-US" altLang="zh-TW" sz="4000" b="1">
              <a:solidFill>
                <a:srgbClr val="FF66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0" lang="en-US" altLang="zh-TW" sz="4000" b="1">
                <a:solidFill>
                  <a:srgbClr val="FF66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Top-Down Parsing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7DE5A411-3005-4725-B54D-60C2D3057B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BBBA21-BBA6-492B-BE36-F35B9F6DD2DF}" type="slidenum">
              <a:rPr kumimoji="0" lang="en-US" altLang="zh-TW"/>
              <a:pPr eaLnBrk="1" hangingPunct="1"/>
              <a:t>10</a:t>
            </a:fld>
            <a:endParaRPr kumimoji="0" lang="en-US" altLang="zh-TW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B26665F-2684-40D3-A982-2BDEC354DC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Top-down parsing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E989A27-33A2-4185-8AFE-D6117B8047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305800" cy="3657600"/>
          </a:xfrm>
        </p:spPr>
        <p:txBody>
          <a:bodyPr/>
          <a:lstStyle/>
          <a:p>
            <a:pPr eaLnBrk="1" hangingPunct="1"/>
            <a:r>
              <a:rPr lang="en-US" altLang="zh-TW" sz="2800"/>
              <a:t>A top-down parsing program consists of a set of procedures, one for each non-terminal.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Execution begins with the procedure for the start symbol, which halts and announces success if its procedure body scans the entire input string.</a:t>
            </a:r>
          </a:p>
        </p:txBody>
      </p:sp>
      <p:sp>
        <p:nvSpPr>
          <p:cNvPr id="11269" name="投影片編號版面配置區 3">
            <a:extLst>
              <a:ext uri="{FF2B5EF4-FFF2-40B4-BE49-F238E27FC236}">
                <a16:creationId xmlns:a16="http://schemas.microsoft.com/office/drawing/2014/main" id="{616F0880-D277-4599-9621-57917199A33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6DBE446F-36C3-44EC-8E27-D5248BE0A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9D9EB7-D6FC-4F9E-8132-D204C6C2E058}" type="slidenum">
              <a:rPr kumimoji="0" lang="en-US" altLang="zh-TW"/>
              <a:pPr eaLnBrk="1" hangingPunct="1"/>
              <a:t>11</a:t>
            </a:fld>
            <a:endParaRPr kumimoji="0" lang="en-US" altLang="zh-TW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D7775F4-E3B5-4BB6-AFED-6D85FBA89E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Top-down parsing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FD619D4-C7FB-4AAB-91A2-510F4A5E75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A typical procedure for non-terminal A in a top-down parser: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	boolean A()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	   choose an A-production, A → X1 X2 … X</a:t>
            </a:r>
            <a:r>
              <a:rPr lang="en-US" altLang="zh-TW" sz="2400" baseline="-25000"/>
              <a:t>k</a:t>
            </a:r>
            <a:r>
              <a:rPr lang="en-US" altLang="zh-TW" sz="240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	   for (i= 1 to k)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	if (Xi is a non-terminal)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		     call procedure Xi();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	      else if (Xi matches the current input token “a”)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         advance the input to the next token;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   else  /* an error has occurred */;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}</a:t>
            </a:r>
          </a:p>
        </p:txBody>
      </p:sp>
      <p:sp>
        <p:nvSpPr>
          <p:cNvPr id="12293" name="投影片編號版面配置區 3">
            <a:extLst>
              <a:ext uri="{FF2B5EF4-FFF2-40B4-BE49-F238E27FC236}">
                <a16:creationId xmlns:a16="http://schemas.microsoft.com/office/drawing/2014/main" id="{670426AE-3D47-4D08-ADAB-3FB590D0CB5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2">
            <a:extLst>
              <a:ext uri="{FF2B5EF4-FFF2-40B4-BE49-F238E27FC236}">
                <a16:creationId xmlns:a16="http://schemas.microsoft.com/office/drawing/2014/main" id="{77F6A487-EEAD-4243-83C6-5B52D1C7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NOTE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315" name="內容版面配置區 3">
            <a:extLst>
              <a:ext uri="{FF2B5EF4-FFF2-40B4-BE49-F238E27FC236}">
                <a16:creationId xmlns:a16="http://schemas.microsoft.com/office/drawing/2014/main" id="{F544F64A-E288-49BE-8FFD-CA81982B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316" name="投影片編號版面配置區 1">
            <a:extLst>
              <a:ext uri="{FF2B5EF4-FFF2-40B4-BE49-F238E27FC236}">
                <a16:creationId xmlns:a16="http://schemas.microsoft.com/office/drawing/2014/main" id="{5FA70CEA-3510-4E9C-A0F9-B0A77505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3712BF-88C9-400D-A3F4-BF6E815BD3A2}" type="slidenum">
              <a:rPr kumimoji="0" lang="en-US" altLang="zh-TW"/>
              <a:pPr eaLnBrk="1" hangingPunct="1"/>
              <a:t>12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8F67065E-90E7-4725-91CD-F89D3DF21A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6E9DE8-932D-4544-9C82-27EB1FFA655E}" type="slidenum">
              <a:rPr kumimoji="0" lang="en-US" altLang="zh-TW"/>
              <a:pPr eaLnBrk="1" hangingPunct="1"/>
              <a:t>13</a:t>
            </a:fld>
            <a:endParaRPr kumimoji="0" lang="en-US" altLang="zh-TW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807336D-2B49-43C1-81B7-475C114C1B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Top-down parsing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8ADAC59-E866-453A-B85C-8066ACEE0A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19263"/>
            <a:ext cx="8507412" cy="4411662"/>
          </a:xfrm>
        </p:spPr>
        <p:txBody>
          <a:bodyPr/>
          <a:lstStyle/>
          <a:p>
            <a:pPr eaLnBrk="1" hangingPunct="1"/>
            <a:r>
              <a:rPr lang="en-US" altLang="zh-TW"/>
              <a:t>Given a grammar: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</a:t>
            </a:r>
            <a:r>
              <a:rPr lang="en-US" altLang="zh-TW" sz="3000"/>
              <a:t>input          → expression </a:t>
            </a:r>
          </a:p>
          <a:p>
            <a:pPr eaLnBrk="1" hangingPunct="1">
              <a:buFontTx/>
              <a:buNone/>
            </a:pPr>
            <a:r>
              <a:rPr lang="en-US" altLang="zh-TW" sz="3000"/>
              <a:t>   expression → term rest_expression</a:t>
            </a:r>
          </a:p>
          <a:p>
            <a:pPr eaLnBrk="1" hangingPunct="1">
              <a:buFontTx/>
              <a:buNone/>
            </a:pPr>
            <a:r>
              <a:rPr lang="en-US" altLang="zh-TW" sz="3000"/>
              <a:t>   term → ID | parenthesized_expression</a:t>
            </a:r>
          </a:p>
          <a:p>
            <a:pPr eaLnBrk="1" hangingPunct="1">
              <a:buFontTx/>
              <a:buNone/>
            </a:pPr>
            <a:r>
              <a:rPr lang="en-US" altLang="zh-TW" sz="3000"/>
              <a:t>   parenthesized_expression → ‘(‘ expression ‘)’</a:t>
            </a:r>
          </a:p>
          <a:p>
            <a:pPr eaLnBrk="1" hangingPunct="1">
              <a:buFontTx/>
              <a:buNone/>
            </a:pPr>
            <a:r>
              <a:rPr lang="en-US" altLang="zh-TW" sz="3000"/>
              <a:t>   rest_expression → ‘+’ expression | </a:t>
            </a:r>
            <a:r>
              <a:rPr lang="en-US" altLang="zh-TW" sz="2800"/>
              <a:t>λ</a:t>
            </a:r>
          </a:p>
        </p:txBody>
      </p:sp>
      <p:sp>
        <p:nvSpPr>
          <p:cNvPr id="14341" name="投影片編號版面配置區 3">
            <a:extLst>
              <a:ext uri="{FF2B5EF4-FFF2-40B4-BE49-F238E27FC236}">
                <a16:creationId xmlns:a16="http://schemas.microsoft.com/office/drawing/2014/main" id="{BD32932E-2F0C-41CD-A7B0-21709AF4861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BDA15A83-4699-44CC-B849-0BEE2ADE1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4261F63-29DE-4241-A015-71DFEEB08523}" type="slidenum">
              <a:rPr kumimoji="0" lang="en-US" altLang="zh-TW"/>
              <a:pPr eaLnBrk="1" hangingPunct="1"/>
              <a:t>14</a:t>
            </a:fld>
            <a:endParaRPr kumimoji="0" lang="en-US" altLang="zh-TW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F8919CC-F314-49BC-B363-8393FCEA7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Top-down parsing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905033B-AB8A-4357-AFCB-7EC820E518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 example:</a:t>
            </a:r>
          </a:p>
          <a:p>
            <a:pPr eaLnBrk="1" hangingPunct="1">
              <a:buFontTx/>
              <a:buNone/>
            </a:pPr>
            <a:r>
              <a:rPr lang="en-US" altLang="zh-TW"/>
              <a:t>   input: </a:t>
            </a:r>
          </a:p>
          <a:p>
            <a:pPr eaLnBrk="1" hangingPunct="1">
              <a:buFontTx/>
              <a:buNone/>
            </a:pPr>
            <a:r>
              <a:rPr lang="en-US" altLang="zh-TW"/>
              <a:t>   </a:t>
            </a:r>
          </a:p>
          <a:p>
            <a:pPr eaLnBrk="1" hangingPunct="1">
              <a:buFontTx/>
              <a:buNone/>
            </a:pPr>
            <a:r>
              <a:rPr lang="en-US" altLang="zh-TW" sz="4800"/>
              <a:t>            ID + (ID + ID)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</a:t>
            </a:r>
          </a:p>
        </p:txBody>
      </p:sp>
      <p:sp>
        <p:nvSpPr>
          <p:cNvPr id="15365" name="投影片編號版面配置區 3">
            <a:extLst>
              <a:ext uri="{FF2B5EF4-FFF2-40B4-BE49-F238E27FC236}">
                <a16:creationId xmlns:a16="http://schemas.microsoft.com/office/drawing/2014/main" id="{44536112-4F6F-4843-81BE-2272B9A7407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1D16128D-941D-4FFB-8F21-E628665FF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20EBF5-5995-486C-A10E-2425848B138A}" type="slidenum">
              <a:rPr kumimoji="0" lang="en-US" altLang="zh-TW"/>
              <a:pPr eaLnBrk="1" hangingPunct="1"/>
              <a:t>15</a:t>
            </a:fld>
            <a:endParaRPr kumimoji="0" lang="en-US" altLang="zh-TW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4DDFCA-DDBD-497A-B137-4AFD767412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Top-down parsing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74CB8A-B749-42B5-8C25-66EF6457ED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Build parse tree:</a:t>
            </a:r>
          </a:p>
          <a:p>
            <a:pPr eaLnBrk="1" hangingPunct="1">
              <a:buFontTx/>
              <a:buNone/>
            </a:pPr>
            <a:r>
              <a:rPr lang="en-US" altLang="zh-TW"/>
              <a:t>start from start symbol to invoke:</a:t>
            </a:r>
          </a:p>
          <a:p>
            <a:pPr eaLnBrk="1" hangingPunct="1">
              <a:buFontTx/>
              <a:buNone/>
            </a:pPr>
            <a:r>
              <a:rPr lang="en-US" altLang="zh-TW"/>
              <a:t> int input (void)</a:t>
            </a:r>
          </a:p>
          <a:p>
            <a:pPr eaLnBrk="1" hangingPunct="1">
              <a:buFontTx/>
              <a:buNone/>
            </a:pPr>
            <a:r>
              <a:rPr lang="en-US" altLang="zh-TW"/>
              <a:t>                      input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expression       $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Next,  </a:t>
            </a:r>
            <a:r>
              <a:rPr lang="en-US" altLang="zh-TW">
                <a:solidFill>
                  <a:srgbClr val="0070C0"/>
                </a:solidFill>
              </a:rPr>
              <a:t>invoke expression()</a:t>
            </a: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CFE75134-AE6B-4C25-BA1D-BD3413CBA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3933825"/>
            <a:ext cx="7191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077087A3-3E28-4C27-8610-B131B0ED2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933825"/>
            <a:ext cx="3603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投影片編號版面配置區 5">
            <a:extLst>
              <a:ext uri="{FF2B5EF4-FFF2-40B4-BE49-F238E27FC236}">
                <a16:creationId xmlns:a16="http://schemas.microsoft.com/office/drawing/2014/main" id="{565050C7-7132-4C76-BD3A-EFAA4120914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C37827-B518-4C7F-AC32-E1F43114E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A2C3BA8-B1E9-4507-B8FB-533D950A8676}" type="slidenum">
              <a:rPr kumimoji="0" lang="en-US" altLang="zh-TW"/>
              <a:pPr eaLnBrk="1" hangingPunct="1"/>
              <a:t>16</a:t>
            </a:fld>
            <a:endParaRPr kumimoji="0" lang="en-US" altLang="zh-TW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8753E63-D851-4B6D-9766-BB0B7AEA89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Top-down parsing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0C1E237-180F-4C21-9674-62E1EB9D75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                     input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expression        $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term        rest_expression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Next, </a:t>
            </a:r>
            <a:r>
              <a:rPr lang="en-US" altLang="zh-TW">
                <a:solidFill>
                  <a:srgbClr val="0070C0"/>
                </a:solidFill>
              </a:rPr>
              <a:t>invoke term()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BB4C999C-AA05-4ECF-802C-58870EF4E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276475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9E54A08A-0E7E-4EE7-841F-1CA53B508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205038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0AB6E6FB-08BF-4F28-86C6-AC35CBADEE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34290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Line 7">
            <a:extLst>
              <a:ext uri="{FF2B5EF4-FFF2-40B4-BE49-F238E27FC236}">
                <a16:creationId xmlns:a16="http://schemas.microsoft.com/office/drawing/2014/main" id="{AC3046A8-6C2A-4DA7-9BEE-2B9FF6AC9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357563"/>
            <a:ext cx="3603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投影片編號版面配置區 7">
            <a:extLst>
              <a:ext uri="{FF2B5EF4-FFF2-40B4-BE49-F238E27FC236}">
                <a16:creationId xmlns:a16="http://schemas.microsoft.com/office/drawing/2014/main" id="{75E2816D-7460-4193-A23B-47441AA1643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9C15D440-B607-45AF-A9A9-06117D570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5D8EF0-2CB4-42FA-A5AC-D5E745CBB09E}" type="slidenum">
              <a:rPr kumimoji="0" lang="en-US" altLang="zh-TW"/>
              <a:pPr eaLnBrk="1" hangingPunct="1"/>
              <a:t>17</a:t>
            </a:fld>
            <a:endParaRPr kumimoji="0" lang="en-US" altLang="zh-TW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A99CD1F-3CB6-4DC7-B09B-53327E8133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Top-down parsing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B84FAD1-339F-4C18-90B1-28AA44ACC8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                         input</a:t>
            </a:r>
          </a:p>
          <a:p>
            <a:pPr eaLnBrk="1" hangingPunct="1">
              <a:buFontTx/>
              <a:buNone/>
            </a:pPr>
            <a:endParaRPr lang="en-US" altLang="zh-TW" sz="2800"/>
          </a:p>
          <a:p>
            <a:pPr eaLnBrk="1" hangingPunct="1">
              <a:buFontTx/>
              <a:buNone/>
            </a:pPr>
            <a:r>
              <a:rPr lang="en-US" altLang="zh-TW" sz="2800"/>
              <a:t>              expression      $</a:t>
            </a:r>
          </a:p>
          <a:p>
            <a:pPr eaLnBrk="1" hangingPunct="1">
              <a:buFontTx/>
              <a:buNone/>
            </a:pPr>
            <a:endParaRPr lang="en-US" altLang="zh-TW" sz="2800"/>
          </a:p>
          <a:p>
            <a:pPr eaLnBrk="1" hangingPunct="1">
              <a:buFontTx/>
              <a:buNone/>
            </a:pPr>
            <a:r>
              <a:rPr lang="en-US" altLang="zh-TW" sz="2800"/>
              <a:t>         term        rest_expression</a:t>
            </a:r>
          </a:p>
          <a:p>
            <a:pPr eaLnBrk="1" hangingPunct="1">
              <a:buFontTx/>
              <a:buNone/>
            </a:pPr>
            <a:endParaRPr lang="en-US" altLang="zh-TW" sz="2800"/>
          </a:p>
          <a:p>
            <a:pPr eaLnBrk="1" hangingPunct="1">
              <a:buFontTx/>
              <a:buNone/>
            </a:pPr>
            <a:r>
              <a:rPr lang="en-US" altLang="zh-TW" sz="2800"/>
              <a:t>            ID</a:t>
            </a:r>
          </a:p>
          <a:p>
            <a:pPr eaLnBrk="1" hangingPunct="1">
              <a:buFontTx/>
              <a:buNone/>
            </a:pPr>
            <a:endParaRPr lang="en-US" altLang="zh-TW" sz="2800"/>
          </a:p>
          <a:p>
            <a:pPr eaLnBrk="1" hangingPunct="1">
              <a:buFontTx/>
              <a:buNone/>
            </a:pPr>
            <a:r>
              <a:rPr lang="en-US" altLang="zh-TW" sz="2800"/>
              <a:t>  </a:t>
            </a:r>
            <a:r>
              <a:rPr lang="en-US" altLang="zh-TW" sz="2800">
                <a:solidFill>
                  <a:srgbClr val="0070C0"/>
                </a:solidFill>
              </a:rPr>
              <a:t>select    term </a:t>
            </a:r>
            <a:r>
              <a:rPr lang="en-US" altLang="zh-TW" sz="2600">
                <a:solidFill>
                  <a:srgbClr val="0070C0"/>
                </a:solidFill>
              </a:rPr>
              <a:t>→ ID   </a:t>
            </a:r>
            <a:r>
              <a:rPr lang="en-US" altLang="zh-TW" sz="2600"/>
              <a:t>(matching input string “ID”)</a:t>
            </a: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65BB57EB-AB40-4B38-9C82-B9E65C8E4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2133600"/>
            <a:ext cx="358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0D16EC0C-9140-4328-987D-235E4D494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133600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id="{AA4BCE50-234D-4132-B0E8-8E9EF5B91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213100"/>
            <a:ext cx="36195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id="{C9C37CBA-2817-4024-B3A0-81B0515D8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213100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Line 8">
            <a:extLst>
              <a:ext uri="{FF2B5EF4-FFF2-40B4-BE49-F238E27FC236}">
                <a16:creationId xmlns:a16="http://schemas.microsoft.com/office/drawing/2014/main" id="{BB1E613D-DBEA-48FD-9F9D-D0AD21F2F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0767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2" name="投影片編號版面配置區 8">
            <a:extLst>
              <a:ext uri="{FF2B5EF4-FFF2-40B4-BE49-F238E27FC236}">
                <a16:creationId xmlns:a16="http://schemas.microsoft.com/office/drawing/2014/main" id="{BE64A8C7-F79B-48BF-ADBC-BE34D475FFD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274D24BA-44FB-4023-AEDF-FCFCCA22A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013A37-45FC-4D02-8E35-A03E28FE05AC}" type="slidenum">
              <a:rPr kumimoji="0" lang="en-US" altLang="zh-TW"/>
              <a:pPr eaLnBrk="1" hangingPunct="1"/>
              <a:t>18</a:t>
            </a:fld>
            <a:endParaRPr kumimoji="0" lang="en-US" altLang="zh-TW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F1F5101-E8C5-4238-BA0F-E3F256398C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Top-down parsing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1A214CC-F107-48D7-8891-3F755F3E7F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Invoke </a:t>
            </a:r>
            <a:r>
              <a:rPr lang="en-US" altLang="zh-TW">
                <a:solidFill>
                  <a:srgbClr val="0070C0"/>
                </a:solidFill>
              </a:rPr>
              <a:t>rest_expression()</a:t>
            </a:r>
          </a:p>
          <a:p>
            <a:pPr eaLnBrk="1" hangingPunct="1">
              <a:buFontTx/>
              <a:buNone/>
            </a:pPr>
            <a:r>
              <a:rPr lang="en-US" altLang="zh-TW"/>
              <a:t>                         input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      expression     $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 term        rest_expression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  ID                +           expression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19461" name="Line 4">
            <a:extLst>
              <a:ext uri="{FF2B5EF4-FFF2-40B4-BE49-F238E27FC236}">
                <a16:creationId xmlns:a16="http://schemas.microsoft.com/office/drawing/2014/main" id="{D8827FF2-9477-4F7E-9ED3-355EB99D0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2852738"/>
            <a:ext cx="2889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F49F3C66-612D-4211-84A0-860BD43FC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2781300"/>
            <a:ext cx="6492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Line 6">
            <a:extLst>
              <a:ext uri="{FF2B5EF4-FFF2-40B4-BE49-F238E27FC236}">
                <a16:creationId xmlns:a16="http://schemas.microsoft.com/office/drawing/2014/main" id="{DBA4E30D-0228-4612-AA32-4D8FD14A2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933825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Line 7">
            <a:extLst>
              <a:ext uri="{FF2B5EF4-FFF2-40B4-BE49-F238E27FC236}">
                <a16:creationId xmlns:a16="http://schemas.microsoft.com/office/drawing/2014/main" id="{DE64AA89-7BCF-401C-A392-D9AE61A81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933825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A3A19057-E14D-487C-BBD1-D2FFA96B1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0133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B1C5EDAB-5DC1-407F-8CD6-D16624C73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B7DAC85B-BEFA-4483-A9DB-B7669D8F7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5084763"/>
            <a:ext cx="79533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8" name="投影片編號版面配置區 10">
            <a:extLst>
              <a:ext uri="{FF2B5EF4-FFF2-40B4-BE49-F238E27FC236}">
                <a16:creationId xmlns:a16="http://schemas.microsoft.com/office/drawing/2014/main" id="{F14B53E6-25C5-42D9-8BCD-269AB400760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C291838D-B82B-4EFF-ABC5-502039C4B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1CD4D2-26A4-4BF0-ADED-D69DCD97F161}" type="slidenum">
              <a:rPr kumimoji="0" lang="en-US" altLang="zh-TW"/>
              <a:pPr eaLnBrk="1" hangingPunct="1"/>
              <a:t>19</a:t>
            </a:fld>
            <a:endParaRPr kumimoji="0" lang="en-US" altLang="zh-TW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46F8B60-AF77-4D9E-AD3B-43910B9FB2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Top-down parsing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95410ED-D2D6-426C-8D83-EB164A531F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The parse tree is: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       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expression    $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term        rest_expression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ID              +           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                   term         rest_expression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    parenthesized_expression  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(              expression         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          term     rest_expression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          ID           +       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                              term     rest_expression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/>
              <a:t>                                              ID               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/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9F9066B9-293A-4924-A98D-BE5E7A86DF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9050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586D7065-1433-4614-BF0D-24D101B09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82880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79A671A1-3A20-4174-98BD-ED0CAA8F9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36220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7">
            <a:extLst>
              <a:ext uri="{FF2B5EF4-FFF2-40B4-BE49-F238E27FC236}">
                <a16:creationId xmlns:a16="http://schemas.microsoft.com/office/drawing/2014/main" id="{0787C0AE-B107-4E31-B383-065FAFC6D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49B46E93-D9C3-4685-A6EA-4E171078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819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DC1F7BE4-C3FB-4442-88A1-B26C85A6E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10">
            <a:extLst>
              <a:ext uri="{FF2B5EF4-FFF2-40B4-BE49-F238E27FC236}">
                <a16:creationId xmlns:a16="http://schemas.microsoft.com/office/drawing/2014/main" id="{16EB0D98-9025-4805-B7F7-1A594AC11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95600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Line 11">
            <a:extLst>
              <a:ext uri="{FF2B5EF4-FFF2-40B4-BE49-F238E27FC236}">
                <a16:creationId xmlns:a16="http://schemas.microsoft.com/office/drawing/2014/main" id="{9AD1BC06-5313-43FE-8685-F9502C976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276600"/>
            <a:ext cx="271462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F20FFD1B-C815-4085-B6A8-168A43633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76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EE23E535-C83D-42C1-A50D-78AC6AD24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6449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866A5989-961F-46D5-8D96-B9B1EAF2E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149725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EECD761D-B580-4B4E-9CA0-41AE79856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1497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16">
            <a:extLst>
              <a:ext uri="{FF2B5EF4-FFF2-40B4-BE49-F238E27FC236}">
                <a16:creationId xmlns:a16="http://schemas.microsoft.com/office/drawing/2014/main" id="{24304F8C-AA2C-470C-92BD-E06BD9676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3587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17">
            <a:extLst>
              <a:ext uri="{FF2B5EF4-FFF2-40B4-BE49-F238E27FC236}">
                <a16:creationId xmlns:a16="http://schemas.microsoft.com/office/drawing/2014/main" id="{192F708E-A893-4155-B153-BE2F36548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45815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18">
            <a:extLst>
              <a:ext uri="{FF2B5EF4-FFF2-40B4-BE49-F238E27FC236}">
                <a16:creationId xmlns:a16="http://schemas.microsoft.com/office/drawing/2014/main" id="{1639B560-01EC-4E3D-9128-CB5A1F68C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58152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19">
            <a:extLst>
              <a:ext uri="{FF2B5EF4-FFF2-40B4-BE49-F238E27FC236}">
                <a16:creationId xmlns:a16="http://schemas.microsoft.com/office/drawing/2014/main" id="{5C726E81-8188-447B-9BEC-BE2976FA6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20">
            <a:extLst>
              <a:ext uri="{FF2B5EF4-FFF2-40B4-BE49-F238E27FC236}">
                <a16:creationId xmlns:a16="http://schemas.microsoft.com/office/drawing/2014/main" id="{15892263-15BC-4416-818A-2DE92DF80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21">
            <a:extLst>
              <a:ext uri="{FF2B5EF4-FFF2-40B4-BE49-F238E27FC236}">
                <a16:creationId xmlns:a16="http://schemas.microsoft.com/office/drawing/2014/main" id="{21F9F7D0-B966-4570-8400-77E51DE73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054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3" name="Line 22">
            <a:extLst>
              <a:ext uri="{FF2B5EF4-FFF2-40B4-BE49-F238E27FC236}">
                <a16:creationId xmlns:a16="http://schemas.microsoft.com/office/drawing/2014/main" id="{6553CFE5-0CF2-42FE-B80E-09B844CF0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86400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4" name="Line 23">
            <a:extLst>
              <a:ext uri="{FF2B5EF4-FFF2-40B4-BE49-F238E27FC236}">
                <a16:creationId xmlns:a16="http://schemas.microsoft.com/office/drawing/2014/main" id="{92C8A3C7-93B3-48B5-9D69-3097ABEEB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864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5" name="Line 24">
            <a:extLst>
              <a:ext uri="{FF2B5EF4-FFF2-40B4-BE49-F238E27FC236}">
                <a16:creationId xmlns:a16="http://schemas.microsoft.com/office/drawing/2014/main" id="{C629A1F2-C981-4399-9EBC-89B17FE7D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943600"/>
            <a:ext cx="31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6" name="Line 25">
            <a:extLst>
              <a:ext uri="{FF2B5EF4-FFF2-40B4-BE49-F238E27FC236}">
                <a16:creationId xmlns:a16="http://schemas.microsoft.com/office/drawing/2014/main" id="{C27F36E1-7A60-4F46-86EB-8952B35AD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7" name="Line 26">
            <a:extLst>
              <a:ext uri="{FF2B5EF4-FFF2-40B4-BE49-F238E27FC236}">
                <a16:creationId xmlns:a16="http://schemas.microsoft.com/office/drawing/2014/main" id="{F607350B-72C0-4785-9D14-465CB6681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576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8" name="投影片編號版面配置區 26">
            <a:extLst>
              <a:ext uri="{FF2B5EF4-FFF2-40B4-BE49-F238E27FC236}">
                <a16:creationId xmlns:a16="http://schemas.microsoft.com/office/drawing/2014/main" id="{BBE9179D-0B30-4239-82A0-4412712A405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BD423E1A-9A08-4705-BBA4-5387956C0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3346DE7-E3B6-42E0-85C2-CE7CFD89EDB6}" type="slidenum">
              <a:rPr kumimoji="0" lang="en-US" altLang="zh-TW"/>
              <a:pPr eaLnBrk="1" hangingPunct="1"/>
              <a:t>2</a:t>
            </a:fld>
            <a:endParaRPr kumimoji="0" lang="en-US" altLang="zh-TW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10F83BD-54AF-40DA-8A75-A2A14707CB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Recursive Descent Parser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62FAC9D-9A39-4B39-81EF-1374737502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Consider the grammar:</a:t>
            </a:r>
          </a:p>
          <a:p>
            <a:pPr eaLnBrk="1" hangingPunct="1">
              <a:buFontTx/>
              <a:buNone/>
            </a:pPr>
            <a:r>
              <a:rPr lang="en-US" altLang="zh-TW"/>
              <a:t>      S → c A d</a:t>
            </a:r>
          </a:p>
          <a:p>
            <a:pPr eaLnBrk="1" hangingPunct="1">
              <a:buFontTx/>
              <a:buNone/>
            </a:pPr>
            <a:r>
              <a:rPr lang="en-US" altLang="zh-TW"/>
              <a:t>      A → ab | a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The input string is “</a:t>
            </a:r>
            <a:r>
              <a:rPr lang="en-US" altLang="zh-TW" i="1"/>
              <a:t>cad</a:t>
            </a:r>
            <a:r>
              <a:rPr lang="en-US" altLang="zh-TW"/>
              <a:t>”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3077" name="投影片編號版面配置區 3">
            <a:extLst>
              <a:ext uri="{FF2B5EF4-FFF2-40B4-BE49-F238E27FC236}">
                <a16:creationId xmlns:a16="http://schemas.microsoft.com/office/drawing/2014/main" id="{79C5B250-897A-4C49-BFA8-80C387B1BEE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E65B1E62-1845-436F-A119-14AE56F78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547B03-67A5-4DAE-B67F-1C77A33D7EA4}" type="slidenum">
              <a:rPr kumimoji="0" lang="en-US" altLang="zh-TW"/>
              <a:pPr eaLnBrk="1" hangingPunct="1"/>
              <a:t>20</a:t>
            </a:fld>
            <a:endParaRPr kumimoji="0" lang="en-US" altLang="zh-TW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F738F1-4D19-4014-B68B-DEDB66D881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LL(1) Parsers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BECDA4D-69E6-42ED-844A-DBD37B160C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435975" cy="5153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The class of grammars for which we can construct predictive parsers looking </a:t>
            </a:r>
            <a:r>
              <a:rPr lang="en-US" altLang="zh-TW" sz="2800" b="1"/>
              <a:t>k symbols ahead</a:t>
            </a:r>
            <a:r>
              <a:rPr lang="en-US" altLang="zh-TW" sz="2800"/>
              <a:t> in the input is called the LL(k) class.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Predictive parsers, that is, recursive-descent parsers </a:t>
            </a:r>
            <a:r>
              <a:rPr lang="en-US" altLang="zh-TW" sz="2800">
                <a:solidFill>
                  <a:srgbClr val="FF0000"/>
                </a:solidFill>
              </a:rPr>
              <a:t>without backtracking</a:t>
            </a:r>
            <a:r>
              <a:rPr lang="en-US" altLang="zh-TW" sz="2800"/>
              <a:t>, can be constructed for the LL(1) class grammars.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The </a:t>
            </a:r>
            <a:r>
              <a:rPr lang="en-US" altLang="zh-TW" sz="2800">
                <a:solidFill>
                  <a:srgbClr val="0099FF"/>
                </a:solidFill>
              </a:rPr>
              <a:t>first “L”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/>
              <a:t>stands for scanning input from left to right. The </a:t>
            </a:r>
            <a:r>
              <a:rPr lang="en-US" altLang="zh-TW" sz="2800">
                <a:solidFill>
                  <a:srgbClr val="0099FF"/>
                </a:solidFill>
              </a:rPr>
              <a:t>second “L”</a:t>
            </a:r>
            <a:r>
              <a:rPr lang="en-US" altLang="zh-TW" sz="2800"/>
              <a:t> for producing a leftmost derivation. The </a:t>
            </a:r>
            <a:r>
              <a:rPr lang="en-US" altLang="zh-TW" sz="2800">
                <a:solidFill>
                  <a:srgbClr val="0099FF"/>
                </a:solidFill>
              </a:rPr>
              <a:t>“1”</a:t>
            </a:r>
            <a:r>
              <a:rPr lang="en-US" altLang="zh-TW" sz="2800"/>
              <a:t> for using one input symbol of look-ahead at each step to make parsing decisions.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</p:txBody>
      </p:sp>
      <p:sp>
        <p:nvSpPr>
          <p:cNvPr id="21509" name="投影片編號版面配置區 3">
            <a:extLst>
              <a:ext uri="{FF2B5EF4-FFF2-40B4-BE49-F238E27FC236}">
                <a16:creationId xmlns:a16="http://schemas.microsoft.com/office/drawing/2014/main" id="{BF8095C4-16F1-416A-BAF2-D550B7F66BB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0CF86DF3-B43B-4777-B6A5-D4E9BF9A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B7615E4-4DB0-468F-A805-798EA3711B3B}" type="slidenum">
              <a:rPr kumimoji="0" lang="en-US" altLang="zh-TW"/>
              <a:pPr eaLnBrk="1" hangingPunct="1"/>
              <a:t>21</a:t>
            </a:fld>
            <a:endParaRPr kumimoji="0" lang="en-US" altLang="zh-TW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8AAD11C-59B2-4151-AD11-3BE04CF960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LL(1) Parsers (Cont.)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6E33142-8D84-4DC1-AE01-69E9BDC60E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99FF"/>
                </a:solidFill>
              </a:rPr>
              <a:t>    A → α | β</a:t>
            </a:r>
            <a:r>
              <a:rPr lang="en-US" altLang="zh-TW" sz="2800">
                <a:solidFill>
                  <a:srgbClr val="FF0000"/>
                </a:solidFill>
              </a:rPr>
              <a:t>  </a:t>
            </a:r>
            <a:r>
              <a:rPr lang="en-US" altLang="zh-TW" sz="2800"/>
              <a:t>are two distinct productions of grammar G, G is LL(1) if the following 3 conditions hold: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</a:t>
            </a:r>
          </a:p>
          <a:p>
            <a:pPr eaLnBrk="1" hangingPunct="1">
              <a:buFontTx/>
              <a:buAutoNum type="arabicPeriod"/>
            </a:pPr>
            <a:r>
              <a:rPr lang="en-US" altLang="zh-TW" sz="2400"/>
              <a:t>FIRST(α) cannot contain any terminal in FIRST(β).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2. At most one of α and β can derive λ.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3. if β →* λ, FIRST(α) cannot contain 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                      any terminal in FOLLOW(A). 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  if α →* λ, FIRST(β) cannot contain 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                      any terminal in FOLLOW(A).</a:t>
            </a:r>
          </a:p>
        </p:txBody>
      </p:sp>
      <p:sp>
        <p:nvSpPr>
          <p:cNvPr id="22533" name="投影片編號版面配置區 3">
            <a:extLst>
              <a:ext uri="{FF2B5EF4-FFF2-40B4-BE49-F238E27FC236}">
                <a16:creationId xmlns:a16="http://schemas.microsoft.com/office/drawing/2014/main" id="{FA022978-329C-4F08-80BB-FE57A6529EE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2">
            <a:extLst>
              <a:ext uri="{FF2B5EF4-FFF2-40B4-BE49-F238E27FC236}">
                <a16:creationId xmlns:a16="http://schemas.microsoft.com/office/drawing/2014/main" id="{F30EF4B0-3514-4E9B-83EE-F3ABD506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Some helping examples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FEBF39-D1ED-476B-A4AB-7DDC5863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dirty="0"/>
              <a:t>S </a:t>
            </a:r>
            <a:r>
              <a:rPr lang="en-US" altLang="zh-TW" sz="2800" dirty="0">
                <a:solidFill>
                  <a:srgbClr val="0099FF"/>
                </a:solidFill>
              </a:rPr>
              <a:t>→</a:t>
            </a:r>
            <a:r>
              <a:rPr lang="en-US" altLang="zh-TW" sz="2800" dirty="0"/>
              <a:t> AC</a:t>
            </a:r>
          </a:p>
          <a:p>
            <a:pPr marL="0" indent="0">
              <a:buFontTx/>
              <a:buNone/>
              <a:defRPr/>
            </a:pPr>
            <a:r>
              <a:rPr lang="en-US" altLang="zh-TW" sz="2800" dirty="0"/>
              <a:t>   A </a:t>
            </a:r>
            <a:r>
              <a:rPr lang="en-US" altLang="zh-TW" sz="2800" dirty="0">
                <a:solidFill>
                  <a:srgbClr val="0099FF"/>
                </a:solidFill>
              </a:rPr>
              <a:t>→ a | B         let’s look at this production</a:t>
            </a:r>
          </a:p>
          <a:p>
            <a:pPr marL="0" indent="0">
              <a:buFontTx/>
              <a:buNone/>
              <a:defRPr/>
            </a:pPr>
            <a:r>
              <a:rPr lang="en-US" altLang="zh-TW" sz="2800" dirty="0">
                <a:solidFill>
                  <a:srgbClr val="0099FF"/>
                </a:solidFill>
              </a:rPr>
              <a:t>   B → b | </a:t>
            </a:r>
            <a:r>
              <a:rPr lang="en-US" altLang="zh-TW" sz="2800" dirty="0"/>
              <a:t>λ</a:t>
            </a:r>
          </a:p>
          <a:p>
            <a:pPr marL="0" indent="0">
              <a:buFontTx/>
              <a:buNone/>
              <a:defRPr/>
            </a:pPr>
            <a:endParaRPr lang="en-US" altLang="zh-TW" sz="2000" dirty="0"/>
          </a:p>
          <a:p>
            <a:pPr marL="0" indent="0">
              <a:buFontTx/>
              <a:buNone/>
              <a:defRPr/>
            </a:pPr>
            <a:r>
              <a:rPr lang="en-US" altLang="zh-TW" sz="2000" dirty="0"/>
              <a:t>because A has two choices to derive, </a:t>
            </a:r>
            <a:r>
              <a:rPr lang="en-US" altLang="zh-TW" sz="2000" i="1" dirty="0">
                <a:solidFill>
                  <a:srgbClr val="FF0000"/>
                </a:solidFill>
              </a:rPr>
              <a:t>a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FF0000"/>
                </a:solidFill>
              </a:rPr>
              <a:t>B, </a:t>
            </a:r>
            <a:r>
              <a:rPr lang="en-US" altLang="zh-TW" sz="2000" dirty="0"/>
              <a:t>but B can →* λ  (that is λ is in First(B) = {b, λ} ) so, if B does be derived into a λ, we can </a:t>
            </a:r>
            <a:r>
              <a:rPr lang="en-US" altLang="zh-TW" sz="2000" dirty="0">
                <a:solidFill>
                  <a:srgbClr val="FF0000"/>
                </a:solidFill>
              </a:rPr>
              <a:t>still have a chance</a:t>
            </a:r>
            <a:r>
              <a:rPr lang="en-US" altLang="zh-TW" sz="2000" dirty="0"/>
              <a:t> if we can check the follow set of A. In other words, A must appear on RHS in other productions rule. Suppose A derive into a λ, we want to know what symbols follow A. In this example, FOLLOW(A) = FIRST(C);</a:t>
            </a:r>
          </a:p>
          <a:p>
            <a:pPr marL="0" indent="0">
              <a:buFontTx/>
              <a:buNone/>
              <a:defRPr/>
            </a:pPr>
            <a:endParaRPr lang="zh-TW" altLang="en-US" sz="2000" dirty="0"/>
          </a:p>
        </p:txBody>
      </p:sp>
      <p:sp>
        <p:nvSpPr>
          <p:cNvPr id="23556" name="投影片編號版面配置區 1">
            <a:extLst>
              <a:ext uri="{FF2B5EF4-FFF2-40B4-BE49-F238E27FC236}">
                <a16:creationId xmlns:a16="http://schemas.microsoft.com/office/drawing/2014/main" id="{13696C05-5CA9-4872-84BB-24B8CE32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EB645D-2B9E-4E75-BF89-048F44A5C991}" type="slidenum">
              <a:rPr kumimoji="0" lang="en-US" altLang="zh-TW"/>
              <a:pPr eaLnBrk="1" hangingPunct="1"/>
              <a:t>22</a:t>
            </a:fld>
            <a:endParaRPr kumimoji="0" lang="en-US" altLang="zh-TW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F0D7777-3F6C-4041-AACC-87DE3009D396}"/>
              </a:ext>
            </a:extLst>
          </p:cNvPr>
          <p:cNvSpPr/>
          <p:nvPr/>
        </p:nvSpPr>
        <p:spPr>
          <a:xfrm>
            <a:off x="762000" y="2168525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FE13DB3-35E4-494D-8541-486A5A115D4F}"/>
              </a:ext>
            </a:extLst>
          </p:cNvPr>
          <p:cNvSpPr/>
          <p:nvPr/>
        </p:nvSpPr>
        <p:spPr>
          <a:xfrm>
            <a:off x="1524000" y="16002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165C5C0-C84D-401F-AFF3-6827F66DF4E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152525" y="1990725"/>
            <a:ext cx="438150" cy="244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9F1F7274-D910-44DC-B69A-F551C3D02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71BC72-A2C2-4CDE-824D-5CD01D90A666}" type="slidenum">
              <a:rPr kumimoji="0" lang="en-US" altLang="zh-TW"/>
              <a:pPr eaLnBrk="1" hangingPunct="1"/>
              <a:t>23</a:t>
            </a:fld>
            <a:endParaRPr kumimoji="0" lang="en-US" altLang="zh-TW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D725BDE-9903-4CC9-AD97-195A87A9CE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Construction of a predictive parsing table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203C453-09C1-4A77-A447-05BB978E8F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following rules are used to construct the predictive parsing table:</a:t>
            </a:r>
          </a:p>
          <a:p>
            <a:pPr lvl="1" eaLnBrk="1" hangingPunct="1"/>
            <a:r>
              <a:rPr lang="en-US" altLang="zh-TW"/>
              <a:t>1. for each terminal </a:t>
            </a:r>
            <a:r>
              <a:rPr lang="en-US" altLang="zh-TW">
                <a:solidFill>
                  <a:srgbClr val="FF0000"/>
                </a:solidFill>
              </a:rPr>
              <a:t>a </a:t>
            </a:r>
            <a:r>
              <a:rPr lang="en-US" altLang="zh-TW"/>
              <a:t>in </a:t>
            </a:r>
            <a:r>
              <a:rPr lang="en-US" altLang="zh-TW">
                <a:solidFill>
                  <a:srgbClr val="0099FF"/>
                </a:solidFill>
              </a:rPr>
              <a:t>FIRST(α)</a:t>
            </a:r>
            <a:r>
              <a:rPr lang="en-US" altLang="zh-TW"/>
              <a:t>, 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        </a:t>
            </a:r>
            <a:r>
              <a:rPr lang="en-US" altLang="zh-TW">
                <a:solidFill>
                  <a:srgbClr val="0099FF"/>
                </a:solidFill>
              </a:rPr>
              <a:t>add A → α   to matrix M[A,a]</a:t>
            </a:r>
          </a:p>
          <a:p>
            <a:pPr lvl="1" eaLnBrk="1" hangingPunct="1">
              <a:buFontTx/>
              <a:buNone/>
            </a:pPr>
            <a:endParaRPr lang="en-US" altLang="zh-TW">
              <a:solidFill>
                <a:srgbClr val="0099FF"/>
              </a:solidFill>
            </a:endParaRPr>
          </a:p>
          <a:p>
            <a:pPr lvl="1" eaLnBrk="1" hangingPunct="1"/>
            <a:r>
              <a:rPr lang="en-US" altLang="zh-TW"/>
              <a:t>2. if λ is in FIRST(α), then 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       for each terminal b in </a:t>
            </a:r>
            <a:r>
              <a:rPr lang="en-US" altLang="zh-TW">
                <a:solidFill>
                  <a:srgbClr val="0099FF"/>
                </a:solidFill>
              </a:rPr>
              <a:t>FOLLOW(A)</a:t>
            </a:r>
            <a:r>
              <a:rPr lang="en-US" altLang="zh-TW"/>
              <a:t>,</a:t>
            </a:r>
            <a:r>
              <a:rPr lang="en-US" altLang="zh-TW">
                <a:solidFill>
                  <a:srgbClr val="0099FF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>
                <a:solidFill>
                  <a:srgbClr val="0099FF"/>
                </a:solidFill>
              </a:rPr>
              <a:t>        add A → α   to matrix M[A,b]</a:t>
            </a:r>
            <a:endParaRPr lang="en-US" altLang="zh-TW"/>
          </a:p>
        </p:txBody>
      </p:sp>
      <p:sp>
        <p:nvSpPr>
          <p:cNvPr id="24581" name="投影片編號版面配置區 3">
            <a:extLst>
              <a:ext uri="{FF2B5EF4-FFF2-40B4-BE49-F238E27FC236}">
                <a16:creationId xmlns:a16="http://schemas.microsoft.com/office/drawing/2014/main" id="{913589A4-7D25-4FF9-A972-B448EB66A91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C07709D0-4D84-49B9-8B49-A0F984A42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F7D312-B82D-42E2-B46B-D28FB5433FF1}" type="slidenum">
              <a:rPr kumimoji="0" lang="en-US" altLang="zh-TW"/>
              <a:pPr eaLnBrk="1" hangingPunct="1"/>
              <a:t>24</a:t>
            </a:fld>
            <a:endParaRPr kumimoji="0" lang="en-US" altLang="zh-TW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2AEFE6D-39D4-458F-B8C1-E04CBA6F7B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LL(1) Parsers (Cont.)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B09E416-51B2-4A7C-A3C0-569C00311F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Given the grammar: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input → expression                                               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expression → term rest_expression                     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term → ID                                                             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         |  parenthesized_expression                       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parenthesized_expression → ‘(‘ expression ‘)’     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rest_expression → ‘+’ expression                          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                            |   λ                                             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Build the parsing table.</a:t>
            </a:r>
          </a:p>
        </p:txBody>
      </p:sp>
      <p:sp>
        <p:nvSpPr>
          <p:cNvPr id="25605" name="投影片編號版面配置區 3">
            <a:extLst>
              <a:ext uri="{FF2B5EF4-FFF2-40B4-BE49-F238E27FC236}">
                <a16:creationId xmlns:a16="http://schemas.microsoft.com/office/drawing/2014/main" id="{4418118C-28C5-4E29-BE5F-3DCA36C8AFC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5A8F8FD1-E7C0-439D-91A8-A503CCF65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F5C9A56-3A21-4725-AFB5-DF0FE62D4475}" type="slidenum">
              <a:rPr kumimoji="0" lang="en-US" altLang="zh-TW"/>
              <a:pPr eaLnBrk="1" hangingPunct="1"/>
              <a:t>25</a:t>
            </a:fld>
            <a:endParaRPr kumimoji="0" lang="en-US" altLang="zh-TW"/>
          </a:p>
        </p:txBody>
      </p:sp>
      <p:sp>
        <p:nvSpPr>
          <p:cNvPr id="26627" name="標題 1">
            <a:extLst>
              <a:ext uri="{FF2B5EF4-FFF2-40B4-BE49-F238E27FC236}">
                <a16:creationId xmlns:a16="http://schemas.microsoft.com/office/drawing/2014/main" id="{DD6BC053-36A3-4A01-818C-1EEA35E983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22287"/>
          </a:xfrm>
        </p:spPr>
        <p:txBody>
          <a:bodyPr anchor="b"/>
          <a:lstStyle/>
          <a:p>
            <a:pPr eaLnBrk="1" hangingPunct="1"/>
            <a:r>
              <a:rPr lang="en-US" altLang="zh-TW"/>
              <a:t>LL(1) Parsers (Cont.)</a:t>
            </a:r>
          </a:p>
        </p:txBody>
      </p:sp>
      <p:sp>
        <p:nvSpPr>
          <p:cNvPr id="26628" name="內容版面配置區 2">
            <a:extLst>
              <a:ext uri="{FF2B5EF4-FFF2-40B4-BE49-F238E27FC236}">
                <a16:creationId xmlns:a16="http://schemas.microsoft.com/office/drawing/2014/main" id="{84DE3321-7A26-4BC2-8ADA-D19A4E7743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0063" y="1524000"/>
            <a:ext cx="8229600" cy="3816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/>
              <a:t>FIRST (input) = FIRST(expression) 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                     =FIRST (term)               = {ID, ‘(‘        }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FIRST (parenthesized_expression)     = {      ‘(‘        }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FIRST (rest_expression)                      = {          ‘+’ λ}</a:t>
            </a:r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FOLLOW (input)                                   = {$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FOLLOW (expression)                          = {$ ‘)’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FOLLOW (term)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FOLLOW (parenthesized_expression) = {$ ‘+’ ‘)’}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FOLLOW (rest_expression)                  = {$     ‘)’}</a:t>
            </a:r>
            <a:endParaRPr lang="en-US" altLang="zh-TW"/>
          </a:p>
        </p:txBody>
      </p:sp>
      <p:sp>
        <p:nvSpPr>
          <p:cNvPr id="26629" name="投影片編號版面配置區 3">
            <a:extLst>
              <a:ext uri="{FF2B5EF4-FFF2-40B4-BE49-F238E27FC236}">
                <a16:creationId xmlns:a16="http://schemas.microsoft.com/office/drawing/2014/main" id="{051DABC3-7DED-419D-997A-A664227886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1B7FB717-9DD5-43EE-9624-12A2411E5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9693D5-F9D6-435A-A2EA-34A44554F81E}" type="slidenum">
              <a:rPr kumimoji="0" lang="en-US" altLang="zh-TW"/>
              <a:pPr eaLnBrk="1" hangingPunct="1"/>
              <a:t>26</a:t>
            </a:fld>
            <a:endParaRPr kumimoji="0" lang="en-US" altLang="zh-TW"/>
          </a:p>
        </p:txBody>
      </p:sp>
      <p:sp>
        <p:nvSpPr>
          <p:cNvPr id="27651" name="Rectangle 63">
            <a:extLst>
              <a:ext uri="{FF2B5EF4-FFF2-40B4-BE49-F238E27FC236}">
                <a16:creationId xmlns:a16="http://schemas.microsoft.com/office/drawing/2014/main" id="{0505B200-A306-4607-B0F5-28B51CF9EB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LL(1) Parsers (Cont.)</a:t>
            </a:r>
          </a:p>
        </p:txBody>
      </p:sp>
      <p:graphicFrame>
        <p:nvGraphicFramePr>
          <p:cNvPr id="25667" name="Group 67">
            <a:extLst>
              <a:ext uri="{FF2B5EF4-FFF2-40B4-BE49-F238E27FC236}">
                <a16:creationId xmlns:a16="http://schemas.microsoft.com/office/drawing/2014/main" id="{DCDF9EBE-5E7A-479B-BC4B-7BB63B018B0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28600" y="1143000"/>
          <a:ext cx="8763000" cy="4725988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Non-terminal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Input symbol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(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Input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Expression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Term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parenthesized_expression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rest_expression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06" name="投影片編號版面配置區 3">
            <a:extLst>
              <a:ext uri="{FF2B5EF4-FFF2-40B4-BE49-F238E27FC236}">
                <a16:creationId xmlns:a16="http://schemas.microsoft.com/office/drawing/2014/main" id="{F313557C-F85D-4A8F-BA73-4120DD1F8E1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019DB984-FCA5-449B-AB1F-C07928A2E3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5E6111-5576-43E4-871F-867B4A6BE383}" type="slidenum">
              <a:rPr kumimoji="0" lang="en-US" altLang="zh-TW"/>
              <a:pPr eaLnBrk="1" hangingPunct="1"/>
              <a:t>27</a:t>
            </a:fld>
            <a:endParaRPr kumimoji="0" lang="en-US" altLang="zh-TW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40E7DEB-F4DE-4275-9BC7-274DF7AA69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Model of a table-driven predictive parser</a:t>
            </a:r>
          </a:p>
        </p:txBody>
      </p:sp>
      <p:pic>
        <p:nvPicPr>
          <p:cNvPr id="28676" name="Picture 4" descr="Image005">
            <a:extLst>
              <a:ext uri="{FF2B5EF4-FFF2-40B4-BE49-F238E27FC236}">
                <a16:creationId xmlns:a16="http://schemas.microsoft.com/office/drawing/2014/main" id="{51A23357-B236-4EE7-8503-DF40202F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5596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投影片編號版面配置區 3">
            <a:extLst>
              <a:ext uri="{FF2B5EF4-FFF2-40B4-BE49-F238E27FC236}">
                <a16:creationId xmlns:a16="http://schemas.microsoft.com/office/drawing/2014/main" id="{75ADEC8B-BB06-4B74-83B4-8264B4C54F9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C78731DC-69A1-44F0-81A1-303713AA8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85B2B05-388C-44F2-8236-08FCC82815F6}" type="slidenum">
              <a:rPr kumimoji="0" lang="en-US" altLang="zh-TW"/>
              <a:pPr eaLnBrk="1" hangingPunct="1"/>
              <a:t>28</a:t>
            </a:fld>
            <a:endParaRPr kumimoji="0" lang="en-US" altLang="zh-TW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02B1928-F847-42F7-AC9B-E184E6503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Predictive parsing algorithm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F58CC85-260A-4F7D-8F6A-4D406270C4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5153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Set input pointer (ip) to the first token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Push $ and start symbol to the stack.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Set X to the top stack symbol;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while (X != $) { /*stack is not empty*/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if (X is token a) pop the stack and advance ip;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else if (X is another token) error();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else if (M[X,a] is an error entry) error();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else if (</a:t>
            </a:r>
            <a:r>
              <a:rPr lang="en-US" altLang="zh-TW" sz="2000">
                <a:solidFill>
                  <a:srgbClr val="0099FF"/>
                </a:solidFill>
              </a:rPr>
              <a:t>M[X,a] = X → </a:t>
            </a:r>
            <a:r>
              <a:rPr lang="en-US" altLang="zh-TW" sz="2000" b="1">
                <a:solidFill>
                  <a:srgbClr val="0099FF"/>
                </a:solidFill>
              </a:rPr>
              <a:t>Y</a:t>
            </a:r>
            <a:r>
              <a:rPr lang="en-US" altLang="zh-TW" sz="2000" b="1" baseline="-25000">
                <a:solidFill>
                  <a:srgbClr val="0099FF"/>
                </a:solidFill>
              </a:rPr>
              <a:t>1</a:t>
            </a:r>
            <a:r>
              <a:rPr lang="en-US" altLang="zh-TW" sz="2000" b="1">
                <a:solidFill>
                  <a:srgbClr val="0099FF"/>
                </a:solidFill>
              </a:rPr>
              <a:t>Y</a:t>
            </a:r>
            <a:r>
              <a:rPr lang="en-US" altLang="zh-TW" sz="2000" b="1" baseline="-25000">
                <a:solidFill>
                  <a:srgbClr val="0099FF"/>
                </a:solidFill>
              </a:rPr>
              <a:t>2</a:t>
            </a:r>
            <a:r>
              <a:rPr lang="en-US" altLang="zh-TW" sz="2000" b="1">
                <a:solidFill>
                  <a:srgbClr val="0099FF"/>
                </a:solidFill>
              </a:rPr>
              <a:t>…Y</a:t>
            </a:r>
            <a:r>
              <a:rPr lang="en-US" altLang="zh-TW" sz="2000" b="1" baseline="-25000">
                <a:solidFill>
                  <a:srgbClr val="0099FF"/>
                </a:solidFill>
              </a:rPr>
              <a:t>k</a:t>
            </a:r>
            <a:r>
              <a:rPr lang="en-US" altLang="zh-TW" sz="2000"/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		output the production X → Y</a:t>
            </a:r>
            <a:r>
              <a:rPr lang="en-US" altLang="zh-TW" sz="2000" baseline="-25000"/>
              <a:t>1</a:t>
            </a:r>
            <a:r>
              <a:rPr lang="en-US" altLang="zh-TW" sz="2000"/>
              <a:t>Y</a:t>
            </a:r>
            <a:r>
              <a:rPr lang="en-US" altLang="zh-TW" sz="2000" baseline="-25000"/>
              <a:t>2</a:t>
            </a:r>
            <a:r>
              <a:rPr lang="en-US" altLang="zh-TW" sz="2000"/>
              <a:t>…Y</a:t>
            </a:r>
            <a:r>
              <a:rPr lang="en-US" altLang="zh-TW" sz="2000" baseline="-25000"/>
              <a:t>k</a:t>
            </a:r>
            <a:r>
              <a:rPr lang="en-US" altLang="zh-TW" sz="200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		pop the stack;             </a:t>
            </a:r>
            <a:r>
              <a:rPr lang="en-US" altLang="zh-TW" sz="2000">
                <a:solidFill>
                  <a:srgbClr val="0099FF"/>
                </a:solidFill>
              </a:rPr>
              <a:t>/* pop X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  <a:r>
              <a:rPr lang="en-US" altLang="zh-TW" sz="2000"/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         /* leftmost derivation*/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>
                <a:solidFill>
                  <a:srgbClr val="0099FF"/>
                </a:solidFill>
              </a:rPr>
              <a:t>push </a:t>
            </a:r>
            <a:r>
              <a:rPr lang="en-US" altLang="zh-TW" sz="2000" b="1">
                <a:solidFill>
                  <a:srgbClr val="0099FF"/>
                </a:solidFill>
              </a:rPr>
              <a:t>Y</a:t>
            </a:r>
            <a:r>
              <a:rPr lang="en-US" altLang="zh-TW" sz="2000" b="1" baseline="-25000">
                <a:solidFill>
                  <a:srgbClr val="0099FF"/>
                </a:solidFill>
              </a:rPr>
              <a:t>k</a:t>
            </a:r>
            <a:r>
              <a:rPr lang="en-US" altLang="zh-TW" sz="2000" b="1">
                <a:solidFill>
                  <a:srgbClr val="0099FF"/>
                </a:solidFill>
              </a:rPr>
              <a:t>,Yk-1,…, Y</a:t>
            </a:r>
            <a:r>
              <a:rPr lang="en-US" altLang="zh-TW" sz="2000" b="1" baseline="-25000">
                <a:solidFill>
                  <a:srgbClr val="0099FF"/>
                </a:solidFill>
              </a:rPr>
              <a:t>1 </a:t>
            </a:r>
            <a:r>
              <a:rPr lang="en-US" altLang="zh-TW" sz="2000">
                <a:solidFill>
                  <a:srgbClr val="0099FF"/>
                </a:solidFill>
              </a:rPr>
              <a:t>onto the stack, </a:t>
            </a:r>
            <a:r>
              <a:rPr lang="en-US" altLang="zh-TW" sz="2000" b="1">
                <a:solidFill>
                  <a:srgbClr val="0099FF"/>
                </a:solidFill>
              </a:rPr>
              <a:t>with Y</a:t>
            </a:r>
            <a:r>
              <a:rPr lang="en-US" altLang="zh-TW" sz="2000" b="1" baseline="-25000">
                <a:solidFill>
                  <a:srgbClr val="0099FF"/>
                </a:solidFill>
              </a:rPr>
              <a:t>1</a:t>
            </a:r>
            <a:r>
              <a:rPr lang="en-US" altLang="zh-TW" sz="2000" b="1">
                <a:solidFill>
                  <a:srgbClr val="0099FF"/>
                </a:solidFill>
              </a:rPr>
              <a:t> on top</a:t>
            </a:r>
            <a:r>
              <a:rPr lang="en-US" altLang="zh-TW" sz="2000"/>
              <a:t>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set X to the top stack symbol Y1;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} // end while</a:t>
            </a:r>
          </a:p>
        </p:txBody>
      </p:sp>
      <p:sp>
        <p:nvSpPr>
          <p:cNvPr id="29701" name="投影片編號版面配置區 3">
            <a:extLst>
              <a:ext uri="{FF2B5EF4-FFF2-40B4-BE49-F238E27FC236}">
                <a16:creationId xmlns:a16="http://schemas.microsoft.com/office/drawing/2014/main" id="{5BDC60E0-E034-4803-9ACE-221B0089CF6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B4ABC8FE-14CB-4972-AEA9-4936122D2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BA9F94-A86E-4F64-87DB-5FD470AC59C4}" type="slidenum">
              <a:rPr kumimoji="0" lang="en-US" altLang="zh-TW"/>
              <a:pPr eaLnBrk="1" hangingPunct="1"/>
              <a:t>29</a:t>
            </a:fld>
            <a:endParaRPr kumimoji="0" lang="en-US" altLang="zh-TW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24DB0F1-B323-4E52-AB78-59FD13819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LL(1) Parsers (Cont.)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DCC5774-E5A5-4B76-9152-AC1ECD447F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Given the grammar:</a:t>
            </a:r>
          </a:p>
          <a:p>
            <a:pPr marL="692150" lvl="1" indent="-347663" eaLnBrk="1" hangingPunct="1"/>
            <a:r>
              <a:rPr lang="en-US" altLang="zh-TW"/>
              <a:t>E → TE’                        1</a:t>
            </a:r>
          </a:p>
          <a:p>
            <a:pPr marL="692150" lvl="1" indent="-347663" eaLnBrk="1" hangingPunct="1"/>
            <a:r>
              <a:rPr lang="en-US" altLang="zh-TW"/>
              <a:t>E’ → +TE’                     2</a:t>
            </a:r>
          </a:p>
          <a:p>
            <a:pPr marL="692150" lvl="1" indent="-347663" eaLnBrk="1" hangingPunct="1"/>
            <a:r>
              <a:rPr lang="en-US" altLang="zh-TW"/>
              <a:t>E’ → λ                          3</a:t>
            </a:r>
          </a:p>
          <a:p>
            <a:pPr marL="692150" lvl="1" indent="-347663" eaLnBrk="1" hangingPunct="1"/>
            <a:r>
              <a:rPr lang="en-US" altLang="zh-TW"/>
              <a:t>T → FT’                        4</a:t>
            </a:r>
          </a:p>
          <a:p>
            <a:pPr marL="692150" lvl="1" indent="-347663" eaLnBrk="1" hangingPunct="1"/>
            <a:r>
              <a:rPr lang="en-US" altLang="zh-TW"/>
              <a:t>T’ → *FT’                      5</a:t>
            </a:r>
          </a:p>
          <a:p>
            <a:pPr marL="692150" lvl="1" indent="-347663" eaLnBrk="1" hangingPunct="1"/>
            <a:r>
              <a:rPr lang="en-US" altLang="zh-TW"/>
              <a:t>T’ → λ                           6</a:t>
            </a:r>
          </a:p>
          <a:p>
            <a:pPr marL="692150" lvl="1" indent="-347663" eaLnBrk="1" hangingPunct="1"/>
            <a:r>
              <a:rPr lang="en-US" altLang="zh-TW"/>
              <a:t>F → (E)                         7</a:t>
            </a:r>
          </a:p>
          <a:p>
            <a:pPr marL="692150" lvl="1" indent="-347663" eaLnBrk="1" hangingPunct="1"/>
            <a:r>
              <a:rPr lang="en-US" altLang="zh-TW"/>
              <a:t>F → id                           8</a:t>
            </a:r>
          </a:p>
        </p:txBody>
      </p:sp>
      <p:sp>
        <p:nvSpPr>
          <p:cNvPr id="30725" name="投影片編號版面配置區 3">
            <a:extLst>
              <a:ext uri="{FF2B5EF4-FFF2-40B4-BE49-F238E27FC236}">
                <a16:creationId xmlns:a16="http://schemas.microsoft.com/office/drawing/2014/main" id="{F6E1FF46-0055-4F09-B2B9-059B49CA5A9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EABD8CE8-8FE5-4401-BD00-898BB2185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37DB8E-A557-4A54-B5A8-EC58970AF616}" type="slidenum">
              <a:rPr kumimoji="0" lang="en-US" altLang="zh-TW"/>
              <a:pPr eaLnBrk="1" hangingPunct="1"/>
              <a:t>3</a:t>
            </a:fld>
            <a:endParaRPr kumimoji="0" lang="en-US" altLang="zh-TW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00300BA-C6D1-4735-8A02-146BCFECF7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Recursive Descent Parser (Cont.)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4FBBADD-AEF8-4C85-AABD-42EE49D6E7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Build parse tree:</a:t>
            </a:r>
          </a:p>
          <a:p>
            <a:pPr eaLnBrk="1" hangingPunct="1">
              <a:buFontTx/>
              <a:buNone/>
            </a:pPr>
            <a:r>
              <a:rPr lang="en-US" altLang="zh-TW"/>
              <a:t>   step 1. From start symbol.</a:t>
            </a:r>
          </a:p>
          <a:p>
            <a:pPr eaLnBrk="1" hangingPunct="1">
              <a:buFontTx/>
              <a:buNone/>
            </a:pPr>
            <a:r>
              <a:rPr lang="en-US" altLang="zh-TW"/>
              <a:t>             S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c       A      d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4101" name="Line 4">
            <a:extLst>
              <a:ext uri="{FF2B5EF4-FFF2-40B4-BE49-F238E27FC236}">
                <a16:creationId xmlns:a16="http://schemas.microsoft.com/office/drawing/2014/main" id="{24F8F14E-B016-45FF-9D9E-4EF074C055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33575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2" name="Line 5">
            <a:extLst>
              <a:ext uri="{FF2B5EF4-FFF2-40B4-BE49-F238E27FC236}">
                <a16:creationId xmlns:a16="http://schemas.microsoft.com/office/drawing/2014/main" id="{D05B656A-1339-4EAB-9435-E2761CBF6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3575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3" name="Line 6">
            <a:extLst>
              <a:ext uri="{FF2B5EF4-FFF2-40B4-BE49-F238E27FC236}">
                <a16:creationId xmlns:a16="http://schemas.microsoft.com/office/drawing/2014/main" id="{1142BABD-616F-4EF8-8015-F4E5D24BE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3284538"/>
            <a:ext cx="7207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4" name="投影片編號版面配置區 6">
            <a:extLst>
              <a:ext uri="{FF2B5EF4-FFF2-40B4-BE49-F238E27FC236}">
                <a16:creationId xmlns:a16="http://schemas.microsoft.com/office/drawing/2014/main" id="{04496A8B-4569-4539-BF6D-A65F195ACBB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75DAFDF5-F92F-40ED-8B0A-DC357F7FA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7AB109C-51C6-4566-BE3D-0DE732A38C2A}" type="slidenum">
              <a:rPr kumimoji="0" lang="en-US" altLang="zh-TW"/>
              <a:pPr eaLnBrk="1" hangingPunct="1"/>
              <a:t>30</a:t>
            </a:fld>
            <a:endParaRPr kumimoji="0" lang="en-US" altLang="zh-TW"/>
          </a:p>
        </p:txBody>
      </p:sp>
      <p:sp>
        <p:nvSpPr>
          <p:cNvPr id="31747" name="標題 1">
            <a:extLst>
              <a:ext uri="{FF2B5EF4-FFF2-40B4-BE49-F238E27FC236}">
                <a16:creationId xmlns:a16="http://schemas.microsoft.com/office/drawing/2014/main" id="{3CCB504D-6AC7-4108-A652-124AF02DF9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LL(1) Parsers (Cont.)</a:t>
            </a:r>
          </a:p>
        </p:txBody>
      </p:sp>
      <p:sp>
        <p:nvSpPr>
          <p:cNvPr id="31748" name="內容版面配置區 2">
            <a:extLst>
              <a:ext uri="{FF2B5EF4-FFF2-40B4-BE49-F238E27FC236}">
                <a16:creationId xmlns:a16="http://schemas.microsoft.com/office/drawing/2014/main" id="{667E7316-3563-4145-8ACE-8E7953A458A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FIRST(F) = FIRST(T) = FIRST(E) = {</a:t>
            </a:r>
            <a:r>
              <a:rPr lang="zh-TW" altLang="en-US"/>
              <a:t>（</a:t>
            </a:r>
            <a:r>
              <a:rPr lang="en-US" altLang="zh-TW"/>
              <a:t>, id }</a:t>
            </a:r>
          </a:p>
          <a:p>
            <a:pPr eaLnBrk="1" hangingPunct="1">
              <a:buFontTx/>
              <a:buNone/>
            </a:pPr>
            <a:r>
              <a:rPr lang="en-US" altLang="zh-TW"/>
              <a:t>FIRST(E’)                                      = {</a:t>
            </a:r>
            <a:r>
              <a:rPr lang="zh-TW" altLang="en-US"/>
              <a:t>＋</a:t>
            </a:r>
            <a:r>
              <a:rPr lang="en-US" altLang="zh-TW"/>
              <a:t>, λ}</a:t>
            </a:r>
          </a:p>
          <a:p>
            <a:pPr eaLnBrk="1" hangingPunct="1">
              <a:buFontTx/>
              <a:buNone/>
            </a:pPr>
            <a:r>
              <a:rPr lang="en-US" altLang="zh-TW"/>
              <a:t>FIRST(T’)                                      = { ﹡, λ}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FOLLOW(E) = FOLLOW(E’) = {</a:t>
            </a:r>
            <a:r>
              <a:rPr lang="zh-TW" altLang="en-US"/>
              <a:t>）</a:t>
            </a:r>
            <a:r>
              <a:rPr lang="en-US" altLang="zh-TW"/>
              <a:t>, </a:t>
            </a:r>
            <a:r>
              <a:rPr lang="zh-TW" altLang="en-US"/>
              <a:t>＄</a:t>
            </a:r>
            <a:r>
              <a:rPr lang="en-US" altLang="zh-TW"/>
              <a:t>}</a:t>
            </a:r>
          </a:p>
          <a:p>
            <a:pPr eaLnBrk="1" hangingPunct="1">
              <a:buFontTx/>
              <a:buNone/>
            </a:pPr>
            <a:r>
              <a:rPr lang="en-US" altLang="zh-TW"/>
              <a:t>FOLLOW(T) = FOLLOW(T’) = {</a:t>
            </a:r>
            <a:r>
              <a:rPr lang="zh-TW" altLang="en-US"/>
              <a:t>＋</a:t>
            </a:r>
            <a:r>
              <a:rPr lang="en-US" altLang="zh-TW"/>
              <a:t>, </a:t>
            </a:r>
            <a:r>
              <a:rPr lang="zh-TW" altLang="en-US"/>
              <a:t>）</a:t>
            </a:r>
            <a:r>
              <a:rPr lang="en-US" altLang="zh-TW"/>
              <a:t>, </a:t>
            </a:r>
            <a:r>
              <a:rPr lang="zh-TW" altLang="en-US"/>
              <a:t>＄</a:t>
            </a:r>
            <a:r>
              <a:rPr lang="en-US" altLang="zh-TW"/>
              <a:t>}</a:t>
            </a:r>
          </a:p>
          <a:p>
            <a:pPr eaLnBrk="1" hangingPunct="1">
              <a:buFontTx/>
              <a:buNone/>
            </a:pPr>
            <a:r>
              <a:rPr lang="en-US" altLang="zh-TW"/>
              <a:t>FOLLOW(F)                         = {</a:t>
            </a:r>
            <a:r>
              <a:rPr lang="zh-TW" altLang="en-US"/>
              <a:t>＋</a:t>
            </a:r>
            <a:r>
              <a:rPr lang="en-US" altLang="zh-TW"/>
              <a:t>, </a:t>
            </a:r>
            <a:r>
              <a:rPr lang="zh-TW" altLang="en-US"/>
              <a:t>＊</a:t>
            </a:r>
            <a:r>
              <a:rPr lang="en-US" altLang="zh-TW"/>
              <a:t>, </a:t>
            </a:r>
            <a:r>
              <a:rPr lang="zh-TW" altLang="en-US"/>
              <a:t>）</a:t>
            </a:r>
            <a:r>
              <a:rPr lang="en-US" altLang="zh-TW"/>
              <a:t>, </a:t>
            </a:r>
            <a:r>
              <a:rPr lang="zh-TW" altLang="en-US"/>
              <a:t>＄</a:t>
            </a:r>
            <a:r>
              <a:rPr lang="en-US" altLang="zh-TW"/>
              <a:t>}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31749" name="投影片編號版面配置區 3">
            <a:extLst>
              <a:ext uri="{FF2B5EF4-FFF2-40B4-BE49-F238E27FC236}">
                <a16:creationId xmlns:a16="http://schemas.microsoft.com/office/drawing/2014/main" id="{AC3D38AD-9731-4163-B332-9A1F7D55484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B74629E1-9F5B-4981-98C6-939D104A8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5AA215-6E15-40A7-AA62-5F735E963B9F}" type="slidenum">
              <a:rPr kumimoji="0" lang="en-US" altLang="zh-TW"/>
              <a:pPr eaLnBrk="1" hangingPunct="1"/>
              <a:t>31</a:t>
            </a:fld>
            <a:endParaRPr kumimoji="0" lang="en-US" altLang="zh-TW"/>
          </a:p>
        </p:txBody>
      </p:sp>
      <p:sp>
        <p:nvSpPr>
          <p:cNvPr id="32771" name="Rectangle 63">
            <a:extLst>
              <a:ext uri="{FF2B5EF4-FFF2-40B4-BE49-F238E27FC236}">
                <a16:creationId xmlns:a16="http://schemas.microsoft.com/office/drawing/2014/main" id="{47746C97-B366-404D-8105-4D085CA5F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LL(1) Parsers (Cont.)</a:t>
            </a:r>
          </a:p>
        </p:txBody>
      </p:sp>
      <p:graphicFrame>
        <p:nvGraphicFramePr>
          <p:cNvPr id="127076" name="Group 100">
            <a:extLst>
              <a:ext uri="{FF2B5EF4-FFF2-40B4-BE49-F238E27FC236}">
                <a16:creationId xmlns:a16="http://schemas.microsoft.com/office/drawing/2014/main" id="{099B5991-9888-471E-A976-BD7C103739FB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04800" y="1557338"/>
          <a:ext cx="8393113" cy="5148262"/>
        </p:xfrm>
        <a:graphic>
          <a:graphicData uri="http://schemas.openxmlformats.org/drawingml/2006/table">
            <a:tbl>
              <a:tblPr/>
              <a:tblGrid>
                <a:gridCol w="146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6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Non-terminal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Input 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32" name="投影片編號版面配置區 3">
            <a:extLst>
              <a:ext uri="{FF2B5EF4-FFF2-40B4-BE49-F238E27FC236}">
                <a16:creationId xmlns:a16="http://schemas.microsoft.com/office/drawing/2014/main" id="{1965CBF2-1743-4D4E-AE39-394B814828E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9B38B182-8552-4F33-BF9F-261B4E28D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28AE70-1CC6-4460-98C5-77DC9290326C}" type="slidenum">
              <a:rPr kumimoji="0" lang="en-US" altLang="zh-TW"/>
              <a:pPr eaLnBrk="1" hangingPunct="1"/>
              <a:t>32</a:t>
            </a:fld>
            <a:endParaRPr kumimoji="0" lang="en-US" altLang="zh-TW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1F05C80-761D-4D3C-B35E-0E17B9AF6E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0237"/>
          </a:xfrm>
        </p:spPr>
        <p:txBody>
          <a:bodyPr anchor="b"/>
          <a:lstStyle/>
          <a:p>
            <a:pPr eaLnBrk="1" hangingPunct="1"/>
            <a:r>
              <a:rPr lang="en-US" altLang="zh-TW"/>
              <a:t>LL(1) Parsers (Cont.)</a:t>
            </a:r>
          </a:p>
        </p:txBody>
      </p:sp>
      <p:graphicFrame>
        <p:nvGraphicFramePr>
          <p:cNvPr id="119862" name="Group 54">
            <a:extLst>
              <a:ext uri="{FF2B5EF4-FFF2-40B4-BE49-F238E27FC236}">
                <a16:creationId xmlns:a16="http://schemas.microsoft.com/office/drawing/2014/main" id="{21716544-B6F1-4C3F-8D13-B0BD281621C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95288" y="1341438"/>
          <a:ext cx="8229600" cy="50419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 → +TE’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834" name="投影片編號版面配置區 3">
            <a:extLst>
              <a:ext uri="{FF2B5EF4-FFF2-40B4-BE49-F238E27FC236}">
                <a16:creationId xmlns:a16="http://schemas.microsoft.com/office/drawing/2014/main" id="{3B226295-31D1-4DBA-8522-29FD7D7746B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B1FC8829-9350-4840-96F6-9F877B962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8BDC41-D1F9-40BA-8C66-D589F4864B19}" type="slidenum">
              <a:rPr kumimoji="0" lang="en-US" altLang="zh-TW"/>
              <a:pPr eaLnBrk="1" hangingPunct="1"/>
              <a:t>33</a:t>
            </a:fld>
            <a:endParaRPr kumimoji="0" lang="en-US" altLang="zh-TW"/>
          </a:p>
        </p:txBody>
      </p:sp>
      <p:sp>
        <p:nvSpPr>
          <p:cNvPr id="34819" name="Rectangle 42">
            <a:extLst>
              <a:ext uri="{FF2B5EF4-FFF2-40B4-BE49-F238E27FC236}">
                <a16:creationId xmlns:a16="http://schemas.microsoft.com/office/drawing/2014/main" id="{3287B198-CEC2-4D26-9506-593FF1DD37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03237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LL(1) Parsers (Cont.)</a:t>
            </a:r>
          </a:p>
        </p:txBody>
      </p:sp>
      <p:graphicFrame>
        <p:nvGraphicFramePr>
          <p:cNvPr id="123010" name="Group 130">
            <a:extLst>
              <a:ext uri="{FF2B5EF4-FFF2-40B4-BE49-F238E27FC236}">
                <a16:creationId xmlns:a16="http://schemas.microsoft.com/office/drawing/2014/main" id="{DCC15FBB-8AF7-4D13-8AFC-A490B27AC3CB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23850" y="765175"/>
          <a:ext cx="8229600" cy="60610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match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 → 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$E’T’id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$E’T’F*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T’ → *FT’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match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$E’T’id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E’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870" name="投影片編號版面配置區 3">
            <a:extLst>
              <a:ext uri="{FF2B5EF4-FFF2-40B4-BE49-F238E27FC236}">
                <a16:creationId xmlns:a16="http://schemas.microsoft.com/office/drawing/2014/main" id="{EE2E04F0-4E23-42E9-AADE-34A42655EA3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0967F387-9150-4EB6-8C25-19CF552C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Common Prefix</a:t>
            </a:r>
            <a:endParaRPr lang="zh-TW" altLang="en-US"/>
          </a:p>
        </p:txBody>
      </p:sp>
      <p:sp>
        <p:nvSpPr>
          <p:cNvPr id="35843" name="內容版面配置區 2">
            <a:extLst>
              <a:ext uri="{FF2B5EF4-FFF2-40B4-BE49-F238E27FC236}">
                <a16:creationId xmlns:a16="http://schemas.microsoft.com/office/drawing/2014/main" id="{DDA5BC91-B74D-4EA4-BB42-393D9C37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In Fig. 5.12, the common prefix:</a:t>
            </a:r>
          </a:p>
          <a:p>
            <a:pPr>
              <a:buFontTx/>
              <a:buNone/>
            </a:pPr>
            <a:r>
              <a:rPr lang="en-US" altLang="zh-TW"/>
              <a:t>       if Expr then StmtList (R1,R2)</a:t>
            </a:r>
          </a:p>
          <a:p>
            <a:pPr>
              <a:buFontTx/>
              <a:buNone/>
            </a:pPr>
            <a:r>
              <a:rPr lang="en-US" altLang="zh-TW"/>
              <a:t>makes looking ahead to distinguish R1 from R2 hard.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/>
              <a:t>Just use Fig. 5.13 to factor it and “var”(R5,6)</a:t>
            </a:r>
          </a:p>
          <a:p>
            <a:pPr>
              <a:buFontTx/>
              <a:buNone/>
            </a:pPr>
            <a:r>
              <a:rPr lang="en-US" altLang="zh-TW"/>
              <a:t>The resulting grammar is in Fig. 5.14. </a:t>
            </a:r>
            <a:endParaRPr lang="zh-TW" altLang="en-US"/>
          </a:p>
        </p:txBody>
      </p:sp>
      <p:sp>
        <p:nvSpPr>
          <p:cNvPr id="35844" name="投影片編號版面配置區 3">
            <a:extLst>
              <a:ext uri="{FF2B5EF4-FFF2-40B4-BE49-F238E27FC236}">
                <a16:creationId xmlns:a16="http://schemas.microsoft.com/office/drawing/2014/main" id="{18EC7E92-EB67-4061-8B8D-29905349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D41C40-A1F0-4FE4-8D55-D4041361B905}" type="slidenum">
              <a:rPr kumimoji="0" lang="en-US" altLang="zh-TW"/>
              <a:pPr eaLnBrk="1" hangingPunct="1"/>
              <a:t>34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49724F34-5372-4B4C-BBA2-F11B5971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7013"/>
            <a:ext cx="7543800" cy="631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2C5E3B67-B8CA-471D-8447-90ADC4F4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530975" cy="620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5607AEF4-BAF5-40FA-B55A-EBB4CD681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1730702-CDAD-4C77-904C-51CA08B65BCC}" type="slidenum">
              <a:rPr kumimoji="0" lang="en-US" altLang="zh-TW"/>
              <a:pPr eaLnBrk="1" hangingPunct="1"/>
              <a:t>37</a:t>
            </a:fld>
            <a:endParaRPr kumimoji="0" lang="en-US" altLang="zh-TW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FF4F36A-A746-47A6-BD48-666DF5581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Recursion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7F625C0-FC0F-4617-BBD6-CB3E7EC5E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production is </a:t>
            </a:r>
            <a:r>
              <a:rPr lang="en-US" altLang="zh-TW" b="1"/>
              <a:t>left recursive</a:t>
            </a:r>
            <a:r>
              <a:rPr lang="en-US" altLang="zh-TW"/>
              <a:t> </a:t>
            </a:r>
          </a:p>
          <a:p>
            <a:pPr>
              <a:buFontTx/>
              <a:buNone/>
            </a:pPr>
            <a:r>
              <a:rPr lang="en-US" altLang="zh-TW"/>
              <a:t>	if its </a:t>
            </a:r>
            <a:r>
              <a:rPr lang="en-US" altLang="zh-TW">
                <a:solidFill>
                  <a:srgbClr val="0099FF"/>
                </a:solidFill>
              </a:rPr>
              <a:t>LHS</a:t>
            </a:r>
            <a:r>
              <a:rPr lang="en-US" altLang="zh-TW"/>
              <a:t> symbol is the 	first symbol of </a:t>
            </a:r>
          </a:p>
          <a:p>
            <a:pPr>
              <a:buFontTx/>
              <a:buNone/>
            </a:pPr>
            <a:r>
              <a:rPr lang="en-US" altLang="zh-TW"/>
              <a:t>   its    </a:t>
            </a:r>
            <a:r>
              <a:rPr lang="en-US" altLang="zh-TW">
                <a:solidFill>
                  <a:srgbClr val="0099FF"/>
                </a:solidFill>
              </a:rPr>
              <a:t>RHS</a:t>
            </a:r>
            <a:r>
              <a:rPr lang="en-US" altLang="zh-TW"/>
              <a:t>.</a:t>
            </a:r>
          </a:p>
          <a:p>
            <a:pPr>
              <a:buFontTx/>
              <a:buNone/>
            </a:pPr>
            <a:endParaRPr lang="en-US" altLang="zh-TW"/>
          </a:p>
          <a:p>
            <a:r>
              <a:rPr lang="en-US" altLang="zh-TW"/>
              <a:t>In fig. 5.14, the production </a:t>
            </a:r>
          </a:p>
          <a:p>
            <a:pPr>
              <a:buFontTx/>
              <a:buNone/>
            </a:pPr>
            <a:r>
              <a:rPr lang="en-US" altLang="zh-TW"/>
              <a:t>               StmtList→ StmtList   ;  Stmt</a:t>
            </a:r>
          </a:p>
          <a:p>
            <a:pPr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rgbClr val="0099FF"/>
                </a:solidFill>
              </a:rPr>
              <a:t>StmtList</a:t>
            </a:r>
            <a:r>
              <a:rPr lang="en-US" altLang="zh-TW"/>
              <a:t> is left-recursion.</a:t>
            </a:r>
          </a:p>
          <a:p>
            <a:pPr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B4B2645F-4227-492E-85A3-B29755519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26E112-2A3A-4DAC-9AD4-81817A447830}" type="slidenum">
              <a:rPr kumimoji="0" lang="en-US" altLang="zh-TW"/>
              <a:pPr eaLnBrk="1" hangingPunct="1"/>
              <a:t>38</a:t>
            </a:fld>
            <a:endParaRPr kumimoji="0" lang="en-US" altLang="zh-TW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CD89F3E-4D2A-4413-A4FC-A06BF4E38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Recursion (Cont.)</a:t>
            </a:r>
            <a:endParaRPr lang="zh-TW" altLang="en-US"/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C9EA09F-D56A-4810-B359-1BB3DA072D00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93"/>
          <a:stretch>
            <a:fillRect/>
          </a:stretch>
        </p:blipFill>
        <p:spPr>
          <a:xfrm>
            <a:off x="762000" y="1905000"/>
            <a:ext cx="7239000" cy="381000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6E8DB116-EEB7-424B-BECC-CC2BA0CBA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8967B9-A8A9-48C4-8DC7-934E3F99A875}" type="slidenum">
              <a:rPr kumimoji="0" lang="en-US" altLang="zh-TW"/>
              <a:pPr eaLnBrk="1" hangingPunct="1"/>
              <a:t>39</a:t>
            </a:fld>
            <a:endParaRPr kumimoji="0" lang="en-US" altLang="zh-TW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57EB12F-233E-4E0C-8EAC-D0BD34A24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Recursion (Cont.)</a:t>
            </a:r>
            <a:endParaRPr lang="zh-TW" altLang="en-US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170CB90-FAF8-4156-8106-CE6195E78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zh-TW"/>
              <a:t>Grammars with left-recursive productions can </a:t>
            </a:r>
            <a:r>
              <a:rPr lang="en-US" altLang="zh-TW">
                <a:solidFill>
                  <a:srgbClr val="FF0000"/>
                </a:solidFill>
              </a:rPr>
              <a:t>never be </a:t>
            </a:r>
            <a:r>
              <a:rPr lang="en-US" altLang="zh-TW"/>
              <a:t>LL(1).</a:t>
            </a:r>
          </a:p>
          <a:p>
            <a:pPr lvl="1"/>
            <a:r>
              <a:rPr lang="en-US" altLang="zh-TW"/>
              <a:t>Some look-ahead symbol t predicts the application of the left-recursive production </a:t>
            </a:r>
          </a:p>
          <a:p>
            <a:pPr lvl="1">
              <a:buFontTx/>
              <a:buNone/>
            </a:pPr>
            <a:r>
              <a:rPr lang="en-US" altLang="zh-TW"/>
              <a:t>                  A → Aβ.</a:t>
            </a:r>
          </a:p>
          <a:p>
            <a:pPr lvl="1">
              <a:buFontTx/>
              <a:buNone/>
            </a:pPr>
            <a:r>
              <a:rPr lang="en-US" altLang="zh-TW"/>
              <a:t>   with </a:t>
            </a:r>
            <a:r>
              <a:rPr lang="en-US" altLang="zh-TW" b="1"/>
              <a:t>recursive-descent parsing</a:t>
            </a:r>
            <a:r>
              <a:rPr lang="en-US" altLang="zh-TW"/>
              <a:t>, the application of this production will cause </a:t>
            </a:r>
          </a:p>
          <a:p>
            <a:pPr lvl="1">
              <a:buFontTx/>
              <a:buNone/>
            </a:pPr>
            <a:r>
              <a:rPr lang="en-US" altLang="zh-TW"/>
              <a:t>           </a:t>
            </a:r>
            <a:r>
              <a:rPr lang="en-US" altLang="zh-TW">
                <a:solidFill>
                  <a:srgbClr val="0099FF"/>
                </a:solidFill>
              </a:rPr>
              <a:t>procedure A to be</a:t>
            </a:r>
            <a:r>
              <a:rPr lang="en-US" altLang="zh-TW">
                <a:solidFill>
                  <a:srgbClr val="FF0000"/>
                </a:solidFill>
              </a:rPr>
              <a:t> invoked infinitely</a:t>
            </a:r>
            <a:r>
              <a:rPr lang="en-US" altLang="zh-TW"/>
              <a:t>.</a:t>
            </a:r>
          </a:p>
          <a:p>
            <a:pPr lvl="1">
              <a:buFontTx/>
              <a:buNone/>
            </a:pPr>
            <a:r>
              <a:rPr lang="en-US" altLang="zh-TW"/>
              <a:t>Thus, we must eliminate left-recursion.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EB536CAD-9C31-4B71-8D7C-FF257F3F9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8E878C-6E8E-4B91-BA7E-F9BE65310F5E}" type="slidenum">
              <a:rPr kumimoji="0" lang="en-US" altLang="zh-TW"/>
              <a:pPr eaLnBrk="1" hangingPunct="1"/>
              <a:t>4</a:t>
            </a:fld>
            <a:endParaRPr kumimoji="0" lang="en-US" altLang="zh-TW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F83EB94-FBCE-4178-8557-D785E65616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Recursive Descent Parser (Cont.)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44B5112-BF96-4312-8DED-477D96BFC0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Step 2. We expand A using </a:t>
            </a:r>
            <a:r>
              <a:rPr lang="en-US" altLang="zh-TW">
                <a:solidFill>
                  <a:srgbClr val="0099FF"/>
                </a:solidFill>
              </a:rPr>
              <a:t>the first alternative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A → ab to obtain the following tree:</a:t>
            </a:r>
          </a:p>
          <a:p>
            <a:pPr eaLnBrk="1" hangingPunct="1">
              <a:buFontTx/>
              <a:buNone/>
            </a:pPr>
            <a:r>
              <a:rPr lang="en-US" altLang="zh-TW"/>
              <a:t>             S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c     A     d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  a     b</a:t>
            </a:r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D5A0C3DA-BE97-4571-96CE-B40C9CF2B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3860800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id="{BBA4B54C-80B1-428F-A3FF-42ABE474E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3860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7" name="Line 6">
            <a:extLst>
              <a:ext uri="{FF2B5EF4-FFF2-40B4-BE49-F238E27FC236}">
                <a16:creationId xmlns:a16="http://schemas.microsoft.com/office/drawing/2014/main" id="{7980C590-E8D7-4FCE-B2AD-86F2A37E1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860800"/>
            <a:ext cx="5032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8" name="Line 7">
            <a:extLst>
              <a:ext uri="{FF2B5EF4-FFF2-40B4-BE49-F238E27FC236}">
                <a16:creationId xmlns:a16="http://schemas.microsoft.com/office/drawing/2014/main" id="{963E0715-4F7D-4E30-8F1C-5AC0B5E38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4941888"/>
            <a:ext cx="1444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8">
            <a:extLst>
              <a:ext uri="{FF2B5EF4-FFF2-40B4-BE49-F238E27FC236}">
                <a16:creationId xmlns:a16="http://schemas.microsoft.com/office/drawing/2014/main" id="{F3C6C0BC-0874-47F2-9539-B2F995A45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800600"/>
            <a:ext cx="422275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0" name="投影片編號版面配置區 8">
            <a:extLst>
              <a:ext uri="{FF2B5EF4-FFF2-40B4-BE49-F238E27FC236}">
                <a16:creationId xmlns:a16="http://schemas.microsoft.com/office/drawing/2014/main" id="{F04A603F-BFE4-4689-84C8-743A621512D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B6062288-FC88-4C0E-B310-4C43A50F5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493C33D-F61B-4E3A-BF32-E3BFBDE885EF}" type="slidenum">
              <a:rPr kumimoji="0" lang="en-US" altLang="zh-TW"/>
              <a:pPr eaLnBrk="1" hangingPunct="1"/>
              <a:t>40</a:t>
            </a:fld>
            <a:endParaRPr kumimoji="0" lang="en-US" altLang="zh-TW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59230E9-F4FF-447A-A951-0B28771EC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Recursion (Cont.)</a:t>
            </a:r>
            <a:endParaRPr lang="zh-TW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4BCB980-6F59-4FAD-AC82-3F4C38728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8307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   Consider the following left-recursive rules.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	1.  A → A α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	2.      |   β       the rules produce strings like β α α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we can change the grammar to: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	1. A → X 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	2. X → 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	3. Y → α 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	4.      |  λ        the rules also produce strings like β α α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The EliminateLeftRecursion algorithm is shown in fig. 5.15.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Applying it to the grammar in fig. 5.14 results in fig. 5.16.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30986EE5-9F1B-47E3-BADA-AE915C2322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F78099-B143-4B6A-9F58-7C5557C925E9}" type="slidenum">
              <a:rPr kumimoji="0" lang="en-US" altLang="zh-TW"/>
              <a:pPr eaLnBrk="1" hangingPunct="1"/>
              <a:t>41</a:t>
            </a:fld>
            <a:endParaRPr kumimoji="0"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F29DBE7-BE4F-4F9D-9998-5CB3C5269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Recursion (Cont.)</a:t>
            </a:r>
            <a:endParaRPr lang="zh-TW" altLang="en-US"/>
          </a:p>
        </p:txBody>
      </p:sp>
      <p:pic>
        <p:nvPicPr>
          <p:cNvPr id="43012" name="Picture 4" descr="left recursive">
            <a:extLst>
              <a:ext uri="{FF2B5EF4-FFF2-40B4-BE49-F238E27FC236}">
                <a16:creationId xmlns:a16="http://schemas.microsoft.com/office/drawing/2014/main" id="{D4CD2778-C898-4491-95BD-18774CC6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8" t="37978" r="21167" b="37071"/>
          <a:stretch>
            <a:fillRect/>
          </a:stretch>
        </p:blipFill>
        <p:spPr bwMode="auto">
          <a:xfrm>
            <a:off x="4572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Oval 6">
            <a:extLst>
              <a:ext uri="{FF2B5EF4-FFF2-40B4-BE49-F238E27FC236}">
                <a16:creationId xmlns:a16="http://schemas.microsoft.com/office/drawing/2014/main" id="{81339AE6-9687-4EFD-9C41-4414E982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43014" name="Oval 7">
            <a:extLst>
              <a:ext uri="{FF2B5EF4-FFF2-40B4-BE49-F238E27FC236}">
                <a16:creationId xmlns:a16="http://schemas.microsoft.com/office/drawing/2014/main" id="{A0A39FA2-8AB1-4DA1-A204-2446A5026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2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43015" name="Oval 8">
            <a:extLst>
              <a:ext uri="{FF2B5EF4-FFF2-40B4-BE49-F238E27FC236}">
                <a16:creationId xmlns:a16="http://schemas.microsoft.com/office/drawing/2014/main" id="{B35C7965-2486-463D-8AE9-ADB355FE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4EC6893F-2099-431C-B975-DF1DFE09F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26F7862B-4950-4371-8CF7-4886BA5C0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05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8" name="Oval 11">
            <a:extLst>
              <a:ext uri="{FF2B5EF4-FFF2-40B4-BE49-F238E27FC236}">
                <a16:creationId xmlns:a16="http://schemas.microsoft.com/office/drawing/2014/main" id="{199E2E35-B6EF-4877-83EE-7C5155F2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66CCB67E-ACDD-4E29-9157-C8ED768B9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0" name="Line 13">
            <a:extLst>
              <a:ext uri="{FF2B5EF4-FFF2-40B4-BE49-F238E27FC236}">
                <a16:creationId xmlns:a16="http://schemas.microsoft.com/office/drawing/2014/main" id="{5D80D5E7-B2B3-4696-BA0E-C5050E6A7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1" name="Oval 14">
            <a:extLst>
              <a:ext uri="{FF2B5EF4-FFF2-40B4-BE49-F238E27FC236}">
                <a16:creationId xmlns:a16="http://schemas.microsoft.com/office/drawing/2014/main" id="{96E4BDE4-C174-46F8-8751-AA8B726E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7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43022" name="Line 15">
            <a:extLst>
              <a:ext uri="{FF2B5EF4-FFF2-40B4-BE49-F238E27FC236}">
                <a16:creationId xmlns:a16="http://schemas.microsoft.com/office/drawing/2014/main" id="{E67AF4B7-30AD-468D-B8D4-4E5E35725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72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D929B73-14F1-45E1-9131-51C34A717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87363"/>
          </a:xfrm>
        </p:spPr>
        <p:txBody>
          <a:bodyPr/>
          <a:lstStyle/>
          <a:p>
            <a:r>
              <a:rPr lang="en-US" altLang="zh-TW" sz="4000"/>
              <a:t>Left Recursion (Cont.)</a:t>
            </a:r>
            <a:endParaRPr lang="zh-TW" altLang="en-US" sz="40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9047266-4CB5-4C97-9F2C-845F8944B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Now, we trace the algorithm with the grammar below: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 (4) StmtList → StmtList   ; 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 (5)                |   Stmt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first, the input is  (4) StmtList → StmtList   ; 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because RHS(4) = StmtList α  it is left-recursive    (marker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create two non-terminals X, and 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    for  rule (4)                                                           (marker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       as StmtList = StmtList,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   create StmtList → XY                                      (marker 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    for rule (5)                                                            (marker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   as StmtList !=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   create X → Stmt                                              (marker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finally, create Y → ; Stmt and Y → λ                  (marker 5)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2806A64F-D8A3-4CA0-BD2A-F4DEF3A12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BDFADC-3E0F-47FB-A212-448F7A963AFA}" type="slidenum">
              <a:rPr kumimoji="0" lang="en-US" altLang="zh-TW"/>
              <a:pPr eaLnBrk="1" hangingPunct="1"/>
              <a:t>43</a:t>
            </a:fld>
            <a:endParaRPr kumimoji="0"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31A816F-805F-4B1D-AE3D-C1ADFB26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Recursion (Cont.)</a:t>
            </a:r>
            <a:endParaRPr lang="zh-TW" altLang="en-US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06FF5128-11B3-4875-9A2E-673C7B39D461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600200" y="1447800"/>
            <a:ext cx="7581900" cy="4648200"/>
          </a:xfrm>
          <a:noFill/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CC3AC77A-BF36-45FD-9D3E-306688F7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3238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>
            <a:extLst>
              <a:ext uri="{FF2B5EF4-FFF2-40B4-BE49-F238E27FC236}">
                <a16:creationId xmlns:a16="http://schemas.microsoft.com/office/drawing/2014/main" id="{5C18F7B4-3BBF-43F3-9C79-28B8C935A699}"/>
              </a:ext>
            </a:extLst>
          </p:cNvPr>
          <p:cNvSpPr/>
          <p:nvPr/>
        </p:nvSpPr>
        <p:spPr>
          <a:xfrm>
            <a:off x="838200" y="2667000"/>
            <a:ext cx="4572000" cy="1295400"/>
          </a:xfrm>
          <a:prstGeom prst="roundRect">
            <a:avLst>
              <a:gd name="adj" fmla="val 89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0AD920C-4A1D-451C-A653-24EE08D86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 1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70AD98B-3797-471F-ACA2-E04C8B953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Construct the LL(1) table for the following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grammar: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1  Expr → - Expr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2  Expr → (Expr)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3  Expr → Var ExprTail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4  ExprTail → - Expr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5  ExprTail → λ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6  Var → id VarTail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7  VarTail → (Expr)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/>
              <a:t>		8  VarTail → λ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662E425-5E2B-4663-88F1-965B19446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 1 Solution</a:t>
            </a:r>
            <a:endParaRPr lang="zh-TW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6E81DF-32C6-4390-88E9-E51756064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First(Expr)       = {-, (, id}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First(ExprTail) = {-,         λ}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First (Var)        = {      id}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First (VarTail)  = {   (,      λ}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Follow (Expr) = Follow (ExprTail) = {$, )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Follow (Var)                                  = {$, ), -}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Follow (VarTail)                            = {$, ), -} </a:t>
            </a:r>
            <a:endParaRPr lang="zh-TW" altLang="en-US"/>
          </a:p>
          <a:p>
            <a:pPr>
              <a:lnSpc>
                <a:spcPct val="90000"/>
              </a:lnSpc>
              <a:buFontTx/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8">
            <a:extLst>
              <a:ext uri="{FF2B5EF4-FFF2-40B4-BE49-F238E27FC236}">
                <a16:creationId xmlns:a16="http://schemas.microsoft.com/office/drawing/2014/main" id="{82F14C26-7566-431A-8277-A6C09949C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TW" sz="4000"/>
              <a:t>Homework 1 Solution (Cont.)</a:t>
            </a:r>
            <a:endParaRPr lang="zh-TW" altLang="en-US" sz="4000"/>
          </a:p>
        </p:txBody>
      </p:sp>
      <p:graphicFrame>
        <p:nvGraphicFramePr>
          <p:cNvPr id="59490" name="Group 98">
            <a:extLst>
              <a:ext uri="{FF2B5EF4-FFF2-40B4-BE49-F238E27FC236}">
                <a16:creationId xmlns:a16="http://schemas.microsoft.com/office/drawing/2014/main" id="{FDDC15CE-1626-4124-9212-E5EFC3A23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544036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02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Non-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Terminal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Input Symbol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-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Times New Roman" pitchFamily="18" charset="0"/>
                        </a:rPr>
                        <a:t>Expr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ExprTail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VarTail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0B86EA1F-5DD2-40FF-A61F-9004ACF7E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88D8E00-2271-4B3E-B93E-B90AE91AFB83}" type="slidenum">
              <a:rPr kumimoji="0" lang="en-US" altLang="zh-TW"/>
              <a:pPr eaLnBrk="1" hangingPunct="1"/>
              <a:t>47</a:t>
            </a:fld>
            <a:endParaRPr kumimoji="0" lang="en-US" altLang="zh-TW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C820C9C-9536-4293-8CD9-398032186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Homework 2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5F444C0-753F-4746-B1C4-ADBD4C048F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Given the grammar:</a:t>
            </a:r>
          </a:p>
          <a:p>
            <a:pPr marL="692150" lvl="1" indent="-347663" eaLnBrk="1" hangingPunct="1"/>
            <a:r>
              <a:rPr lang="en-US" altLang="zh-TW"/>
              <a:t>S → i E t S S’ | a</a:t>
            </a:r>
          </a:p>
          <a:p>
            <a:pPr marL="692150" lvl="1" indent="-347663" eaLnBrk="1" hangingPunct="1"/>
            <a:r>
              <a:rPr lang="en-US" altLang="zh-TW"/>
              <a:t>S’ → e S | λ</a:t>
            </a:r>
          </a:p>
          <a:p>
            <a:pPr marL="692150" lvl="1" indent="-347663" eaLnBrk="1" hangingPunct="1"/>
            <a:r>
              <a:rPr lang="en-US" altLang="zh-TW"/>
              <a:t>E → b</a:t>
            </a:r>
          </a:p>
          <a:p>
            <a:pPr marL="692150" lvl="1" indent="-347663" eaLnBrk="1" hangingPunct="1"/>
            <a:endParaRPr lang="en-US" altLang="zh-TW"/>
          </a:p>
          <a:p>
            <a:pPr marL="692150" lvl="1" indent="-347663" eaLnBrk="1" hangingPunct="1"/>
            <a:r>
              <a:rPr lang="en-US" altLang="zh-TW"/>
              <a:t>1. Find the first set and follow set.</a:t>
            </a:r>
          </a:p>
          <a:p>
            <a:pPr marL="692150" lvl="1" indent="-347663" eaLnBrk="1" hangingPunct="1"/>
            <a:r>
              <a:rPr lang="en-US" altLang="zh-TW"/>
              <a:t>2. Build the parsing table.</a:t>
            </a:r>
          </a:p>
        </p:txBody>
      </p:sp>
      <p:sp>
        <p:nvSpPr>
          <p:cNvPr id="49157" name="投影片編號版面配置區 3">
            <a:extLst>
              <a:ext uri="{FF2B5EF4-FFF2-40B4-BE49-F238E27FC236}">
                <a16:creationId xmlns:a16="http://schemas.microsoft.com/office/drawing/2014/main" id="{F751CAD7-12A8-42BC-BFAA-DF54F660E1B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F55517C7-BE57-4365-B7A7-2CCAEE1EC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80DAE1-F535-4ED7-AFCD-7DF184F1F06D}" type="slidenum">
              <a:rPr kumimoji="0" lang="en-US" altLang="zh-TW"/>
              <a:pPr eaLnBrk="1" hangingPunct="1"/>
              <a:t>48</a:t>
            </a:fld>
            <a:endParaRPr kumimoji="0" lang="en-US" altLang="zh-TW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2DDEDC7-01BD-4155-842D-D4107B4EF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 2 Solution 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9BA3694-BF0B-4E6B-997C-FE14F13AD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endParaRPr lang="en-US" altLang="zh-TW"/>
          </a:p>
          <a:p>
            <a:pPr marL="609600" indent="-609600">
              <a:buFontTx/>
              <a:buNone/>
            </a:pPr>
            <a:r>
              <a:rPr lang="en-US" altLang="zh-TW"/>
              <a:t>   First(S) = {i, a}</a:t>
            </a:r>
          </a:p>
          <a:p>
            <a:pPr marL="609600" indent="-609600">
              <a:buFontTx/>
              <a:buNone/>
            </a:pPr>
            <a:r>
              <a:rPr lang="en-US" altLang="zh-TW"/>
              <a:t>   First(S’) = {e, λ}</a:t>
            </a:r>
          </a:p>
          <a:p>
            <a:pPr marL="609600" indent="-609600">
              <a:buFontTx/>
              <a:buNone/>
            </a:pPr>
            <a:r>
              <a:rPr lang="en-US" altLang="zh-TW"/>
              <a:t>   First (E) = {b}</a:t>
            </a:r>
          </a:p>
          <a:p>
            <a:pPr marL="609600" indent="-609600">
              <a:buFontTx/>
              <a:buNone/>
            </a:pPr>
            <a:endParaRPr lang="en-US" altLang="zh-TW"/>
          </a:p>
          <a:p>
            <a:pPr marL="609600" indent="-609600">
              <a:buFontTx/>
              <a:buNone/>
            </a:pPr>
            <a:r>
              <a:rPr lang="en-US" altLang="zh-TW"/>
              <a:t>   Follow (S) = Follow (S’) = {$, e}</a:t>
            </a:r>
          </a:p>
          <a:p>
            <a:pPr marL="609600" indent="-609600">
              <a:buFontTx/>
              <a:buNone/>
            </a:pPr>
            <a:r>
              <a:rPr lang="en-US" altLang="zh-TW"/>
              <a:t>   Follow (E)                      = {t}</a:t>
            </a:r>
            <a:endParaRPr lang="zh-TW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>
            <a:extLst>
              <a:ext uri="{FF2B5EF4-FFF2-40B4-BE49-F238E27FC236}">
                <a16:creationId xmlns:a16="http://schemas.microsoft.com/office/drawing/2014/main" id="{7DD24AC5-10F3-42B7-8A96-AAB88BE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3DE0C4-71CE-4357-A7BC-B1C6D0265FB6}" type="slidenum">
              <a:rPr kumimoji="0" lang="en-US" altLang="zh-TW"/>
              <a:pPr eaLnBrk="1" hangingPunct="1"/>
              <a:t>49</a:t>
            </a:fld>
            <a:endParaRPr kumimoji="0" lang="en-US" altLang="zh-TW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1CB0EB-9BA6-49F3-80BB-A111DA4BC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 2 Solution (Cont.)</a:t>
            </a:r>
            <a:endParaRPr lang="zh-TW" altLang="en-US"/>
          </a:p>
        </p:txBody>
      </p:sp>
      <p:graphicFrame>
        <p:nvGraphicFramePr>
          <p:cNvPr id="54491" name="Group 219">
            <a:extLst>
              <a:ext uri="{FF2B5EF4-FFF2-40B4-BE49-F238E27FC236}">
                <a16:creationId xmlns:a16="http://schemas.microsoft.com/office/drawing/2014/main" id="{C373E0D3-9EB8-424F-93AB-9F59F12FCD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27876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213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Non-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Terminal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Input Symbol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" pitchFamily="18" charset="0"/>
                        </a:rPr>
                        <a:t>’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3/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48" name="Rectangle 220">
            <a:extLst>
              <a:ext uri="{FF2B5EF4-FFF2-40B4-BE49-F238E27FC236}">
                <a16:creationId xmlns:a16="http://schemas.microsoft.com/office/drawing/2014/main" id="{A66968CA-CC0A-4EA2-8538-BFBF0955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81600"/>
            <a:ext cx="8382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/>
              <a:t>As First(S’) contains λ and Follow (S’) = {$, e} </a:t>
            </a:r>
            <a:r>
              <a:rPr lang="en-US" altLang="zh-TW" sz="2000">
                <a:solidFill>
                  <a:srgbClr val="FF0000"/>
                </a:solidFill>
              </a:rPr>
              <a:t>So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FF0000"/>
                </a:solidFill>
              </a:rPr>
              <a:t>rule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FF0000"/>
                </a:solidFill>
              </a:rPr>
              <a:t>4 is added to e, $. </a:t>
            </a:r>
          </a:p>
          <a:p>
            <a:pPr>
              <a:spcBef>
                <a:spcPct val="20000"/>
              </a:spcBef>
            </a:pPr>
            <a:r>
              <a:rPr lang="en-US" altLang="zh-TW" sz="2000"/>
              <a:t>3/4 (rule 3 or 4) means an error. This is not LL(1) grammar. </a:t>
            </a:r>
            <a:endParaRPr lang="zh-TW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C091D245-EE9C-4AFD-BAB9-BA74E523C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BD27C1-8854-498F-B5FB-C3EA0E4F4234}" type="slidenum">
              <a:rPr kumimoji="0" lang="en-US" altLang="zh-TW"/>
              <a:pPr eaLnBrk="1" hangingPunct="1"/>
              <a:t>5</a:t>
            </a:fld>
            <a:endParaRPr kumimoji="0" lang="en-US" altLang="zh-TW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E26CE1-0CC8-40D1-8A76-851F931AF4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Recursive Descent Parser (Cont.)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19D691F-7245-4EB3-AAFF-86E95FCDE2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Now, we have a match for the second input symbol “a”, so we advance the input pointer to “d”, the third input symbol, and compare d against the next leaf “b”.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Backtracking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400"/>
              <a:t>Since “b” does not match “d”, we report failure and go back to A to see whether there is </a:t>
            </a:r>
            <a:r>
              <a:rPr lang="en-US" altLang="zh-TW" sz="2400">
                <a:solidFill>
                  <a:srgbClr val="0099FF"/>
                </a:solidFill>
              </a:rPr>
              <a:t>another alternative for A</a:t>
            </a:r>
            <a:r>
              <a:rPr lang="en-US" altLang="zh-TW" sz="2400">
                <a:solidFill>
                  <a:srgbClr val="FF0000"/>
                </a:solidFill>
              </a:rPr>
              <a:t> </a:t>
            </a:r>
            <a:r>
              <a:rPr lang="en-US" altLang="zh-TW" sz="2400"/>
              <a:t>that has not been tried - that might produce a match! 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400"/>
              <a:t>In going back to A, we must reset the input pointer to “a”. </a:t>
            </a:r>
          </a:p>
        </p:txBody>
      </p:sp>
      <p:sp>
        <p:nvSpPr>
          <p:cNvPr id="6149" name="投影片編號版面配置區 3">
            <a:extLst>
              <a:ext uri="{FF2B5EF4-FFF2-40B4-BE49-F238E27FC236}">
                <a16:creationId xmlns:a16="http://schemas.microsoft.com/office/drawing/2014/main" id="{880636BC-EB1D-41FE-8A61-9D058691953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4D0DF6BC-23B0-4EE9-9D22-E97A2D54E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C59C91-B04A-4830-B6DC-57F8FF459E49}" type="slidenum">
              <a:rPr kumimoji="0" lang="en-US" altLang="zh-TW"/>
              <a:pPr eaLnBrk="1" hangingPunct="1"/>
              <a:t>6</a:t>
            </a:fld>
            <a:endParaRPr kumimoji="0" lang="en-US" altLang="zh-TW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4C297F6-7CA7-450F-92CE-30654BBD55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Recursive Descent Parser (Cont.)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1E51C44-8C15-4B36-9F2A-0BE355AD70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Step 3.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     S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c     A    d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     a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7173" name="Line 4">
            <a:extLst>
              <a:ext uri="{FF2B5EF4-FFF2-40B4-BE49-F238E27FC236}">
                <a16:creationId xmlns:a16="http://schemas.microsoft.com/office/drawing/2014/main" id="{2CBE65E4-4CC7-4F05-AB13-4E140D21A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35756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4" name="Line 5">
            <a:extLst>
              <a:ext uri="{FF2B5EF4-FFF2-40B4-BE49-F238E27FC236}">
                <a16:creationId xmlns:a16="http://schemas.microsoft.com/office/drawing/2014/main" id="{C99D6FD9-3CB3-42B4-BE10-85BA12763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3575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6">
            <a:extLst>
              <a:ext uri="{FF2B5EF4-FFF2-40B4-BE49-F238E27FC236}">
                <a16:creationId xmlns:a16="http://schemas.microsoft.com/office/drawing/2014/main" id="{D38F9706-61EF-43FD-99F0-77818BCD1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357563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Line 7">
            <a:extLst>
              <a:ext uri="{FF2B5EF4-FFF2-40B4-BE49-F238E27FC236}">
                <a16:creationId xmlns:a16="http://schemas.microsoft.com/office/drawing/2014/main" id="{22BC4FC8-210A-4B58-9FC7-D814680FD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5085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投影片編號版面配置區 7">
            <a:extLst>
              <a:ext uri="{FF2B5EF4-FFF2-40B4-BE49-F238E27FC236}">
                <a16:creationId xmlns:a16="http://schemas.microsoft.com/office/drawing/2014/main" id="{D306A82B-26C7-47E2-8C89-14946976FDC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F00B0FF6-A1B3-4C90-B3FB-FD29A21DF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05306B-D94E-4CEA-B3E5-4B9DE7E184FA}" type="slidenum">
              <a:rPr kumimoji="0" lang="en-US" altLang="zh-TW"/>
              <a:pPr eaLnBrk="1" hangingPunct="1"/>
              <a:t>7</a:t>
            </a:fld>
            <a:endParaRPr kumimoji="0" lang="en-US" altLang="zh-TW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C1CB69F-2802-4C19-BC74-A63CE0C204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Creating a top-down parser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33F4251-AA2B-45AE-975F-F9486B73DB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n-US" altLang="zh-TW"/>
              <a:t>Top-down parsing can be viewed as the problem of constructing a parse tree for the input string, starting form the root and creating the nodes of the parse tree in preorder.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 example follows.</a:t>
            </a:r>
          </a:p>
        </p:txBody>
      </p:sp>
      <p:sp>
        <p:nvSpPr>
          <p:cNvPr id="8197" name="投影片編號版面配置區 3">
            <a:extLst>
              <a:ext uri="{FF2B5EF4-FFF2-40B4-BE49-F238E27FC236}">
                <a16:creationId xmlns:a16="http://schemas.microsoft.com/office/drawing/2014/main" id="{8CD503AF-B9C4-47D8-B390-59A57A7BAFF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86437B-3768-43CB-84A7-7FFDC7E9E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105A3D-8E8D-4051-99F3-F53590F780CC}" type="slidenum">
              <a:rPr kumimoji="0" lang="en-US" altLang="zh-TW"/>
              <a:pPr eaLnBrk="1" hangingPunct="1"/>
              <a:t>8</a:t>
            </a:fld>
            <a:endParaRPr kumimoji="0" lang="en-US" altLang="zh-TW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BC3CF2B-963F-4D92-A674-570AD64F0B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Creating a top-down parser (Cont.)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40259F4-9220-47F3-B3CB-0A71DA5CCD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Given the grammar :</a:t>
            </a:r>
          </a:p>
          <a:p>
            <a:pPr marL="692150" lvl="1" indent="-347663" eaLnBrk="1" hangingPunct="1"/>
            <a:r>
              <a:rPr lang="en-US" altLang="zh-TW"/>
              <a:t>E → TE’</a:t>
            </a:r>
          </a:p>
          <a:p>
            <a:pPr marL="692150" lvl="1" indent="-347663" eaLnBrk="1" hangingPunct="1"/>
            <a:r>
              <a:rPr lang="en-US" altLang="zh-TW"/>
              <a:t>E’ → +TE’ | λ</a:t>
            </a:r>
          </a:p>
          <a:p>
            <a:pPr marL="692150" lvl="1" indent="-347663" eaLnBrk="1" hangingPunct="1"/>
            <a:r>
              <a:rPr lang="en-US" altLang="zh-TW"/>
              <a:t>T → FT’</a:t>
            </a:r>
          </a:p>
          <a:p>
            <a:pPr marL="692150" lvl="1" indent="-347663" eaLnBrk="1" hangingPunct="1"/>
            <a:r>
              <a:rPr lang="en-US" altLang="zh-TW"/>
              <a:t>T’ → *FT’ | λ</a:t>
            </a:r>
          </a:p>
          <a:p>
            <a:pPr marL="692150" lvl="1" indent="-347663" eaLnBrk="1" hangingPunct="1"/>
            <a:r>
              <a:rPr lang="en-US" altLang="zh-TW"/>
              <a:t>F → (E) | id</a:t>
            </a:r>
          </a:p>
          <a:p>
            <a:pPr eaLnBrk="1" hangingPunct="1"/>
            <a:r>
              <a:rPr lang="en-US" altLang="zh-TW"/>
              <a:t>The input: id + id * id</a:t>
            </a:r>
          </a:p>
          <a:p>
            <a:pPr eaLnBrk="1" hangingPunct="1"/>
            <a:endParaRPr lang="en-US" altLang="zh-TW"/>
          </a:p>
        </p:txBody>
      </p:sp>
      <p:sp>
        <p:nvSpPr>
          <p:cNvPr id="9221" name="投影片編號版面配置區 3">
            <a:extLst>
              <a:ext uri="{FF2B5EF4-FFF2-40B4-BE49-F238E27FC236}">
                <a16:creationId xmlns:a16="http://schemas.microsoft.com/office/drawing/2014/main" id="{4AD497F6-4F51-4128-8900-295DCA2EAA91}"/>
              </a:ext>
            </a:extLst>
          </p:cNvPr>
          <p:cNvSpPr txBox="1">
            <a:spLocks noGrp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BB5BCABB-0BC0-4257-9B18-6AA13FD2E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D7944A1-0412-4630-973E-FB79ECA8AA4F}" type="slidenum">
              <a:rPr kumimoji="0" lang="en-US" altLang="zh-TW"/>
              <a:pPr eaLnBrk="1" hangingPunct="1"/>
              <a:t>9</a:t>
            </a:fld>
            <a:endParaRPr kumimoji="0" lang="en-US" altLang="zh-TW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36BE009-52EE-43A5-A640-4F518F2462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Creating a top-down parser (Cont.)</a:t>
            </a:r>
          </a:p>
        </p:txBody>
      </p:sp>
      <p:pic>
        <p:nvPicPr>
          <p:cNvPr id="10244" name="Picture 3" descr="3">
            <a:extLst>
              <a:ext uri="{FF2B5EF4-FFF2-40B4-BE49-F238E27FC236}">
                <a16:creationId xmlns:a16="http://schemas.microsoft.com/office/drawing/2014/main" id="{62D9BD4D-26A0-4BEE-82B3-3F6A5CF7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7299" r="6319" b="8261"/>
          <a:stretch>
            <a:fillRect/>
          </a:stretch>
        </p:blipFill>
        <p:spPr bwMode="auto">
          <a:xfrm>
            <a:off x="468313" y="1412875"/>
            <a:ext cx="72009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投影片編號版面配置區 3">
            <a:extLst>
              <a:ext uri="{FF2B5EF4-FFF2-40B4-BE49-F238E27FC236}">
                <a16:creationId xmlns:a16="http://schemas.microsoft.com/office/drawing/2014/main" id="{A4D2BAF5-D5E9-478F-BD9F-A22D548A9D0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2579</Words>
  <Application>Microsoft Office PowerPoint</Application>
  <PresentationFormat>如螢幕大小 (4:3)</PresentationFormat>
  <Paragraphs>516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Arial</vt:lpstr>
      <vt:lpstr>新細明體</vt:lpstr>
      <vt:lpstr>Calibri</vt:lpstr>
      <vt:lpstr>Georgia</vt:lpstr>
      <vt:lpstr>Wingdings</vt:lpstr>
      <vt:lpstr>Times New Roman</vt:lpstr>
      <vt:lpstr>預設簡報設計</vt:lpstr>
      <vt:lpstr>PowerPoint 簡報</vt:lpstr>
      <vt:lpstr>Recursive Descent Parser</vt:lpstr>
      <vt:lpstr>Recursive Descent Parser (Cont.)</vt:lpstr>
      <vt:lpstr>Recursive Descent Parser (Cont.)</vt:lpstr>
      <vt:lpstr>Recursive Descent Parser (Cont.)</vt:lpstr>
      <vt:lpstr>Recursive Descent Parser (Cont.)</vt:lpstr>
      <vt:lpstr>Creating a top-down parser</vt:lpstr>
      <vt:lpstr>Creating a top-down parser (Cont.)</vt:lpstr>
      <vt:lpstr>Creating a top-down parser (Cont.)</vt:lpstr>
      <vt:lpstr>Top-down parsing</vt:lpstr>
      <vt:lpstr>Top-down parsing</vt:lpstr>
      <vt:lpstr>NOTE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LL(1) Parsers</vt:lpstr>
      <vt:lpstr>LL(1) Parsers (Cont.)</vt:lpstr>
      <vt:lpstr>Some helping examples</vt:lpstr>
      <vt:lpstr>Construction of a predictive parsing table</vt:lpstr>
      <vt:lpstr>LL(1) Parsers (Cont.)</vt:lpstr>
      <vt:lpstr>LL(1) Parsers (Cont.)</vt:lpstr>
      <vt:lpstr>LL(1) Parsers (Cont.)</vt:lpstr>
      <vt:lpstr>Model of a table-driven predictive parser</vt:lpstr>
      <vt:lpstr>Predictive parsing algorithm</vt:lpstr>
      <vt:lpstr>LL(1) Parsers (Cont.)</vt:lpstr>
      <vt:lpstr>LL(1) Parsers (Cont.)</vt:lpstr>
      <vt:lpstr>LL(1) Parsers (Cont.)</vt:lpstr>
      <vt:lpstr>LL(1) Parsers (Cont.)</vt:lpstr>
      <vt:lpstr>LL(1) Parsers (Cont.)</vt:lpstr>
      <vt:lpstr>Common Prefix</vt:lpstr>
      <vt:lpstr>PowerPoint 簡報</vt:lpstr>
      <vt:lpstr>PowerPoint 簡報</vt:lpstr>
      <vt:lpstr>Left Recursion</vt:lpstr>
      <vt:lpstr>Left Recursion (Cont.)</vt:lpstr>
      <vt:lpstr>Left Recursion (Cont.)</vt:lpstr>
      <vt:lpstr>Left Recursion (Cont.)</vt:lpstr>
      <vt:lpstr>Left Recursion (Cont.)</vt:lpstr>
      <vt:lpstr>Left Recursion (Cont.)</vt:lpstr>
      <vt:lpstr>Left Recursion (Cont.)</vt:lpstr>
      <vt:lpstr>Homework 1</vt:lpstr>
      <vt:lpstr>Homework 1 Solution</vt:lpstr>
      <vt:lpstr>Homework 1 Solution (Cont.)</vt:lpstr>
      <vt:lpstr>Homework 2</vt:lpstr>
      <vt:lpstr>Homework 2 Solution </vt:lpstr>
      <vt:lpstr>Homework 2 Solution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Krystal</dc:creator>
  <cp:lastModifiedBy>謝瑄 (108502205)</cp:lastModifiedBy>
  <cp:revision>74</cp:revision>
  <cp:lastPrinted>1601-01-01T00:00:00Z</cp:lastPrinted>
  <dcterms:created xsi:type="dcterms:W3CDTF">1601-01-01T00:00:00Z</dcterms:created>
  <dcterms:modified xsi:type="dcterms:W3CDTF">2021-11-11T05:51:22Z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