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99" r:id="rId4"/>
    <p:sldId id="300" r:id="rId5"/>
    <p:sldId id="277" r:id="rId6"/>
    <p:sldId id="293" r:id="rId7"/>
    <p:sldId id="301" r:id="rId8"/>
    <p:sldId id="295" r:id="rId9"/>
    <p:sldId id="318" r:id="rId10"/>
    <p:sldId id="316" r:id="rId11"/>
    <p:sldId id="261" r:id="rId12"/>
    <p:sldId id="296" r:id="rId13"/>
    <p:sldId id="304" r:id="rId14"/>
    <p:sldId id="258" r:id="rId15"/>
    <p:sldId id="302" r:id="rId16"/>
    <p:sldId id="267" r:id="rId17"/>
    <p:sldId id="286" r:id="rId18"/>
    <p:sldId id="281" r:id="rId19"/>
    <p:sldId id="283" r:id="rId20"/>
    <p:sldId id="285" r:id="rId21"/>
    <p:sldId id="287" r:id="rId22"/>
    <p:sldId id="317" r:id="rId23"/>
    <p:sldId id="311" r:id="rId24"/>
    <p:sldId id="312" r:id="rId25"/>
    <p:sldId id="313" r:id="rId26"/>
    <p:sldId id="314" r:id="rId27"/>
    <p:sldId id="315" r:id="rId28"/>
    <p:sldId id="272" r:id="rId29"/>
    <p:sldId id="288" r:id="rId30"/>
    <p:sldId id="279" r:id="rId31"/>
    <p:sldId id="280" r:id="rId32"/>
    <p:sldId id="291" r:id="rId33"/>
    <p:sldId id="303" r:id="rId34"/>
    <p:sldId id="310" r:id="rId35"/>
  </p:sldIdLst>
  <p:sldSz cx="9906000" cy="6858000" type="A4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3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AEA5FE2-FFC6-40B8-B126-5E990806C9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432A6D4-0E95-435F-83F2-BA9D3F1B1A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702AF936-4BF9-47F9-B146-D4BCF2B256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92AE6C7B-9E19-4284-9DCF-6C6DCD3CD4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F0174D-4FE0-4A94-986A-BABD6777B7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105509-785E-41ED-9CA3-ED459CBAE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B6AFD7-1345-469F-A780-7B092F732F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CF7CA1-A703-4B2C-A864-34919A2E3D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BF8DBED-0529-498D-9B98-FAF02AB29C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3420926-94D5-45DC-92D0-78785A9EAE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6C512FE-6ADD-4E53-A926-0FEE4E570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492EEB-D6C5-4A57-B5A3-221DA56439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D161213-0C13-475F-AF1A-943AF6D3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1AAA97F-4449-4247-8335-846FB4871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396240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8258440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6240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F49A37-B0AE-4DCD-93D9-FED12FF58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657689-DA84-4CAF-BF52-72D4DBF923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96E62A-8E0C-465D-AD8A-E2896408BF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09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F5F415-F1A1-4E57-B1E4-782A68C71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8A5588-708A-4E87-B559-884445728B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B501-0FFE-44C1-85F2-28EF3EF82C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2541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2145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FD462-2246-4914-8880-D02703E350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CC2C64-49EC-4D07-8BAA-9EF5594D90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B3211-B359-4C76-89FF-95E0F23AAD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6151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4EDA80-DA1B-49B0-8D52-D0F9189A8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3ECDB-B827-4FDB-9CA4-D8D68A8078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6BF46-AC3B-4196-B789-2BCBF9068C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376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5EF0D8-C0E7-49F2-8520-A965F37B6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397C3-9423-4617-AAB6-EE7B48DE4D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AAE5-445C-42EE-A7CC-3A0F856585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9473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4AC86-A4F2-46F4-B46F-B0BE0EF70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CECE0-56C0-4A82-8CD8-6FB1F41CCB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02EA3-0736-4516-9984-5D28BB0CB9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91520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7E96E7-5069-400F-9766-7811BF3EC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ACAE2B-C697-49CF-9BD7-E5BBF17BD3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05286-C05B-45DF-AC0F-DC62B74313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7785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CF790D-44BD-4104-A55E-049CBD760A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82C727-1180-46DB-9CEB-4951187943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468DD-EC0D-4652-B00A-EA7C54D34E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570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486215-6528-4944-ACDB-469D01AEE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BC5DA7-9454-4109-A75B-B45063D3BC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241AB-0A51-4D18-9102-A9BD76C936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53150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F9B7F-A9D3-4834-927F-A20A4DB92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A9059-C76A-4A3C-905D-32F5455A6C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F9C7-7D62-4A7D-B287-EF17B52424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088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0DCE2-553C-4365-BECC-3BFCC42B9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B77FA-F6E5-4BC3-956E-EDF86069F6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73DBB-615B-482A-ACC2-97FB03C5B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570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CED9FEE-F332-4A70-B9BA-07E399FA2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60AFC-744C-4594-86CB-562068AA2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FBEA5B8-6E34-48EA-B54E-776A3DA6CA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F8B9399F-AFED-4CBF-8162-53D21A4073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4008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 smtClean="0">
                <a:ea typeface="Arial Unicode MS" panose="020B0604020202020204" pitchFamily="34" charset="-120"/>
              </a:defRPr>
            </a:lvl1pPr>
          </a:lstStyle>
          <a:p>
            <a:pPr>
              <a:defRPr/>
            </a:pPr>
            <a:fld id="{E3E49FF3-43C6-4084-A4C1-5B302929A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A950EFBE-100B-4937-B63D-9C4082E4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6909AE25-2E7E-46EB-B288-9DFD132ED3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CCDE2-EC65-448D-8F9C-6B4F30F6091F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3AEA9C-6014-421F-B4F5-43257907EC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8258175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err="1"/>
              <a:t>Yacc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167C3-3E3B-42A5-97F9-0C074F8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dirty="0"/>
              <a:t>Example code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Process Analysis 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DF76D527-B4A8-42E7-863C-A001052D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Ex:2+3+4</a:t>
            </a:r>
            <a:endParaRPr lang="zh-TW" altLang="en-US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40B6C2E2-C0A9-4218-B1E3-A42F260DC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17067D-5AB7-461D-B1CC-E49EDAE4172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/>
          </a:p>
        </p:txBody>
      </p:sp>
      <p:pic>
        <p:nvPicPr>
          <p:cNvPr id="14341" name="圖片 5">
            <a:extLst>
              <a:ext uri="{FF2B5EF4-FFF2-40B4-BE49-F238E27FC236}">
                <a16:creationId xmlns:a16="http://schemas.microsoft.com/office/drawing/2014/main" id="{04641C04-80A6-420A-A0B2-2B0C429F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514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圖片 2">
            <a:extLst>
              <a:ext uri="{FF2B5EF4-FFF2-40B4-BE49-F238E27FC236}">
                <a16:creationId xmlns:a16="http://schemas.microsoft.com/office/drawing/2014/main" id="{FC030957-E180-4AE8-9764-657CBE521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95513"/>
            <a:ext cx="3656013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>
            <a:extLst>
              <a:ext uri="{FF2B5EF4-FFF2-40B4-BE49-F238E27FC236}">
                <a16:creationId xmlns:a16="http://schemas.microsoft.com/office/drawing/2014/main" id="{0DE0370D-4447-4CF5-90FB-448E58AD1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9776D-43C5-43EB-AAEF-566BCC49801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BFF4958-7363-4FCF-A6B9-A6F2DDF12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Compile and Run the Example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F17686C-7C65-42ED-95A6-1BB1AE6DB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600" dirty="0"/>
              <a:t>How to compile?</a:t>
            </a:r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  <a:p>
            <a:pPr eaLnBrk="1" hangingPunct="1">
              <a:defRPr/>
            </a:pPr>
            <a:endParaRPr lang="en-US" altLang="zh-TW" sz="2600" dirty="0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DCF25971-4BEE-47C8-A542-81701679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14600"/>
            <a:ext cx="817245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#compile bison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bison -d -o </a:t>
            </a:r>
            <a:r>
              <a:rPr lang="en-US" altLang="zh-TW" sz="1800">
                <a:solidFill>
                  <a:srgbClr val="00B05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y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.tab.c </a:t>
            </a:r>
            <a:r>
              <a:rPr lang="en-US" altLang="zh-TW" sz="180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ex1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.y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gcc -c -g -I.. </a:t>
            </a:r>
            <a:r>
              <a:rPr lang="en-US" altLang="zh-TW" sz="1800">
                <a:solidFill>
                  <a:srgbClr val="00B05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y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.tab.c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#compile flex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flex -o </a:t>
            </a:r>
            <a:r>
              <a:rPr lang="en-US" altLang="zh-TW" sz="1800">
                <a:solidFill>
                  <a:srgbClr val="7030A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lex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.yy.c </a:t>
            </a:r>
            <a:r>
              <a:rPr lang="en-US" altLang="zh-TW" sz="180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ex1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gcc -c -g -I.. </a:t>
            </a:r>
            <a:r>
              <a:rPr lang="en-US" altLang="zh-TW" sz="1800">
                <a:solidFill>
                  <a:srgbClr val="7030A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lex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.yy.c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#compile and link bison and flex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gcc -o </a:t>
            </a:r>
            <a:r>
              <a:rPr lang="en-US" altLang="zh-TW" sz="1800">
                <a:solidFill>
                  <a:srgbClr val="0070C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ex1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B05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y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.tab.o </a:t>
            </a:r>
            <a:r>
              <a:rPr lang="en-US" altLang="zh-TW" sz="1800">
                <a:solidFill>
                  <a:srgbClr val="7030A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lex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.yy.o -ll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74B01-D61F-4281-BA62-51F31FD8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dirty="0"/>
              <a:t>Run</a:t>
            </a:r>
            <a:endParaRPr lang="zh-TW" altLang="en-US" dirty="0"/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1596A637-7E7D-4179-A690-B2A61000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000"/>
              <a:t>$ ./ex1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000"/>
              <a:t>$ 1+2+3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3200"/>
              <a:t>Output</a:t>
            </a:r>
            <a:r>
              <a:rPr lang="zh-TW" altLang="en-US" sz="3200"/>
              <a:t>：</a:t>
            </a:r>
            <a:endParaRPr lang="en-US" altLang="zh-TW" sz="3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000"/>
              <a:t>$</a:t>
            </a:r>
            <a:r>
              <a:rPr lang="zh-TW" altLang="en-US" sz="2000"/>
              <a:t> </a:t>
            </a:r>
            <a:r>
              <a:rPr lang="en-US" altLang="zh-TW" sz="2000"/>
              <a:t>6</a:t>
            </a:r>
            <a:endParaRPr lang="zh-TW" altLang="en-US" sz="2000"/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065B02B8-3040-4DC0-884B-01351CCF1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E4774E-DB5B-4462-8A1A-18A102A93B7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596DE-1F5E-44C0-9B6B-1F8ED24D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1</a:t>
            </a:r>
            <a:endParaRPr lang="zh-TW" altLang="en-US" dirty="0"/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22BF72C1-E194-4391-A9C6-7BB7F233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Use *.sh to execute compile command</a:t>
            </a:r>
            <a:endParaRPr lang="zh-TW" altLang="en-US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7E6D294D-48AB-44A5-BD7E-766BC11BC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D51B4-9C81-491C-B7A1-1368DBBE381B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516133CA-256A-4894-AE6A-55FCB6E9C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6CB2C-5675-4E36-A728-D551481EFDC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A63D58C-5D94-4A0E-A1EF-A3AACDC2A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First Impression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AEBFDE7C-7822-4553-AF2E-B84870FE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The structure of a yacc program – three sections</a:t>
            </a:r>
          </a:p>
          <a:p>
            <a:pPr lvl="1" eaLnBrk="1" hangingPunct="1"/>
            <a:r>
              <a:rPr lang="en-US" altLang="zh-TW" sz="2200"/>
              <a:t>Definition section: any initial C/C++ codes or definitions</a:t>
            </a:r>
          </a:p>
          <a:p>
            <a:pPr lvl="1" eaLnBrk="1" hangingPunct="1"/>
            <a:r>
              <a:rPr lang="en-US" altLang="zh-TW" sz="2200"/>
              <a:t>Rules section: </a:t>
            </a:r>
            <a:r>
              <a:rPr lang="en-US" altLang="zh-TW" sz="2200">
                <a:solidFill>
                  <a:srgbClr val="000000"/>
                </a:solidFill>
              </a:rPr>
              <a:t>grammar</a:t>
            </a:r>
            <a:r>
              <a:rPr lang="en-US" altLang="zh-TW" sz="2200">
                <a:solidFill>
                  <a:srgbClr val="FF0000"/>
                </a:solidFill>
              </a:rPr>
              <a:t> </a:t>
            </a:r>
            <a:r>
              <a:rPr lang="en-US" altLang="zh-TW" sz="2200"/>
              <a:t>+ action, separated by whitespaces. </a:t>
            </a:r>
            <a:r>
              <a:rPr lang="en-US" altLang="zh-TW" sz="2200">
                <a:solidFill>
                  <a:srgbClr val="000000"/>
                </a:solidFill>
              </a:rPr>
              <a:t>A production rule consists of grammar and action.</a:t>
            </a:r>
          </a:p>
          <a:p>
            <a:pPr lvl="1" eaLnBrk="1" hangingPunct="1"/>
            <a:r>
              <a:rPr lang="en-US" altLang="zh-TW" sz="2200"/>
              <a:t>Subroutine section: any legal C or C++ codes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Sections are separated by “%%” lines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B70F1EB7-374A-4DAD-9DF2-3D6D607B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724400"/>
            <a:ext cx="51181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Definition Section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%%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Rules Section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%%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Subroutine Section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C6A5-2A8D-43F2-98C8-BD69B99E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The Subroutine Section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C94E9EB9-6113-4836-82AA-E3162D01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/>
              <a:t>yyerror</a:t>
            </a:r>
          </a:p>
          <a:p>
            <a:pPr lvl="1"/>
            <a:r>
              <a:rPr lang="en-US" altLang="zh-TW" sz="2000"/>
              <a:t>deal with error .    ex: sytax error</a:t>
            </a:r>
          </a:p>
          <a:p>
            <a:endParaRPr lang="en-US" altLang="zh-TW" sz="2000"/>
          </a:p>
          <a:p>
            <a:r>
              <a:rPr lang="en-US" altLang="zh-TW" sz="3200"/>
              <a:t>yyparse</a:t>
            </a:r>
          </a:p>
          <a:p>
            <a:pPr lvl="1"/>
            <a:r>
              <a:rPr lang="en-US" altLang="zh-TW" sz="2000"/>
              <a:t>Use the productions of rule section to analyze the syntax</a:t>
            </a:r>
          </a:p>
          <a:p>
            <a:pPr lvl="1"/>
            <a:r>
              <a:rPr lang="en-US" altLang="zh-TW" sz="2000"/>
              <a:t>Communication with yylex</a:t>
            </a:r>
          </a:p>
          <a:p>
            <a:endParaRPr lang="en-US" altLang="zh-TW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7DC9E219-A5D8-4E8A-ABAA-83724F225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1C205-46DB-4C88-A231-C56A20FF66A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>
            <a:extLst>
              <a:ext uri="{FF2B5EF4-FFF2-40B4-BE49-F238E27FC236}">
                <a16:creationId xmlns:a16="http://schemas.microsoft.com/office/drawing/2014/main" id="{7FD402CC-7E52-46F9-8472-2DDE52D7A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B5301-5513-4434-9687-876E6DD3DDE2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21DEF38-3897-422E-B64A-6355539D9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Rules Section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2C510CE-8B11-465C-AF65-A3F9188F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/>
              <a:t>The context-free grammar used to generate the parser, the </a:t>
            </a:r>
            <a:r>
              <a:rPr lang="en-US" altLang="zh-TW" sz="2200">
                <a:latin typeface="Lucida Console" panose="020B0609040504020204" pitchFamily="49" charset="0"/>
              </a:rPr>
              <a:t>yyparse()</a:t>
            </a:r>
            <a:r>
              <a:rPr lang="en-US" altLang="zh-TW" sz="2200"/>
              <a:t>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/>
              <a:t>A production can contain grammar and 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/>
              <a:t>A production must be terminated with a semi-colon (;)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/>
              <a:t>The action is executed on matching a production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/>
              <a:t>‘|’ can merge productions having the same non-terminal at ‘:’ left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/>
              <a:t>An example: </a:t>
            </a:r>
            <a:r>
              <a:rPr lang="en-US" altLang="zh-TW" sz="2400"/>
              <a:t>expr</a:t>
            </a:r>
            <a:r>
              <a:rPr lang="en-US" altLang="zh-TW" sz="2200"/>
              <a:t> </a:t>
            </a:r>
            <a:r>
              <a:rPr lang="en-US" altLang="zh-TW" sz="2200">
                <a:sym typeface="Symbol" panose="05050102010706020507" pitchFamily="18" charset="2"/>
              </a:rPr>
              <a:t>: </a:t>
            </a:r>
            <a:r>
              <a:rPr lang="en-US" altLang="zh-TW" sz="2400"/>
              <a:t>expr</a:t>
            </a:r>
            <a:r>
              <a:rPr lang="en-US" altLang="zh-TW" sz="2200">
                <a:sym typeface="Symbol" panose="05050102010706020507" pitchFamily="18" charset="2"/>
              </a:rPr>
              <a:t> </a:t>
            </a:r>
            <a:r>
              <a:rPr lang="en-US" altLang="zh-TW" sz="2400"/>
              <a:t>'</a:t>
            </a:r>
            <a:r>
              <a:rPr lang="en-US" altLang="zh-TW" sz="2200">
                <a:sym typeface="Symbol" panose="05050102010706020507" pitchFamily="18" charset="2"/>
              </a:rPr>
              <a:t>+</a:t>
            </a:r>
            <a:r>
              <a:rPr lang="en-US" altLang="zh-TW" sz="2400"/>
              <a:t>'</a:t>
            </a:r>
            <a:r>
              <a:rPr lang="en-US" altLang="zh-TW" sz="2200">
                <a:sym typeface="Symbol" panose="05050102010706020507" pitchFamily="18" charset="2"/>
              </a:rPr>
              <a:t> </a:t>
            </a:r>
            <a:r>
              <a:rPr lang="en-US" altLang="zh-TW" sz="2400"/>
              <a:t>expr</a:t>
            </a:r>
            <a:r>
              <a:rPr lang="en-US" altLang="zh-TW" sz="2200">
                <a:sym typeface="Symbol" panose="05050102010706020507" pitchFamily="18" charset="2"/>
              </a:rPr>
              <a:t> |INUMBER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E4F8C6DB-6F83-48E3-AE02-7373A3C5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649788"/>
            <a:ext cx="833755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line    : expr                  { printf("%d\n", $1);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expr    : expr '+' expr         { $$ = $1 + $3;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  | INUMBER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  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A5FD27-A4C2-43D8-A020-F3DD4EDF9C68}"/>
              </a:ext>
            </a:extLst>
          </p:cNvPr>
          <p:cNvSpPr/>
          <p:nvPr/>
        </p:nvSpPr>
        <p:spPr>
          <a:xfrm>
            <a:off x="2895600" y="4649788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" name="矩形圖說文字 4">
            <a:extLst>
              <a:ext uri="{FF2B5EF4-FFF2-40B4-BE49-F238E27FC236}">
                <a16:creationId xmlns:a16="http://schemas.microsoft.com/office/drawing/2014/main" id="{57E53A5C-84F2-436E-A057-9D4A322651C0}"/>
              </a:ext>
            </a:extLst>
          </p:cNvPr>
          <p:cNvSpPr/>
          <p:nvPr/>
        </p:nvSpPr>
        <p:spPr>
          <a:xfrm>
            <a:off x="6324600" y="4343400"/>
            <a:ext cx="914400" cy="306388"/>
          </a:xfrm>
          <a:prstGeom prst="wedgeRectCallout">
            <a:avLst>
              <a:gd name="adj1" fmla="val -152083"/>
              <a:gd name="adj2" fmla="val 9181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rgbClr val="000000"/>
                </a:solidFill>
              </a:rPr>
              <a:t>action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E62709-3C65-428F-A14C-5ABC25F355CF}"/>
              </a:ext>
            </a:extLst>
          </p:cNvPr>
          <p:cNvSpPr/>
          <p:nvPr/>
        </p:nvSpPr>
        <p:spPr>
          <a:xfrm>
            <a:off x="908050" y="4649788"/>
            <a:ext cx="137795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圖說文字 10">
            <a:extLst>
              <a:ext uri="{FF2B5EF4-FFF2-40B4-BE49-F238E27FC236}">
                <a16:creationId xmlns:a16="http://schemas.microsoft.com/office/drawing/2014/main" id="{5E2BB2F4-CC6E-4A9A-9E32-75D401E0F7FA}"/>
              </a:ext>
            </a:extLst>
          </p:cNvPr>
          <p:cNvSpPr/>
          <p:nvPr/>
        </p:nvSpPr>
        <p:spPr>
          <a:xfrm>
            <a:off x="3810000" y="4243388"/>
            <a:ext cx="1447800" cy="306387"/>
          </a:xfrm>
          <a:prstGeom prst="wedgeRectCallout">
            <a:avLst>
              <a:gd name="adj1" fmla="val -152083"/>
              <a:gd name="adj2" fmla="val 9181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rgbClr val="000000"/>
                </a:solidFill>
              </a:rPr>
              <a:t>grammar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>
            <a:extLst>
              <a:ext uri="{FF2B5EF4-FFF2-40B4-BE49-F238E27FC236}">
                <a16:creationId xmlns:a16="http://schemas.microsoft.com/office/drawing/2014/main" id="{9B4BB0AC-6EEF-4759-9A71-C180CA464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B5A764-645B-4BEA-9823-D8AC44B830B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B20A9FA-F8EA-472D-BF54-7E8F42FFE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Embedded Rule Action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B1722DD-E09D-4AF3-B42C-F2972EE2C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600" dirty="0"/>
              <a:t>We would like to do something when only parts of a production is matched</a:t>
            </a:r>
          </a:p>
          <a:p>
            <a:pPr lvl="1" eaLnBrk="1" hangingPunct="1">
              <a:defRPr/>
            </a:pPr>
            <a:r>
              <a:rPr lang="en-US" altLang="zh-TW" sz="1800" dirty="0">
                <a:latin typeface="Lucida Console" pitchFamily="49" charset="0"/>
              </a:rPr>
              <a:t>prod1   : A B { </a:t>
            </a:r>
            <a:r>
              <a:rPr lang="en-US" altLang="zh-TW" sz="1800" dirty="0" err="1">
                <a:latin typeface="Lucida Console" pitchFamily="49" charset="0"/>
              </a:rPr>
              <a:t>printf</a:t>
            </a:r>
            <a:r>
              <a:rPr lang="en-US" altLang="zh-TW" sz="1800" dirty="0">
                <a:latin typeface="Lucida Console" pitchFamily="49" charset="0"/>
              </a:rPr>
              <a:t>(“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A B are seen</a:t>
            </a:r>
            <a:r>
              <a:rPr lang="en-US" altLang="zh-TW" sz="1800" dirty="0">
                <a:latin typeface="Lucida Console" pitchFamily="49" charset="0"/>
              </a:rPr>
              <a:t>”); } ;</a:t>
            </a:r>
          </a:p>
          <a:p>
            <a:pPr lvl="1" eaLnBrk="1" hangingPunct="1">
              <a:defRPr/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prod1 : A {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(“A is between B”); } B ;</a:t>
            </a:r>
          </a:p>
          <a:p>
            <a:pPr lvl="2" eaLnBrk="1" hangingPunct="1">
              <a:defRPr/>
            </a:pPr>
            <a:r>
              <a:rPr lang="en-US" altLang="zh-TW" sz="1400" dirty="0">
                <a:solidFill>
                  <a:srgbClr val="000000"/>
                </a:solidFill>
                <a:latin typeface="Lucida Console" pitchFamily="49" charset="0"/>
              </a:rPr>
              <a:t>This action will execute after A is analyzed done </a:t>
            </a:r>
          </a:p>
          <a:p>
            <a:pPr eaLnBrk="1" hangingPunct="1">
              <a:defRPr/>
            </a:pPr>
            <a:r>
              <a:rPr lang="en-US" altLang="zh-TW" sz="2600" dirty="0"/>
              <a:t>The above production is equivalent to</a:t>
            </a:r>
          </a:p>
          <a:p>
            <a:pPr lvl="1" eaLnBrk="1" hangingPunct="1">
              <a:defRPr/>
            </a:pPr>
            <a:r>
              <a:rPr lang="en-US" altLang="zh-TW" sz="1800" dirty="0">
                <a:latin typeface="Lucida Console" pitchFamily="49" charset="0"/>
              </a:rPr>
              <a:t>prod1   : A B epsilon ;</a:t>
            </a:r>
            <a:br>
              <a:rPr lang="en-US" altLang="zh-TW" sz="1800" dirty="0">
                <a:latin typeface="Lucida Console" pitchFamily="49" charset="0"/>
              </a:rPr>
            </a:br>
            <a:r>
              <a:rPr lang="en-US" altLang="zh-TW" sz="1800" dirty="0">
                <a:latin typeface="Lucida Console" pitchFamily="49" charset="0"/>
              </a:rPr>
              <a:t>epsilon : </a:t>
            </a:r>
            <a:r>
              <a:rPr lang="en-US" altLang="zh-TW" sz="1800" i="1" dirty="0">
                <a:latin typeface="Times New Roman" pitchFamily="18" charset="0"/>
              </a:rPr>
              <a:t>/*empty*/</a:t>
            </a:r>
            <a:r>
              <a:rPr lang="en-US" altLang="zh-TW" sz="1800" dirty="0">
                <a:latin typeface="Lucida Console" pitchFamily="49" charset="0"/>
              </a:rPr>
              <a:t> { </a:t>
            </a:r>
            <a:r>
              <a:rPr lang="en-US" altLang="zh-TW" sz="1800" dirty="0" err="1">
                <a:latin typeface="Lucida Console" pitchFamily="49" charset="0"/>
              </a:rPr>
              <a:t>printf</a:t>
            </a:r>
            <a:r>
              <a:rPr lang="en-US" altLang="zh-TW" sz="1800" dirty="0">
                <a:latin typeface="Lucida Console" pitchFamily="49" charset="0"/>
              </a:rPr>
              <a:t>(“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A B are seen</a:t>
            </a:r>
            <a:r>
              <a:rPr lang="en-US" altLang="zh-TW" sz="1800" dirty="0">
                <a:latin typeface="Lucida Console" pitchFamily="49" charset="0"/>
              </a:rPr>
              <a:t>”); } ;</a:t>
            </a:r>
          </a:p>
          <a:p>
            <a:pPr lvl="1" eaLnBrk="1" hangingPunct="1">
              <a:defRPr/>
            </a:pPr>
            <a:r>
              <a:rPr lang="en-US" altLang="zh-TW" sz="1800" dirty="0">
                <a:latin typeface="Lucida Console" pitchFamily="49" charset="0"/>
              </a:rPr>
              <a:t>prod1   : A epsilon B;</a:t>
            </a:r>
            <a:br>
              <a:rPr lang="en-US" altLang="zh-TW" sz="1800" dirty="0">
                <a:latin typeface="Lucida Console" pitchFamily="49" charset="0"/>
              </a:rPr>
            </a:br>
            <a:r>
              <a:rPr lang="en-US" altLang="zh-TW" sz="1800" dirty="0">
                <a:latin typeface="Lucida Console" pitchFamily="49" charset="0"/>
              </a:rPr>
              <a:t>epsilon : </a:t>
            </a:r>
            <a:r>
              <a:rPr lang="en-US" altLang="zh-TW" sz="1800" i="1" dirty="0">
                <a:latin typeface="Times New Roman" pitchFamily="18" charset="0"/>
              </a:rPr>
              <a:t>/*empty*/</a:t>
            </a:r>
            <a:r>
              <a:rPr lang="en-US" altLang="zh-TW" sz="1800" dirty="0">
                <a:latin typeface="Lucida Console" pitchFamily="49" charset="0"/>
              </a:rPr>
              <a:t> { </a:t>
            </a:r>
            <a:r>
              <a:rPr lang="en-US" altLang="zh-TW" sz="1800" dirty="0" err="1">
                <a:latin typeface="Lucida Console" pitchFamily="49" charset="0"/>
              </a:rPr>
              <a:t>printf</a:t>
            </a:r>
            <a:r>
              <a:rPr lang="en-US" altLang="zh-TW" sz="1800" dirty="0">
                <a:latin typeface="Lucida Console" pitchFamily="49" charset="0"/>
              </a:rPr>
              <a:t>(“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A is between B</a:t>
            </a:r>
            <a:r>
              <a:rPr lang="en-US" altLang="zh-TW" sz="1800" dirty="0">
                <a:latin typeface="Lucida Console" pitchFamily="49" charset="0"/>
              </a:rPr>
              <a:t>”); } 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>
            <a:extLst>
              <a:ext uri="{FF2B5EF4-FFF2-40B4-BE49-F238E27FC236}">
                <a16:creationId xmlns:a16="http://schemas.microsoft.com/office/drawing/2014/main" id="{BBD99CC0-9886-4313-AD0C-33D2321DB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B0FBE-AD37-438F-8FB0-8C00EF4DDF8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3AF6837-810D-43D5-9830-4CD6AB38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Symbol Attributes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E89E285-7E83-43E4-AF0F-513827F9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The attribute (value) associated with a symbol – yylval</a:t>
            </a:r>
          </a:p>
          <a:p>
            <a:pPr lvl="1" eaLnBrk="1" hangingPunct="1"/>
            <a:r>
              <a:rPr lang="en-US" altLang="zh-TW" sz="2200"/>
              <a:t>In a Lex rule action, you can assign an attribute to a token</a:t>
            </a:r>
          </a:p>
          <a:p>
            <a:pPr lvl="1" eaLnBrk="1" hangingPunct="1"/>
            <a:endParaRPr lang="en-US" altLang="zh-TW" sz="2200"/>
          </a:p>
          <a:p>
            <a:pPr lvl="1" eaLnBrk="1" hangingPunct="1"/>
            <a:r>
              <a:rPr lang="en-US" altLang="zh-TW" sz="2200"/>
              <a:t>By default, yylval is of type int</a:t>
            </a:r>
          </a:p>
          <a:p>
            <a:pPr lvl="1" eaLnBrk="1" hangingPunct="1"/>
            <a:r>
              <a:rPr lang="en-US" altLang="zh-TW" sz="2200"/>
              <a:t>By default, attributes associated with symbols are all type int</a:t>
            </a:r>
          </a:p>
          <a:p>
            <a:pPr lvl="1" eaLnBrk="1" hangingPunct="1"/>
            <a:r>
              <a:rPr lang="en-US" altLang="zh-TW" sz="2200"/>
              <a:t>Attributes of symbols can be accessed by $$, $1, $2, $3 …</a:t>
            </a:r>
          </a:p>
          <a:p>
            <a:pPr lvl="1" eaLnBrk="1" hangingPunct="1"/>
            <a:endParaRPr lang="en-US" altLang="zh-TW" sz="220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9DAD420A-8818-4016-9BCA-1656414A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14600"/>
            <a:ext cx="891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[0-9]+		{ yylval = atoi(yytext); return(NUMBER); }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3A1D527F-A884-4C40-A6EE-4B182AC2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267200"/>
            <a:ext cx="8997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term	: term ‘*’ factor	{ $$ = $1 * $3;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| factor		{ $$ = $1; </a:t>
            </a:r>
            <a:r>
              <a:rPr lang="en-US" altLang="zh-TW" sz="1800" i="1">
                <a:latin typeface="Times New Roman" panose="02020603050405020304" pitchFamily="18" charset="0"/>
                <a:ea typeface="新細明體" panose="02020500000000000000" pitchFamily="18" charset="-120"/>
              </a:rPr>
              <a:t>/* the default action */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factor	: NUMBER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4">
            <a:extLst>
              <a:ext uri="{FF2B5EF4-FFF2-40B4-BE49-F238E27FC236}">
                <a16:creationId xmlns:a16="http://schemas.microsoft.com/office/drawing/2014/main" id="{61D58871-6C3D-4465-8C09-0C51DFB99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FA8EDD-C132-40B3-9E8C-CBBEB5100A7B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01829F3-42F9-4EEA-91CE-C493A2879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Non-Integer Symbol Attributes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5D6EF63-BF9C-45FA-B597-1846B1FC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082675" algn="l"/>
              </a:tabLst>
            </a:pPr>
            <a:r>
              <a:rPr lang="en-US" altLang="zh-TW" sz="2600"/>
              <a:t>The %union directive</a:t>
            </a:r>
          </a:p>
          <a:p>
            <a:pPr lvl="1" eaLnBrk="1" hangingPunct="1">
              <a:tabLst>
                <a:tab pos="1082675" algn="l"/>
              </a:tabLst>
            </a:pPr>
            <a:r>
              <a:rPr lang="en-US" altLang="zh-TW" sz="2200" i="1"/>
              <a:t>%union{</a:t>
            </a:r>
            <a:br>
              <a:rPr lang="en-US" altLang="zh-TW" sz="2200" i="1"/>
            </a:br>
            <a:r>
              <a:rPr lang="en-US" altLang="zh-TW" sz="2200" i="1"/>
              <a:t>	datatype variable-name;</a:t>
            </a:r>
            <a:br>
              <a:rPr lang="en-US" altLang="zh-TW" sz="2200" i="1"/>
            </a:br>
            <a:r>
              <a:rPr lang="en-US" altLang="zh-TW" sz="2200" i="1"/>
              <a:t>	…</a:t>
            </a:r>
            <a:br>
              <a:rPr lang="en-US" altLang="zh-TW" sz="2200" i="1"/>
            </a:br>
            <a:r>
              <a:rPr lang="en-US" altLang="zh-TW" sz="2200" i="1"/>
              <a:t>}</a:t>
            </a:r>
          </a:p>
          <a:p>
            <a:pPr eaLnBrk="1" hangingPunct="1">
              <a:tabLst>
                <a:tab pos="1082675" algn="l"/>
              </a:tabLst>
            </a:pPr>
            <a:r>
              <a:rPr lang="en-US" altLang="zh-TW" sz="2600"/>
              <a:t>yylval has all data type defined in %union,you can assign some data type to yylval</a:t>
            </a:r>
          </a:p>
          <a:p>
            <a:pPr lvl="1" eaLnBrk="1" hangingPunct="1">
              <a:tabLst>
                <a:tab pos="1082675" algn="l"/>
              </a:tabLst>
            </a:pPr>
            <a:r>
              <a:rPr lang="en-US" altLang="zh-TW" sz="2200"/>
              <a:t>ex: yylval.ival = atoi(yytext); /*at *.l file*/ </a:t>
            </a:r>
          </a:p>
          <a:p>
            <a:pPr eaLnBrk="1" hangingPunct="1">
              <a:tabLst>
                <a:tab pos="1082675" algn="l"/>
              </a:tabLst>
            </a:pPr>
            <a:r>
              <a:rPr lang="en-US" altLang="zh-TW" sz="2600"/>
              <a:t>Declare data type for terminals and non-terminals</a:t>
            </a:r>
          </a:p>
          <a:p>
            <a:pPr lvl="1" eaLnBrk="1" hangingPunct="1">
              <a:tabLst>
                <a:tab pos="1082675" algn="l"/>
              </a:tabLst>
            </a:pPr>
            <a:r>
              <a:rPr lang="en-US" altLang="zh-TW" sz="2200"/>
              <a:t>terminals: %token &lt;variable-name&gt; token …</a:t>
            </a:r>
          </a:p>
          <a:p>
            <a:pPr lvl="1" eaLnBrk="1" hangingPunct="1">
              <a:tabLst>
                <a:tab pos="1082675" algn="l"/>
              </a:tabLst>
            </a:pPr>
            <a:r>
              <a:rPr lang="en-US" altLang="zh-TW" sz="2200"/>
              <a:t>non-terminals: %type &lt;variable-name&gt;  non-terminal …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>
            <a:extLst>
              <a:ext uri="{FF2B5EF4-FFF2-40B4-BE49-F238E27FC236}">
                <a16:creationId xmlns:a16="http://schemas.microsoft.com/office/drawing/2014/main" id="{EDE1FE46-3241-4921-8970-6D1A6859E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18A0D-2EE3-4BD4-B1BB-B5FA38F410C9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11CC42D-6F74-4118-BE1B-1A6776A28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What is </a:t>
            </a:r>
            <a:r>
              <a:rPr lang="en-US" altLang="zh-TW" dirty="0" err="1"/>
              <a:t>Yacc</a:t>
            </a:r>
            <a:endParaRPr lang="en-US" altLang="zh-TW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A498252-50BD-45C3-BAFF-7DAA2CDB8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Yacc: Yet Another Compiler-Compiler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A LALR(1) parser generator</a:t>
            </a:r>
          </a:p>
          <a:p>
            <a:pPr lvl="1" eaLnBrk="1" hangingPunct="1"/>
            <a:r>
              <a:rPr lang="en-US" altLang="zh-TW" sz="2200"/>
              <a:t>Read rules from a specification file (</a:t>
            </a:r>
            <a:r>
              <a:rPr lang="en-US" altLang="zh-TW" sz="2200">
                <a:latin typeface="Lucida Console" panose="020B0609040504020204" pitchFamily="49" charset="0"/>
              </a:rPr>
              <a:t>*.y</a:t>
            </a:r>
            <a:r>
              <a:rPr lang="en-US" altLang="zh-TW" sz="2200"/>
              <a:t> file)</a:t>
            </a:r>
          </a:p>
          <a:p>
            <a:pPr lvl="1" eaLnBrk="1" hangingPunct="1"/>
            <a:r>
              <a:rPr lang="en-US" altLang="zh-TW" sz="2200"/>
              <a:t>Using *.y to Generate the lexical analyzer in C language</a:t>
            </a:r>
          </a:p>
          <a:p>
            <a:pPr lvl="2" eaLnBrk="1" hangingPunct="1"/>
            <a:r>
              <a:rPr lang="en-US" altLang="zh-TW">
                <a:latin typeface="Lucida Console" panose="020B0609040504020204" pitchFamily="49" charset="0"/>
              </a:rPr>
              <a:t>*.tab.c</a:t>
            </a:r>
            <a:r>
              <a:rPr lang="en-US" altLang="zh-TW"/>
              <a:t> and </a:t>
            </a:r>
            <a:r>
              <a:rPr lang="en-US" altLang="zh-TW">
                <a:latin typeface="Lucida Console" panose="020B0609040504020204" pitchFamily="49" charset="0"/>
              </a:rPr>
              <a:t>*.tab.h</a:t>
            </a:r>
            <a:r>
              <a:rPr lang="en-US" altLang="zh-TW"/>
              <a:t> file</a:t>
            </a:r>
          </a:p>
          <a:p>
            <a:pPr lvl="2" eaLnBrk="1" hangingPunct="1"/>
            <a:r>
              <a:rPr lang="en-US" altLang="zh-TW"/>
              <a:t>Contain a </a:t>
            </a:r>
            <a:r>
              <a:rPr lang="en-US" altLang="zh-TW">
                <a:latin typeface="Lucida Console" panose="020B0609040504020204" pitchFamily="49" charset="0"/>
              </a:rPr>
              <a:t>yyparse()</a:t>
            </a:r>
            <a:r>
              <a:rPr lang="en-US" altLang="zh-TW"/>
              <a:t> function – the parser</a:t>
            </a:r>
          </a:p>
          <a:p>
            <a:pPr lvl="2" eaLnBrk="1" hangingPunct="1"/>
            <a:r>
              <a:rPr lang="en-US" altLang="zh-TW" b="1">
                <a:solidFill>
                  <a:srgbClr val="000000"/>
                </a:solidFill>
              </a:rPr>
              <a:t>bison</a:t>
            </a:r>
            <a:r>
              <a:rPr lang="en-US" altLang="zh-TW">
                <a:solidFill>
                  <a:srgbClr val="000000"/>
                </a:solidFill>
              </a:rPr>
              <a:t> is a later implementation of </a:t>
            </a:r>
            <a:r>
              <a:rPr lang="en-US" altLang="zh-TW" b="1">
                <a:solidFill>
                  <a:srgbClr val="000000"/>
                </a:solidFill>
              </a:rPr>
              <a:t>yacc.</a:t>
            </a:r>
          </a:p>
        </p:txBody>
      </p:sp>
      <p:graphicFrame>
        <p:nvGraphicFramePr>
          <p:cNvPr id="6149" name="Object 12">
            <a:extLst>
              <a:ext uri="{FF2B5EF4-FFF2-40B4-BE49-F238E27FC236}">
                <a16:creationId xmlns:a16="http://schemas.microsoft.com/office/drawing/2014/main" id="{5DF9F943-E6E6-4523-ADEB-A271FE475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6400"/>
          <a:ext cx="77597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5797853" imgH="757704" progId="Visio.Drawing.11">
                  <p:embed/>
                </p:oleObj>
              </mc:Choice>
              <mc:Fallback>
                <p:oleObj name="Visio" r:id="rId3" imgW="5797853" imgH="75770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77597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C2CDE711-C64B-41B3-8BAF-3C4FF1533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B5715-4DC3-4B6A-9AEB-239A8FD325A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9BF0FBB-220E-48E1-AE64-9A07D193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Synthesized VS Inherited Attribute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F137CB-8F59-4D38-BD8F-5AA670571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There are two types of symbol attribute for a non-terminal</a:t>
            </a:r>
          </a:p>
          <a:p>
            <a:pPr lvl="1" eaLnBrk="1" hangingPunct="1"/>
            <a:r>
              <a:rPr lang="en-US" altLang="zh-TW" sz="2200"/>
              <a:t>Synthesized – depends only on itself and its children</a:t>
            </a:r>
          </a:p>
          <a:p>
            <a:pPr lvl="1" eaLnBrk="1" hangingPunct="1"/>
            <a:r>
              <a:rPr lang="en-US" altLang="zh-TW" sz="2200"/>
              <a:t>Inherited – depends on its parent, itself, and it’s siblings</a:t>
            </a:r>
          </a:p>
          <a:p>
            <a:pPr eaLnBrk="1" hangingPunct="1"/>
            <a:r>
              <a:rPr lang="en-US" altLang="zh-TW" sz="2600"/>
              <a:t>We have introduced the synthesized symbol attributes , which can be accessed by $$, $1, $2, …</a:t>
            </a:r>
          </a:p>
          <a:p>
            <a:pPr lvl="1" eaLnBrk="1" hangingPunct="1"/>
            <a:r>
              <a:rPr lang="en-US" altLang="zh-TW" sz="2200"/>
              <a:t>ex in ex1.y:  </a:t>
            </a:r>
            <a:r>
              <a:rPr lang="en-US" altLang="zh-TW" sz="2400"/>
              <a:t>expr    : expr '+' expr         { $$ = $1 + $3; }</a:t>
            </a:r>
            <a:endParaRPr lang="en-US" altLang="zh-TW" sz="2200"/>
          </a:p>
          <a:p>
            <a:pPr eaLnBrk="1" hangingPunct="1"/>
            <a:r>
              <a:rPr lang="en-US" altLang="zh-TW" sz="2600"/>
              <a:t>How to use attributes from parents?</a:t>
            </a:r>
          </a:p>
          <a:p>
            <a:pPr lvl="1" eaLnBrk="1" hangingPunct="1"/>
            <a:r>
              <a:rPr lang="en-US" altLang="zh-TW" sz="2200"/>
              <a:t>Access parent attributes using $0, $-1, …</a:t>
            </a:r>
          </a:p>
          <a:p>
            <a:pPr lvl="1" eaLnBrk="1" hangingPunct="1"/>
            <a:r>
              <a:rPr lang="en-US" altLang="zh-TW" sz="2200"/>
              <a:t>However, as we cannot see parents in the production, we have to explicitly assign its data type using $&lt;varname&gt;0, $&lt;varname&gt;-1, …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>
            <a:extLst>
              <a:ext uri="{FF2B5EF4-FFF2-40B4-BE49-F238E27FC236}">
                <a16:creationId xmlns:a16="http://schemas.microsoft.com/office/drawing/2014/main" id="{E6167F94-F738-4084-8B09-CB00A40C6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E46CC-C34E-41DB-AC71-74642821E68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/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5C172B07-2A0D-4926-9D48-ABF322E9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990600"/>
            <a:ext cx="85852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706563" algn="l"/>
                <a:tab pos="3946525" algn="l"/>
              </a:tabLst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1706563" algn="l"/>
                <a:tab pos="3946525" algn="l"/>
              </a:tabLst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706563" algn="l"/>
                <a:tab pos="3946525" algn="l"/>
              </a:tabLst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706563" algn="l"/>
                <a:tab pos="3946525" algn="l"/>
              </a:tabLst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declaration	: class type namelist ;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class	: GLOBAL	{ $$ = 1;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| LOCAL	{ $$ = 2;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type	: REAL	{ $$ = 1;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| INTEGER	{ $$ = 2;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namelist	: NAME	{ mksymbol($0, $-1, $1); 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mksymbol : set the name’s type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ex: LOCAL REAL rvalue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   rvalue will be set in symbol table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5524EE5-896F-461E-A648-F13060031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Inherited Attribute – an Example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54132D9-CA04-4E3D-82F8-38E1B889E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4724400"/>
            <a:ext cx="9080500" cy="2209800"/>
          </a:xfrm>
        </p:spPr>
        <p:txBody>
          <a:bodyPr/>
          <a:lstStyle/>
          <a:p>
            <a:pPr eaLnBrk="1" hangingPunct="1"/>
            <a:r>
              <a:rPr lang="en-US" altLang="zh-TW" sz="2600"/>
              <a:t>Given the above grammar of variable declaration</a:t>
            </a:r>
          </a:p>
          <a:p>
            <a:pPr lvl="1" eaLnBrk="1" hangingPunct="1"/>
            <a:r>
              <a:rPr lang="en-US" altLang="zh-TW" sz="2200"/>
              <a:t>If default type is integer</a:t>
            </a:r>
          </a:p>
          <a:p>
            <a:pPr lvl="2" eaLnBrk="1" hangingPunct="1"/>
            <a:r>
              <a:rPr lang="en-US" altLang="zh-TW" sz="2000"/>
              <a:t>mksymbol($0, $-1, $1)</a:t>
            </a:r>
          </a:p>
          <a:p>
            <a:pPr lvl="1" eaLnBrk="1" hangingPunct="1"/>
            <a:r>
              <a:rPr lang="en-US" altLang="zh-TW" sz="2200"/>
              <a:t>If variable name for class and type is .class and .type, respectively</a:t>
            </a:r>
          </a:p>
          <a:p>
            <a:pPr lvl="2" eaLnBrk="1" hangingPunct="1"/>
            <a:r>
              <a:rPr lang="en-US" altLang="zh-TW" sz="2000"/>
              <a:t>mksymbol($&lt;type&gt;0, $&lt;class&gt;-1, $1)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662FEE-D3DA-4C99-860A-8692913544AF}"/>
              </a:ext>
            </a:extLst>
          </p:cNvPr>
          <p:cNvSpPr/>
          <p:nvPr/>
        </p:nvSpPr>
        <p:spPr>
          <a:xfrm>
            <a:off x="660400" y="3581400"/>
            <a:ext cx="5816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5607" name="Picture 9" descr="C:\Users\Ting\Desktop\symbol_table.png">
            <a:extLst>
              <a:ext uri="{FF2B5EF4-FFF2-40B4-BE49-F238E27FC236}">
                <a16:creationId xmlns:a16="http://schemas.microsoft.com/office/drawing/2014/main" id="{336C4FA2-B0B5-4CA8-BA1B-B76C4537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346450"/>
            <a:ext cx="40005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984E95EC-6304-4A6B-A6F4-B2C55FB9489D}"/>
              </a:ext>
            </a:extLst>
          </p:cNvPr>
          <p:cNvCxnSpPr>
            <a:endCxn id="25607" idx="2"/>
          </p:cNvCxnSpPr>
          <p:nvPr/>
        </p:nvCxnSpPr>
        <p:spPr>
          <a:xfrm flipV="1">
            <a:off x="6499225" y="4403725"/>
            <a:ext cx="1406525" cy="244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3E9FD-C65F-4FA1-B332-28B6CB2E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9E53C-DC80-4B83-99AB-FD99C2F3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45307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此練習為熟悉</a:t>
            </a:r>
            <a:r>
              <a:rPr lang="en-US" altLang="zh-TW" dirty="0"/>
              <a:t>action</a:t>
            </a:r>
            <a:r>
              <a:rPr lang="zh-TW" altLang="en-US" dirty="0"/>
              <a:t>，並了解</a:t>
            </a:r>
            <a:r>
              <a:rPr lang="en-US" altLang="zh-TW" sz="3200" dirty="0"/>
              <a:t>Inherited</a:t>
            </a:r>
            <a:r>
              <a:rPr lang="zh-TW" altLang="en-US" sz="3200" dirty="0"/>
              <a:t>的使用時機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分析的語法為：字串 字串 數字</a:t>
            </a:r>
            <a:endParaRPr lang="en-US" altLang="zh-TW" dirty="0"/>
          </a:p>
          <a:p>
            <a:pPr>
              <a:defRPr/>
            </a:pPr>
            <a:r>
              <a:rPr lang="en-US" altLang="zh-TW" sz="3200" dirty="0"/>
              <a:t>.y</a:t>
            </a:r>
            <a:r>
              <a:rPr lang="zh-TW" altLang="en-US" sz="3200" dirty="0"/>
              <a:t> </a:t>
            </a:r>
            <a:r>
              <a:rPr lang="en-US" altLang="zh-TW" sz="3200" dirty="0"/>
              <a:t>file</a:t>
            </a:r>
          </a:p>
          <a:p>
            <a:pPr lvl="1">
              <a:defRPr/>
            </a:pPr>
            <a:r>
              <a:rPr lang="en-US" altLang="zh-TW" sz="2800" dirty="0"/>
              <a:t>line :test </a:t>
            </a:r>
            <a:r>
              <a:rPr lang="en-US" altLang="zh-TW" sz="2800" dirty="0" err="1"/>
              <a:t>test</a:t>
            </a:r>
            <a:r>
              <a:rPr lang="en-US" altLang="zh-TW" sz="2800" dirty="0"/>
              <a:t> integer  </a:t>
            </a:r>
            <a:r>
              <a:rPr lang="zh-TW" altLang="en-US" sz="2800" dirty="0"/>
              <a:t>此</a:t>
            </a:r>
            <a:r>
              <a:rPr lang="en-US" altLang="zh-TW" sz="2800" dirty="0"/>
              <a:t>production</a:t>
            </a:r>
            <a:r>
              <a:rPr lang="zh-TW" altLang="en-US" sz="2800" dirty="0"/>
              <a:t>的</a:t>
            </a:r>
            <a:r>
              <a:rPr lang="en-US" altLang="zh-TW" sz="2800" dirty="0"/>
              <a:t>action</a:t>
            </a:r>
            <a:r>
              <a:rPr lang="zh-TW" altLang="en-US" sz="2800" dirty="0"/>
              <a:t>要輸出數字</a:t>
            </a:r>
            <a:endParaRPr lang="en-US" altLang="zh-TW" sz="2800" dirty="0"/>
          </a:p>
          <a:p>
            <a:pPr lvl="1">
              <a:defRPr/>
            </a:pPr>
            <a:r>
              <a:rPr lang="en-US" altLang="zh-TW" sz="2800" dirty="0"/>
              <a:t>integer :INUMBER</a:t>
            </a:r>
            <a:r>
              <a:rPr lang="zh-TW" altLang="en-US" sz="2400" dirty="0"/>
              <a:t>  </a:t>
            </a:r>
            <a:r>
              <a:rPr lang="zh-TW" altLang="en-US" sz="2800" dirty="0"/>
              <a:t>此</a:t>
            </a:r>
            <a:r>
              <a:rPr lang="en-US" altLang="zh-TW" sz="2800" dirty="0"/>
              <a:t>production</a:t>
            </a:r>
            <a:r>
              <a:rPr lang="zh-TW" altLang="en-US" sz="2800" dirty="0"/>
              <a:t>的</a:t>
            </a:r>
            <a:r>
              <a:rPr lang="en-US" altLang="zh-TW" sz="2800" dirty="0"/>
              <a:t>action</a:t>
            </a:r>
            <a:r>
              <a:rPr lang="zh-TW" altLang="en-US" sz="2800" dirty="0"/>
              <a:t>要輸出數字前的兩個字串</a:t>
            </a:r>
            <a:endParaRPr lang="en-US" altLang="zh-TW" sz="2800" dirty="0"/>
          </a:p>
          <a:p>
            <a:pPr>
              <a:defRPr/>
            </a:pPr>
            <a:r>
              <a:rPr lang="en-US" altLang="zh-TW" dirty="0"/>
              <a:t>.l file</a:t>
            </a:r>
          </a:p>
          <a:p>
            <a:pPr lvl="1">
              <a:defRPr/>
            </a:pPr>
            <a:r>
              <a:rPr lang="en-US" altLang="zh-TW" sz="2800" dirty="0">
                <a:latin typeface="+mj-ea"/>
              </a:rPr>
              <a:t>[a-</a:t>
            </a:r>
            <a:r>
              <a:rPr lang="en-US" altLang="zh-TW" sz="2800" dirty="0" err="1">
                <a:latin typeface="+mj-ea"/>
              </a:rPr>
              <a:t>zA</a:t>
            </a:r>
            <a:r>
              <a:rPr lang="en-US" altLang="zh-TW" sz="2800" dirty="0">
                <a:latin typeface="+mj-ea"/>
              </a:rPr>
              <a:t>-Z]+</a:t>
            </a:r>
            <a:r>
              <a:rPr lang="zh-TW" altLang="en-US" sz="2800" dirty="0">
                <a:latin typeface="+mj-ea"/>
              </a:rPr>
              <a:t>  此</a:t>
            </a:r>
            <a:r>
              <a:rPr lang="en-US" altLang="zh-TW" sz="2800" dirty="0">
                <a:latin typeface="+mj-ea"/>
              </a:rPr>
              <a:t>rule</a:t>
            </a:r>
            <a:r>
              <a:rPr lang="zh-TW" altLang="en-US" sz="2800" dirty="0">
                <a:latin typeface="+mj-ea"/>
              </a:rPr>
              <a:t>的</a:t>
            </a:r>
            <a:r>
              <a:rPr lang="en-US" altLang="zh-TW" sz="2800" dirty="0">
                <a:latin typeface="+mj-ea"/>
              </a:rPr>
              <a:t>action</a:t>
            </a:r>
            <a:r>
              <a:rPr lang="zh-TW" altLang="en-US" sz="2800" dirty="0">
                <a:latin typeface="+mj-ea"/>
              </a:rPr>
              <a:t>把</a:t>
            </a:r>
            <a:r>
              <a:rPr lang="en-US" altLang="zh-TW" sz="2800" dirty="0" err="1">
                <a:latin typeface="+mj-ea"/>
              </a:rPr>
              <a:t>yytext</a:t>
            </a:r>
            <a:r>
              <a:rPr lang="zh-TW" altLang="en-US" sz="2800" dirty="0">
                <a:latin typeface="+mj-ea"/>
              </a:rPr>
              <a:t>的值丟給</a:t>
            </a:r>
            <a:r>
              <a:rPr lang="en-US" altLang="zh-TW" sz="2800" dirty="0" err="1">
                <a:latin typeface="+mj-ea"/>
              </a:rPr>
              <a:t>yylval</a:t>
            </a:r>
            <a:endParaRPr lang="zh-TW" altLang="en-US" dirty="0"/>
          </a:p>
        </p:txBody>
      </p:sp>
      <p:sp>
        <p:nvSpPr>
          <p:cNvPr id="26628" name="投影片編號版面配置區 3">
            <a:extLst>
              <a:ext uri="{FF2B5EF4-FFF2-40B4-BE49-F238E27FC236}">
                <a16:creationId xmlns:a16="http://schemas.microsoft.com/office/drawing/2014/main" id="{23E637AB-4B37-4A4B-950D-42D69CB62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A80C3-856F-4AE0-AC28-ECED41270248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EB086-E445-4FBA-B995-E600AEA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 </a:t>
            </a:r>
            <a:br>
              <a:rPr lang="en-US" altLang="zh-TW" dirty="0"/>
            </a:br>
            <a:r>
              <a:rPr lang="en-US" altLang="zh-TW" sz="3200" dirty="0"/>
              <a:t>*.l file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49FFDB-91BC-4BE2-B78D-3237C9C7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%{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#include "ex2_1.tab.h</a:t>
            </a:r>
            <a:r>
              <a:rPr lang="en-US" altLang="zh-TW" sz="1400" dirty="0">
                <a:latin typeface="+mj-ea"/>
              </a:rPr>
              <a:t>"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%}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%%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\n	{ return(0); /* EOF */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[ \t]+	{ /* do nothing */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[0-9]+	{ </a:t>
            </a:r>
            <a:r>
              <a:rPr lang="en-US" altLang="zh-TW" sz="1400" dirty="0" err="1">
                <a:latin typeface="+mj-ea"/>
                <a:ea typeface="+mj-ea"/>
              </a:rPr>
              <a:t>yylval.ival</a:t>
            </a:r>
            <a:r>
              <a:rPr lang="en-US" altLang="zh-TW" sz="1400" dirty="0">
                <a:latin typeface="+mj-ea"/>
                <a:ea typeface="+mj-ea"/>
              </a:rPr>
              <a:t>= </a:t>
            </a:r>
            <a:r>
              <a:rPr lang="en-US" altLang="zh-TW" sz="1400" dirty="0" err="1">
                <a:latin typeface="+mj-ea"/>
                <a:ea typeface="+mj-ea"/>
              </a:rPr>
              <a:t>atoi</a:t>
            </a:r>
            <a:r>
              <a:rPr lang="en-US" altLang="zh-TW" sz="1400" dirty="0">
                <a:latin typeface="+mj-ea"/>
                <a:ea typeface="+mj-ea"/>
              </a:rPr>
              <a:t>(</a:t>
            </a:r>
            <a:r>
              <a:rPr lang="en-US" altLang="zh-TW" sz="1400" dirty="0" err="1">
                <a:latin typeface="+mj-ea"/>
                <a:ea typeface="+mj-ea"/>
              </a:rPr>
              <a:t>yytext</a:t>
            </a:r>
            <a:r>
              <a:rPr lang="en-US" altLang="zh-TW" sz="1400" dirty="0">
                <a:latin typeface="+mj-ea"/>
                <a:ea typeface="+mj-ea"/>
              </a:rPr>
              <a:t>); return(INUMBER);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[a-</a:t>
            </a:r>
            <a:r>
              <a:rPr lang="en-US" altLang="zh-TW" sz="1400" dirty="0" err="1">
                <a:latin typeface="+mj-ea"/>
                <a:ea typeface="+mj-ea"/>
              </a:rPr>
              <a:t>zA</a:t>
            </a:r>
            <a:r>
              <a:rPr lang="en-US" altLang="zh-TW" sz="1400" dirty="0">
                <a:latin typeface="+mj-ea"/>
                <a:ea typeface="+mj-ea"/>
              </a:rPr>
              <a:t>-Z]+   </a:t>
            </a:r>
            <a:r>
              <a:rPr lang="en-US" altLang="zh-TW" sz="1400" dirty="0">
                <a:solidFill>
                  <a:srgbClr val="FF0000"/>
                </a:solidFill>
                <a:latin typeface="+mj-ea"/>
                <a:ea typeface="+mj-ea"/>
              </a:rPr>
              <a:t>{/*action of </a:t>
            </a:r>
            <a:r>
              <a:rPr lang="en-US" altLang="zh-TW" sz="1400" dirty="0" err="1">
                <a:solidFill>
                  <a:srgbClr val="FF0000"/>
                </a:solidFill>
                <a:latin typeface="+mj-ea"/>
                <a:ea typeface="+mj-ea"/>
              </a:rPr>
              <a:t>yytext</a:t>
            </a:r>
            <a:r>
              <a:rPr lang="en-US" altLang="zh-TW" sz="1400" dirty="0">
                <a:solidFill>
                  <a:srgbClr val="FF0000"/>
                </a:solidFill>
                <a:latin typeface="+mj-ea"/>
                <a:ea typeface="+mj-ea"/>
              </a:rPr>
              <a:t> value to </a:t>
            </a:r>
            <a:r>
              <a:rPr lang="en-US" altLang="zh-TW" sz="1400" dirty="0" err="1">
                <a:solidFill>
                  <a:srgbClr val="FF0000"/>
                </a:solidFill>
                <a:latin typeface="+mj-ea"/>
                <a:ea typeface="+mj-ea"/>
              </a:rPr>
              <a:t>yylval</a:t>
            </a:r>
            <a:r>
              <a:rPr lang="en-US" altLang="zh-TW" sz="1400" dirty="0">
                <a:solidFill>
                  <a:srgbClr val="FF0000"/>
                </a:solidFill>
                <a:latin typeface="+mj-ea"/>
                <a:ea typeface="+mj-ea"/>
              </a:rPr>
              <a:t>*/}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.	{ return(</a:t>
            </a:r>
            <a:r>
              <a:rPr lang="en-US" altLang="zh-TW" sz="1400" dirty="0" err="1">
                <a:latin typeface="+mj-ea"/>
                <a:ea typeface="+mj-ea"/>
              </a:rPr>
              <a:t>yytext</a:t>
            </a:r>
            <a:r>
              <a:rPr lang="en-US" altLang="zh-TW" sz="1400" dirty="0">
                <a:latin typeface="+mj-ea"/>
                <a:ea typeface="+mj-ea"/>
              </a:rPr>
              <a:t>[0]);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j-ea"/>
                <a:ea typeface="+mj-ea"/>
              </a:rPr>
              <a:t>%%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64BDD6C3-EFAC-4D95-B4A3-FE6EE3E68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2CDBD-9EED-46BD-8E32-AE96198D9D2A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DE2E2-F3FB-41E0-9860-29F4D52B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 </a:t>
            </a:r>
            <a:br>
              <a:rPr lang="en-US" altLang="zh-TW" dirty="0"/>
            </a:br>
            <a:r>
              <a:rPr lang="en-US" altLang="zh-TW" sz="3200" dirty="0"/>
              <a:t>*.y file</a:t>
            </a:r>
            <a:endParaRPr lang="zh-TW" altLang="en-US" dirty="0"/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EE79788E-2322-4F81-8B98-1A3EEF7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876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#include &lt;stdio.h&gt;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#include &lt;string.h&gt;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void yyerror(const char *message);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%union{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int ival;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char* word;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%token&lt;ival&gt; INUMBER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%token&lt;word&gt; WORD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%type&lt;ival&gt; integer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%type&lt;word&gt; test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line :test test integer </a:t>
            </a:r>
            <a:r>
              <a:rPr lang="en-US" altLang="zh-TW" sz="1200">
                <a:solidFill>
                  <a:srgbClr val="FF0000"/>
                </a:solidFill>
              </a:rPr>
              <a:t>{/*action of output integer*/}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    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test : WORD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    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integer :INUMBER </a:t>
            </a:r>
            <a:r>
              <a:rPr lang="en-US" altLang="zh-TW" sz="1200">
                <a:solidFill>
                  <a:srgbClr val="FF0000"/>
                </a:solidFill>
              </a:rPr>
              <a:t>{/*action of output inherited attribute*/}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          ;</a:t>
            </a:r>
            <a:endParaRPr lang="zh-TW" altLang="en-US" sz="1200"/>
          </a:p>
        </p:txBody>
      </p:sp>
      <p:sp>
        <p:nvSpPr>
          <p:cNvPr id="28676" name="投影片編號版面配置區 3">
            <a:extLst>
              <a:ext uri="{FF2B5EF4-FFF2-40B4-BE49-F238E27FC236}">
                <a16:creationId xmlns:a16="http://schemas.microsoft.com/office/drawing/2014/main" id="{E0962FA7-DE41-4532-89D7-6E43FD4D4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992F8-FD46-4B2D-A2ED-9FD8FD77225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EBBF9-FC74-478F-95DD-12279788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</a:t>
            </a:r>
            <a:br>
              <a:rPr lang="en-US" altLang="zh-TW" dirty="0"/>
            </a:br>
            <a:r>
              <a:rPr lang="en-US" altLang="zh-TW" sz="3200" dirty="0"/>
              <a:t>*.y file</a:t>
            </a:r>
            <a:endParaRPr lang="zh-TW" altLang="en-US" sz="3200" dirty="0"/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4738A7A2-83DE-4E7C-8424-4992E3F9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%%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void yyerror(const char *message)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{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	fprintf(stderr, "%s\n",message);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}int main(int argc, char *argv[])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    yyparse();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    return(0);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200"/>
              <a:t>}</a:t>
            </a:r>
            <a:endParaRPr lang="zh-TW" altLang="en-US" sz="1200"/>
          </a:p>
          <a:p>
            <a:pPr marL="0" indent="0">
              <a:buFont typeface="Wingdings" panose="05000000000000000000" pitchFamily="2" charset="2"/>
              <a:buNone/>
            </a:pPr>
            <a:endParaRPr lang="zh-TW" altLang="en-US" sz="1200"/>
          </a:p>
        </p:txBody>
      </p:sp>
      <p:sp>
        <p:nvSpPr>
          <p:cNvPr id="29700" name="投影片編號版面配置區 3">
            <a:extLst>
              <a:ext uri="{FF2B5EF4-FFF2-40B4-BE49-F238E27FC236}">
                <a16:creationId xmlns:a16="http://schemas.microsoft.com/office/drawing/2014/main" id="{98CA6869-8C14-4B8C-826B-663948E13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A772A-93FC-46A7-93A5-D1E701A15AB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081E9-C767-486F-A0CA-CC9CEE22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 hint</a:t>
            </a:r>
            <a:endParaRPr lang="zh-TW" altLang="en-US" dirty="0"/>
          </a:p>
        </p:txBody>
      </p:sp>
      <p:sp>
        <p:nvSpPr>
          <p:cNvPr id="30723" name="內容版面配置區 2">
            <a:extLst>
              <a:ext uri="{FF2B5EF4-FFF2-40B4-BE49-F238E27FC236}">
                <a16:creationId xmlns:a16="http://schemas.microsoft.com/office/drawing/2014/main" id="{9620B570-0A39-4321-9476-AFF55E4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Use strdup to change yytext type to yylval</a:t>
            </a:r>
          </a:p>
          <a:p>
            <a:pPr lvl="1"/>
            <a:r>
              <a:rPr lang="en-US" altLang="zh-TW"/>
              <a:t>ex: yylval = strdup(yytext);</a:t>
            </a:r>
            <a:endParaRPr lang="zh-TW" altLang="en-US"/>
          </a:p>
        </p:txBody>
      </p:sp>
      <p:sp>
        <p:nvSpPr>
          <p:cNvPr id="30724" name="投影片編號版面配置區 3">
            <a:extLst>
              <a:ext uri="{FF2B5EF4-FFF2-40B4-BE49-F238E27FC236}">
                <a16:creationId xmlns:a16="http://schemas.microsoft.com/office/drawing/2014/main" id="{36318BE3-9066-4E49-9E99-03CF94643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D97E8-0CA4-4566-8D8E-AF0594A5C98F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4FB3C-A6AA-4C69-997F-E11F5D5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 input &amp; output</a:t>
            </a:r>
            <a:endParaRPr lang="zh-TW" altLang="en-US" dirty="0"/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5747A1F8-C236-4C46-BFCF-3A534FEE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/>
              <a:t>Input: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/>
              <a:t>uuu ttt 123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/>
              <a:t>Output: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/>
              <a:t>first: uuu second: ttt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/>
              <a:t>123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69DDA2BF-AFBD-4F23-AB60-C62A1485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69EF7-8F29-4EE3-8054-DAACC140D2A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4EE88FB9-AB4B-4D86-892D-DE3E1C6A5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967B6-A3D2-47A3-B30F-8C9A6F9A0D9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EFC49F6-4753-451E-83DC-59FF8B87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The Definition Section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B07CA82-E815-4403-8C2C-BC1D00F94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2057400"/>
          </a:xfrm>
        </p:spPr>
        <p:txBody>
          <a:bodyPr/>
          <a:lstStyle/>
          <a:p>
            <a:pPr eaLnBrk="1" hangingPunct="1"/>
            <a:r>
              <a:rPr lang="en-US" altLang="zh-TW" sz="2600"/>
              <a:t>Contains initial C or C++ codes</a:t>
            </a:r>
          </a:p>
          <a:p>
            <a:pPr eaLnBrk="1" hangingPunct="1"/>
            <a:r>
              <a:rPr lang="en-US" altLang="zh-TW" sz="2600"/>
              <a:t>C/C++ Codes must be enclosed with “%{“ and “%}” lines</a:t>
            </a:r>
          </a:p>
          <a:p>
            <a:pPr eaLnBrk="1" hangingPunct="1"/>
            <a:r>
              <a:rPr lang="en-US" altLang="zh-TW" sz="2600"/>
              <a:t>We will discuss other useful definitions later</a:t>
            </a:r>
          </a:p>
          <a:p>
            <a:pPr eaLnBrk="1" hangingPunct="1"/>
            <a:r>
              <a:rPr lang="en-US" altLang="zh-TW" sz="2600"/>
              <a:t>A skeleton for embedding initial codes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10900554-CE27-4738-ACA1-D8785D98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657600"/>
            <a:ext cx="56959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%{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initial C or C++ codes</a:t>
            </a:r>
            <a:b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%}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Other Definitions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b="1">
                <a:latin typeface="Lucida Console" panose="020B0609040504020204" pitchFamily="49" charset="0"/>
                <a:ea typeface="新細明體" panose="02020500000000000000" pitchFamily="18" charset="-120"/>
              </a:rPr>
              <a:t>%%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Rules Section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 b="1">
                <a:latin typeface="Lucida Console" panose="020B0609040504020204" pitchFamily="49" charset="0"/>
                <a:ea typeface="新細明體" panose="02020500000000000000" pitchFamily="18" charset="-120"/>
              </a:rPr>
              <a:t>%%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… </a:t>
            </a:r>
            <a:r>
              <a:rPr lang="en-US" altLang="zh-TW" sz="1800" i="1">
                <a:latin typeface="Lucida Console" panose="020B0609040504020204" pitchFamily="49" charset="0"/>
                <a:ea typeface="新細明體" panose="02020500000000000000" pitchFamily="18" charset="-120"/>
              </a:rPr>
              <a:t>Subroutine Section</a:t>
            </a: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 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4">
            <a:extLst>
              <a:ext uri="{FF2B5EF4-FFF2-40B4-BE49-F238E27FC236}">
                <a16:creationId xmlns:a16="http://schemas.microsoft.com/office/drawing/2014/main" id="{943C7843-DDE5-4D8C-A786-2E7F9EF3B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5C2D9-D732-47AA-843F-C36D7C673E3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2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76FEB84-D566-4B5E-A7A5-4A901534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Token Declarations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348CAA3-003A-4512-823F-9C2C0759F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600" dirty="0"/>
              <a:t>%token: generic token declarations</a:t>
            </a:r>
          </a:p>
          <a:p>
            <a:pPr eaLnBrk="1" hangingPunct="1">
              <a:defRPr/>
            </a:pPr>
            <a:r>
              <a:rPr lang="en-US" altLang="zh-TW" sz="2600" dirty="0"/>
              <a:t>%left: left-associative binary operators with precedence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600" dirty="0"/>
              <a:t>     </a:t>
            </a:r>
            <a:r>
              <a:rPr lang="en-US" altLang="zh-TW" sz="2000" dirty="0"/>
              <a:t>ex: 9-3-2 = 4 not 8</a:t>
            </a:r>
            <a:endParaRPr lang="en-US" altLang="zh-TW" sz="2600" dirty="0"/>
          </a:p>
          <a:p>
            <a:pPr eaLnBrk="1" hangingPunct="1">
              <a:defRPr/>
            </a:pPr>
            <a:r>
              <a:rPr lang="en-US" altLang="zh-TW" sz="2600" dirty="0"/>
              <a:t>%right: right-associative binary operators with precedence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ex: 2^2^3 = 256 not 64</a:t>
            </a:r>
          </a:p>
          <a:p>
            <a:pPr eaLnBrk="1" hangingPunct="1">
              <a:defRPr/>
            </a:pPr>
            <a:r>
              <a:rPr lang="en-US" altLang="zh-TW" sz="2600" dirty="0"/>
              <a:t>%</a:t>
            </a:r>
            <a:r>
              <a:rPr lang="en-US" altLang="zh-TW" sz="2600" dirty="0" err="1"/>
              <a:t>nonassoc</a:t>
            </a:r>
            <a:r>
              <a:rPr lang="en-US" altLang="zh-TW" sz="2600" dirty="0"/>
              <a:t>: non-associative tokens with precedence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>
            <a:extLst>
              <a:ext uri="{FF2B5EF4-FFF2-40B4-BE49-F238E27FC236}">
                <a16:creationId xmlns:a16="http://schemas.microsoft.com/office/drawing/2014/main" id="{9FD48D6A-A168-47E1-AE81-48F7988B2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2D6B8-6550-465B-9E39-C93953D5170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44D5F0F-072B-4FFA-848C-D33E8D424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Simple compiler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9821E4-FBAC-46F3-BA36-4CF57789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0000"/>
                </a:solidFill>
              </a:rPr>
              <a:t>A compiler can scan the character stream into tokens and then analyze the syntax of the token stream, but </a:t>
            </a:r>
            <a:r>
              <a:rPr lang="en-US" altLang="zh-TW" dirty="0" err="1">
                <a:solidFill>
                  <a:srgbClr val="000000"/>
                </a:solidFill>
              </a:rPr>
              <a:t>Yacc</a:t>
            </a:r>
            <a:r>
              <a:rPr lang="en-US" altLang="zh-TW" dirty="0">
                <a:solidFill>
                  <a:srgbClr val="000000"/>
                </a:solidFill>
              </a:rPr>
              <a:t> can only analyze the syntax .</a:t>
            </a:r>
          </a:p>
          <a:p>
            <a:pPr eaLnBrk="1" hangingPunct="1"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0000"/>
                </a:solidFill>
              </a:rPr>
              <a:t>How to complete a compiler ?</a:t>
            </a:r>
          </a:p>
          <a:p>
            <a:pPr eaLnBrk="1" hangingPunct="1"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TW" dirty="0">
                <a:solidFill>
                  <a:srgbClr val="000000"/>
                </a:solidFill>
              </a:rPr>
              <a:t>Using </a:t>
            </a:r>
            <a:r>
              <a:rPr lang="en-US" altLang="zh-TW" dirty="0" err="1">
                <a:solidFill>
                  <a:srgbClr val="000000"/>
                </a:solidFill>
              </a:rPr>
              <a:t>Lex</a:t>
            </a:r>
            <a:r>
              <a:rPr lang="en-US" altLang="zh-TW" dirty="0">
                <a:solidFill>
                  <a:srgbClr val="000000"/>
                </a:solidFill>
              </a:rPr>
              <a:t> to scan characters into tokens and </a:t>
            </a:r>
            <a:r>
              <a:rPr lang="en-US" altLang="zh-TW" dirty="0" err="1">
                <a:solidFill>
                  <a:srgbClr val="000000"/>
                </a:solidFill>
              </a:rPr>
              <a:t>Yacc</a:t>
            </a:r>
            <a:r>
              <a:rPr lang="en-US" altLang="zh-TW" dirty="0">
                <a:solidFill>
                  <a:srgbClr val="000000"/>
                </a:solidFill>
              </a:rPr>
              <a:t> to analyze the syntax of the token stream.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8829E1A3-80BD-4C8C-A927-839A19035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E8E2D-B881-4593-A982-4CEFDCAB10B2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303549D-260D-4B93-A7A3-165D3AAD8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800"/>
              <a:t>Generic Token Declarations – %token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7D27FB4-BCEE-444E-8290-967525ED5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/>
              <a:t>Basic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i="1"/>
              <a:t>%token token1 [token2 token3 …]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Ex: %token INTEGER DOUBLE STRING IF 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Token numbers are assigned by yacc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Higher than any other possible character code (256+)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Not conflicting with any literal tokens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Alternatively, you can manually assign the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i="1"/>
              <a:t>%token token1 [number1] [token2 [number2] …]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Ex: %token UP 50 DOWN 60 LEFT 17 RIGHT 25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Note: do not use zero as the token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yylex() returns zero on end of file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4">
            <a:extLst>
              <a:ext uri="{FF2B5EF4-FFF2-40B4-BE49-F238E27FC236}">
                <a16:creationId xmlns:a16="http://schemas.microsoft.com/office/drawing/2014/main" id="{FDD0876B-10DD-422B-8146-9D3D41760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5BE54-FDB0-4351-B7A7-8C08B73A441F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14F0FFB-3F1D-46B1-88D6-91B905CF8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800"/>
              <a:t>Operator Precedence and Associativity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0F2E21A-59AF-488A-9A50-3B7FCCBF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/>
              <a:t>Declare operators in yacc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%left – left 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%right – right 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%nonassoc – non-associative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An operator declaration line is able to contain multiple operators, which have the same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Ex: %left ‘+’ ‘-’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We declare operators in the order of their precedence, from lower to higher, 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%left ‘+’ ‘-’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%left ‘*’ ‘/’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%right POW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4">
            <a:extLst>
              <a:ext uri="{FF2B5EF4-FFF2-40B4-BE49-F238E27FC236}">
                <a16:creationId xmlns:a16="http://schemas.microsoft.com/office/drawing/2014/main" id="{47DF13F1-F897-41E7-A408-B804DF23A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FF76A-A32F-4889-9539-5A5BCFD4CDCE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2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B55919E-FD1C-4048-BF8D-67BBF7ED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800"/>
              <a:t>Precedence Assignment – the %prec Directive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09F06BC-4126-41F6-85F3-BF1562BA7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953000"/>
          </a:xfrm>
        </p:spPr>
        <p:txBody>
          <a:bodyPr/>
          <a:lstStyle/>
          <a:p>
            <a:pPr eaLnBrk="1" hangingPunct="1"/>
            <a:r>
              <a:rPr lang="en-US" altLang="zh-TW" sz="2600"/>
              <a:t>A token may have a higher precedence than it used to be</a:t>
            </a:r>
          </a:p>
          <a:p>
            <a:pPr eaLnBrk="1" hangingPunct="1"/>
            <a:r>
              <a:rPr lang="en-US" altLang="zh-TW" sz="2600"/>
              <a:t>For example, the ‘+’ and the ‘-’ token</a:t>
            </a:r>
          </a:p>
          <a:p>
            <a:pPr lvl="1" eaLnBrk="1" hangingPunct="1"/>
            <a:r>
              <a:rPr lang="en-US" altLang="zh-TW" sz="2200"/>
              <a:t>For a calculator, usually */ has higher precedence than +-</a:t>
            </a:r>
          </a:p>
          <a:p>
            <a:pPr lvl="1" eaLnBrk="1" hangingPunct="1"/>
            <a:r>
              <a:rPr lang="en-US" altLang="zh-TW" sz="2200"/>
              <a:t>But, if +- are used as unary operator, i.e, -1, +2, it may have higher precedence than */</a:t>
            </a:r>
          </a:p>
          <a:p>
            <a:pPr lvl="1" eaLnBrk="1" hangingPunct="1"/>
            <a:r>
              <a:rPr lang="en-US" altLang="zh-TW" sz="2200"/>
              <a:t>The below example gives ‘+’ the highest precedence when ‘+’ is a unary operator</a:t>
            </a:r>
          </a:p>
          <a:p>
            <a:pPr lvl="2" eaLnBrk="1" hangingPunct="1"/>
            <a:r>
              <a:rPr lang="en-US" altLang="zh-TW" sz="2000"/>
              <a:t>The %prec directive gives</a:t>
            </a:r>
            <a:br>
              <a:rPr lang="en-US" altLang="zh-TW" sz="2000"/>
            </a:br>
            <a:r>
              <a:rPr lang="en-US" altLang="zh-TW" sz="2000"/>
              <a:t>the rightmost token (terminal)</a:t>
            </a:r>
            <a:br>
              <a:rPr lang="en-US" altLang="zh-TW" sz="2000"/>
            </a:br>
            <a:r>
              <a:rPr lang="en-US" altLang="zh-TW" sz="2000"/>
              <a:t>in the production</a:t>
            </a:r>
            <a:br>
              <a:rPr lang="en-US" altLang="zh-TW" sz="2000"/>
            </a:br>
            <a:r>
              <a:rPr lang="en-US" altLang="zh-TW" sz="2000"/>
              <a:t>an equivalent</a:t>
            </a:r>
            <a:br>
              <a:rPr lang="en-US" altLang="zh-TW" sz="2000"/>
            </a:br>
            <a:r>
              <a:rPr lang="en-US" altLang="zh-TW" sz="2000"/>
              <a:t>precedence to the</a:t>
            </a:r>
            <a:br>
              <a:rPr lang="en-US" altLang="zh-TW" sz="2000"/>
            </a:br>
            <a:r>
              <a:rPr lang="en-US" altLang="zh-TW" sz="2000"/>
              <a:t>specified token 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8ECC4F2-B0EA-420F-A9EA-5F9A6161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264025"/>
            <a:ext cx="42926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%left ‘+’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%left ‘*’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%nonassoc UPLUS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%%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E	: E ‘+’ E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| E ‘*’ E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| ‘+’ E  %prec UPLUS</a:t>
            </a:r>
            <a:b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A1B9-152F-4A86-8D8B-072030D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7891" name="內容版面配置區 2">
            <a:extLst>
              <a:ext uri="{FF2B5EF4-FFF2-40B4-BE49-F238E27FC236}">
                <a16:creationId xmlns:a16="http://schemas.microsoft.com/office/drawing/2014/main" id="{0C72F8C5-00C4-4B8C-AFBC-647EFE07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Simple calculator 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calculate real number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‘+’ ‘-’ ‘*’ ‘/’ operation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‘(’ ‘)’ may appear on expression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Output to the first digit after the decimal point</a:t>
            </a:r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42DD34F3-D539-47A2-B342-F623B6B9C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26D1E-D11D-4779-B0BE-87DADA9FE66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DA6D9-5650-490E-81BE-6269666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3D6A58-77D2-409A-BCBB-F6C1D58B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Input 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2.0*2.5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5.0*(3.5+2)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5.25*3</a:t>
            </a:r>
          </a:p>
          <a:p>
            <a:pPr>
              <a:defRPr/>
            </a:pPr>
            <a:r>
              <a:rPr lang="en-US" altLang="zh-TW" dirty="0"/>
              <a:t>Output: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5.0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27.5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15.8</a:t>
            </a:r>
          </a:p>
        </p:txBody>
      </p:sp>
      <p:sp>
        <p:nvSpPr>
          <p:cNvPr id="38916" name="投影片編號版面配置區 3">
            <a:extLst>
              <a:ext uri="{FF2B5EF4-FFF2-40B4-BE49-F238E27FC236}">
                <a16:creationId xmlns:a16="http://schemas.microsoft.com/office/drawing/2014/main" id="{C85B546D-AFC1-467D-986C-BC19C27E7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64E62-D7D2-419C-90B2-A764CA5A210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>
            <a:extLst>
              <a:ext uri="{FF2B5EF4-FFF2-40B4-BE49-F238E27FC236}">
                <a16:creationId xmlns:a16="http://schemas.microsoft.com/office/drawing/2014/main" id="{6AA25ABB-38FB-4505-8924-CBC44A650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FDF46-D7C1-4012-ABB1-E83EE79D0B55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A62879B-BCF1-4F0A-8080-BBC6E56E4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Cooperation of </a:t>
            </a:r>
            <a:r>
              <a:rPr lang="en-US" altLang="zh-TW" dirty="0" err="1"/>
              <a:t>Yacc</a:t>
            </a:r>
            <a:r>
              <a:rPr lang="en-US" altLang="zh-TW" dirty="0"/>
              <a:t> and </a:t>
            </a:r>
            <a:r>
              <a:rPr lang="en-US" altLang="zh-TW" dirty="0" err="1"/>
              <a:t>Lex</a:t>
            </a:r>
            <a:endParaRPr lang="en-US" altLang="zh-TW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8B04B50-A23C-4BF7-A21D-AAA526C34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953000"/>
          </a:xfrm>
        </p:spPr>
        <p:txBody>
          <a:bodyPr/>
          <a:lstStyle/>
          <a:p>
            <a:pPr marL="342900" lvl="2" indent="-342900" eaLnBrk="1" hangingPunct="1"/>
            <a:r>
              <a:rPr lang="en-US" altLang="zh-TW" sz="2600"/>
              <a:t>Using .y file to generate </a:t>
            </a:r>
            <a:r>
              <a:rPr lang="en-US" altLang="zh-TW">
                <a:latin typeface="Lucida Console" panose="020B0609040504020204" pitchFamily="49" charset="0"/>
              </a:rPr>
              <a:t>*.tab.c</a:t>
            </a:r>
            <a:r>
              <a:rPr lang="en-US" altLang="zh-TW"/>
              <a:t> and </a:t>
            </a:r>
            <a:r>
              <a:rPr lang="en-US" altLang="zh-TW">
                <a:latin typeface="Lucida Console" panose="020B0609040504020204" pitchFamily="49" charset="0"/>
              </a:rPr>
              <a:t>*.tab.h</a:t>
            </a:r>
            <a:r>
              <a:rPr lang="en-US" altLang="zh-TW"/>
              <a:t> file</a:t>
            </a:r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/>
          </a:p>
          <a:p>
            <a:pPr marL="342900" lvl="2" indent="-342900" eaLnBrk="1" hangingPunct="1"/>
            <a:r>
              <a:rPr lang="en-US" altLang="zh-TW" sz="2400"/>
              <a:t>Using .l file to generate </a:t>
            </a:r>
            <a:r>
              <a:rPr lang="en-US" altLang="zh-TW">
                <a:latin typeface="Lucida Console" panose="020B0609040504020204" pitchFamily="49" charset="0"/>
              </a:rPr>
              <a:t>*.yy.c</a:t>
            </a:r>
            <a:r>
              <a:rPr lang="en-US" altLang="zh-TW"/>
              <a:t> file</a:t>
            </a:r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  <a:p>
            <a:pPr marL="342900" lvl="2" indent="-342900" eaLnBrk="1" hangingPunct="1"/>
            <a:r>
              <a:rPr lang="en-US" altLang="zh-TW">
                <a:latin typeface="Lucida Console" panose="020B0609040504020204" pitchFamily="49" charset="0"/>
              </a:rPr>
              <a:t>Link </a:t>
            </a:r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</a:rPr>
              <a:t>.c generated by </a:t>
            </a:r>
            <a:r>
              <a:rPr lang="en-US" altLang="zh-TW">
                <a:latin typeface="Lucida Console" panose="020B0609040504020204" pitchFamily="49" charset="0"/>
              </a:rPr>
              <a:t>yacc and lex</a:t>
            </a:r>
          </a:p>
          <a:p>
            <a:pPr marL="342900" lvl="2" indent="-342900" eaLnBrk="1" hangingPunct="1"/>
            <a:endParaRPr lang="en-US" altLang="zh-TW">
              <a:latin typeface="Lucida Console" panose="020B06090405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A4A353-4D41-4E4E-B8BC-485AFE0A5BD3}"/>
              </a:ext>
            </a:extLst>
          </p:cNvPr>
          <p:cNvSpPr/>
          <p:nvPr/>
        </p:nvSpPr>
        <p:spPr>
          <a:xfrm>
            <a:off x="1066800" y="2130425"/>
            <a:ext cx="6629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bison –d -o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tab.c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“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file_name”.y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AA8377-017F-4D14-BD90-DF516290B9DD}"/>
              </a:ext>
            </a:extLst>
          </p:cNvPr>
          <p:cNvSpPr/>
          <p:nvPr/>
        </p:nvSpPr>
        <p:spPr>
          <a:xfrm>
            <a:off x="1066800" y="2743200"/>
            <a:ext cx="6629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gcc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-c -g -I..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tab.c</a:t>
            </a:r>
            <a:endParaRPr lang="en-US" altLang="zh-TW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3D1580-8AD1-4DC7-B98B-D6D977A1F96E}"/>
              </a:ext>
            </a:extLst>
          </p:cNvPr>
          <p:cNvSpPr/>
          <p:nvPr/>
        </p:nvSpPr>
        <p:spPr>
          <a:xfrm>
            <a:off x="1066800" y="3810000"/>
            <a:ext cx="6629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flex –o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yy.c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“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file_name”.l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A9FE64-0C8D-4A21-9C02-CF99D0C7A55B}"/>
              </a:ext>
            </a:extLst>
          </p:cNvPr>
          <p:cNvSpPr/>
          <p:nvPr/>
        </p:nvSpPr>
        <p:spPr>
          <a:xfrm>
            <a:off x="1066800" y="4419600"/>
            <a:ext cx="6629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gcc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-c -g -I..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yy.c</a:t>
            </a:r>
            <a:endParaRPr lang="en-US" altLang="zh-TW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81607D-EB5B-4DFF-B0DE-AD7001B6DD36}"/>
              </a:ext>
            </a:extLst>
          </p:cNvPr>
          <p:cNvSpPr/>
          <p:nvPr/>
        </p:nvSpPr>
        <p:spPr>
          <a:xfrm>
            <a:off x="304800" y="5715000"/>
            <a:ext cx="9372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gcc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-o “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file_name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”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tab.o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“file_name”.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yy.o</a:t>
            </a: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latin typeface="Lucida Console" pitchFamily="49" charset="0"/>
              </a:rPr>
              <a:t>ll</a:t>
            </a:r>
            <a:endParaRPr lang="en-US" altLang="zh-TW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>
            <a:extLst>
              <a:ext uri="{FF2B5EF4-FFF2-40B4-BE49-F238E27FC236}">
                <a16:creationId xmlns:a16="http://schemas.microsoft.com/office/drawing/2014/main" id="{8FFAFB1D-9E77-4CC6-8C0C-E7F95E575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40D1A-6DF6-4EBB-BC1E-6C1D08B56E3F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643AC9D-5082-4ED3-8CF1-329470893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Cooperation of </a:t>
            </a:r>
            <a:r>
              <a:rPr lang="en-US" altLang="zh-TW" dirty="0" err="1"/>
              <a:t>yyparse</a:t>
            </a:r>
            <a:r>
              <a:rPr lang="en-US" altLang="zh-TW" dirty="0"/>
              <a:t>() and </a:t>
            </a:r>
            <a:r>
              <a:rPr lang="en-US" altLang="zh-TW" dirty="0" err="1"/>
              <a:t>yylex</a:t>
            </a:r>
            <a:r>
              <a:rPr lang="en-US" altLang="zh-TW" dirty="0"/>
              <a:t>()</a:t>
            </a:r>
          </a:p>
        </p:txBody>
      </p:sp>
      <p:graphicFrame>
        <p:nvGraphicFramePr>
          <p:cNvPr id="9220" name="Object 11">
            <a:extLst>
              <a:ext uri="{FF2B5EF4-FFF2-40B4-BE49-F238E27FC236}">
                <a16:creationId xmlns:a16="http://schemas.microsoft.com/office/drawing/2014/main" id="{01F637BD-B94A-451C-BDA9-CE6B6E22E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447800"/>
          <a:ext cx="683895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5855943" imgH="4177762" progId="Visio.Drawing.11">
                  <p:embed/>
                </p:oleObj>
              </mc:Choice>
              <mc:Fallback>
                <p:oleObj name="Visio" r:id="rId3" imgW="5855943" imgH="417776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447800"/>
                        <a:ext cx="683895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A0B1-AB2D-42F2-B66F-73B82A5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915400" cy="1139825"/>
          </a:xfrm>
        </p:spPr>
        <p:txBody>
          <a:bodyPr/>
          <a:lstStyle/>
          <a:p>
            <a:pPr algn="ctr">
              <a:defRPr/>
            </a:pPr>
            <a:r>
              <a:rPr lang="en-US" altLang="zh-TW" dirty="0"/>
              <a:t>Example code</a:t>
            </a:r>
            <a:br>
              <a:rPr lang="en-US" altLang="zh-TW" dirty="0"/>
            </a:br>
            <a:r>
              <a:rPr lang="zh-TW" altLang="en-US" dirty="0"/>
              <a:t>加法分析器</a:t>
            </a:r>
            <a:br>
              <a:rPr lang="en-US" altLang="zh-TW" dirty="0"/>
            </a:br>
            <a:r>
              <a:rPr lang="en-US" altLang="zh-TW" sz="4000" dirty="0"/>
              <a:t>ex1.l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E3493-4BB2-4AEC-B3A6-F15C4893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1400" dirty="0">
              <a:latin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%{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#include "</a:t>
            </a:r>
            <a:r>
              <a:rPr lang="en-US" altLang="zh-TW" sz="1400" dirty="0" err="1">
                <a:solidFill>
                  <a:srgbClr val="000000"/>
                </a:solidFill>
                <a:latin typeface="+mn-ea"/>
              </a:rPr>
              <a:t>y.tab.h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%}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%%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\n	{ return(0); /* EOF */ 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[ \t]+	{ /* do nothing */ 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[0-9]+	{ </a:t>
            </a:r>
            <a:r>
              <a:rPr lang="en-US" altLang="zh-TW" sz="1400" dirty="0" err="1">
                <a:latin typeface="+mn-ea"/>
              </a:rPr>
              <a:t>yylval.ival</a:t>
            </a:r>
            <a:r>
              <a:rPr lang="en-US" altLang="zh-TW" sz="1400" dirty="0">
                <a:latin typeface="+mn-ea"/>
              </a:rPr>
              <a:t> = </a:t>
            </a:r>
            <a:r>
              <a:rPr lang="en-US" altLang="zh-TW" sz="1400" dirty="0" err="1">
                <a:latin typeface="+mn-ea"/>
              </a:rPr>
              <a:t>atoi</a:t>
            </a:r>
            <a:r>
              <a:rPr lang="en-US" altLang="zh-TW" sz="1400" dirty="0">
                <a:latin typeface="+mn-ea"/>
              </a:rPr>
              <a:t>(</a:t>
            </a:r>
            <a:r>
              <a:rPr lang="en-US" altLang="zh-TW" sz="1400" dirty="0" err="1">
                <a:latin typeface="+mn-ea"/>
              </a:rPr>
              <a:t>yytext</a:t>
            </a:r>
            <a:r>
              <a:rPr lang="en-US" altLang="zh-TW" sz="1400" dirty="0">
                <a:latin typeface="+mn-ea"/>
              </a:rPr>
              <a:t>);return(INUMBER); 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"+"|"("|")"	{ return(</a:t>
            </a:r>
            <a:r>
              <a:rPr lang="en-US" altLang="zh-TW" sz="1400" dirty="0" err="1">
                <a:latin typeface="+mn-ea"/>
              </a:rPr>
              <a:t>yytext</a:t>
            </a:r>
            <a:r>
              <a:rPr lang="en-US" altLang="zh-TW" sz="1400" dirty="0">
                <a:latin typeface="+mn-ea"/>
              </a:rPr>
              <a:t>[0]); 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.	{ return(</a:t>
            </a:r>
            <a:r>
              <a:rPr lang="en-US" altLang="zh-TW" sz="1400" dirty="0" err="1">
                <a:latin typeface="+mn-ea"/>
              </a:rPr>
              <a:t>yytext</a:t>
            </a:r>
            <a:r>
              <a:rPr lang="en-US" altLang="zh-TW" sz="1400" dirty="0">
                <a:latin typeface="+mn-ea"/>
              </a:rPr>
              <a:t>[0]); 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+mn-ea"/>
              </a:rPr>
              <a:t>%%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7791F816-5981-49B5-85D9-5E10DD9D7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BD464-190A-41A0-AD87-334F2AC1D11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64A13-10E9-4E37-95F3-C1583373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Lex</a:t>
            </a:r>
            <a:r>
              <a:rPr lang="en-US" altLang="zh-TW" dirty="0"/>
              <a:t> part of Cooperation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7E997-FEFE-418C-860E-E7FA8B31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+mn-ea"/>
              </a:rPr>
              <a:t>*.l file need to include the *.h file , which is actually generated by </a:t>
            </a:r>
            <a:r>
              <a:rPr lang="en-US" altLang="zh-TW" sz="2800" dirty="0" err="1">
                <a:solidFill>
                  <a:srgbClr val="000000"/>
                </a:solidFill>
                <a:latin typeface="+mn-ea"/>
              </a:rPr>
              <a:t>yacc</a:t>
            </a:r>
            <a:r>
              <a:rPr lang="en-US" altLang="zh-TW" sz="2800" dirty="0">
                <a:solidFill>
                  <a:srgbClr val="000000"/>
                </a:solidFill>
                <a:latin typeface="+mn-ea"/>
              </a:rPr>
              <a:t>/bison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#include "</a:t>
            </a:r>
            <a:r>
              <a:rPr lang="en-US" altLang="zh-TW" sz="2000" dirty="0" err="1">
                <a:solidFill>
                  <a:srgbClr val="000000"/>
                </a:solidFill>
                <a:latin typeface="+mn-ea"/>
              </a:rPr>
              <a:t>y.tab.h</a:t>
            </a: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“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zh-TW" sz="2800" dirty="0" err="1">
                <a:solidFill>
                  <a:srgbClr val="000000"/>
                </a:solidFill>
                <a:latin typeface="+mn-ea"/>
              </a:rPr>
              <a:t>Lex</a:t>
            </a:r>
            <a:r>
              <a:rPr lang="en-US" altLang="zh-TW" sz="2800" dirty="0">
                <a:solidFill>
                  <a:srgbClr val="000000"/>
                </a:solidFill>
                <a:latin typeface="+mn-ea"/>
              </a:rPr>
              <a:t> return token’s values to </a:t>
            </a:r>
            <a:r>
              <a:rPr lang="en-US" altLang="zh-TW" sz="2800" dirty="0" err="1">
                <a:solidFill>
                  <a:srgbClr val="000000"/>
                </a:solidFill>
                <a:latin typeface="+mn-ea"/>
              </a:rPr>
              <a:t>Yacc</a:t>
            </a:r>
            <a:endParaRPr lang="en-US" altLang="zh-TW" sz="2800" dirty="0">
              <a:solidFill>
                <a:srgbClr val="000000"/>
              </a:solidFill>
              <a:latin typeface="+mn-ea"/>
            </a:endParaRPr>
          </a:p>
          <a:p>
            <a:pPr lvl="1">
              <a:defRPr/>
            </a:pPr>
            <a:r>
              <a:rPr lang="en-US" altLang="zh-TW" sz="2000" dirty="0" err="1">
                <a:latin typeface="+mn-ea"/>
              </a:rPr>
              <a:t>yylval.ival</a:t>
            </a:r>
            <a:r>
              <a:rPr lang="en-US" altLang="zh-TW" sz="2000" dirty="0">
                <a:latin typeface="+mn-ea"/>
              </a:rPr>
              <a:t> = </a:t>
            </a:r>
            <a:r>
              <a:rPr lang="en-US" altLang="zh-TW" sz="2000" dirty="0" err="1">
                <a:latin typeface="+mn-ea"/>
              </a:rPr>
              <a:t>atoi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yytext</a:t>
            </a:r>
            <a:r>
              <a:rPr lang="en-US" altLang="zh-TW" sz="2000" dirty="0">
                <a:latin typeface="+mn-ea"/>
              </a:rPr>
              <a:t>);</a:t>
            </a:r>
          </a:p>
          <a:p>
            <a:pPr lvl="1">
              <a:defRPr/>
            </a:pPr>
            <a:r>
              <a:rPr lang="en-US" altLang="zh-TW" sz="2000" dirty="0">
                <a:latin typeface="+mn-ea"/>
              </a:rPr>
              <a:t>return(INUMBER);</a:t>
            </a:r>
          </a:p>
          <a:p>
            <a:pPr lvl="1">
              <a:defRPr/>
            </a:pPr>
            <a:r>
              <a:rPr lang="en-US" altLang="zh-TW" sz="2000" dirty="0">
                <a:latin typeface="+mn-ea"/>
              </a:rPr>
              <a:t>return(</a:t>
            </a:r>
            <a:r>
              <a:rPr lang="en-US" altLang="zh-TW" sz="2000" dirty="0" err="1">
                <a:latin typeface="+mn-ea"/>
              </a:rPr>
              <a:t>yytext</a:t>
            </a:r>
            <a:r>
              <a:rPr lang="en-US" altLang="zh-TW" sz="2000" dirty="0">
                <a:latin typeface="+mn-ea"/>
              </a:rPr>
              <a:t>[0]);</a:t>
            </a:r>
            <a:endParaRPr lang="en-US" altLang="zh-TW" sz="2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lang="en-US" altLang="zh-TW" sz="2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+mn-ea"/>
              </a:rPr>
              <a:t>yylval</a:t>
            </a:r>
            <a:endParaRPr lang="en-US" altLang="zh-TW" sz="2800" dirty="0">
              <a:solidFill>
                <a:srgbClr val="000000"/>
              </a:solidFill>
              <a:latin typeface="+mn-ea"/>
            </a:endParaRP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This is a variable defined in *.y file 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When token is returned  to </a:t>
            </a:r>
            <a:r>
              <a:rPr lang="en-US" altLang="zh-TW" sz="2000" dirty="0" err="1">
                <a:solidFill>
                  <a:srgbClr val="000000"/>
                </a:solidFill>
                <a:latin typeface="+mn-ea"/>
              </a:rPr>
              <a:t>yacc</a:t>
            </a: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 , </a:t>
            </a:r>
            <a:r>
              <a:rPr lang="en-US" altLang="zh-TW" sz="2000" dirty="0" err="1">
                <a:solidFill>
                  <a:srgbClr val="000000"/>
                </a:solidFill>
                <a:latin typeface="+mn-ea"/>
              </a:rPr>
              <a:t>yacc</a:t>
            </a:r>
            <a:r>
              <a:rPr lang="en-US" altLang="zh-TW" sz="2000" dirty="0">
                <a:solidFill>
                  <a:srgbClr val="000000"/>
                </a:solidFill>
                <a:latin typeface="+mn-ea"/>
              </a:rPr>
              <a:t> can use it to do something</a:t>
            </a:r>
          </a:p>
          <a:p>
            <a:pPr>
              <a:defRPr/>
            </a:pPr>
            <a:endParaRPr lang="en-US" altLang="zh-TW" sz="16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5A4EAC6C-639D-47CB-B6F7-90D0083A9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6FA168-0CFE-4367-8F00-48FE727EA63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C070-41AE-4C96-B46F-A949E7E5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dirty="0"/>
              <a:t>Example code</a:t>
            </a:r>
            <a:br>
              <a:rPr lang="en-US" altLang="zh-TW" dirty="0"/>
            </a:br>
            <a:r>
              <a:rPr lang="zh-TW" altLang="en-US" dirty="0"/>
              <a:t>加法分析器</a:t>
            </a:r>
            <a:br>
              <a:rPr lang="en-US" altLang="zh-TW" dirty="0"/>
            </a:br>
            <a:r>
              <a:rPr lang="en-US" altLang="zh-TW" sz="4000" dirty="0"/>
              <a:t>ex1.y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BAE5AA14-2F30-4A5F-951A-7F6FF4A8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#include &lt;stdio.h&gt;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#include &lt;string.h&gt;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void yyerror(const char *message);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%union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int ival;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%token &lt;ival&gt; INUMBER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%type &lt;ival&gt; expr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%left '+'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line    : expr                  { printf("%d\n", $1);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expr    : expr '+' expr         { $$ = $1 + $3;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| INUMBER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%%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void yyerror (const char *message)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fprintf (stderr, "%s\n",message);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0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int main(int argc, char *argv[])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yyparse();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        return(0);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000"/>
              <a:t>}</a:t>
            </a:r>
            <a:endParaRPr lang="zh-TW" altLang="en-US" sz="1000"/>
          </a:p>
        </p:txBody>
      </p:sp>
      <p:sp>
        <p:nvSpPr>
          <p:cNvPr id="12292" name="投影片編號版面配置區 3">
            <a:extLst>
              <a:ext uri="{FF2B5EF4-FFF2-40B4-BE49-F238E27FC236}">
                <a16:creationId xmlns:a16="http://schemas.microsoft.com/office/drawing/2014/main" id="{3B355FCF-93C3-4C63-B44D-DF7BFC5E1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30A8B-9689-4CAA-9524-AB477F88BA9A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E0482-736C-4DC3-897A-7D89F325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dirty="0"/>
              <a:t>Bottom up Parser</a:t>
            </a:r>
            <a:endParaRPr lang="zh-TW" altLang="en-US" dirty="0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E2D98F2F-2FBA-4A62-BE5C-85C6722B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When tokens match all of  grammar’s RHS(right hand side),the result of RHS will be reduce to grammar ‘s LHS(left hand side)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00"/>
                </a:solidFill>
              </a:rPr>
              <a:t>ex:  </a:t>
            </a:r>
            <a:r>
              <a:rPr lang="en-US" altLang="zh-TW" u="sng" dirty="0" err="1">
                <a:solidFill>
                  <a:srgbClr val="000000"/>
                </a:solidFill>
              </a:rPr>
              <a:t>expr</a:t>
            </a:r>
            <a:r>
              <a:rPr lang="en-US" altLang="zh-TW" dirty="0">
                <a:solidFill>
                  <a:srgbClr val="000000"/>
                </a:solidFill>
              </a:rPr>
              <a:t>: </a:t>
            </a:r>
            <a:r>
              <a:rPr lang="en-US" altLang="zh-TW" u="sng" dirty="0">
                <a:solidFill>
                  <a:srgbClr val="000000"/>
                </a:solidFill>
              </a:rPr>
              <a:t>INUMBER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     LHS       RHS</a:t>
            </a:r>
          </a:p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Bottom up until reduce the start symbol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00"/>
                </a:solidFill>
              </a:rPr>
              <a:t>example code start symbol is  line</a:t>
            </a:r>
          </a:p>
        </p:txBody>
      </p:sp>
      <p:sp>
        <p:nvSpPr>
          <p:cNvPr id="13316" name="投影片編號版面配置區 3">
            <a:extLst>
              <a:ext uri="{FF2B5EF4-FFF2-40B4-BE49-F238E27FC236}">
                <a16:creationId xmlns:a16="http://schemas.microsoft.com/office/drawing/2014/main" id="{D49E575E-D0D9-468B-8026-9981FC5E8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DAE0A-1D79-477F-AB54-E4973C328C3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064CDE5-F74A-427D-AB22-F031150109D7}"/>
              </a:ext>
            </a:extLst>
          </p:cNvPr>
          <p:cNvCxnSpPr/>
          <p:nvPr/>
        </p:nvCxnSpPr>
        <p:spPr>
          <a:xfrm flipV="1">
            <a:off x="1981200" y="35052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736151C-BAEF-4709-8ACD-A5BE6C061D95}"/>
              </a:ext>
            </a:extLst>
          </p:cNvPr>
          <p:cNvCxnSpPr/>
          <p:nvPr/>
        </p:nvCxnSpPr>
        <p:spPr>
          <a:xfrm flipV="1">
            <a:off x="3048000" y="3505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Chun-Ying</Template>
  <TotalTime>11788</TotalTime>
  <Words>2354</Words>
  <Application>Microsoft Office PowerPoint</Application>
  <PresentationFormat>A4 紙張 (210x297 公釐)</PresentationFormat>
  <Paragraphs>349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Calibri</vt:lpstr>
      <vt:lpstr>新細明體</vt:lpstr>
      <vt:lpstr>Arial Unicode MS</vt:lpstr>
      <vt:lpstr>Arial</vt:lpstr>
      <vt:lpstr>Wingdings</vt:lpstr>
      <vt:lpstr>Lucida Console</vt:lpstr>
      <vt:lpstr>Symbol</vt:lpstr>
      <vt:lpstr>Times New Roman</vt:lpstr>
      <vt:lpstr>1_Edge</vt:lpstr>
      <vt:lpstr>Visio</vt:lpstr>
      <vt:lpstr>Yacc</vt:lpstr>
      <vt:lpstr>What is Yacc</vt:lpstr>
      <vt:lpstr>Simple compiler</vt:lpstr>
      <vt:lpstr>Cooperation of Yacc and Lex</vt:lpstr>
      <vt:lpstr>Cooperation of yyparse() and yylex()</vt:lpstr>
      <vt:lpstr>Example code 加法分析器 ex1.l</vt:lpstr>
      <vt:lpstr>Lex part of Cooperation </vt:lpstr>
      <vt:lpstr>Example code 加法分析器 ex1.y </vt:lpstr>
      <vt:lpstr>Bottom up Parser</vt:lpstr>
      <vt:lpstr>Example code Process Analysis   </vt:lpstr>
      <vt:lpstr>Compile and Run the Example</vt:lpstr>
      <vt:lpstr>Run</vt:lpstr>
      <vt:lpstr>Practice 1</vt:lpstr>
      <vt:lpstr>The First Impression</vt:lpstr>
      <vt:lpstr>The Subroutine Section</vt:lpstr>
      <vt:lpstr>The Rules Section</vt:lpstr>
      <vt:lpstr>Embedded Rule Action</vt:lpstr>
      <vt:lpstr>Symbol Attributes</vt:lpstr>
      <vt:lpstr>Non-Integer Symbol Attributes</vt:lpstr>
      <vt:lpstr>Synthesized VS Inherited Attribute</vt:lpstr>
      <vt:lpstr>Inherited Attribute – an Example</vt:lpstr>
      <vt:lpstr>Practice 2</vt:lpstr>
      <vt:lpstr>Practice 2  *.l file</vt:lpstr>
      <vt:lpstr>Practice 2  *.y file</vt:lpstr>
      <vt:lpstr>Practice 2 *.y file</vt:lpstr>
      <vt:lpstr>Practice 2 hint</vt:lpstr>
      <vt:lpstr>Practice 2 input &amp; output</vt:lpstr>
      <vt:lpstr>The Definition Section</vt:lpstr>
      <vt:lpstr>Token Declarations</vt:lpstr>
      <vt:lpstr>Generic Token Declarations – %token</vt:lpstr>
      <vt:lpstr>Operator Precedence and Associativity</vt:lpstr>
      <vt:lpstr>Precedence Assignment – the %prec Directive</vt:lpstr>
      <vt:lpstr>Practice 3</vt:lpstr>
      <vt:lpstr>Practice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Chun-Ying Huang</dc:creator>
  <cp:lastModifiedBy>謝瑄 (108502205)</cp:lastModifiedBy>
  <cp:revision>459</cp:revision>
  <cp:lastPrinted>2013-03-31T12:36:45Z</cp:lastPrinted>
  <dcterms:created xsi:type="dcterms:W3CDTF">2009-03-01T02:19:09Z</dcterms:created>
  <dcterms:modified xsi:type="dcterms:W3CDTF">2021-12-09T05:38:47Z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