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323" r:id="rId4"/>
    <p:sldId id="325" r:id="rId5"/>
    <p:sldId id="320" r:id="rId6"/>
    <p:sldId id="258" r:id="rId7"/>
    <p:sldId id="327" r:id="rId8"/>
    <p:sldId id="259" r:id="rId9"/>
    <p:sldId id="260" r:id="rId10"/>
    <p:sldId id="261" r:id="rId11"/>
    <p:sldId id="262" r:id="rId12"/>
    <p:sldId id="263" r:id="rId13"/>
    <p:sldId id="334" r:id="rId14"/>
    <p:sldId id="264" r:id="rId15"/>
    <p:sldId id="265" r:id="rId16"/>
    <p:sldId id="328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329" r:id="rId25"/>
    <p:sldId id="330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331" r:id="rId34"/>
    <p:sldId id="280" r:id="rId35"/>
    <p:sldId id="281" r:id="rId36"/>
    <p:sldId id="282" r:id="rId37"/>
    <p:sldId id="283" r:id="rId38"/>
    <p:sldId id="284" r:id="rId39"/>
    <p:sldId id="319" r:id="rId40"/>
    <p:sldId id="332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335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33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21" r:id="rId74"/>
    <p:sldId id="322" r:id="rId75"/>
    <p:sldId id="316" r:id="rId76"/>
    <p:sldId id="317" r:id="rId77"/>
    <p:sldId id="318" r:id="rId7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2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4" autoAdjust="0"/>
    <p:restoredTop sz="94660"/>
  </p:normalViewPr>
  <p:slideViewPr>
    <p:cSldViewPr>
      <p:cViewPr varScale="1">
        <p:scale>
          <a:sx n="68" d="100"/>
          <a:sy n="68" d="100"/>
        </p:scale>
        <p:origin x="8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A7693D8-D5BC-454B-A4D2-27C56070AAC1}" type="datetimeFigureOut">
              <a:rPr lang="zh-TW" altLang="en-US"/>
              <a:pPr>
                <a:defRPr/>
              </a:pPr>
              <a:t>2014/2/26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AAEBC86-8D8D-40BE-B56B-232FC048374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013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7813F-FD39-497A-923F-8C27939BAA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584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2F3BD-6B6F-4D46-A1BE-80F120AAF3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513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7E46A-4DBF-4127-A26C-9773AC6960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329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25A4E-8759-4EF0-A9D7-217F91D907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05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63B9C-1108-47C6-A96E-BB088DCC57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32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9FD17-AE14-43B0-B042-077CD40B90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916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1D600-3829-437C-8950-FD1B41D6F3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489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2BDE2-A58D-41C7-9F74-659AECC9F1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707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443B2-FF6A-46E6-8850-8614200C07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936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96278-A4AD-459A-974E-A58D5E627C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065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7C74E-8829-4CF0-A673-F146864A10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575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新細明體" pitchFamily="18" charset="-120"/>
              </a:defRPr>
            </a:lvl1pPr>
          </a:lstStyle>
          <a:p>
            <a:pPr>
              <a:defRPr/>
            </a:pPr>
            <a:fld id="{672B6005-A342-4A89-B1CF-862F69ED1C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struction_set#Code_density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cessor_architecture" TargetMode="External"/><Relationship Id="rId2" Type="http://schemas.openxmlformats.org/officeDocument/2006/relationships/hyperlink" Target="http://en.wikipedia.org/wiki/Microprocesso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en.wikipedia.org/wiki/Parallel_computing" TargetMode="External"/><Relationship Id="rId4" Type="http://schemas.openxmlformats.org/officeDocument/2006/relationships/hyperlink" Target="http://en.wikipedia.org/wiki/Serial_communication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7772400" cy="2990850"/>
          </a:xfrm>
        </p:spPr>
        <p:txBody>
          <a:bodyPr/>
          <a:lstStyle/>
          <a:p>
            <a:pPr eaLnBrk="1" hangingPunct="1"/>
            <a:r>
              <a:rPr kumimoji="0" lang="en-US" altLang="zh-TW" sz="4000" b="1" smtClean="0">
                <a:solidFill>
                  <a:srgbClr val="FF6600"/>
                </a:solidFill>
              </a:rPr>
              <a:t/>
            </a:r>
            <a:br>
              <a:rPr kumimoji="0" lang="en-US" altLang="zh-TW" sz="4000" b="1" smtClean="0">
                <a:solidFill>
                  <a:srgbClr val="FF6600"/>
                </a:solidFill>
              </a:rPr>
            </a:br>
            <a:r>
              <a:rPr kumimoji="0" lang="en-US" altLang="zh-TW" sz="4000" b="1" smtClean="0">
                <a:solidFill>
                  <a:srgbClr val="FF6600"/>
                </a:solidFill>
              </a:rPr>
              <a:t/>
            </a:r>
            <a:br>
              <a:rPr kumimoji="0" lang="en-US" altLang="zh-TW" sz="4000" b="1" smtClean="0">
                <a:solidFill>
                  <a:srgbClr val="FF6600"/>
                </a:solidFill>
              </a:rPr>
            </a:br>
            <a:r>
              <a:rPr kumimoji="0" lang="en-US" altLang="zh-TW" sz="4000" b="1" smtClean="0">
                <a:solidFill>
                  <a:srgbClr val="FF6600"/>
                </a:solidFill>
              </a:rPr>
              <a:t>Chapter 7</a:t>
            </a:r>
            <a:br>
              <a:rPr kumimoji="0" lang="en-US" altLang="zh-TW" sz="4000" b="1" smtClean="0">
                <a:solidFill>
                  <a:srgbClr val="FF6600"/>
                </a:solidFill>
              </a:rPr>
            </a:br>
            <a:r>
              <a:rPr kumimoji="0" lang="en-US" altLang="zh-TW" sz="4000" b="1" smtClean="0">
                <a:solidFill>
                  <a:srgbClr val="FF6600"/>
                </a:solidFill>
              </a:rPr>
              <a:t/>
            </a:r>
            <a:br>
              <a:rPr kumimoji="0" lang="en-US" altLang="zh-TW" sz="4000" b="1" smtClean="0">
                <a:solidFill>
                  <a:srgbClr val="FF6600"/>
                </a:solidFill>
              </a:rPr>
            </a:br>
            <a:r>
              <a:rPr kumimoji="0" lang="en-US" altLang="zh-TW" sz="4000" b="1" smtClean="0">
                <a:solidFill>
                  <a:srgbClr val="FF6600"/>
                </a:solidFill>
              </a:rPr>
              <a:t/>
            </a:r>
            <a:br>
              <a:rPr kumimoji="0" lang="en-US" altLang="zh-TW" sz="4000" b="1" smtClean="0">
                <a:solidFill>
                  <a:srgbClr val="FF6600"/>
                </a:solidFill>
              </a:rPr>
            </a:br>
            <a:r>
              <a:rPr kumimoji="0" lang="en-US" altLang="zh-TW" sz="4000" b="1" smtClean="0">
                <a:solidFill>
                  <a:srgbClr val="FF6600"/>
                </a:solidFill>
              </a:rPr>
              <a:t>Syntax-Directed Compilation </a:t>
            </a:r>
            <a:br>
              <a:rPr kumimoji="0" lang="en-US" altLang="zh-TW" sz="4000" b="1" smtClean="0">
                <a:solidFill>
                  <a:srgbClr val="FF6600"/>
                </a:solidFill>
              </a:rPr>
            </a:br>
            <a:r>
              <a:rPr kumimoji="0" lang="en-US" altLang="zh-TW" sz="4000" b="1" smtClean="0">
                <a:solidFill>
                  <a:srgbClr val="FF6600"/>
                </a:solidFill>
              </a:rPr>
              <a:t>(AST &amp; Target Code)</a:t>
            </a:r>
            <a:br>
              <a:rPr kumimoji="0" lang="en-US" altLang="zh-TW" sz="4000" b="1" smtClean="0">
                <a:solidFill>
                  <a:srgbClr val="FF6600"/>
                </a:solidFill>
              </a:rPr>
            </a:br>
            <a:endParaRPr kumimoji="0" lang="en-US" altLang="zh-TW" sz="4000" b="1" smtClean="0">
              <a:solidFill>
                <a:srgbClr val="FF6600"/>
              </a:solidFill>
            </a:endParaRPr>
          </a:p>
        </p:txBody>
      </p:sp>
      <p:sp>
        <p:nvSpPr>
          <p:cNvPr id="2051" name="投影片編號版面配置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DF404C38-EC02-4925-AB4E-A4F8F04C49C8}" type="slidenum">
              <a:rPr kumimoji="0" lang="en-US" altLang="zh-TW" smtClean="0"/>
              <a:pPr eaLnBrk="1" hangingPunct="1"/>
              <a:t>1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FF0000"/>
                </a:solidFill>
              </a:rPr>
              <a:t>Let’s give a simple example first</a:t>
            </a:r>
            <a:endParaRPr lang="zh-TW" altLang="zh-TW" sz="4000" smtClean="0">
              <a:solidFill>
                <a:srgbClr val="FF000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90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kumimoji="0" lang="en-US" altLang="zh-TW" smtClean="0"/>
              <a:t>AST for (2*((3*4)+9)) result 42  P:parent</a:t>
            </a:r>
          </a:p>
          <a:p>
            <a:pPr eaLnBrk="1" hangingPunct="1">
              <a:buFontTx/>
              <a:buNone/>
            </a:pPr>
            <a:r>
              <a:rPr kumimoji="0" lang="en-US" altLang="zh-TW" smtClean="0"/>
              <a:t>                                                  D:descedent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3276600" y="1905000"/>
            <a:ext cx="1443038" cy="971550"/>
            <a:chOff x="855" y="1224"/>
            <a:chExt cx="909" cy="612"/>
          </a:xfrm>
        </p:grpSpPr>
        <p:sp>
          <p:nvSpPr>
            <p:cNvPr id="11314" name="Rectangle 5"/>
            <p:cNvSpPr>
              <a:spLocks noChangeArrowheads="1"/>
            </p:cNvSpPr>
            <p:nvPr/>
          </p:nvSpPr>
          <p:spPr bwMode="auto">
            <a:xfrm>
              <a:off x="855" y="1251"/>
              <a:ext cx="909" cy="5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0" lang="he-IL" altLang="zh-TW" sz="240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1315" name="Rectangle 6"/>
            <p:cNvSpPr>
              <a:spLocks noChangeArrowheads="1"/>
            </p:cNvSpPr>
            <p:nvPr/>
          </p:nvSpPr>
          <p:spPr bwMode="auto">
            <a:xfrm>
              <a:off x="1211" y="1224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2400">
                  <a:solidFill>
                    <a:srgbClr val="FF0000"/>
                  </a:solidFill>
                  <a:latin typeface="Verdana" pitchFamily="34" charset="0"/>
                </a:rPr>
                <a:t>P</a:t>
              </a:r>
            </a:p>
          </p:txBody>
        </p:sp>
        <p:sp>
          <p:nvSpPr>
            <p:cNvPr id="11316" name="Line 7"/>
            <p:cNvSpPr>
              <a:spLocks noChangeShapeType="1"/>
            </p:cNvSpPr>
            <p:nvPr/>
          </p:nvSpPr>
          <p:spPr bwMode="auto">
            <a:xfrm flipV="1">
              <a:off x="864" y="1521"/>
              <a:ext cx="873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17" name="Line 8"/>
            <p:cNvSpPr>
              <a:spLocks noChangeShapeType="1"/>
            </p:cNvSpPr>
            <p:nvPr/>
          </p:nvSpPr>
          <p:spPr bwMode="auto">
            <a:xfrm>
              <a:off x="1125" y="1557"/>
              <a:ext cx="9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18" name="Line 9"/>
            <p:cNvSpPr>
              <a:spLocks noChangeShapeType="1"/>
            </p:cNvSpPr>
            <p:nvPr/>
          </p:nvSpPr>
          <p:spPr bwMode="auto">
            <a:xfrm>
              <a:off x="1440" y="1539"/>
              <a:ext cx="0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19" name="Text Box 10"/>
            <p:cNvSpPr txBox="1">
              <a:spLocks noChangeArrowheads="1"/>
            </p:cNvSpPr>
            <p:nvPr/>
          </p:nvSpPr>
          <p:spPr bwMode="auto">
            <a:xfrm>
              <a:off x="1161" y="154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he-IL" altLang="zh-TW" sz="2400">
                  <a:latin typeface="Verdana" pitchFamily="34" charset="0"/>
                  <a:ea typeface="宋体" pitchFamily="2" charset="-122"/>
                </a:rPr>
                <a:t>*</a:t>
              </a:r>
              <a:endParaRPr kumimoji="0" lang="zh-TW" altLang="zh-TW" sz="2400">
                <a:latin typeface="Verdana" pitchFamily="34" charset="0"/>
              </a:endParaRPr>
            </a:p>
          </p:txBody>
        </p:sp>
      </p:grpSp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3276600" y="2743200"/>
            <a:ext cx="1547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TW" sz="2400">
                <a:latin typeface="Verdana" pitchFamily="34" charset="0"/>
              </a:rPr>
              <a:t>operator</a:t>
            </a:r>
          </a:p>
        </p:txBody>
      </p:sp>
      <p:sp>
        <p:nvSpPr>
          <p:cNvPr id="11270" name="Text Box 12"/>
          <p:cNvSpPr txBox="1">
            <a:spLocks noChangeArrowheads="1"/>
          </p:cNvSpPr>
          <p:nvPr/>
        </p:nvSpPr>
        <p:spPr bwMode="auto">
          <a:xfrm>
            <a:off x="2157413" y="1971675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</a:pPr>
            <a:endParaRPr kumimoji="0" lang="en-US" altLang="zh-TW" sz="2400">
              <a:latin typeface="Verdana" pitchFamily="34" charset="0"/>
            </a:endParaRPr>
          </a:p>
        </p:txBody>
      </p:sp>
      <p:sp>
        <p:nvSpPr>
          <p:cNvPr id="11271" name="Text Box 13"/>
          <p:cNvSpPr txBox="1">
            <a:spLocks noChangeArrowheads="1"/>
          </p:cNvSpPr>
          <p:nvPr/>
        </p:nvSpPr>
        <p:spPr bwMode="auto">
          <a:xfrm>
            <a:off x="2266950" y="238125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TW" sz="2400">
                <a:latin typeface="Verdana" pitchFamily="34" charset="0"/>
              </a:rPr>
              <a:t>left</a:t>
            </a:r>
          </a:p>
        </p:txBody>
      </p:sp>
      <p:sp>
        <p:nvSpPr>
          <p:cNvPr id="11272" name="Text Box 14"/>
          <p:cNvSpPr txBox="1">
            <a:spLocks noChangeArrowheads="1"/>
          </p:cNvSpPr>
          <p:nvPr/>
        </p:nvSpPr>
        <p:spPr bwMode="auto">
          <a:xfrm>
            <a:off x="4562475" y="236220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0" lang="en-US" altLang="zh-TW" sz="2400">
                <a:latin typeface="Verdana" pitchFamily="34" charset="0"/>
              </a:rPr>
              <a:t>right</a:t>
            </a:r>
          </a:p>
        </p:txBody>
      </p:sp>
      <p:grpSp>
        <p:nvGrpSpPr>
          <p:cNvPr id="11273" name="Group 15"/>
          <p:cNvGrpSpPr>
            <a:grpSpLocks/>
          </p:cNvGrpSpPr>
          <p:nvPr/>
        </p:nvGrpSpPr>
        <p:grpSpPr bwMode="auto">
          <a:xfrm>
            <a:off x="4900613" y="3200400"/>
            <a:ext cx="1443037" cy="971550"/>
            <a:chOff x="855" y="1224"/>
            <a:chExt cx="909" cy="612"/>
          </a:xfrm>
        </p:grpSpPr>
        <p:sp>
          <p:nvSpPr>
            <p:cNvPr id="11308" name="Rectangle 16"/>
            <p:cNvSpPr>
              <a:spLocks noChangeArrowheads="1"/>
            </p:cNvSpPr>
            <p:nvPr/>
          </p:nvSpPr>
          <p:spPr bwMode="auto">
            <a:xfrm>
              <a:off x="855" y="1251"/>
              <a:ext cx="909" cy="5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0" lang="he-IL" altLang="zh-TW" sz="240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1309" name="Rectangle 17"/>
            <p:cNvSpPr>
              <a:spLocks noChangeArrowheads="1"/>
            </p:cNvSpPr>
            <p:nvPr/>
          </p:nvSpPr>
          <p:spPr bwMode="auto">
            <a:xfrm>
              <a:off x="1211" y="1224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2400">
                  <a:solidFill>
                    <a:srgbClr val="FF0000"/>
                  </a:solidFill>
                  <a:latin typeface="Verdana" pitchFamily="34" charset="0"/>
                </a:rPr>
                <a:t>P</a:t>
              </a:r>
            </a:p>
          </p:txBody>
        </p:sp>
        <p:sp>
          <p:nvSpPr>
            <p:cNvPr id="11310" name="Line 18"/>
            <p:cNvSpPr>
              <a:spLocks noChangeShapeType="1"/>
            </p:cNvSpPr>
            <p:nvPr/>
          </p:nvSpPr>
          <p:spPr bwMode="auto">
            <a:xfrm flipV="1">
              <a:off x="864" y="1521"/>
              <a:ext cx="873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11" name="Line 19"/>
            <p:cNvSpPr>
              <a:spLocks noChangeShapeType="1"/>
            </p:cNvSpPr>
            <p:nvPr/>
          </p:nvSpPr>
          <p:spPr bwMode="auto">
            <a:xfrm>
              <a:off x="1125" y="1557"/>
              <a:ext cx="9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12" name="Line 20"/>
            <p:cNvSpPr>
              <a:spLocks noChangeShapeType="1"/>
            </p:cNvSpPr>
            <p:nvPr/>
          </p:nvSpPr>
          <p:spPr bwMode="auto">
            <a:xfrm>
              <a:off x="1440" y="1539"/>
              <a:ext cx="0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13" name="Text Box 21"/>
            <p:cNvSpPr txBox="1">
              <a:spLocks noChangeArrowheads="1"/>
            </p:cNvSpPr>
            <p:nvPr/>
          </p:nvSpPr>
          <p:spPr bwMode="auto">
            <a:xfrm>
              <a:off x="1161" y="154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he-IL" altLang="zh-TW" sz="2400">
                  <a:latin typeface="Verdana" pitchFamily="34" charset="0"/>
                  <a:ea typeface="宋体" pitchFamily="2" charset="-122"/>
                </a:rPr>
                <a:t>+</a:t>
              </a:r>
              <a:endParaRPr kumimoji="0" lang="zh-TW" altLang="zh-TW" sz="2400">
                <a:latin typeface="Verdana" pitchFamily="34" charset="0"/>
              </a:endParaRPr>
            </a:p>
          </p:txBody>
        </p:sp>
      </p:grpSp>
      <p:grpSp>
        <p:nvGrpSpPr>
          <p:cNvPr id="11274" name="Group 22"/>
          <p:cNvGrpSpPr>
            <a:grpSpLocks/>
          </p:cNvGrpSpPr>
          <p:nvPr/>
        </p:nvGrpSpPr>
        <p:grpSpPr bwMode="auto">
          <a:xfrm>
            <a:off x="3281363" y="4310063"/>
            <a:ext cx="1443037" cy="971550"/>
            <a:chOff x="855" y="1224"/>
            <a:chExt cx="909" cy="612"/>
          </a:xfrm>
        </p:grpSpPr>
        <p:sp>
          <p:nvSpPr>
            <p:cNvPr id="11302" name="Rectangle 23"/>
            <p:cNvSpPr>
              <a:spLocks noChangeArrowheads="1"/>
            </p:cNvSpPr>
            <p:nvPr/>
          </p:nvSpPr>
          <p:spPr bwMode="auto">
            <a:xfrm>
              <a:off x="855" y="1251"/>
              <a:ext cx="909" cy="5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0" lang="he-IL" altLang="zh-TW" sz="240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1303" name="Rectangle 24"/>
            <p:cNvSpPr>
              <a:spLocks noChangeArrowheads="1"/>
            </p:cNvSpPr>
            <p:nvPr/>
          </p:nvSpPr>
          <p:spPr bwMode="auto">
            <a:xfrm>
              <a:off x="1211" y="1224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2400">
                  <a:solidFill>
                    <a:srgbClr val="FF0000"/>
                  </a:solidFill>
                  <a:latin typeface="Verdana" pitchFamily="34" charset="0"/>
                </a:rPr>
                <a:t>P</a:t>
              </a:r>
            </a:p>
          </p:txBody>
        </p:sp>
        <p:sp>
          <p:nvSpPr>
            <p:cNvPr id="11304" name="Line 25"/>
            <p:cNvSpPr>
              <a:spLocks noChangeShapeType="1"/>
            </p:cNvSpPr>
            <p:nvPr/>
          </p:nvSpPr>
          <p:spPr bwMode="auto">
            <a:xfrm flipV="1">
              <a:off x="864" y="1521"/>
              <a:ext cx="873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5" name="Line 26"/>
            <p:cNvSpPr>
              <a:spLocks noChangeShapeType="1"/>
            </p:cNvSpPr>
            <p:nvPr/>
          </p:nvSpPr>
          <p:spPr bwMode="auto">
            <a:xfrm>
              <a:off x="1125" y="1557"/>
              <a:ext cx="9" cy="2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6" name="Line 27"/>
            <p:cNvSpPr>
              <a:spLocks noChangeShapeType="1"/>
            </p:cNvSpPr>
            <p:nvPr/>
          </p:nvSpPr>
          <p:spPr bwMode="auto">
            <a:xfrm>
              <a:off x="1440" y="1539"/>
              <a:ext cx="0" cy="2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7" name="Text Box 28"/>
            <p:cNvSpPr txBox="1">
              <a:spLocks noChangeArrowheads="1"/>
            </p:cNvSpPr>
            <p:nvPr/>
          </p:nvSpPr>
          <p:spPr bwMode="auto">
            <a:xfrm>
              <a:off x="1161" y="154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he-IL" altLang="zh-TW" sz="2400">
                  <a:latin typeface="Verdana" pitchFamily="34" charset="0"/>
                  <a:ea typeface="宋体" pitchFamily="2" charset="-122"/>
                </a:rPr>
                <a:t>*</a:t>
              </a:r>
              <a:endParaRPr kumimoji="0" lang="zh-TW" altLang="zh-TW" sz="2400">
                <a:latin typeface="Verdana" pitchFamily="34" charset="0"/>
              </a:endParaRPr>
            </a:p>
          </p:txBody>
        </p:sp>
      </p:grpSp>
      <p:grpSp>
        <p:nvGrpSpPr>
          <p:cNvPr id="11275" name="Group 29"/>
          <p:cNvGrpSpPr>
            <a:grpSpLocks/>
          </p:cNvGrpSpPr>
          <p:nvPr/>
        </p:nvGrpSpPr>
        <p:grpSpPr bwMode="auto">
          <a:xfrm>
            <a:off x="2133600" y="3233738"/>
            <a:ext cx="1443038" cy="971550"/>
            <a:chOff x="243" y="2016"/>
            <a:chExt cx="909" cy="612"/>
          </a:xfrm>
        </p:grpSpPr>
        <p:sp>
          <p:nvSpPr>
            <p:cNvPr id="11298" name="Rectangle 30"/>
            <p:cNvSpPr>
              <a:spLocks noChangeArrowheads="1"/>
            </p:cNvSpPr>
            <p:nvPr/>
          </p:nvSpPr>
          <p:spPr bwMode="auto">
            <a:xfrm>
              <a:off x="243" y="2043"/>
              <a:ext cx="909" cy="5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0" lang="he-IL" altLang="zh-TW" sz="240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1299" name="Rectangle 31"/>
            <p:cNvSpPr>
              <a:spLocks noChangeArrowheads="1"/>
            </p:cNvSpPr>
            <p:nvPr/>
          </p:nvSpPr>
          <p:spPr bwMode="auto">
            <a:xfrm>
              <a:off x="583" y="2016"/>
              <a:ext cx="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2400">
                  <a:solidFill>
                    <a:srgbClr val="005426"/>
                  </a:solidFill>
                  <a:latin typeface="Verdana" pitchFamily="34" charset="0"/>
                </a:rPr>
                <a:t>D</a:t>
              </a:r>
            </a:p>
          </p:txBody>
        </p:sp>
        <p:sp>
          <p:nvSpPr>
            <p:cNvPr id="11300" name="Line 32"/>
            <p:cNvSpPr>
              <a:spLocks noChangeShapeType="1"/>
            </p:cNvSpPr>
            <p:nvPr/>
          </p:nvSpPr>
          <p:spPr bwMode="auto">
            <a:xfrm flipV="1">
              <a:off x="252" y="2313"/>
              <a:ext cx="873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301" name="Text Box 33"/>
            <p:cNvSpPr txBox="1">
              <a:spLocks noChangeArrowheads="1"/>
            </p:cNvSpPr>
            <p:nvPr/>
          </p:nvSpPr>
          <p:spPr bwMode="auto">
            <a:xfrm>
              <a:off x="558" y="234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he-IL" altLang="zh-TW" sz="2400">
                  <a:latin typeface="Verdana" pitchFamily="34" charset="0"/>
                  <a:ea typeface="宋体" pitchFamily="2" charset="-122"/>
                </a:rPr>
                <a:t>2</a:t>
              </a:r>
              <a:endParaRPr kumimoji="0" lang="zh-TW" altLang="zh-TW" sz="2400">
                <a:latin typeface="Verdana" pitchFamily="34" charset="0"/>
              </a:endParaRPr>
            </a:p>
          </p:txBody>
        </p:sp>
      </p:grpSp>
      <p:grpSp>
        <p:nvGrpSpPr>
          <p:cNvPr id="11276" name="Group 34"/>
          <p:cNvGrpSpPr>
            <a:grpSpLocks/>
          </p:cNvGrpSpPr>
          <p:nvPr/>
        </p:nvGrpSpPr>
        <p:grpSpPr bwMode="auto">
          <a:xfrm>
            <a:off x="6329363" y="4343400"/>
            <a:ext cx="1443037" cy="971550"/>
            <a:chOff x="243" y="2016"/>
            <a:chExt cx="909" cy="612"/>
          </a:xfrm>
        </p:grpSpPr>
        <p:sp>
          <p:nvSpPr>
            <p:cNvPr id="11294" name="Rectangle 35"/>
            <p:cNvSpPr>
              <a:spLocks noChangeArrowheads="1"/>
            </p:cNvSpPr>
            <p:nvPr/>
          </p:nvSpPr>
          <p:spPr bwMode="auto">
            <a:xfrm>
              <a:off x="243" y="2043"/>
              <a:ext cx="909" cy="5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0" lang="he-IL" altLang="zh-TW" sz="240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1295" name="Rectangle 36"/>
            <p:cNvSpPr>
              <a:spLocks noChangeArrowheads="1"/>
            </p:cNvSpPr>
            <p:nvPr/>
          </p:nvSpPr>
          <p:spPr bwMode="auto">
            <a:xfrm>
              <a:off x="583" y="2016"/>
              <a:ext cx="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2400">
                  <a:solidFill>
                    <a:srgbClr val="005426"/>
                  </a:solidFill>
                  <a:latin typeface="Verdana" pitchFamily="34" charset="0"/>
                </a:rPr>
                <a:t>D</a:t>
              </a:r>
            </a:p>
          </p:txBody>
        </p:sp>
        <p:sp>
          <p:nvSpPr>
            <p:cNvPr id="11296" name="Line 37"/>
            <p:cNvSpPr>
              <a:spLocks noChangeShapeType="1"/>
            </p:cNvSpPr>
            <p:nvPr/>
          </p:nvSpPr>
          <p:spPr bwMode="auto">
            <a:xfrm flipV="1">
              <a:off x="252" y="2313"/>
              <a:ext cx="873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7" name="Text Box 38"/>
            <p:cNvSpPr txBox="1">
              <a:spLocks noChangeArrowheads="1"/>
            </p:cNvSpPr>
            <p:nvPr/>
          </p:nvSpPr>
          <p:spPr bwMode="auto">
            <a:xfrm>
              <a:off x="558" y="234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he-IL" altLang="zh-TW" sz="2400">
                  <a:latin typeface="Verdana" pitchFamily="34" charset="0"/>
                  <a:ea typeface="宋体" pitchFamily="2" charset="-122"/>
                </a:rPr>
                <a:t>9</a:t>
              </a:r>
              <a:endParaRPr kumimoji="0" lang="zh-TW" altLang="zh-TW" sz="2400">
                <a:latin typeface="Verdana" pitchFamily="34" charset="0"/>
              </a:endParaRPr>
            </a:p>
          </p:txBody>
        </p:sp>
      </p:grpSp>
      <p:grpSp>
        <p:nvGrpSpPr>
          <p:cNvPr id="11277" name="Group 39"/>
          <p:cNvGrpSpPr>
            <a:grpSpLocks/>
          </p:cNvGrpSpPr>
          <p:nvPr/>
        </p:nvGrpSpPr>
        <p:grpSpPr bwMode="auto">
          <a:xfrm>
            <a:off x="4838700" y="5610225"/>
            <a:ext cx="1443038" cy="971550"/>
            <a:chOff x="243" y="2016"/>
            <a:chExt cx="909" cy="612"/>
          </a:xfrm>
        </p:grpSpPr>
        <p:sp>
          <p:nvSpPr>
            <p:cNvPr id="11290" name="Rectangle 40"/>
            <p:cNvSpPr>
              <a:spLocks noChangeArrowheads="1"/>
            </p:cNvSpPr>
            <p:nvPr/>
          </p:nvSpPr>
          <p:spPr bwMode="auto">
            <a:xfrm>
              <a:off x="243" y="2043"/>
              <a:ext cx="909" cy="5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0" lang="he-IL" altLang="zh-TW" sz="240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1291" name="Rectangle 41"/>
            <p:cNvSpPr>
              <a:spLocks noChangeArrowheads="1"/>
            </p:cNvSpPr>
            <p:nvPr/>
          </p:nvSpPr>
          <p:spPr bwMode="auto">
            <a:xfrm>
              <a:off x="583" y="2016"/>
              <a:ext cx="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2400">
                  <a:latin typeface="Verdana" pitchFamily="34" charset="0"/>
                </a:rPr>
                <a:t>D</a:t>
              </a:r>
            </a:p>
          </p:txBody>
        </p:sp>
        <p:sp>
          <p:nvSpPr>
            <p:cNvPr id="11292" name="Line 42"/>
            <p:cNvSpPr>
              <a:spLocks noChangeShapeType="1"/>
            </p:cNvSpPr>
            <p:nvPr/>
          </p:nvSpPr>
          <p:spPr bwMode="auto">
            <a:xfrm flipV="1">
              <a:off x="252" y="2313"/>
              <a:ext cx="873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93" name="Text Box 43"/>
            <p:cNvSpPr txBox="1">
              <a:spLocks noChangeArrowheads="1"/>
            </p:cNvSpPr>
            <p:nvPr/>
          </p:nvSpPr>
          <p:spPr bwMode="auto">
            <a:xfrm>
              <a:off x="558" y="234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he-IL" altLang="zh-TW" sz="2400">
                  <a:latin typeface="Verdana" pitchFamily="34" charset="0"/>
                  <a:ea typeface="宋体" pitchFamily="2" charset="-122"/>
                </a:rPr>
                <a:t>4</a:t>
              </a:r>
              <a:endParaRPr kumimoji="0" lang="zh-TW" altLang="zh-TW" sz="2400">
                <a:latin typeface="Verdana" pitchFamily="34" charset="0"/>
              </a:endParaRPr>
            </a:p>
          </p:txBody>
        </p:sp>
      </p:grpSp>
      <p:grpSp>
        <p:nvGrpSpPr>
          <p:cNvPr id="11278" name="Group 44"/>
          <p:cNvGrpSpPr>
            <a:grpSpLocks/>
          </p:cNvGrpSpPr>
          <p:nvPr/>
        </p:nvGrpSpPr>
        <p:grpSpPr bwMode="auto">
          <a:xfrm>
            <a:off x="1819275" y="5648325"/>
            <a:ext cx="1443038" cy="971550"/>
            <a:chOff x="243" y="2016"/>
            <a:chExt cx="909" cy="612"/>
          </a:xfrm>
        </p:grpSpPr>
        <p:sp>
          <p:nvSpPr>
            <p:cNvPr id="11286" name="Rectangle 45"/>
            <p:cNvSpPr>
              <a:spLocks noChangeArrowheads="1"/>
            </p:cNvSpPr>
            <p:nvPr/>
          </p:nvSpPr>
          <p:spPr bwMode="auto">
            <a:xfrm>
              <a:off x="243" y="2043"/>
              <a:ext cx="909" cy="5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0" lang="he-IL" altLang="zh-TW" sz="240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11287" name="Rectangle 46"/>
            <p:cNvSpPr>
              <a:spLocks noChangeArrowheads="1"/>
            </p:cNvSpPr>
            <p:nvPr/>
          </p:nvSpPr>
          <p:spPr bwMode="auto">
            <a:xfrm>
              <a:off x="583" y="2016"/>
              <a:ext cx="2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kumimoji="0" lang="en-US" altLang="zh-TW" sz="2400">
                  <a:latin typeface="Verdana" pitchFamily="34" charset="0"/>
                </a:rPr>
                <a:t>D</a:t>
              </a:r>
            </a:p>
          </p:txBody>
        </p:sp>
        <p:sp>
          <p:nvSpPr>
            <p:cNvPr id="11288" name="Line 47"/>
            <p:cNvSpPr>
              <a:spLocks noChangeShapeType="1"/>
            </p:cNvSpPr>
            <p:nvPr/>
          </p:nvSpPr>
          <p:spPr bwMode="auto">
            <a:xfrm flipV="1">
              <a:off x="252" y="2313"/>
              <a:ext cx="873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89" name="Text Box 48"/>
            <p:cNvSpPr txBox="1">
              <a:spLocks noChangeArrowheads="1"/>
            </p:cNvSpPr>
            <p:nvPr/>
          </p:nvSpPr>
          <p:spPr bwMode="auto">
            <a:xfrm>
              <a:off x="558" y="2340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he-IL" altLang="zh-TW" sz="2400">
                  <a:latin typeface="Verdana" pitchFamily="34" charset="0"/>
                  <a:ea typeface="宋体" pitchFamily="2" charset="-122"/>
                </a:rPr>
                <a:t>3</a:t>
              </a:r>
              <a:endParaRPr kumimoji="0" lang="zh-TW" altLang="zh-TW" sz="2400">
                <a:latin typeface="Verdana" pitchFamily="34" charset="0"/>
              </a:endParaRPr>
            </a:p>
          </p:txBody>
        </p:sp>
      </p:grpSp>
      <p:sp>
        <p:nvSpPr>
          <p:cNvPr id="11279" name="Line 49"/>
          <p:cNvSpPr>
            <a:spLocks noChangeShapeType="1"/>
          </p:cNvSpPr>
          <p:nvPr/>
        </p:nvSpPr>
        <p:spPr bwMode="auto">
          <a:xfrm flipH="1">
            <a:off x="2868613" y="2643188"/>
            <a:ext cx="663575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0" name="Line 50"/>
          <p:cNvSpPr>
            <a:spLocks noChangeShapeType="1"/>
          </p:cNvSpPr>
          <p:nvPr/>
        </p:nvSpPr>
        <p:spPr bwMode="auto">
          <a:xfrm>
            <a:off x="4387850" y="2555875"/>
            <a:ext cx="1135063" cy="692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1" name="Line 51"/>
          <p:cNvSpPr>
            <a:spLocks noChangeShapeType="1"/>
          </p:cNvSpPr>
          <p:nvPr/>
        </p:nvSpPr>
        <p:spPr bwMode="auto">
          <a:xfrm flipH="1">
            <a:off x="4151313" y="3897313"/>
            <a:ext cx="869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2" name="Line 52"/>
          <p:cNvSpPr>
            <a:spLocks noChangeShapeType="1"/>
          </p:cNvSpPr>
          <p:nvPr/>
        </p:nvSpPr>
        <p:spPr bwMode="auto">
          <a:xfrm>
            <a:off x="5935663" y="3808413"/>
            <a:ext cx="1181100" cy="590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3" name="Line 53"/>
          <p:cNvSpPr>
            <a:spLocks noChangeShapeType="1"/>
          </p:cNvSpPr>
          <p:nvPr/>
        </p:nvSpPr>
        <p:spPr bwMode="auto">
          <a:xfrm>
            <a:off x="4446588" y="5062538"/>
            <a:ext cx="958850" cy="574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4" name="Line 54"/>
          <p:cNvSpPr>
            <a:spLocks noChangeShapeType="1"/>
          </p:cNvSpPr>
          <p:nvPr/>
        </p:nvSpPr>
        <p:spPr bwMode="auto">
          <a:xfrm flipH="1">
            <a:off x="2765425" y="5048250"/>
            <a:ext cx="781050" cy="677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5" name="投影片編號版面配置區 5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CBEC9D07-06F3-4093-B41E-0E0400A5C88E}" type="slidenum">
              <a:rPr kumimoji="0" lang="en-US" altLang="zh-TW" smtClean="0"/>
              <a:pPr eaLnBrk="1" hangingPunct="1"/>
              <a:t>10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Recursive Interpretation (Cont.)</a:t>
            </a:r>
          </a:p>
        </p:txBody>
      </p:sp>
      <p:pic>
        <p:nvPicPr>
          <p:cNvPr id="12291" name="Picture 5" descr="Image01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371600"/>
            <a:ext cx="7924800" cy="5164138"/>
          </a:xfrm>
          <a:noFill/>
        </p:spPr>
      </p:pic>
      <p:sp>
        <p:nvSpPr>
          <p:cNvPr id="1229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A8690004-C246-4E74-80B6-F7C23914419D}" type="slidenum">
              <a:rPr kumimoji="0" lang="en-US" altLang="zh-TW" smtClean="0"/>
              <a:pPr eaLnBrk="1" hangingPunct="1"/>
              <a:t>11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Iterative Interpretation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structure of an </a:t>
            </a:r>
            <a:r>
              <a:rPr lang="en-US" altLang="zh-TW" sz="2800" smtClean="0">
                <a:solidFill>
                  <a:schemeClr val="tx2"/>
                </a:solidFill>
              </a:rPr>
              <a:t>iterative interpreter</a:t>
            </a:r>
            <a:r>
              <a:rPr lang="en-US" altLang="zh-TW" sz="2800" smtClean="0"/>
              <a:t> looks much closer to that of a CPU than a recursive interpreter.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It consists of </a:t>
            </a:r>
            <a:r>
              <a:rPr lang="en-US" altLang="zh-TW" sz="2800" b="1" i="1" smtClean="0"/>
              <a:t>a flat loop over a case statement </a:t>
            </a:r>
            <a:r>
              <a:rPr lang="en-US" altLang="zh-TW" sz="2800" smtClean="0"/>
              <a:t>which contains a code segment for each node type.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It requires a threaded AST, and maintains an </a:t>
            </a:r>
            <a:r>
              <a:rPr lang="en-US" altLang="zh-TW" sz="2800" smtClean="0">
                <a:solidFill>
                  <a:schemeClr val="tx2"/>
                </a:solidFill>
              </a:rPr>
              <a:t>active-node pointer</a:t>
            </a:r>
            <a:r>
              <a:rPr lang="en-US" altLang="zh-TW" sz="2800" smtClean="0"/>
              <a:t>, which points to the node to be interpreted.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</p:txBody>
      </p:sp>
      <p:sp>
        <p:nvSpPr>
          <p:cNvPr id="1331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4BEB1B7B-31C0-44C1-8378-B3EF3E98BFAA}" type="slidenum">
              <a:rPr kumimoji="0" lang="en-US" altLang="zh-TW" smtClean="0"/>
              <a:pPr eaLnBrk="1" hangingPunct="1"/>
              <a:t>12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Threaded AST with Post-Order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5A4E-8759-4EF0-A9D7-217F91D90799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1026" name="Picture 2" descr="http://4.bp.blogspot.com/-rslaXpZtqxc/UrcLEGCW2EI/AAAAAAAAAI0/yt3NbJXq3oA/s1600/postorder+traversal+of+binary+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2234406"/>
            <a:ext cx="44862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4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Iterative Interpretation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iterative interpreter repeatedly runs the code segment for the node pointed at by the active-node pointer; </a:t>
            </a:r>
          </a:p>
          <a:p>
            <a:pPr eaLnBrk="1" hangingPunct="1">
              <a:buFontTx/>
              <a:buNone/>
            </a:pPr>
            <a:endParaRPr lang="en-US" altLang="zh-TW" smtClean="0"/>
          </a:p>
          <a:p>
            <a:pPr eaLnBrk="1" hangingPunct="1">
              <a:buFontTx/>
              <a:buNone/>
            </a:pPr>
            <a:r>
              <a:rPr lang="en-US" altLang="zh-TW" smtClean="0"/>
              <a:t>   this code sets the active-node pointer to another node, its successor, thus leading the interpreter to that node.</a:t>
            </a:r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5FE6A71-A7FF-4705-AD39-1743CF1E7F82}" type="slidenum">
              <a:rPr kumimoji="0" lang="en-US" altLang="zh-TW" smtClean="0"/>
              <a:pPr eaLnBrk="1" hangingPunct="1"/>
              <a:t>14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Iterative Interpretation (Cont.)</a:t>
            </a:r>
          </a:p>
        </p:txBody>
      </p:sp>
      <p:pic>
        <p:nvPicPr>
          <p:cNvPr id="1536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90600"/>
            <a:ext cx="8763000" cy="5613400"/>
          </a:xfrm>
          <a:noFill/>
        </p:spPr>
      </p:pic>
      <p:sp>
        <p:nvSpPr>
          <p:cNvPr id="1536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8D44CF3-7C87-42CA-BDBE-E77B411A63E1}" type="slidenum">
              <a:rPr kumimoji="0" lang="en-US" altLang="zh-TW" smtClean="0"/>
              <a:pPr eaLnBrk="1" hangingPunct="1"/>
              <a:t>15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NOTE</a:t>
            </a:r>
            <a:endParaRPr lang="zh-TW" altLang="en-US" smtClean="0">
              <a:solidFill>
                <a:srgbClr val="FF0000"/>
              </a:solidFill>
            </a:endParaRPr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Iterative interpreter uses a stack</a:t>
            </a:r>
          </a:p>
          <a:p>
            <a:r>
              <a:rPr lang="en-US" altLang="zh-TW" dirty="0" smtClean="0"/>
              <a:t>What is that?</a:t>
            </a:r>
          </a:p>
          <a:p>
            <a:r>
              <a:rPr lang="en-US" altLang="zh-TW" dirty="0" smtClean="0"/>
              <a:t>Recursive use system stack to save the states for you. So, to write a program as loop you need to use stack.</a:t>
            </a:r>
          </a:p>
          <a:p>
            <a:pPr lvl="1"/>
            <a:endParaRPr lang="en-US" altLang="zh-TW" dirty="0" smtClean="0"/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42F2278C-BEE6-444E-B2BC-3AFC1E325956}" type="slidenum">
              <a:rPr kumimoji="0" lang="en-US" altLang="zh-TW" smtClean="0"/>
              <a:pPr eaLnBrk="1" hangingPunct="1"/>
              <a:t>16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In simple code generation, a fixed translation to the target code is chosen for each node type.</a:t>
            </a:r>
          </a:p>
          <a:p>
            <a:pPr algn="just" eaLnBrk="1" hangingPunct="1">
              <a:buFontTx/>
              <a:buNone/>
            </a:pPr>
            <a:endParaRPr lang="en-US" altLang="zh-TW" dirty="0" smtClean="0"/>
          </a:p>
          <a:p>
            <a:pPr algn="just" eaLnBrk="1" hangingPunct="1"/>
            <a:r>
              <a:rPr lang="en-US" altLang="zh-TW" dirty="0" smtClean="0">
                <a:solidFill>
                  <a:srgbClr val="FF0000"/>
                </a:solidFill>
              </a:rPr>
              <a:t>During code generation, the nodes in the AST are replaced by their translations.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E62FF67C-46F5-4DBE-A5EA-C060982C152F}" type="slidenum">
              <a:rPr kumimoji="0" lang="en-US" altLang="zh-TW" smtClean="0"/>
              <a:pPr eaLnBrk="1" hangingPunct="1"/>
              <a:t>17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TW" dirty="0" smtClean="0"/>
              <a:t>Simple code generation requires </a:t>
            </a:r>
            <a:r>
              <a:rPr lang="en-US" altLang="zh-TW" dirty="0" smtClean="0">
                <a:solidFill>
                  <a:srgbClr val="FF0000"/>
                </a:solidFill>
              </a:rPr>
              <a:t>local </a:t>
            </a:r>
            <a:r>
              <a:rPr lang="en-US" altLang="zh-TW" dirty="0" smtClean="0"/>
              <a:t>decisions only.</a:t>
            </a:r>
          </a:p>
          <a:p>
            <a:pPr algn="just" eaLnBrk="1" hangingPunct="1">
              <a:buFontTx/>
              <a:buNone/>
            </a:pPr>
            <a:endParaRPr lang="en-US" altLang="zh-TW" dirty="0" smtClean="0"/>
          </a:p>
          <a:p>
            <a:pPr algn="just" eaLnBrk="1" hangingPunct="1"/>
            <a:r>
              <a:rPr lang="en-US" altLang="zh-TW" dirty="0" smtClean="0"/>
              <a:t>With respect to machine types, it is particularly suitable for two similar machines: 1) </a:t>
            </a:r>
            <a:r>
              <a:rPr lang="en-US" altLang="zh-TW" b="1" dirty="0" smtClean="0">
                <a:solidFill>
                  <a:srgbClr val="FF0000"/>
                </a:solidFill>
              </a:rPr>
              <a:t>pure</a:t>
            </a:r>
            <a:r>
              <a:rPr lang="en-US" altLang="zh-TW" b="1" dirty="0" smtClean="0">
                <a:solidFill>
                  <a:schemeClr val="tx2"/>
                </a:solidFill>
              </a:rPr>
              <a:t> stack machine</a:t>
            </a:r>
            <a:r>
              <a:rPr lang="en-US" altLang="zh-TW" dirty="0" smtClean="0"/>
              <a:t> and  </a:t>
            </a:r>
          </a:p>
          <a:p>
            <a:pPr algn="just" eaLnBrk="1" hangingPunct="1">
              <a:buFontTx/>
              <a:buNone/>
            </a:pPr>
            <a:r>
              <a:rPr lang="en-US" altLang="zh-TW" dirty="0" smtClean="0"/>
              <a:t>                    2) </a:t>
            </a:r>
            <a:r>
              <a:rPr lang="en-US" altLang="zh-TW" b="1" dirty="0" smtClean="0">
                <a:solidFill>
                  <a:srgbClr val="FF0000"/>
                </a:solidFill>
              </a:rPr>
              <a:t>pure</a:t>
            </a:r>
            <a:r>
              <a:rPr lang="en-US" altLang="zh-TW" b="1" dirty="0" smtClean="0">
                <a:solidFill>
                  <a:schemeClr val="tx2"/>
                </a:solidFill>
              </a:rPr>
              <a:t> register machine</a:t>
            </a:r>
            <a:r>
              <a:rPr lang="en-US" altLang="zh-TW" dirty="0" smtClean="0"/>
              <a:t>.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1843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2BC9CE57-0468-46B2-91B1-47BE02D40DB9}" type="slidenum">
              <a:rPr kumimoji="0" lang="en-US" altLang="zh-TW" smtClean="0"/>
              <a:pPr eaLnBrk="1" hangingPunct="1"/>
              <a:t>18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TW" smtClean="0"/>
              <a:t>A </a:t>
            </a:r>
            <a:r>
              <a:rPr lang="en-US" altLang="zh-TW" b="1" smtClean="0">
                <a:solidFill>
                  <a:schemeClr val="tx2"/>
                </a:solidFill>
              </a:rPr>
              <a:t>pure stack machine</a:t>
            </a:r>
            <a:r>
              <a:rPr lang="en-US" altLang="zh-TW" smtClean="0"/>
              <a:t> uses a stack to store and manipulate values; it has no registers.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smtClean="0"/>
              <a:t>It has two types of instructions: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  1) Instructions that move or copy values between the top of the stack and else where, and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  2) Instructions that do operations on the top element or elements of the stack.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</p:txBody>
      </p:sp>
      <p:sp>
        <p:nvSpPr>
          <p:cNvPr id="1946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C7D60CF4-28E8-4FC1-91A5-6A936030DBA9}" type="slidenum">
              <a:rPr kumimoji="0" lang="en-US" altLang="zh-TW" smtClean="0"/>
              <a:pPr eaLnBrk="1" hangingPunct="1"/>
              <a:t>19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Choices of </a:t>
            </a:r>
            <a:br>
              <a:rPr lang="en-US" altLang="zh-TW" smtClean="0"/>
            </a:br>
            <a:r>
              <a:rPr lang="en-US" altLang="zh-TW" smtClean="0"/>
              <a:t>Program Execution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TW" smtClean="0"/>
              <a:t>   The choices are:</a:t>
            </a:r>
          </a:p>
          <a:p>
            <a:pPr algn="just" eaLnBrk="1" hangingPunct="1">
              <a:buFontTx/>
              <a:buNone/>
            </a:pPr>
            <a:r>
              <a:rPr lang="en-US" altLang="zh-TW" b="1" i="1" smtClean="0"/>
              <a:t>   1) little preprocessing</a:t>
            </a:r>
            <a:r>
              <a:rPr lang="en-US" altLang="zh-TW" smtClean="0"/>
              <a:t> that generates</a:t>
            </a:r>
            <a:r>
              <a:rPr lang="en-US" altLang="zh-TW" b="1" i="1" smtClean="0"/>
              <a:t> </a:t>
            </a:r>
            <a:r>
              <a:rPr lang="en-US" altLang="zh-TW" smtClean="0"/>
              <a:t>the abstract syntax tree (AST) or the intermediate representation (IR) such as Java byte code, followed by execution of an interpreter, and </a:t>
            </a:r>
          </a:p>
          <a:p>
            <a:pPr algn="just" eaLnBrk="1" hangingPunct="1">
              <a:buFontTx/>
              <a:buNone/>
            </a:pPr>
            <a:r>
              <a:rPr lang="en-US" altLang="zh-TW" b="1" i="1" smtClean="0"/>
              <a:t>   2) much preprocessing</a:t>
            </a:r>
            <a:r>
              <a:rPr lang="en-US" altLang="zh-TW" smtClean="0"/>
              <a:t> that generates target (assembly) code, followed by execution by CPU. 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307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67B33F84-520B-4E7F-80CC-6F2CA8491AC2}" type="slidenum">
              <a:rPr kumimoji="0" lang="en-US" altLang="zh-TW" smtClean="0"/>
              <a:pPr eaLnBrk="1" hangingPunct="1"/>
              <a:t>2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TW" smtClean="0"/>
              <a:t>   The stack machine has two important data administration pointers:</a:t>
            </a:r>
          </a:p>
          <a:p>
            <a:pPr algn="just" eaLnBrk="1" hangingPunct="1">
              <a:buFontTx/>
              <a:buNone/>
            </a:pPr>
            <a:r>
              <a:rPr lang="en-US" altLang="zh-TW" smtClean="0"/>
              <a:t>   1) the stack pointer (</a:t>
            </a:r>
            <a:r>
              <a:rPr lang="en-US" altLang="zh-TW" smtClean="0">
                <a:solidFill>
                  <a:srgbClr val="FF0000"/>
                </a:solidFill>
              </a:rPr>
              <a:t>SP)</a:t>
            </a:r>
            <a:r>
              <a:rPr lang="en-US" altLang="zh-TW" smtClean="0"/>
              <a:t> pointing to the top of the stack.</a:t>
            </a:r>
          </a:p>
          <a:p>
            <a:pPr algn="just" eaLnBrk="1" hangingPunct="1">
              <a:buFontTx/>
              <a:buNone/>
            </a:pPr>
            <a:endParaRPr lang="en-US" altLang="zh-TW" smtClean="0"/>
          </a:p>
          <a:p>
            <a:pPr algn="just" eaLnBrk="1" hangingPunct="1">
              <a:buFontTx/>
              <a:buNone/>
            </a:pPr>
            <a:r>
              <a:rPr lang="en-US" altLang="zh-TW" smtClean="0"/>
              <a:t>	2) the base pointer (</a:t>
            </a:r>
            <a:r>
              <a:rPr lang="en-US" altLang="zh-TW" smtClean="0">
                <a:solidFill>
                  <a:srgbClr val="FF0000"/>
                </a:solidFill>
              </a:rPr>
              <a:t>BP)</a:t>
            </a:r>
            <a:r>
              <a:rPr lang="en-US" altLang="zh-TW" smtClean="0"/>
              <a:t> pointing to the beginning of the region on the stack where the local variables are stored.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048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15D60FF4-EC6C-44CB-98AE-FDBF5E1CAA4A}" type="slidenum">
              <a:rPr kumimoji="0" lang="en-US" altLang="zh-TW" smtClean="0"/>
              <a:pPr eaLnBrk="1" hangingPunct="1"/>
              <a:t>20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 (Cont.)</a:t>
            </a:r>
          </a:p>
        </p:txBody>
      </p:sp>
      <p:pic>
        <p:nvPicPr>
          <p:cNvPr id="21507" name="Picture 4" descr="0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447800"/>
            <a:ext cx="7086600" cy="4953000"/>
          </a:xfrm>
          <a:noFill/>
        </p:spPr>
      </p:pic>
      <p:sp>
        <p:nvSpPr>
          <p:cNvPr id="2150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1A3FC2A4-0B1C-498A-8B9F-1DACEDE5A09D}" type="slidenum">
              <a:rPr kumimoji="0" lang="en-US" altLang="zh-TW" smtClean="0"/>
              <a:pPr eaLnBrk="1" hangingPunct="1"/>
              <a:t>21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TW" smtClean="0"/>
              <a:t>   </a:t>
            </a:r>
          </a:p>
          <a:p>
            <a:pPr algn="just" eaLnBrk="1" hangingPunct="1">
              <a:buFontTx/>
              <a:buNone/>
            </a:pPr>
            <a:r>
              <a:rPr lang="en-US" altLang="zh-TW" smtClean="0"/>
              <a:t>      We assume a very simple stack machine  </a:t>
            </a:r>
          </a:p>
          <a:p>
            <a:pPr algn="just" eaLnBrk="1" hangingPunct="1">
              <a:buFontTx/>
              <a:buNone/>
            </a:pPr>
            <a:r>
              <a:rPr lang="en-US" altLang="zh-TW" smtClean="0"/>
              <a:t>      in which:</a:t>
            </a:r>
          </a:p>
          <a:p>
            <a:pPr algn="just" eaLnBrk="1" hangingPunct="1">
              <a:buFontTx/>
              <a:buNone/>
            </a:pPr>
            <a:r>
              <a:rPr lang="en-US" altLang="zh-TW" smtClean="0"/>
              <a:t>         1) stack entries are of type integer</a:t>
            </a:r>
          </a:p>
          <a:p>
            <a:pPr algn="just" eaLnBrk="1" hangingPunct="1">
              <a:buFontTx/>
              <a:buNone/>
            </a:pPr>
            <a:r>
              <a:rPr lang="en-US" altLang="zh-TW" smtClean="0"/>
              <a:t>         2) its instructions are summarized next.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2253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B53227B9-EF80-4A5E-ACB7-3D2066219493}" type="slidenum">
              <a:rPr kumimoji="0" lang="en-US" altLang="zh-TW" smtClean="0"/>
              <a:pPr eaLnBrk="1" hangingPunct="1"/>
              <a:t>22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 (Cont.)</a:t>
            </a:r>
          </a:p>
        </p:txBody>
      </p:sp>
      <p:pic>
        <p:nvPicPr>
          <p:cNvPr id="23555" name="Picture 4" descr="00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20"/>
          <a:stretch>
            <a:fillRect/>
          </a:stretch>
        </p:blipFill>
        <p:spPr>
          <a:xfrm>
            <a:off x="762000" y="1600200"/>
            <a:ext cx="7620000" cy="4313238"/>
          </a:xfrm>
          <a:noFill/>
        </p:spPr>
      </p:pic>
      <p:sp>
        <p:nvSpPr>
          <p:cNvPr id="2355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80F941B1-337D-41DC-9A4A-D66497AE0B08}" type="slidenum">
              <a:rPr kumimoji="0" lang="en-US" altLang="zh-TW" smtClean="0"/>
              <a:pPr eaLnBrk="1" hangingPunct="1"/>
              <a:t>23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Why stack machine?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solidFill>
                  <a:srgbClr val="FF0000"/>
                </a:solidFill>
                <a:hlinkClick r:id="rId2" tooltip="Instruction set"/>
              </a:rPr>
              <a:t>Stack machine instruction are shorter </a:t>
            </a:r>
          </a:p>
          <a:p>
            <a:r>
              <a:rPr lang="en-US" altLang="zh-TW" sz="2400" dirty="0" smtClean="0">
                <a:hlinkClick r:id="rId2" tooltip="Instruction set"/>
              </a:rPr>
              <a:t>Dense </a:t>
            </a:r>
            <a:r>
              <a:rPr lang="en-US" altLang="zh-TW" sz="2400" dirty="0">
                <a:hlinkClick r:id="rId2" tooltip="Instruction set"/>
              </a:rPr>
              <a:t>machine code</a:t>
            </a:r>
            <a:r>
              <a:rPr lang="en-US" altLang="zh-TW" sz="2400" dirty="0"/>
              <a:t> was very valuable in the 1960s, when main memory was very expensive and very limited even on mainframes. It became important again on the initially-tiny memories of minicomputers and then microprocessors. Density remains important today, for smartphone applications and for Java applications downloaded into browsers over slow Internet connections. </a:t>
            </a:r>
            <a:endParaRPr lang="en-US" altLang="zh-TW" sz="2400" dirty="0" smtClean="0"/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Compiler is simpler and code generation is much easier to build.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5A4E-8759-4EF0-A9D7-217F91D90799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8549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Practical Stack Machine?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r>
              <a:rPr lang="en-US" altLang="zh-TW" dirty="0"/>
              <a:t>The </a:t>
            </a:r>
            <a:r>
              <a:rPr lang="en-US" altLang="zh-TW" b="1" dirty="0" err="1"/>
              <a:t>transputer</a:t>
            </a:r>
            <a:r>
              <a:rPr lang="en-US" altLang="zh-TW" dirty="0"/>
              <a:t> was a pioneering </a:t>
            </a:r>
            <a:r>
              <a:rPr lang="en-US" altLang="zh-TW" dirty="0" err="1">
                <a:hlinkClick r:id="rId2" tooltip="Microprocessor"/>
              </a:rPr>
              <a:t>microprocessor</a:t>
            </a:r>
            <a:r>
              <a:rPr lang="en-US" altLang="zh-TW" dirty="0" err="1">
                <a:hlinkClick r:id="rId3" tooltip="Processor architecture"/>
              </a:rPr>
              <a:t>architecture</a:t>
            </a:r>
            <a:r>
              <a:rPr lang="en-US" altLang="zh-TW" dirty="0"/>
              <a:t> of the 1980s, featuring integrated memory </a:t>
            </a:r>
            <a:r>
              <a:rPr lang="en-US" altLang="zh-TW" dirty="0" err="1"/>
              <a:t>and</a:t>
            </a:r>
            <a:r>
              <a:rPr lang="en-US" altLang="zh-TW" dirty="0" err="1">
                <a:hlinkClick r:id="rId4" tooltip="Serial communication"/>
              </a:rPr>
              <a:t>serial</a:t>
            </a:r>
            <a:r>
              <a:rPr lang="en-US" altLang="zh-TW" dirty="0">
                <a:hlinkClick r:id="rId4" tooltip="Serial communication"/>
              </a:rPr>
              <a:t> communication</a:t>
            </a:r>
            <a:r>
              <a:rPr lang="en-US" altLang="zh-TW" dirty="0"/>
              <a:t> links, intended for </a:t>
            </a:r>
            <a:r>
              <a:rPr lang="en-US" altLang="zh-TW" dirty="0">
                <a:hlinkClick r:id="rId5" tooltip="Parallel computing"/>
              </a:rPr>
              <a:t>parallel computing</a:t>
            </a:r>
            <a:r>
              <a:rPr lang="en-US" altLang="zh-TW" dirty="0"/>
              <a:t>.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5A4E-8759-4EF0-A9D7-217F91D90799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447800"/>
            <a:ext cx="27717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789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Suppose p is a local variable; then we have      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                      p := p + 5 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the code is:</a:t>
            </a:r>
          </a:p>
          <a:p>
            <a:pPr eaLnBrk="1" hangingPunct="1"/>
            <a:endParaRPr lang="en-US" altLang="zh-TW" smtClean="0"/>
          </a:p>
        </p:txBody>
      </p:sp>
      <p:pic>
        <p:nvPicPr>
          <p:cNvPr id="24580" name="Picture 4" descr="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85"/>
          <a:stretch>
            <a:fillRect/>
          </a:stretch>
        </p:blipFill>
        <p:spPr bwMode="auto">
          <a:xfrm>
            <a:off x="1295400" y="4114800"/>
            <a:ext cx="7010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623FB54-4FA4-437B-97C4-F85E8A668F20}" type="slidenum">
              <a:rPr kumimoji="0" lang="en-US" altLang="zh-TW" smtClean="0"/>
              <a:pPr eaLnBrk="1" hangingPunct="1"/>
              <a:t>26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   Another example: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The expression   b * b  -  4 * (a * c)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its AST is: </a:t>
            </a:r>
          </a:p>
          <a:p>
            <a:pPr eaLnBrk="1" hangingPunct="1"/>
            <a:endParaRPr lang="en-US" altLang="zh-TW" smtClean="0"/>
          </a:p>
        </p:txBody>
      </p:sp>
      <p:pic>
        <p:nvPicPr>
          <p:cNvPr id="25604" name="Picture 4" descr="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429000"/>
            <a:ext cx="6248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EEB561BD-4E29-4469-A665-838389C9452F}" type="slidenum">
              <a:rPr kumimoji="0" lang="en-US" altLang="zh-TW" smtClean="0"/>
              <a:pPr eaLnBrk="1" hangingPunct="1"/>
              <a:t>27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Stack machine instructions for the AST: </a:t>
            </a:r>
          </a:p>
          <a:p>
            <a:pPr eaLnBrk="1" hangingPunct="1"/>
            <a:endParaRPr lang="en-US" altLang="zh-TW" smtClean="0"/>
          </a:p>
        </p:txBody>
      </p:sp>
      <p:pic>
        <p:nvPicPr>
          <p:cNvPr id="26628" name="Picture 4" descr="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6934200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A78E294B-D73B-46B3-9635-1D92D65AC717}" type="slidenum">
              <a:rPr kumimoji="0" lang="en-US" altLang="zh-TW" smtClean="0"/>
              <a:pPr eaLnBrk="1" hangingPunct="1"/>
              <a:t>28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Instructions for    b * b – 4 * (a * c)</a:t>
            </a:r>
          </a:p>
          <a:p>
            <a:pPr eaLnBrk="1" hangingPunct="1"/>
            <a:endParaRPr lang="en-US" altLang="zh-TW" smtClean="0"/>
          </a:p>
        </p:txBody>
      </p:sp>
      <p:pic>
        <p:nvPicPr>
          <p:cNvPr id="27652" name="Picture 4" descr="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6934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1FC5B1A0-8F62-4B26-8F3A-E36676194A3A}" type="slidenum">
              <a:rPr kumimoji="0" lang="en-US" altLang="zh-TW" smtClean="0"/>
              <a:pPr eaLnBrk="1" hangingPunct="1"/>
              <a:t>29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Practical Implementation Concerns</a:t>
            </a:r>
            <a:endParaRPr lang="zh-TW" altLang="en-US" smtClean="0">
              <a:solidFill>
                <a:srgbClr val="FF0000"/>
              </a:solidFill>
            </a:endParaRP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OK, now you know YACC.</a:t>
            </a:r>
          </a:p>
          <a:p>
            <a:r>
              <a:rPr lang="en-US" altLang="zh-TW" smtClean="0"/>
              <a:t>An </a:t>
            </a:r>
            <a:r>
              <a:rPr lang="en-US" altLang="zh-TW" smtClean="0">
                <a:solidFill>
                  <a:srgbClr val="FF0000"/>
                </a:solidFill>
              </a:rPr>
              <a:t>obvious choice </a:t>
            </a:r>
            <a:r>
              <a:rPr lang="en-US" altLang="zh-TW" smtClean="0"/>
              <a:t>– you can write code in the production actions to generate x86 code and the code takes into account of x86 architecture.</a:t>
            </a:r>
          </a:p>
          <a:p>
            <a:r>
              <a:rPr lang="en-US" altLang="zh-TW" smtClean="0"/>
              <a:t>Is it good?</a:t>
            </a:r>
            <a:endParaRPr lang="zh-TW" altLang="en-US" smtClean="0"/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69DB9A72-45C0-42F5-B35D-82FFBD9B7AA2}" type="slidenum">
              <a:rPr kumimoji="0" lang="en-US" altLang="zh-TW" smtClean="0"/>
              <a:pPr eaLnBrk="1" hangingPunct="1"/>
              <a:t>3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Depth-first code generation algorithm for a stack machine</a:t>
            </a:r>
          </a:p>
          <a:p>
            <a:pPr eaLnBrk="1" hangingPunct="1"/>
            <a:endParaRPr lang="en-US" altLang="zh-TW" smtClean="0"/>
          </a:p>
        </p:txBody>
      </p:sp>
      <p:pic>
        <p:nvPicPr>
          <p:cNvPr id="28676" name="Picture 5" descr="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84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7C927892-7599-4C5E-A511-4DDA5AE8EFC3}" type="slidenum">
              <a:rPr kumimoji="0" lang="en-US" altLang="zh-TW" smtClean="0"/>
              <a:pPr eaLnBrk="1" hangingPunct="1"/>
              <a:t>30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700" dirty="0" smtClean="0"/>
              <a:t>Applying this algorithm to the top node yields the following code sequence: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                   </a:t>
            </a:r>
            <a:r>
              <a:rPr lang="en-US" altLang="zh-TW" sz="2700" dirty="0" err="1" smtClean="0"/>
              <a:t>Push_Local</a:t>
            </a:r>
            <a:r>
              <a:rPr lang="en-US" altLang="zh-TW" sz="2700" dirty="0" smtClean="0"/>
              <a:t>  #b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700" dirty="0" smtClean="0"/>
              <a:t>			</a:t>
            </a:r>
            <a:r>
              <a:rPr lang="en-US" altLang="zh-TW" sz="2700" dirty="0" err="1" smtClean="0"/>
              <a:t>Push_Local</a:t>
            </a:r>
            <a:r>
              <a:rPr lang="en-US" altLang="zh-TW" sz="2700" dirty="0" smtClean="0"/>
              <a:t>  #b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700" dirty="0" smtClean="0"/>
              <a:t>			Mult_Top2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700" dirty="0" smtClean="0"/>
              <a:t>			</a:t>
            </a:r>
            <a:r>
              <a:rPr lang="en-US" altLang="zh-TW" sz="2700" dirty="0" err="1" smtClean="0"/>
              <a:t>Push_Const</a:t>
            </a:r>
            <a:r>
              <a:rPr lang="en-US" altLang="zh-TW" sz="2700" dirty="0" smtClean="0"/>
              <a:t>  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700" dirty="0" smtClean="0"/>
              <a:t>			</a:t>
            </a:r>
            <a:r>
              <a:rPr lang="en-US" altLang="zh-TW" sz="2700" dirty="0" err="1" smtClean="0"/>
              <a:t>Push_Local</a:t>
            </a:r>
            <a:r>
              <a:rPr lang="en-US" altLang="zh-TW" sz="2700" dirty="0" smtClean="0"/>
              <a:t>  #a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700" dirty="0" smtClean="0"/>
              <a:t>			</a:t>
            </a:r>
            <a:r>
              <a:rPr lang="en-US" altLang="zh-TW" sz="2700" dirty="0" err="1" smtClean="0"/>
              <a:t>Push_Local</a:t>
            </a:r>
            <a:r>
              <a:rPr lang="en-US" altLang="zh-TW" sz="2700" dirty="0" smtClean="0"/>
              <a:t>  #c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700" dirty="0" smtClean="0"/>
              <a:t>			Mult_Top2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700" dirty="0" smtClean="0"/>
              <a:t>			Mult_Top2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700" dirty="0" smtClean="0"/>
              <a:t>			Subtr_Top2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dirty="0" smtClean="0"/>
          </a:p>
        </p:txBody>
      </p:sp>
      <p:sp>
        <p:nvSpPr>
          <p:cNvPr id="2970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05BD8D34-1B83-4992-88E5-A555B4E5DCE9}" type="slidenum">
              <a:rPr kumimoji="0" lang="en-US" altLang="zh-TW" smtClean="0"/>
              <a:pPr eaLnBrk="1" hangingPunct="1"/>
              <a:t>31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6E23E2B-2C3B-4EE3-8013-B1C9041F7A36}" type="slidenum">
              <a:rPr kumimoji="0" lang="en-US" altLang="zh-TW" smtClean="0"/>
              <a:pPr eaLnBrk="1" hangingPunct="1"/>
              <a:t>32</a:t>
            </a:fld>
            <a:endParaRPr kumimoji="0" lang="en-US" altLang="zh-TW" smtClean="0"/>
          </a:p>
        </p:txBody>
      </p:sp>
      <p:pic>
        <p:nvPicPr>
          <p:cNvPr id="6" name="Picture 4" descr="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7" y="762000"/>
            <a:ext cx="408795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 descr="0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01" y="762000"/>
            <a:ext cx="5803601" cy="40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Stack configuration for b*b-4*(a * c)</a:t>
            </a:r>
            <a:br>
              <a:rPr lang="en-US" altLang="zh-TW" sz="3600" dirty="0" smtClean="0"/>
            </a:br>
            <a:endParaRPr lang="zh-TW" altLang="en-US" sz="3600" dirty="0"/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987059"/>
            <a:ext cx="1652588" cy="2499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http://sphotos-e.ak.fbcdn.net/hphotos-ak-snc7/602419_258920237547249_1546645608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43000"/>
            <a:ext cx="4657846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NOTES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r>
              <a:rPr lang="en-US" altLang="zh-TW" sz="2000" dirty="0" smtClean="0">
                <a:solidFill>
                  <a:schemeClr val="accent1">
                    <a:lumMod val="25000"/>
                  </a:schemeClr>
                </a:solidFill>
              </a:rPr>
              <a:t>OK, you may never encounter stack machine in your whole life.</a:t>
            </a:r>
          </a:p>
          <a:p>
            <a:r>
              <a:rPr lang="en-US" altLang="zh-TW" sz="2000" dirty="0" smtClean="0">
                <a:solidFill>
                  <a:schemeClr val="accent1">
                    <a:lumMod val="25000"/>
                  </a:schemeClr>
                </a:solidFill>
              </a:rPr>
              <a:t>The points of the above are to tell you that if you have a stack machine (simpler instruction set), its architecture and AST’s post-order traversal are really </a:t>
            </a:r>
            <a:r>
              <a:rPr lang="zh-TW" altLang="en-US" sz="2000" dirty="0" smtClean="0">
                <a:solidFill>
                  <a:srgbClr val="FF0000"/>
                </a:solidFill>
              </a:rPr>
              <a:t>麻吉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They can sing a simplest code generation rhythm together</a:t>
            </a:r>
          </a:p>
          <a:p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5A4E-8759-4EF0-A9D7-217F91D90799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4633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</a:t>
            </a:r>
            <a:r>
              <a:rPr lang="en-US" altLang="zh-TW" sz="2800" b="1" smtClean="0">
                <a:solidFill>
                  <a:schemeClr val="tx2"/>
                </a:solidFill>
              </a:rPr>
              <a:t>pure register machine</a:t>
            </a:r>
            <a:r>
              <a:rPr lang="en-US" altLang="zh-TW" sz="2800" smtClean="0"/>
              <a:t> stores values in a set of registers to perform operations, and two sets of instructions below: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    1) Instructions that copy values between </a:t>
            </a:r>
            <a:r>
              <a:rPr lang="en-US" altLang="zh-TW" sz="2800" b="1" smtClean="0"/>
              <a:t>the memory and a register</a:t>
            </a:r>
            <a:r>
              <a:rPr lang="en-US" altLang="zh-TW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    2) Instructions that perform operations on the values in </a:t>
            </a:r>
            <a:r>
              <a:rPr lang="en-US" altLang="zh-TW" sz="2800" b="1" smtClean="0"/>
              <a:t>two registers </a:t>
            </a:r>
            <a:r>
              <a:rPr lang="en-US" altLang="zh-TW" sz="2800" smtClean="0"/>
              <a:t>and leave the result in one of them.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</p:txBody>
      </p:sp>
      <p:sp>
        <p:nvSpPr>
          <p:cNvPr id="3174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AA75AD51-E9B1-4D11-BCD1-E8483EB1E7F9}" type="slidenum">
              <a:rPr kumimoji="0" lang="en-US" altLang="zh-TW" smtClean="0"/>
              <a:pPr eaLnBrk="1" hangingPunct="1"/>
              <a:t>34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 (Cont.)</a:t>
            </a:r>
          </a:p>
        </p:txBody>
      </p:sp>
      <p:pic>
        <p:nvPicPr>
          <p:cNvPr id="32771" name="Picture 4" descr="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22960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4F1C3A6B-199E-4C18-B995-88C04675A6DF}" type="slidenum">
              <a:rPr kumimoji="0" lang="en-US" altLang="zh-TW" smtClean="0"/>
              <a:pPr eaLnBrk="1" hangingPunct="1"/>
              <a:t>35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code for p := p + 5 on a register machine would be: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		Load_Mem    p, R1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		Load_Const   5, R2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		Add_Reg       R2, R1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			Store_Reg     R1, p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354479DD-D99D-4756-AE40-58911C6C7BC0}" type="slidenum">
              <a:rPr kumimoji="0" lang="en-US" altLang="zh-TW" smtClean="0"/>
              <a:pPr eaLnBrk="1" hangingPunct="1"/>
              <a:t>36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example expression:  b*b - 4*(a*c)</a:t>
            </a:r>
          </a:p>
          <a:p>
            <a:pPr eaLnBrk="1" hangingPunct="1"/>
            <a:endParaRPr lang="en-US" altLang="zh-TW" smtClean="0"/>
          </a:p>
        </p:txBody>
      </p:sp>
      <p:pic>
        <p:nvPicPr>
          <p:cNvPr id="34820" name="Picture 4" descr="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248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C35C72A7-0365-41C4-86F2-9D3F122DC175}" type="slidenum">
              <a:rPr kumimoji="0" lang="en-US" altLang="zh-TW" smtClean="0"/>
              <a:pPr eaLnBrk="1" hangingPunct="1"/>
              <a:t>37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Simple Code Generation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 Register machine instructions for AST</a:t>
            </a:r>
          </a:p>
          <a:p>
            <a:pPr eaLnBrk="1" hangingPunct="1"/>
            <a:endParaRPr lang="en-US" altLang="zh-TW" smtClean="0"/>
          </a:p>
        </p:txBody>
      </p:sp>
      <p:pic>
        <p:nvPicPr>
          <p:cNvPr id="35844" name="Picture 4" descr="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620000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71C79FD8-84A8-409C-981A-C7B767DD5E2D}" type="slidenum">
              <a:rPr kumimoji="0" lang="en-US" altLang="zh-TW" smtClean="0"/>
              <a:pPr eaLnBrk="1" hangingPunct="1"/>
              <a:t>38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763000" cy="1219200"/>
          </a:xfrm>
        </p:spPr>
        <p:txBody>
          <a:bodyPr/>
          <a:lstStyle/>
          <a:p>
            <a:r>
              <a:rPr lang="en-US" altLang="zh-TW" smtClean="0"/>
              <a:t>Simple Code Generation (Cont.)</a:t>
            </a:r>
            <a:endParaRPr lang="zh-TW" altLang="en-US" smtClean="0"/>
          </a:p>
        </p:txBody>
      </p:sp>
      <p:sp>
        <p:nvSpPr>
          <p:cNvPr id="36867" name="Rectangle 3"/>
          <p:cNvSpPr txBox="1">
            <a:spLocks noChangeArrowheads="1"/>
          </p:cNvSpPr>
          <p:nvPr/>
        </p:nvSpPr>
        <p:spPr bwMode="auto">
          <a:xfrm>
            <a:off x="457200" y="1719263"/>
            <a:ext cx="822960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TW" sz="3000"/>
              <a:t>                ARM instructions for AST: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endParaRPr lang="en-US" altLang="zh-TW" sz="3000"/>
          </a:p>
        </p:txBody>
      </p:sp>
      <p:cxnSp>
        <p:nvCxnSpPr>
          <p:cNvPr id="36868" name="直線接點 6"/>
          <p:cNvCxnSpPr>
            <a:cxnSpLocks noChangeShapeType="1"/>
            <a:stCxn id="8" idx="2"/>
            <a:endCxn id="36870" idx="0"/>
          </p:cNvCxnSpPr>
          <p:nvPr/>
        </p:nvCxnSpPr>
        <p:spPr bwMode="auto">
          <a:xfrm flipH="1">
            <a:off x="3163888" y="2732088"/>
            <a:ext cx="0" cy="301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文字方塊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97637" y="2362200"/>
            <a:ext cx="531363" cy="369332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36870" name="文字方塊 9"/>
          <p:cNvSpPr txBox="1">
            <a:spLocks noChangeArrowheads="1"/>
          </p:cNvSpPr>
          <p:nvPr/>
        </p:nvSpPr>
        <p:spPr bwMode="auto">
          <a:xfrm>
            <a:off x="3021013" y="3033713"/>
            <a:ext cx="285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i="1">
                <a:latin typeface="Cambria Math" pitchFamily="18" charset="0"/>
              </a:rPr>
              <a:t>c</a:t>
            </a:r>
            <a:endParaRPr lang="zh-TW" altLang="en-US" i="1">
              <a:latin typeface="Cambria Math" pitchFamily="18" charset="0"/>
            </a:endParaRPr>
          </a:p>
        </p:txBody>
      </p:sp>
      <p:cxnSp>
        <p:nvCxnSpPr>
          <p:cNvPr id="36871" name="直線接點 16"/>
          <p:cNvCxnSpPr>
            <a:cxnSpLocks noChangeShapeType="1"/>
            <a:stCxn id="18" idx="2"/>
            <a:endCxn id="36873" idx="0"/>
          </p:cNvCxnSpPr>
          <p:nvPr/>
        </p:nvCxnSpPr>
        <p:spPr bwMode="auto">
          <a:xfrm>
            <a:off x="6900863" y="2757488"/>
            <a:ext cx="4762" cy="301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文字方塊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35009" y="2388849"/>
            <a:ext cx="531363" cy="369332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36873" name="文字方塊 18"/>
          <p:cNvSpPr txBox="1">
            <a:spLocks noChangeArrowheads="1"/>
          </p:cNvSpPr>
          <p:nvPr/>
        </p:nvSpPr>
        <p:spPr bwMode="auto">
          <a:xfrm>
            <a:off x="6757988" y="3059113"/>
            <a:ext cx="296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i="1">
                <a:latin typeface="Cambria Math" pitchFamily="18" charset="0"/>
              </a:rPr>
              <a:t>x</a:t>
            </a:r>
            <a:endParaRPr lang="zh-TW" altLang="en-US" i="1">
              <a:latin typeface="Cambria Math" pitchFamily="18" charset="0"/>
            </a:endParaRPr>
          </a:p>
        </p:txBody>
      </p:sp>
      <p:sp>
        <p:nvSpPr>
          <p:cNvPr id="20" name="文字方塊 1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2423419"/>
            <a:ext cx="1523622" cy="369332"/>
          </a:xfrm>
          <a:prstGeom prst="rect">
            <a:avLst/>
          </a:prstGeom>
          <a:blipFill rotWithShape="1">
            <a:blip r:embed="rId4" cstate="print"/>
            <a:stretch>
              <a:fillRect l="-3200" t="-11667" b="-26667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1" name="文字方塊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76800" y="2450068"/>
            <a:ext cx="1701556" cy="369332"/>
          </a:xfrm>
          <a:prstGeom prst="rect">
            <a:avLst/>
          </a:prstGeom>
          <a:blipFill rotWithShape="1">
            <a:blip r:embed="rId5" cstate="print"/>
            <a:stretch>
              <a:fillRect l="-2867" t="-11475" b="-24590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36876" name="直線接點 21"/>
          <p:cNvCxnSpPr>
            <a:cxnSpLocks noChangeShapeType="1"/>
            <a:stCxn id="23" idx="2"/>
            <a:endCxn id="36878" idx="0"/>
          </p:cNvCxnSpPr>
          <p:nvPr/>
        </p:nvCxnSpPr>
        <p:spPr bwMode="auto">
          <a:xfrm>
            <a:off x="3182938" y="3951288"/>
            <a:ext cx="0" cy="301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文字方塊 2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16498" y="3581400"/>
            <a:ext cx="531363" cy="369332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36878" name="文字方塊 23"/>
          <p:cNvSpPr txBox="1">
            <a:spLocks noChangeArrowheads="1"/>
          </p:cNvSpPr>
          <p:nvPr/>
        </p:nvSpPr>
        <p:spPr bwMode="auto">
          <a:xfrm>
            <a:off x="3003550" y="4252913"/>
            <a:ext cx="357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Cambria Math" pitchFamily="18" charset="0"/>
              </a:rPr>
              <a:t>+</a:t>
            </a:r>
            <a:endParaRPr lang="zh-TW" altLang="en-US">
              <a:latin typeface="Cambria Math" pitchFamily="18" charset="0"/>
            </a:endParaRPr>
          </a:p>
        </p:txBody>
      </p:sp>
      <p:sp>
        <p:nvSpPr>
          <p:cNvPr id="25" name="文字方塊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3662640"/>
            <a:ext cx="2228239" cy="369332"/>
          </a:xfrm>
          <a:prstGeom prst="rect">
            <a:avLst/>
          </a:prstGeom>
          <a:blipFill rotWithShape="1">
            <a:blip r:embed="rId7" cstate="print"/>
            <a:stretch>
              <a:fillRect l="-2186" t="-11667" b="-26667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7" name="文字方塊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33600" y="4729440"/>
            <a:ext cx="531363" cy="369332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8" name="文字方塊 2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77408" y="4713884"/>
            <a:ext cx="579454" cy="369332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36882" name="直線接點 28"/>
          <p:cNvCxnSpPr>
            <a:cxnSpLocks noChangeShapeType="1"/>
            <a:endCxn id="28" idx="1"/>
          </p:cNvCxnSpPr>
          <p:nvPr/>
        </p:nvCxnSpPr>
        <p:spPr bwMode="auto">
          <a:xfrm>
            <a:off x="3324225" y="4565650"/>
            <a:ext cx="452438" cy="333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直線接點 34"/>
          <p:cNvCxnSpPr>
            <a:cxnSpLocks noChangeShapeType="1"/>
            <a:endCxn id="27" idx="3"/>
          </p:cNvCxnSpPr>
          <p:nvPr/>
        </p:nvCxnSpPr>
        <p:spPr bwMode="auto">
          <a:xfrm flipH="1">
            <a:off x="2665413" y="4556125"/>
            <a:ext cx="374650" cy="3571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直線接點 39"/>
          <p:cNvCxnSpPr>
            <a:cxnSpLocks noChangeShapeType="1"/>
            <a:stCxn id="41" idx="2"/>
            <a:endCxn id="36886" idx="0"/>
          </p:cNvCxnSpPr>
          <p:nvPr/>
        </p:nvCxnSpPr>
        <p:spPr bwMode="auto">
          <a:xfrm>
            <a:off x="3182938" y="5481638"/>
            <a:ext cx="3175" cy="311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文字方塊 4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16498" y="5112028"/>
            <a:ext cx="531363" cy="369332"/>
          </a:xfrm>
          <a:prstGeom prst="rect">
            <a:avLst/>
          </a:prstGeom>
          <a:blipFill rotWithShape="1">
            <a:blip r:embed="rId10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36886" name="文字方塊 41"/>
          <p:cNvSpPr txBox="1">
            <a:spLocks noChangeArrowheads="1"/>
          </p:cNvSpPr>
          <p:nvPr/>
        </p:nvSpPr>
        <p:spPr bwMode="auto">
          <a:xfrm>
            <a:off x="3044825" y="5792788"/>
            <a:ext cx="284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Cambria Math" pitchFamily="18" charset="0"/>
              </a:rPr>
              <a:t>*</a:t>
            </a:r>
            <a:endParaRPr lang="zh-TW" altLang="en-US">
              <a:latin typeface="Cambria Math" pitchFamily="18" charset="0"/>
            </a:endParaRPr>
          </a:p>
        </p:txBody>
      </p:sp>
      <p:sp>
        <p:nvSpPr>
          <p:cNvPr id="43" name="文字方塊 4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5193268"/>
            <a:ext cx="2205797" cy="369332"/>
          </a:xfrm>
          <a:prstGeom prst="rect">
            <a:avLst/>
          </a:prstGeom>
          <a:blipFill rotWithShape="1">
            <a:blip r:embed="rId11" cstate="print"/>
            <a:stretch>
              <a:fillRect l="-2210" t="-11475" b="-24590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44" name="文字方塊 4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33600" y="6260068"/>
            <a:ext cx="531363" cy="369332"/>
          </a:xfrm>
          <a:prstGeom prst="rect">
            <a:avLst/>
          </a:prstGeom>
          <a:blipFill rotWithShape="1">
            <a:blip r:embed="rId12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45" name="文字方塊 4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77408" y="6244512"/>
            <a:ext cx="579454" cy="369332"/>
          </a:xfrm>
          <a:prstGeom prst="rect">
            <a:avLst/>
          </a:prstGeom>
          <a:blipFill rotWithShape="1">
            <a:blip r:embed="rId13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36890" name="直線接點 45"/>
          <p:cNvCxnSpPr>
            <a:cxnSpLocks noChangeShapeType="1"/>
            <a:endCxn id="45" idx="1"/>
          </p:cNvCxnSpPr>
          <p:nvPr/>
        </p:nvCxnSpPr>
        <p:spPr bwMode="auto">
          <a:xfrm>
            <a:off x="3324225" y="6096000"/>
            <a:ext cx="452438" cy="333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1" name="直線接點 46"/>
          <p:cNvCxnSpPr>
            <a:cxnSpLocks noChangeShapeType="1"/>
            <a:endCxn id="44" idx="3"/>
          </p:cNvCxnSpPr>
          <p:nvPr/>
        </p:nvCxnSpPr>
        <p:spPr bwMode="auto">
          <a:xfrm flipH="1">
            <a:off x="2665413" y="6088063"/>
            <a:ext cx="374650" cy="3571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2" name="直線接點 49"/>
          <p:cNvCxnSpPr>
            <a:cxnSpLocks noChangeShapeType="1"/>
            <a:stCxn id="51" idx="2"/>
            <a:endCxn id="52" idx="0"/>
          </p:cNvCxnSpPr>
          <p:nvPr/>
        </p:nvCxnSpPr>
        <p:spPr bwMode="auto">
          <a:xfrm flipH="1">
            <a:off x="7596188" y="3951288"/>
            <a:ext cx="6350" cy="3016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文字方塊 5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36098" y="3581400"/>
            <a:ext cx="531363" cy="369332"/>
          </a:xfrm>
          <a:prstGeom prst="rect">
            <a:avLst/>
          </a:prstGeom>
          <a:blipFill rotWithShape="1">
            <a:blip r:embed="rId6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52" name="文字方塊 5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91400" y="4252219"/>
            <a:ext cx="409086" cy="369332"/>
          </a:xfrm>
          <a:prstGeom prst="rect">
            <a:avLst/>
          </a:prstGeom>
          <a:blipFill rotWithShape="1">
            <a:blip r:embed="rId14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53" name="文字方塊 5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76800" y="3662640"/>
            <a:ext cx="2199385" cy="369332"/>
          </a:xfrm>
          <a:prstGeom prst="rect">
            <a:avLst/>
          </a:prstGeom>
          <a:blipFill rotWithShape="1">
            <a:blip r:embed="rId15" cstate="print"/>
            <a:stretch>
              <a:fillRect l="-2216" t="-11667" b="-26667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54" name="文字方塊 5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53200" y="4729440"/>
            <a:ext cx="531363" cy="369332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55" name="文字方塊 5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197008" y="4713884"/>
            <a:ext cx="579454" cy="369332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36898" name="直線接點 55"/>
          <p:cNvCxnSpPr>
            <a:cxnSpLocks noChangeShapeType="1"/>
            <a:endCxn id="55" idx="1"/>
          </p:cNvCxnSpPr>
          <p:nvPr/>
        </p:nvCxnSpPr>
        <p:spPr bwMode="auto">
          <a:xfrm>
            <a:off x="7743825" y="4565650"/>
            <a:ext cx="452438" cy="333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9" name="直線接點 56"/>
          <p:cNvCxnSpPr>
            <a:cxnSpLocks noChangeShapeType="1"/>
            <a:endCxn id="54" idx="3"/>
          </p:cNvCxnSpPr>
          <p:nvPr/>
        </p:nvCxnSpPr>
        <p:spPr bwMode="auto">
          <a:xfrm flipH="1">
            <a:off x="7085013" y="4556125"/>
            <a:ext cx="374650" cy="3571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0" name="文字方塊 59"/>
          <p:cNvSpPr txBox="1">
            <a:spLocks noChangeArrowheads="1"/>
          </p:cNvSpPr>
          <p:nvPr/>
        </p:nvSpPr>
        <p:spPr bwMode="auto">
          <a:xfrm>
            <a:off x="7408863" y="5486400"/>
            <a:ext cx="46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Cambria Math" pitchFamily="18" charset="0"/>
              </a:rPr>
              <a:t>: =</a:t>
            </a:r>
            <a:endParaRPr lang="zh-TW" altLang="en-US">
              <a:latin typeface="Cambria Math" pitchFamily="18" charset="0"/>
            </a:endParaRPr>
          </a:p>
        </p:txBody>
      </p:sp>
      <p:sp>
        <p:nvSpPr>
          <p:cNvPr id="61" name="文字方塊 6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63338" y="5193268"/>
            <a:ext cx="1725601" cy="369332"/>
          </a:xfrm>
          <a:prstGeom prst="rect">
            <a:avLst/>
          </a:prstGeom>
          <a:blipFill rotWithShape="1">
            <a:blip r:embed="rId16" cstate="print"/>
            <a:stretch>
              <a:fillRect l="-3180" t="-11475" b="-24590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36902" name="文字方塊 61"/>
          <p:cNvSpPr txBox="1">
            <a:spLocks noChangeArrowheads="1"/>
          </p:cNvSpPr>
          <p:nvPr/>
        </p:nvSpPr>
        <p:spPr bwMode="auto">
          <a:xfrm>
            <a:off x="6657975" y="6030913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x</a:t>
            </a:r>
            <a:endParaRPr lang="zh-TW" altLang="en-US"/>
          </a:p>
        </p:txBody>
      </p:sp>
      <p:sp>
        <p:nvSpPr>
          <p:cNvPr id="63" name="文字方塊 6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07836" y="6031468"/>
            <a:ext cx="531364" cy="369332"/>
          </a:xfrm>
          <a:prstGeom prst="rect">
            <a:avLst/>
          </a:prstGeom>
          <a:blipFill rotWithShape="1">
            <a:blip r:embed="rId17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36904" name="直線接點 63"/>
          <p:cNvCxnSpPr>
            <a:cxnSpLocks noChangeShapeType="1"/>
            <a:endCxn id="63" idx="1"/>
          </p:cNvCxnSpPr>
          <p:nvPr/>
        </p:nvCxnSpPr>
        <p:spPr bwMode="auto">
          <a:xfrm>
            <a:off x="7769225" y="5859463"/>
            <a:ext cx="538163" cy="3571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5" name="直線接點 64"/>
          <p:cNvCxnSpPr>
            <a:cxnSpLocks noChangeShapeType="1"/>
          </p:cNvCxnSpPr>
          <p:nvPr/>
        </p:nvCxnSpPr>
        <p:spPr bwMode="auto">
          <a:xfrm flipH="1">
            <a:off x="6978650" y="5859463"/>
            <a:ext cx="539750" cy="3571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6" name="投影片編號版面配置區 4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D57FE835-C296-444C-806D-1407E84B3C65}" type="slidenum">
              <a:rPr kumimoji="0" lang="en-US" altLang="zh-TW" smtClean="0"/>
              <a:pPr eaLnBrk="1" hangingPunct="1"/>
              <a:t>39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Of course NOT</a:t>
            </a:r>
            <a:endParaRPr lang="zh-TW" altLang="en-US" smtClean="0">
              <a:solidFill>
                <a:srgbClr val="FF0000"/>
              </a:solidFill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Yes, some guys in earlier time may choose that</a:t>
            </a:r>
          </a:p>
          <a:p>
            <a:r>
              <a:rPr lang="en-US" altLang="zh-TW" sz="2800" dirty="0" smtClean="0"/>
              <a:t>but he/she should learn the painful experience when his/her boss told him to port the compiler to ARM, MIPS….</a:t>
            </a:r>
          </a:p>
          <a:p>
            <a:r>
              <a:rPr lang="en-US" altLang="zh-TW" sz="2800" dirty="0" smtClean="0"/>
              <a:t>It is </a:t>
            </a:r>
            <a:r>
              <a:rPr lang="en-US" altLang="zh-TW" sz="2800" dirty="0" smtClean="0">
                <a:solidFill>
                  <a:srgbClr val="FF0000"/>
                </a:solidFill>
              </a:rPr>
              <a:t>common </a:t>
            </a:r>
            <a:r>
              <a:rPr lang="en-US" altLang="zh-TW" sz="2800" dirty="0" smtClean="0"/>
              <a:t>to add an additional layer of </a:t>
            </a:r>
            <a:r>
              <a:rPr lang="en-US" altLang="zh-TW" sz="2800" dirty="0" smtClean="0">
                <a:solidFill>
                  <a:srgbClr val="FF0000"/>
                </a:solidFill>
              </a:rPr>
              <a:t>abstraction</a:t>
            </a:r>
            <a:r>
              <a:rPr lang="en-US" altLang="zh-TW" sz="2800" dirty="0" smtClean="0"/>
              <a:t> to increase maintainability, extensibility, and scalability. (A typical software engineering problem) </a:t>
            </a:r>
          </a:p>
          <a:p>
            <a:r>
              <a:rPr lang="en-US" altLang="zh-TW" sz="2800" dirty="0" smtClean="0"/>
              <a:t>This is when your straightforward/brute-force approach seldom works in practice.</a:t>
            </a:r>
          </a:p>
          <a:p>
            <a:endParaRPr lang="zh-TW" altLang="en-US" sz="2800" dirty="0" smtClean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DB7156BD-D4A2-41B5-BF70-FCD8403726F1}" type="slidenum">
              <a:rPr kumimoji="0" lang="en-US" altLang="zh-TW" smtClean="0"/>
              <a:pPr eaLnBrk="1" hangingPunct="1"/>
              <a:t>4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Can we do it once by hand?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5A4E-8759-4EF0-A9D7-217F91D90799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  <p:pic>
        <p:nvPicPr>
          <p:cNvPr id="5" name="Picture 4" descr="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1371600"/>
            <a:ext cx="6837872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00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12" y="1219200"/>
            <a:ext cx="4267200" cy="267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0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78590">
            <a:off x="4695516" y="3894369"/>
            <a:ext cx="4827699" cy="276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7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   We use depth-first code generation again, but this time we use registers.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mtClean="0"/>
              <a:t>   The </a:t>
            </a:r>
            <a:r>
              <a:rPr lang="en-US" altLang="zh-TW" smtClean="0">
                <a:solidFill>
                  <a:schemeClr val="tx2"/>
                </a:solidFill>
              </a:rPr>
              <a:t>result</a:t>
            </a:r>
            <a:r>
              <a:rPr lang="en-US" altLang="zh-TW" smtClean="0"/>
              <a:t> of the expression is expected in a </a:t>
            </a:r>
            <a:r>
              <a:rPr lang="en-US" altLang="zh-TW" b="1" smtClean="0">
                <a:solidFill>
                  <a:schemeClr val="tx2"/>
                </a:solidFill>
              </a:rPr>
              <a:t>given register</a:t>
            </a:r>
            <a:r>
              <a:rPr lang="en-US" altLang="zh-TW" smtClean="0"/>
              <a:t> (</a:t>
            </a:r>
            <a:r>
              <a:rPr lang="en-US" altLang="zh-TW" b="1" smtClean="0">
                <a:solidFill>
                  <a:schemeClr val="tx2"/>
                </a:solidFill>
              </a:rPr>
              <a:t>the target register)</a:t>
            </a:r>
            <a:r>
              <a:rPr lang="en-US" altLang="zh-TW" smtClean="0"/>
              <a:t>, and a given set of </a:t>
            </a:r>
            <a:r>
              <a:rPr lang="en-US" altLang="zh-TW" b="1" smtClean="0">
                <a:solidFill>
                  <a:schemeClr val="tx2"/>
                </a:solidFill>
              </a:rPr>
              <a:t>auxiliary registers</a:t>
            </a:r>
            <a:r>
              <a:rPr lang="en-US" altLang="zh-TW" smtClean="0"/>
              <a:t> is available to help get there.</a:t>
            </a:r>
          </a:p>
          <a:p>
            <a:pPr eaLnBrk="1" hangingPunct="1">
              <a:lnSpc>
                <a:spcPct val="90000"/>
              </a:lnSpc>
            </a:pPr>
            <a:endParaRPr lang="en-US" altLang="zh-TW" smtClean="0"/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4FB3EF7E-EE90-42CA-B889-AD252D13237E}" type="slidenum">
              <a:rPr kumimoji="0" lang="en-US" altLang="zh-TW" smtClean="0"/>
              <a:pPr eaLnBrk="1" hangingPunct="1"/>
              <a:t>41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 (Cont.)</a:t>
            </a:r>
          </a:p>
        </p:txBody>
      </p:sp>
      <p:pic>
        <p:nvPicPr>
          <p:cNvPr id="38915" name="Picture 4" descr="01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752600"/>
            <a:ext cx="8077200" cy="4114800"/>
          </a:xfrm>
          <a:noFill/>
        </p:spPr>
      </p:pic>
      <p:sp>
        <p:nvSpPr>
          <p:cNvPr id="3891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A96825D1-2E0E-4107-912A-8FE2F3418276}" type="slidenum">
              <a:rPr kumimoji="0" lang="en-US" altLang="zh-TW" smtClean="0"/>
              <a:pPr eaLnBrk="1" hangingPunct="1"/>
              <a:t>42</a:t>
            </a:fld>
            <a:endParaRPr kumimoji="0" lang="en-US" altLang="zh-TW" smtClean="0"/>
          </a:p>
        </p:txBody>
      </p:sp>
      <p:sp>
        <p:nvSpPr>
          <p:cNvPr id="2" name="橢圓 1"/>
          <p:cNvSpPr/>
          <p:nvPr/>
        </p:nvSpPr>
        <p:spPr>
          <a:xfrm>
            <a:off x="5029200" y="1676400"/>
            <a:ext cx="1219200" cy="7620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867400" y="1302305"/>
            <a:ext cx="292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Target is a register number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Register machine code for the expression b*b-4*(a*c)</a:t>
            </a:r>
          </a:p>
        </p:txBody>
      </p:sp>
      <p:pic>
        <p:nvPicPr>
          <p:cNvPr id="39940" name="Picture 5" descr="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4800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12F5E8CD-1B0E-41F8-A9DC-925B54851DDB}" type="slidenum">
              <a:rPr kumimoji="0" lang="en-US" altLang="zh-TW" smtClean="0"/>
              <a:pPr eaLnBrk="1" hangingPunct="1"/>
              <a:t>43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Simple Code Generation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TW" smtClean="0"/>
              <a:t>Successive register contents for: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b*b-4*(a*c)</a:t>
            </a:r>
          </a:p>
        </p:txBody>
      </p:sp>
      <p:pic>
        <p:nvPicPr>
          <p:cNvPr id="40964" name="Picture 4" descr="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21410">
            <a:off x="762000" y="22098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A7701728-5E22-4903-96E2-2CB70C2F5E02}" type="slidenum">
              <a:rPr kumimoji="0" lang="en-US" altLang="zh-TW" smtClean="0"/>
              <a:pPr eaLnBrk="1" hangingPunct="1"/>
              <a:t>44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Simple Code Generation- weighted register allocation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It is disappointing to see that: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 smtClean="0"/>
              <a:t>   </a:t>
            </a:r>
            <a:r>
              <a:rPr lang="en-US" altLang="zh-TW" sz="2800" b="1" dirty="0" smtClean="0"/>
              <a:t>4 registers are required </a:t>
            </a:r>
            <a:r>
              <a:rPr lang="en-US" altLang="zh-TW" sz="2800" dirty="0" smtClean="0"/>
              <a:t>for the expression where </a:t>
            </a:r>
            <a:r>
              <a:rPr lang="en-US" altLang="zh-TW" sz="2800" b="1" dirty="0" smtClean="0"/>
              <a:t>3 would do</a:t>
            </a:r>
            <a:r>
              <a:rPr lang="en-US" altLang="zh-TW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The reason is that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one register gets tied up holding the value 4 </a:t>
            </a:r>
            <a:r>
              <a:rPr lang="en-US" altLang="zh-TW" sz="2800" dirty="0" smtClean="0"/>
              <a:t>while the sub-tree a*c is being computed.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If we had treated the right sub-tree (a*c) first, rather than 4, </a:t>
            </a:r>
            <a:r>
              <a:rPr lang="en-US" altLang="zh-TW" sz="2800" b="1" dirty="0" smtClean="0"/>
              <a:t>3 registers would have sufficed.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 smtClean="0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2585FC8-D0FD-4834-895D-D02C2FA25A07}" type="slidenum">
              <a:rPr kumimoji="0" lang="en-US" altLang="zh-TW" smtClean="0"/>
              <a:pPr eaLnBrk="1" hangingPunct="1"/>
              <a:t>45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Simple Code Generation- weighted register allocation (Cont.)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We will call the number of registers required by a node its </a:t>
            </a:r>
            <a:r>
              <a:rPr lang="en-US" altLang="zh-TW" b="1" smtClean="0">
                <a:solidFill>
                  <a:schemeClr val="tx2"/>
                </a:solidFill>
              </a:rPr>
              <a:t>weight</a:t>
            </a:r>
            <a:r>
              <a:rPr lang="en-US" altLang="zh-TW" smtClean="0"/>
              <a:t>.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Since the weight of each leaf is known and the weight of a node can be computed from the weights of its children,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the weight of a sub-tree can be determined simply by a pre-scan.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A62D95C0-D692-44CC-8436-F37A47EE341C}" type="slidenum">
              <a:rPr kumimoji="0" lang="en-US" altLang="zh-TW" smtClean="0"/>
              <a:pPr eaLnBrk="1" hangingPunct="1"/>
              <a:t>46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Simple Code Generation- weighted register allocation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 example expression   b*b-4*(a*c)</a:t>
            </a:r>
          </a:p>
          <a:p>
            <a:pPr eaLnBrk="1" hangingPunct="1"/>
            <a:endParaRPr lang="en-US" altLang="zh-TW" smtClean="0"/>
          </a:p>
        </p:txBody>
      </p:sp>
      <p:pic>
        <p:nvPicPr>
          <p:cNvPr id="44036" name="Picture 4" descr="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086600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6762EEFC-CD0A-453E-88B3-85326308C84D}" type="slidenum">
              <a:rPr kumimoji="0" lang="en-US" altLang="zh-TW" smtClean="0"/>
              <a:pPr eaLnBrk="1" hangingPunct="1"/>
              <a:t>47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Simple Code Generation- weighted register allocation (Cont.)</a:t>
            </a:r>
          </a:p>
        </p:txBody>
      </p:sp>
      <p:pic>
        <p:nvPicPr>
          <p:cNvPr id="45059" name="Picture 4" descr="01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52600"/>
            <a:ext cx="8001000" cy="4419600"/>
          </a:xfrm>
          <a:noFill/>
        </p:spPr>
      </p:pic>
      <p:sp>
        <p:nvSpPr>
          <p:cNvPr id="4506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902E0051-21D6-48B3-99DF-0781642FB61F}" type="slidenum">
              <a:rPr kumimoji="0" lang="en-US" altLang="zh-TW" smtClean="0"/>
              <a:pPr eaLnBrk="1" hangingPunct="1"/>
              <a:t>48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5A4E-8759-4EF0-A9D7-217F91D90799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6" y="274638"/>
            <a:ext cx="9093154" cy="5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7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613775" cy="588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投影片編號版面配置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5EEF3478-7273-4314-A7A7-D66BF4549A00}" type="slidenum">
              <a:rPr kumimoji="0" lang="en-US" altLang="zh-TW" smtClean="0"/>
              <a:pPr eaLnBrk="1" hangingPunct="1"/>
              <a:t>5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Code Generation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Compilation produces target code from the AST through a process called: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           </a:t>
            </a:r>
            <a:r>
              <a:rPr lang="en-US" altLang="zh-TW" b="1" dirty="0" smtClean="0">
                <a:solidFill>
                  <a:srgbClr val="FF0000"/>
                </a:solidFill>
              </a:rPr>
              <a:t>Code Generation</a:t>
            </a:r>
            <a:r>
              <a:rPr lang="en-US" altLang="zh-TW" dirty="0" smtClean="0"/>
              <a:t>.</a:t>
            </a:r>
          </a:p>
          <a:p>
            <a:pPr eaLnBrk="1" hangingPunct="1"/>
            <a:r>
              <a:rPr lang="en-US" altLang="zh-TW" dirty="0" smtClean="0"/>
              <a:t>The basis of it is the </a:t>
            </a:r>
            <a:r>
              <a:rPr lang="en-US" altLang="zh-TW" dirty="0" smtClean="0">
                <a:solidFill>
                  <a:srgbClr val="FF0000"/>
                </a:solidFill>
              </a:rPr>
              <a:t>systematic replacement</a:t>
            </a:r>
            <a:r>
              <a:rPr lang="en-US" altLang="zh-TW" dirty="0" smtClean="0"/>
              <a:t> of nodes and sub-trees of the AST by target code segments. </a:t>
            </a:r>
          </a:p>
          <a:p>
            <a:pPr eaLnBrk="1" hangingPunct="1"/>
            <a:r>
              <a:rPr lang="en-US" altLang="zh-TW" dirty="0" smtClean="0"/>
              <a:t>The replacement process is called: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               </a:t>
            </a:r>
            <a:r>
              <a:rPr lang="en-US" altLang="zh-TW" b="1" dirty="0" smtClean="0">
                <a:solidFill>
                  <a:srgbClr val="FF0000"/>
                </a:solidFill>
              </a:rPr>
              <a:t>Tree Rewriting</a:t>
            </a:r>
            <a:r>
              <a:rPr lang="en-US" altLang="zh-TW" dirty="0" smtClean="0"/>
              <a:t>.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12032F5F-76BE-461D-B003-61FD63D9695F}" type="slidenum">
              <a:rPr kumimoji="0" lang="en-US" altLang="zh-TW" smtClean="0"/>
              <a:pPr eaLnBrk="1" hangingPunct="1"/>
              <a:t>50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Code Generation (Cont.)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As a demonstration, suppose we have constructed the AST for the expression</a:t>
            </a:r>
          </a:p>
          <a:p>
            <a:pPr eaLnBrk="1" hangingPunct="1">
              <a:buFontTx/>
              <a:buNone/>
            </a:pPr>
            <a:endParaRPr lang="en-US" altLang="zh-TW" smtClean="0"/>
          </a:p>
          <a:p>
            <a:pPr eaLnBrk="1" hangingPunct="1">
              <a:buFontTx/>
              <a:buNone/>
            </a:pPr>
            <a:r>
              <a:rPr lang="en-US" altLang="zh-TW" smtClean="0"/>
              <a:t>            a := (b [4 * c + d] * 2) + 9;</a:t>
            </a:r>
          </a:p>
          <a:p>
            <a:pPr eaLnBrk="1" hangingPunct="1">
              <a:buFontTx/>
              <a:buNone/>
            </a:pPr>
            <a:endParaRPr lang="en-US" altLang="zh-TW" smtClean="0"/>
          </a:p>
          <a:p>
            <a:pPr eaLnBrk="1" hangingPunct="1">
              <a:buFontTx/>
              <a:buNone/>
            </a:pPr>
            <a:r>
              <a:rPr lang="en-US" altLang="zh-TW" smtClean="0"/>
              <a:t>	in which a, c, and d are integer variables and b is a byte array in memory.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56EE769B-BFD2-48D3-9B85-B2286ECAEB04}" type="slidenum">
              <a:rPr kumimoji="0" lang="en-US" altLang="zh-TW" smtClean="0"/>
              <a:pPr eaLnBrk="1" hangingPunct="1"/>
              <a:t>51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Code Generation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/>
              <a:t>   The compiler has decided that: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   1) the variables a, c, and d are in the registers </a:t>
            </a:r>
            <a:r>
              <a:rPr lang="en-US" altLang="zh-TW" dirty="0" smtClean="0">
                <a:solidFill>
                  <a:schemeClr val="tx2"/>
                </a:solidFill>
              </a:rPr>
              <a:t>Ra, </a:t>
            </a:r>
            <a:r>
              <a:rPr lang="en-US" altLang="zh-TW" dirty="0" err="1" smtClean="0">
                <a:solidFill>
                  <a:schemeClr val="tx2"/>
                </a:solidFill>
              </a:rPr>
              <a:t>Rc</a:t>
            </a:r>
            <a:r>
              <a:rPr lang="en-US" altLang="zh-TW" dirty="0" smtClean="0">
                <a:solidFill>
                  <a:schemeClr val="tx2"/>
                </a:solidFill>
              </a:rPr>
              <a:t>, and Rd,</a:t>
            </a:r>
            <a:r>
              <a:rPr lang="en-US" altLang="zh-TW" dirty="0" smtClean="0"/>
              <a:t> and that </a:t>
            </a:r>
          </a:p>
          <a:p>
            <a:pPr eaLnBrk="1" hangingPunct="1">
              <a:buFontTx/>
              <a:buNone/>
            </a:pPr>
            <a:endParaRPr lang="en-US" altLang="zh-TW" dirty="0" smtClean="0"/>
          </a:p>
          <a:p>
            <a:pPr eaLnBrk="1" hangingPunct="1">
              <a:buFontTx/>
              <a:buNone/>
            </a:pPr>
            <a:r>
              <a:rPr lang="en-US" altLang="zh-TW" dirty="0" smtClean="0"/>
              <a:t>   2) </a:t>
            </a:r>
            <a:r>
              <a:rPr lang="en-US" altLang="zh-TW" dirty="0" smtClean="0">
                <a:solidFill>
                  <a:srgbClr val="FF0000"/>
                </a:solidFill>
              </a:rPr>
              <a:t>the array indexing operator [ for byte arrays has been expanded into: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       an addition and </a:t>
            </a:r>
          </a:p>
          <a:p>
            <a:pPr eaLnBrk="1" hangingPunct="1">
              <a:buFontTx/>
              <a:buNone/>
            </a:pPr>
            <a:r>
              <a:rPr lang="en-US" altLang="zh-TW" dirty="0" smtClean="0"/>
              <a:t>       a memory access “</a:t>
            </a:r>
            <a:r>
              <a:rPr lang="en-US" altLang="zh-TW" dirty="0" err="1" smtClean="0">
                <a:solidFill>
                  <a:schemeClr val="tx2"/>
                </a:solidFill>
              </a:rPr>
              <a:t>mem</a:t>
            </a:r>
            <a:r>
              <a:rPr lang="en-US" altLang="zh-TW" dirty="0" smtClean="0">
                <a:solidFill>
                  <a:schemeClr val="tx2"/>
                </a:solidFill>
              </a:rPr>
              <a:t>”</a:t>
            </a:r>
            <a:r>
              <a:rPr lang="en-US" altLang="zh-TW" dirty="0" smtClean="0"/>
              <a:t>.</a:t>
            </a:r>
          </a:p>
          <a:p>
            <a:pPr eaLnBrk="1" hangingPunct="1"/>
            <a:endParaRPr lang="en-US" altLang="zh-TW" dirty="0" smtClean="0"/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5D1629CB-901E-4ACC-A41F-B08859283811}" type="slidenum">
              <a:rPr kumimoji="0" lang="en-US" altLang="zh-TW" smtClean="0"/>
              <a:pPr eaLnBrk="1" hangingPunct="1"/>
              <a:t>52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Code Generation (Cont.)</a:t>
            </a:r>
          </a:p>
        </p:txBody>
      </p:sp>
      <p:pic>
        <p:nvPicPr>
          <p:cNvPr id="49155" name="Picture 4" descr="Image01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52600"/>
            <a:ext cx="7772400" cy="4919663"/>
          </a:xfrm>
          <a:noFill/>
        </p:spPr>
      </p:pic>
      <p:sp>
        <p:nvSpPr>
          <p:cNvPr id="4915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BFCF33C5-BFA4-4D21-BB69-033A5ACF7342}" type="slidenum">
              <a:rPr kumimoji="0" lang="en-US" altLang="zh-TW" smtClean="0"/>
              <a:pPr eaLnBrk="1" hangingPunct="1"/>
              <a:t>53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Code Generation (Cont.)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800" dirty="0" smtClean="0"/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Let’s get more help from the machine instruction sets. </a:t>
            </a:r>
            <a:r>
              <a:rPr lang="en-US" altLang="zh-TW" sz="2800" dirty="0" smtClean="0"/>
              <a:t>We have two machine instructions:</a:t>
            </a:r>
          </a:p>
          <a:p>
            <a:pPr eaLnBrk="1" hangingPunct="1">
              <a:buFontTx/>
              <a:buNone/>
            </a:pPr>
            <a:endParaRPr lang="en-US" altLang="zh-TW" sz="2800" dirty="0" smtClean="0"/>
          </a:p>
          <a:p>
            <a:pPr lvl="1" eaLnBrk="1" hangingPunct="1"/>
            <a:r>
              <a:rPr lang="en-US" altLang="zh-TW" sz="2400" b="1" dirty="0" err="1" smtClean="0"/>
              <a:t>Load_Addr</a:t>
            </a:r>
            <a:r>
              <a:rPr lang="en-US" altLang="zh-TW" sz="2400" b="1" dirty="0" smtClean="0"/>
              <a:t> M[</a:t>
            </a:r>
            <a:r>
              <a:rPr lang="en-US" altLang="zh-TW" sz="2400" b="1" dirty="0" err="1" smtClean="0"/>
              <a:t>Ri</a:t>
            </a:r>
            <a:r>
              <a:rPr lang="en-US" altLang="zh-TW" sz="2400" b="1" dirty="0" smtClean="0"/>
              <a:t>], C, Rd</a:t>
            </a:r>
            <a:endParaRPr lang="en-US" altLang="zh-TW" sz="2400" dirty="0" smtClean="0"/>
          </a:p>
          <a:p>
            <a:pPr lvl="1" eaLnBrk="1" hangingPunct="1">
              <a:buFontTx/>
              <a:buNone/>
            </a:pPr>
            <a:r>
              <a:rPr lang="en-US" altLang="zh-TW" sz="2400" dirty="0" smtClean="0"/>
              <a:t>   loads the </a:t>
            </a:r>
            <a:r>
              <a:rPr lang="en-US" altLang="zh-TW" sz="2400" b="1" dirty="0" smtClean="0"/>
              <a:t>address</a:t>
            </a:r>
            <a:r>
              <a:rPr lang="en-US" altLang="zh-TW" sz="2400" dirty="0" smtClean="0"/>
              <a:t> of the </a:t>
            </a:r>
            <a:r>
              <a:rPr lang="en-US" altLang="zh-TW" sz="2400" dirty="0" err="1" smtClean="0"/>
              <a:t>Ri-th</a:t>
            </a:r>
            <a:r>
              <a:rPr lang="en-US" altLang="zh-TW" sz="2400" dirty="0" smtClean="0"/>
              <a:t> element of the array at M into Rd, </a:t>
            </a:r>
          </a:p>
          <a:p>
            <a:pPr lvl="1" eaLnBrk="1" hangingPunct="1">
              <a:buFontTx/>
              <a:buNone/>
            </a:pPr>
            <a:r>
              <a:rPr lang="en-US" altLang="zh-TW" sz="2400" dirty="0" smtClean="0"/>
              <a:t>        where the size of element of M is C bytes.</a:t>
            </a:r>
          </a:p>
          <a:p>
            <a:pPr lvl="1" eaLnBrk="1" hangingPunct="1"/>
            <a:endParaRPr lang="en-US" altLang="zh-TW" sz="2400" dirty="0" smtClean="0"/>
          </a:p>
          <a:p>
            <a:pPr lvl="1" eaLnBrk="1" hangingPunct="1"/>
            <a:r>
              <a:rPr lang="en-US" altLang="zh-TW" sz="2400" b="1" dirty="0" err="1" smtClean="0"/>
              <a:t>Load_Byte</a:t>
            </a:r>
            <a:r>
              <a:rPr lang="en-US" altLang="zh-TW" sz="2400" b="1" dirty="0" smtClean="0"/>
              <a:t> (</a:t>
            </a:r>
            <a:r>
              <a:rPr lang="en-US" altLang="zh-TW" sz="2400" b="1" dirty="0" err="1" smtClean="0"/>
              <a:t>M+Ro</a:t>
            </a:r>
            <a:r>
              <a:rPr lang="en-US" altLang="zh-TW" sz="2400" b="1" dirty="0" smtClean="0"/>
              <a:t>) [</a:t>
            </a:r>
            <a:r>
              <a:rPr lang="en-US" altLang="zh-TW" sz="2400" b="1" dirty="0" err="1" smtClean="0"/>
              <a:t>Ri</a:t>
            </a:r>
            <a:r>
              <a:rPr lang="en-US" altLang="zh-TW" sz="2400" b="1" dirty="0" smtClean="0"/>
              <a:t>], C, Rd</a:t>
            </a:r>
            <a:endParaRPr lang="en-US" altLang="zh-TW" sz="2400" dirty="0" smtClean="0"/>
          </a:p>
          <a:p>
            <a:pPr lvl="1" eaLnBrk="1" hangingPunct="1">
              <a:buFontTx/>
              <a:buNone/>
            </a:pPr>
            <a:r>
              <a:rPr lang="en-US" altLang="zh-TW" sz="2400" dirty="0" smtClean="0"/>
              <a:t>   loads the </a:t>
            </a:r>
            <a:r>
              <a:rPr lang="en-US" altLang="zh-TW" sz="2400" b="1" dirty="0" smtClean="0"/>
              <a:t>byte content</a:t>
            </a:r>
            <a:r>
              <a:rPr lang="en-US" altLang="zh-TW" sz="2400" dirty="0" smtClean="0"/>
              <a:t> of the </a:t>
            </a:r>
            <a:r>
              <a:rPr lang="en-US" altLang="zh-TW" sz="2400" dirty="0" err="1" smtClean="0"/>
              <a:t>Ri-th</a:t>
            </a:r>
            <a:r>
              <a:rPr lang="en-US" altLang="zh-TW" sz="2400" dirty="0" smtClean="0"/>
              <a:t> element of the array at M plus offset Ro into Rd. </a:t>
            </a:r>
          </a:p>
          <a:p>
            <a:pPr eaLnBrk="1" hangingPunct="1"/>
            <a:endParaRPr lang="en-US" altLang="zh-TW" sz="2800" dirty="0" smtClean="0"/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4ED2458A-64C3-4FD0-BA24-AFE794437920}" type="slidenum">
              <a:rPr kumimoji="0" lang="en-US" altLang="zh-TW" smtClean="0"/>
              <a:pPr eaLnBrk="1" hangingPunct="1"/>
              <a:t>54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Code Generation (Cont.)</a:t>
            </a:r>
          </a:p>
        </p:txBody>
      </p:sp>
      <p:pic>
        <p:nvPicPr>
          <p:cNvPr id="51203" name="Picture 6" descr="Image01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752600"/>
            <a:ext cx="8077200" cy="4721225"/>
          </a:xfrm>
          <a:noFill/>
        </p:spPr>
      </p:pic>
      <p:sp>
        <p:nvSpPr>
          <p:cNvPr id="5120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ED494322-37B7-47F9-9CE1-AA8A0F1876E2}" type="slidenum">
              <a:rPr kumimoji="0" lang="en-US" altLang="zh-TW" smtClean="0"/>
              <a:pPr eaLnBrk="1" hangingPunct="1"/>
              <a:t>55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Code Generation (Cont.)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We first replace the bottom right of AST by: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           </a:t>
            </a:r>
            <a:r>
              <a:rPr lang="en-US" altLang="zh-TW" sz="2800" smtClean="0"/>
              <a:t>Load_Byte (b+Rd) [Rc], 4, Rt</a:t>
            </a:r>
          </a:p>
          <a:p>
            <a:pPr eaLnBrk="1" hangingPunct="1">
              <a:buFontTx/>
              <a:buNone/>
            </a:pPr>
            <a:endParaRPr lang="en-US" altLang="zh-TW" sz="2800" smtClean="0"/>
          </a:p>
          <a:p>
            <a:pPr eaLnBrk="1" hangingPunct="1">
              <a:buFontTx/>
              <a:buNone/>
            </a:pPr>
            <a:r>
              <a:rPr lang="en-US" altLang="zh-TW" smtClean="0"/>
              <a:t>   </a:t>
            </a:r>
            <a:r>
              <a:rPr lang="en-US" altLang="zh-TW" sz="2800" smtClean="0"/>
              <a:t>by equating M with b,    Ro with Rd, 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                       Ri with Rc, C with 4, and 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        using a temporary register Rt </a:t>
            </a:r>
          </a:p>
          <a:p>
            <a:pPr eaLnBrk="1" hangingPunct="1">
              <a:buFontTx/>
              <a:buNone/>
            </a:pPr>
            <a:r>
              <a:rPr lang="en-US" altLang="zh-TW" sz="2800" smtClean="0"/>
              <a:t>                       as the result register.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5222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62157686-1A23-4255-8B04-E7E3D6AEBC4B}" type="slidenum">
              <a:rPr kumimoji="0" lang="en-US" altLang="zh-TW" smtClean="0"/>
              <a:pPr eaLnBrk="1" hangingPunct="1"/>
              <a:t>56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Code Generation (Cont.)</a:t>
            </a:r>
          </a:p>
        </p:txBody>
      </p:sp>
      <p:pic>
        <p:nvPicPr>
          <p:cNvPr id="53251" name="Picture 4" descr="Image01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905000"/>
            <a:ext cx="7467600" cy="4314825"/>
          </a:xfrm>
          <a:noFill/>
        </p:spPr>
      </p:pic>
      <p:sp>
        <p:nvSpPr>
          <p:cNvPr id="5325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B6F241DB-ABB1-48EA-B0AC-0BBABA1AAA2B}" type="slidenum">
              <a:rPr kumimoji="0" lang="en-US" altLang="zh-TW" smtClean="0"/>
              <a:pPr eaLnBrk="1" hangingPunct="1"/>
              <a:t>57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Code Generation (Cont.)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Next we replace the top by: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           </a:t>
            </a:r>
            <a:r>
              <a:rPr lang="en-US" altLang="zh-TW" sz="2800" smtClean="0"/>
              <a:t>Load_Addr 9[Rt], 2, Ra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by equating M with 9, Ri with Rt, C with 2,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and using the register Ra which holds “a” 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       as the result register.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5427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86CD6C57-3916-42D1-B9E8-6F35C7939655}" type="slidenum">
              <a:rPr kumimoji="0" lang="en-US" altLang="zh-TW" smtClean="0"/>
              <a:pPr eaLnBrk="1" hangingPunct="1"/>
              <a:t>58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Code Generation (Cont.)</a:t>
            </a:r>
          </a:p>
        </p:txBody>
      </p:sp>
      <p:pic>
        <p:nvPicPr>
          <p:cNvPr id="55299" name="Picture 4" descr="Image01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362200"/>
            <a:ext cx="7315200" cy="2743200"/>
          </a:xfrm>
          <a:noFill/>
        </p:spPr>
      </p:pic>
      <p:sp>
        <p:nvSpPr>
          <p:cNvPr id="5530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7DD39993-B7D1-4BD4-9B36-59C7A1522F6C}" type="slidenum">
              <a:rPr kumimoji="0" lang="en-US" altLang="zh-TW" smtClean="0"/>
              <a:pPr eaLnBrk="1" hangingPunct="1"/>
              <a:t>59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Interpretation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TW" sz="2400" smtClean="0"/>
              <a:t>The simplest way to have the actions expressed by the source program performed is to process the </a:t>
            </a:r>
            <a:r>
              <a:rPr lang="en-US" altLang="zh-TW" sz="2400" smtClean="0">
                <a:solidFill>
                  <a:srgbClr val="FF0000"/>
                </a:solidFill>
              </a:rPr>
              <a:t>abstract syntax tree (AST)</a:t>
            </a:r>
            <a:r>
              <a:rPr lang="en-US" altLang="zh-TW" sz="2400" smtClean="0"/>
              <a:t> using an </a:t>
            </a:r>
            <a:r>
              <a:rPr lang="en-US" altLang="zh-TW" sz="2400" b="1" i="1" smtClean="0"/>
              <a:t>interpreter</a:t>
            </a:r>
            <a:r>
              <a:rPr lang="en-US" altLang="zh-TW" sz="2400" smtClean="0"/>
              <a:t>. </a:t>
            </a:r>
          </a:p>
          <a:p>
            <a:pPr algn="just" eaLnBrk="1" hangingPunct="1"/>
            <a:r>
              <a:rPr lang="en-US" altLang="zh-TW" sz="2400" smtClean="0"/>
              <a:t>An interpreter considers the nodes of the AST in the correct order and performs the action prescribed for those nodes by the semantics of the language.</a:t>
            </a:r>
          </a:p>
          <a:p>
            <a:pPr eaLnBrk="1" hangingPunct="1"/>
            <a:endParaRPr lang="en-US" altLang="zh-TW" sz="2400" smtClean="0"/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C866D87A-D045-4300-AB45-1DBD2FA3A6C3}" type="slidenum">
              <a:rPr kumimoji="0" lang="en-US" altLang="zh-TW" smtClean="0"/>
              <a:pPr eaLnBrk="1" hangingPunct="1"/>
              <a:t>6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Code Generation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Note that the fixed address of the array in the “Load_Addr” instruction is specified explicitly as 9.</a:t>
            </a:r>
          </a:p>
          <a:p>
            <a:pPr eaLnBrk="1" hangingPunct="1"/>
            <a:r>
              <a:rPr lang="en-US" altLang="zh-TW" smtClean="0"/>
              <a:t>This yields the target code:</a:t>
            </a:r>
          </a:p>
          <a:p>
            <a:pPr eaLnBrk="1" hangingPunct="1">
              <a:buFontTx/>
              <a:buNone/>
            </a:pPr>
            <a:endParaRPr lang="en-US" altLang="zh-TW" smtClean="0"/>
          </a:p>
          <a:p>
            <a:pPr eaLnBrk="1" hangingPunct="1">
              <a:buFontTx/>
              <a:buNone/>
            </a:pPr>
            <a:r>
              <a:rPr lang="en-US" altLang="zh-TW" smtClean="0"/>
              <a:t>		</a:t>
            </a:r>
            <a:r>
              <a:rPr lang="en-US" altLang="zh-TW" sz="3700" b="1" smtClean="0"/>
              <a:t>Load_Byte (b+rd) [Rc], 4, Rt</a:t>
            </a:r>
          </a:p>
          <a:p>
            <a:pPr eaLnBrk="1" hangingPunct="1">
              <a:buFontTx/>
              <a:buNone/>
            </a:pPr>
            <a:r>
              <a:rPr lang="en-US" altLang="zh-TW" sz="3700" b="1" smtClean="0"/>
              <a:t>		Load_Addr 9[Rt], 2, Ra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5632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1BC74788-C9B3-4930-B8DC-6A1EBB241896}" type="slidenum">
              <a:rPr kumimoji="0" lang="en-US" altLang="zh-TW" smtClean="0"/>
              <a:pPr eaLnBrk="1" hangingPunct="1"/>
              <a:t>60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Bottom-up rewriting system (BURS) code generation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The figure next shows a small set of instructions, which is representative of modern machines, large enough to show the principles involved and small enough to make explanation.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For each instruction we show: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      1) an identifying number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      2) the AST it represents,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      3) the instruction name,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      4) its semantics,  and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      5) its cost of execution.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</p:txBody>
      </p:sp>
      <p:sp>
        <p:nvSpPr>
          <p:cNvPr id="5734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FBA110A8-00F5-4864-947B-ED7BAA95F8C0}" type="slidenum">
              <a:rPr kumimoji="0" lang="en-US" altLang="zh-TW" smtClean="0"/>
              <a:pPr eaLnBrk="1" hangingPunct="1"/>
              <a:t>61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pic>
        <p:nvPicPr>
          <p:cNvPr id="58372" name="Picture 4" descr="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" y="0"/>
            <a:ext cx="8839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94DE8DF5-5424-494F-BFEC-A51DBE985834}" type="slidenum">
              <a:rPr kumimoji="0" lang="en-US" altLang="zh-TW" smtClean="0"/>
              <a:pPr eaLnBrk="1" hangingPunct="1"/>
              <a:t>62</a:t>
            </a:fld>
            <a:endParaRPr kumimoji="0" lang="en-US" altLang="zh-TW" smtClean="0"/>
          </a:p>
        </p:txBody>
      </p:sp>
      <p:sp>
        <p:nvSpPr>
          <p:cNvPr id="2" name="圓角矩形 1"/>
          <p:cNvSpPr/>
          <p:nvPr/>
        </p:nvSpPr>
        <p:spPr>
          <a:xfrm>
            <a:off x="685800" y="1295400"/>
            <a:ext cx="4953000" cy="1752600"/>
          </a:xfrm>
          <a:prstGeom prst="roundRect">
            <a:avLst>
              <a:gd name="adj" fmla="val 77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5800" y="3048000"/>
            <a:ext cx="4953000" cy="1752600"/>
          </a:xfrm>
          <a:prstGeom prst="roundRect">
            <a:avLst>
              <a:gd name="adj" fmla="val 77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NOTES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It is common to provide additional instruction sets for similar purposes.</a:t>
            </a:r>
          </a:p>
          <a:p>
            <a:r>
              <a:rPr lang="en-US" altLang="zh-TW" dirty="0" smtClean="0"/>
              <a:t>Since we have alternatives to choose from, it creates a problem of </a:t>
            </a:r>
            <a:r>
              <a:rPr lang="en-US" altLang="zh-TW" dirty="0" smtClean="0">
                <a:solidFill>
                  <a:srgbClr val="FF0000"/>
                </a:solidFill>
              </a:rPr>
              <a:t>optimization.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5A4E-8759-4EF0-A9D7-217F91D90799}" type="slidenum">
              <a:rPr lang="en-US" altLang="zh-TW" smtClean="0"/>
              <a:pPr>
                <a:defRPr/>
              </a:pPr>
              <a:t>63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03947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Bottom-up rewriting system (BURS) code generation (Cont.)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AST for which we are going to generate code is given below.  </a:t>
            </a:r>
          </a:p>
          <a:p>
            <a:pPr eaLnBrk="1" hangingPunct="1"/>
            <a:endParaRPr lang="en-US" altLang="zh-TW" smtClean="0"/>
          </a:p>
        </p:txBody>
      </p:sp>
      <p:pic>
        <p:nvPicPr>
          <p:cNvPr id="59396" name="Picture 5" descr="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52800"/>
            <a:ext cx="51054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03102B9E-DE88-4709-A13D-4634B94AE622}" type="slidenum">
              <a:rPr kumimoji="0" lang="en-US" altLang="zh-TW" smtClean="0"/>
              <a:pPr eaLnBrk="1" hangingPunct="1"/>
              <a:t>64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Bottom-up rewriting system (BURS) code generation (Cont.)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Naïve bottom-up rewrite of the AST:</a:t>
            </a:r>
          </a:p>
          <a:p>
            <a:pPr eaLnBrk="1" hangingPunct="1"/>
            <a:endParaRPr lang="en-US" altLang="zh-TW" smtClean="0"/>
          </a:p>
        </p:txBody>
      </p:sp>
      <p:pic>
        <p:nvPicPr>
          <p:cNvPr id="60420" name="Picture 4" descr="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5181600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947E7051-976C-4949-8A57-3274B8627E8B}" type="slidenum">
              <a:rPr kumimoji="0" lang="en-US" altLang="zh-TW" smtClean="0"/>
              <a:pPr eaLnBrk="1" hangingPunct="1"/>
              <a:t>65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Bottom-up rewriting system (BURS) code generation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Code generated from the naïve rewrite:</a:t>
            </a:r>
          </a:p>
        </p:txBody>
      </p:sp>
      <p:pic>
        <p:nvPicPr>
          <p:cNvPr id="61444" name="Picture 4" descr="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5562600" cy="385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AD6C1C8C-2D7B-434F-9A55-669B15458BFE}" type="slidenum">
              <a:rPr kumimoji="0" lang="en-US" altLang="zh-TW" smtClean="0"/>
              <a:pPr eaLnBrk="1" hangingPunct="1"/>
              <a:t>66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Bottom-up rewriting system (BURS) code generation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The figure below illustrates another rewrite possibility. 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This one applies a </a:t>
            </a:r>
            <a:r>
              <a:rPr lang="en-US" altLang="zh-TW" sz="2400" b="1" smtClean="0">
                <a:solidFill>
                  <a:schemeClr val="accent2"/>
                </a:solidFill>
              </a:rPr>
              <a:t>top-down largest-fit </a:t>
            </a:r>
            <a:r>
              <a:rPr lang="en-US" altLang="zh-TW" sz="2400" b="1" smtClean="0">
                <a:solidFill>
                  <a:schemeClr val="tx2"/>
                </a:solidFill>
              </a:rPr>
              <a:t>algorithm</a:t>
            </a:r>
            <a:r>
              <a:rPr lang="en-US" altLang="zh-TW" sz="2400" smtClean="0"/>
              <a:t>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    starting from the top, </a:t>
            </a:r>
            <a:r>
              <a:rPr lang="en-US" altLang="zh-TW" sz="2400" b="1" smtClean="0"/>
              <a:t>the largest instruction that would fit the operators in the tree was chosen</a:t>
            </a:r>
            <a:r>
              <a:rPr lang="en-US" altLang="zh-TW" sz="2400" smtClean="0"/>
              <a:t>, and the operands were made to conform to that instruction.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    This rewrite is better than the naïve one: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>
                <a:solidFill>
                  <a:schemeClr val="accent2"/>
                </a:solidFill>
              </a:rPr>
              <a:t>        It uses 4 instructions, and its cost is 14 units.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</p:txBody>
      </p:sp>
      <p:sp>
        <p:nvSpPr>
          <p:cNvPr id="6246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9940E5E5-4290-4A57-9F4B-AEB46B103A6E}" type="slidenum">
              <a:rPr kumimoji="0" lang="en-US" altLang="zh-TW" smtClean="0"/>
              <a:pPr eaLnBrk="1" hangingPunct="1"/>
              <a:t>67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Bottom-up rewriting system (BURS) code generation (Cont.)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/>
              <a:t>Top-down largest-fit rewrite (#7 chosen first)</a:t>
            </a:r>
          </a:p>
          <a:p>
            <a:pPr eaLnBrk="1" hangingPunct="1"/>
            <a:endParaRPr lang="en-US" altLang="zh-TW" smtClean="0"/>
          </a:p>
        </p:txBody>
      </p:sp>
      <p:pic>
        <p:nvPicPr>
          <p:cNvPr id="63492" name="Picture 4" descr="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56388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41EC9FEF-DB46-413A-A5DB-5CEE7CEAC123}" type="slidenum">
              <a:rPr kumimoji="0" lang="en-US" altLang="zh-TW" smtClean="0"/>
              <a:pPr eaLnBrk="1" hangingPunct="1"/>
              <a:t>68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Bottom-up rewriting system (BURS) code generation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Code generated from the top-down largest-fit rewrite:</a:t>
            </a:r>
          </a:p>
        </p:txBody>
      </p:sp>
      <p:pic>
        <p:nvPicPr>
          <p:cNvPr id="64516" name="Picture 4" descr="0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7543800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44F33F11-F901-47BD-BF83-AFCF08D32A85}" type="slidenum">
              <a:rPr kumimoji="0" lang="en-US" altLang="zh-TW" smtClean="0"/>
              <a:pPr eaLnBrk="1" hangingPunct="1"/>
              <a:t>69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</a:rPr>
              <a:t>NOTE</a:t>
            </a:r>
            <a:endParaRPr lang="zh-TW" altLang="en-US" smtClean="0">
              <a:solidFill>
                <a:srgbClr val="FF0000"/>
              </a:solidFill>
            </a:endParaRPr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>
          <a:xfrm>
            <a:off x="381000" y="1524000"/>
            <a:ext cx="4724400" cy="4525963"/>
          </a:xfrm>
        </p:spPr>
        <p:txBody>
          <a:bodyPr/>
          <a:lstStyle/>
          <a:p>
            <a:r>
              <a:rPr lang="en-US" altLang="zh-TW" sz="2000" smtClean="0">
                <a:solidFill>
                  <a:srgbClr val="005426"/>
                </a:solidFill>
              </a:rPr>
              <a:t>do not mix orange and apple, the interpreter is not the interpreter like java-script interpreter or basic interpreter. It is a program which traverse the AST and generate code. So, CPUs with different instruction set must have different interpreter to traverse the AST)</a:t>
            </a:r>
          </a:p>
          <a:p>
            <a:r>
              <a:rPr lang="en-US" altLang="zh-TW" sz="2000" smtClean="0">
                <a:solidFill>
                  <a:srgbClr val="005426"/>
                </a:solidFill>
              </a:rPr>
              <a:t>An interpreter is like a </a:t>
            </a:r>
            <a:r>
              <a:rPr lang="en-US" altLang="zh-TW" sz="2000" smtClean="0">
                <a:solidFill>
                  <a:srgbClr val="FF0000"/>
                </a:solidFill>
              </a:rPr>
              <a:t>pre/in/post order traversal </a:t>
            </a:r>
            <a:r>
              <a:rPr lang="en-US" altLang="zh-TW" sz="2000" smtClean="0">
                <a:solidFill>
                  <a:srgbClr val="005426"/>
                </a:solidFill>
              </a:rPr>
              <a:t>program in data structure.</a:t>
            </a:r>
          </a:p>
          <a:p>
            <a:endParaRPr lang="zh-TW" altLang="en-US" sz="2000" smtClean="0"/>
          </a:p>
        </p:txBody>
      </p:sp>
      <p:sp>
        <p:nvSpPr>
          <p:cNvPr id="819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8F390D36-22C3-4F63-890B-3E09C267E26D}" type="slidenum">
              <a:rPr kumimoji="0" lang="en-US" altLang="zh-TW" smtClean="0"/>
              <a:pPr eaLnBrk="1" hangingPunct="1"/>
              <a:t>7</a:t>
            </a:fld>
            <a:endParaRPr kumimoji="0" lang="en-US" altLang="zh-TW" smtClean="0"/>
          </a:p>
        </p:txBody>
      </p:sp>
      <p:pic>
        <p:nvPicPr>
          <p:cNvPr id="8197" name="Picture 2" descr="http://247moms.com/wp-content/uploads/2013/02/ap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13" y="1676400"/>
            <a:ext cx="4230687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Register machine code vs. weighted register allocation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The assignment: a = a + b * 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The AST: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                      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                  a      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                         a     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                            b      2</a:t>
            </a:r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 flipH="1">
            <a:off x="2514600" y="3276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3124200" y="3276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flipH="1">
            <a:off x="3200400" y="41148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3505200" y="4114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4" name="Line 8"/>
          <p:cNvSpPr>
            <a:spLocks noChangeShapeType="1"/>
          </p:cNvSpPr>
          <p:nvPr/>
        </p:nvSpPr>
        <p:spPr bwMode="auto">
          <a:xfrm flipH="1">
            <a:off x="3505200" y="49530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3886200" y="4953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546" name="投影片編號版面配置區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1B08051E-A743-4CFA-8E3F-A9AEC47FC08D}" type="slidenum">
              <a:rPr kumimoji="0" lang="en-US" altLang="zh-TW" smtClean="0"/>
              <a:pPr eaLnBrk="1" hangingPunct="1"/>
              <a:t>70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Register machine code vs. weighted register allocation (Cont.)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3000" smtClean="0"/>
              <a:t>Register machine code</a:t>
            </a:r>
            <a:r>
              <a:rPr lang="en-US" altLang="zh-TW" sz="2800" smtClean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		Load_mem a, R1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		Load_mem a, R2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		Load_mem b, R3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		Load_Const 2, R4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		Multi_Reg   R4, R3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		Add_Reg    R3, R2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		Store_Reg  R2, 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smtClean="0"/>
              <a:t>		</a:t>
            </a:r>
            <a:r>
              <a:rPr lang="en-US" altLang="zh-TW" sz="2800" smtClean="0">
                <a:solidFill>
                  <a:schemeClr val="accent2"/>
                </a:solidFill>
              </a:rPr>
              <a:t>Use 4 registers.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</p:txBody>
      </p:sp>
      <p:sp>
        <p:nvSpPr>
          <p:cNvPr id="6656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EF33A051-79E7-4B76-B6C0-F517A19EB5CB}" type="slidenum">
              <a:rPr kumimoji="0" lang="en-US" altLang="zh-TW" smtClean="0"/>
              <a:pPr eaLnBrk="1" hangingPunct="1"/>
              <a:t>71</a:t>
            </a:fld>
            <a:endParaRPr kumimoji="0" lang="en-US" altLang="zh-TW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133600"/>
            <a:ext cx="29908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Register machine code vs. weighted register allocation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Weighted register allocation code: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		Load_mem b, R1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		Load_Const 2, R2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		Multi_Reg   R2, R1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		Load_mem a, R2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		Add_Reg R2, R1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		Store_Reg R1,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/>
              <a:t>		</a:t>
            </a:r>
            <a:r>
              <a:rPr lang="en-US" altLang="zh-TW" sz="2800" smtClean="0">
                <a:solidFill>
                  <a:schemeClr val="accent2"/>
                </a:solidFill>
              </a:rPr>
              <a:t>Use 2 registers</a:t>
            </a:r>
            <a:r>
              <a:rPr lang="en-US" altLang="zh-TW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</p:txBody>
      </p:sp>
      <p:sp>
        <p:nvSpPr>
          <p:cNvPr id="6758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C68AAE21-B0AE-4644-81E8-8A2631785AD1}" type="slidenum">
              <a:rPr kumimoji="0" lang="en-US" altLang="zh-TW" smtClean="0"/>
              <a:pPr eaLnBrk="1" hangingPunct="1"/>
              <a:t>72</a:t>
            </a:fld>
            <a:endParaRPr kumimoji="0" lang="en-US" altLang="zh-TW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33600"/>
            <a:ext cx="299085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Homework</a:t>
            </a:r>
            <a:endParaRPr lang="zh-TW" altLang="en-US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smtClean="0"/>
              <a:t>1. Given the grammar: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smtClean="0"/>
              <a:t>Start   → Stmt $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smtClean="0"/>
              <a:t>Stmt   → id assign 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       |   if lparen E rparen Stmt else Stmt fi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       |   begin Stmts end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smtClean="0"/>
              <a:t>Stmts → Stmts semi Stmt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       |   Stmt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E    → E plus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       | 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T    → id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       | num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smtClean="0"/>
              <a:t>Show the AST for expression: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                          if (x + y)  a = a + 2  else a = a + 7 fi</a:t>
            </a:r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708EC323-523A-4809-A57D-C5665293938F}" type="slidenum">
              <a:rPr kumimoji="0" lang="en-US" altLang="zh-TW" smtClean="0"/>
              <a:pPr eaLnBrk="1" hangingPunct="1"/>
              <a:t>73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Homework 1 Solution </a:t>
            </a:r>
            <a:endParaRPr lang="zh-TW" alt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TW" altLang="en-US" smtClean="0"/>
              <a:t>                                    </a:t>
            </a:r>
            <a:r>
              <a:rPr lang="en-US" altLang="zh-TW" smtClean="0"/>
              <a:t>if</a:t>
            </a:r>
          </a:p>
          <a:p>
            <a:pPr>
              <a:buFontTx/>
              <a:buNone/>
            </a:pPr>
            <a:endParaRPr lang="en-US" altLang="zh-TW" smtClean="0"/>
          </a:p>
          <a:p>
            <a:pPr>
              <a:buFontTx/>
              <a:buNone/>
            </a:pPr>
            <a:r>
              <a:rPr lang="en-US" altLang="zh-TW" smtClean="0"/>
              <a:t>                      +         assign       assign</a:t>
            </a:r>
          </a:p>
          <a:p>
            <a:pPr>
              <a:buFontTx/>
              <a:buNone/>
            </a:pPr>
            <a:endParaRPr lang="en-US" altLang="zh-TW" smtClean="0"/>
          </a:p>
          <a:p>
            <a:pPr>
              <a:buFontTx/>
              <a:buNone/>
            </a:pPr>
            <a:r>
              <a:rPr lang="en-US" altLang="zh-TW" smtClean="0"/>
              <a:t>                 x       y     a       +       a        +   </a:t>
            </a:r>
          </a:p>
          <a:p>
            <a:pPr>
              <a:buFontTx/>
              <a:buNone/>
            </a:pPr>
            <a:endParaRPr lang="en-US" altLang="zh-TW" smtClean="0"/>
          </a:p>
          <a:p>
            <a:pPr>
              <a:buFontTx/>
              <a:buNone/>
            </a:pPr>
            <a:r>
              <a:rPr lang="en-US" altLang="zh-TW" smtClean="0"/>
              <a:t>                                       a    2            a   7   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 flipH="1">
            <a:off x="3429000" y="21336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4724400" y="2133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5105400" y="20574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 flipH="1">
            <a:off x="2667000" y="32766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3200400" y="32766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 flipH="1">
            <a:off x="44196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49530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 flipH="1">
            <a:off x="5105400" y="4572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5410200" y="45720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 flipH="1">
            <a:off x="64770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7086600" y="3429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 flipH="1">
            <a:off x="7315200" y="45720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7620000" y="45720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9649" name="投影片編號版面配置區 1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124E0686-2867-426D-B410-856997D62C00}" type="slidenum">
              <a:rPr kumimoji="0" lang="en-US" altLang="zh-TW" smtClean="0"/>
              <a:pPr eaLnBrk="1" hangingPunct="1"/>
              <a:t>74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Homework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2. For the assignment: a = a + b * (2 + c)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And its AST: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                  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              a      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                     a     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                        b      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                                2       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	a). generate target code for register machine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smtClean="0"/>
              <a:t>	b). generate target code using weighted register allocation</a:t>
            </a:r>
            <a:r>
              <a:rPr lang="en-US" altLang="zh-TW" sz="190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 flipH="1">
            <a:off x="1981200" y="2590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2286000" y="2590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 flipH="1">
            <a:off x="2362200" y="3200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2590800" y="3200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H="1">
            <a:off x="2590800" y="3733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2895600" y="3733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 flipH="1">
            <a:off x="2940050" y="4419600"/>
            <a:ext cx="16986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3276600" y="44196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668" name="投影片編號版面配置區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6259BE5D-28EB-4EBA-8DE4-54A2B9B40D00}" type="slidenum">
              <a:rPr kumimoji="0" lang="en-US" altLang="zh-TW" smtClean="0"/>
              <a:pPr eaLnBrk="1" hangingPunct="1"/>
              <a:t>75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Homework Solution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 smtClean="0"/>
              <a:t>a). Generate target code using</a:t>
            </a:r>
            <a:r>
              <a:rPr lang="en-US" altLang="zh-TW" sz="2600" smtClean="0"/>
              <a:t> register machine</a:t>
            </a:r>
            <a:endParaRPr lang="en-US" altLang="zh-TW" sz="23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 smtClean="0"/>
              <a:t>	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          Load_mem a, R1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		Load_mem a, R2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		Load_mem b, R3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		Load_Const 2, R4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		Load_mem c, R5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		Add_Reg R5, R4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		Multi_Reg   R4, R3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		Add_Reg    R3, R2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		Store_Reg  R2, a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5BD77B14-0EEC-4332-95CC-268254680B55}" type="slidenum">
              <a:rPr kumimoji="0" lang="en-US" altLang="zh-TW" smtClean="0"/>
              <a:pPr eaLnBrk="1" hangingPunct="1"/>
              <a:t>76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Homework Solution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 smtClean="0"/>
              <a:t>b).  Generate target code using</a:t>
            </a:r>
            <a:r>
              <a:rPr lang="en-US" altLang="zh-TW" sz="2600" smtClean="0"/>
              <a:t> weighted register allocation</a:t>
            </a:r>
            <a:endParaRPr lang="en-US" altLang="zh-TW" sz="23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300" smtClean="0"/>
              <a:t>	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		Load_Const 2, R1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          Load_mem c, R2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	      Add_Reg R2, R1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	      Load_mem b, R2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		Multi_Reg   R2, R1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		Load_mem a, R2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		Add_Reg R2, R1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400" smtClean="0"/>
              <a:t>		Store_Reg R1, a</a:t>
            </a:r>
            <a:endParaRPr lang="en-US" altLang="zh-TW" sz="2300" smtClean="0"/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</p:txBody>
      </p:sp>
      <p:sp>
        <p:nvSpPr>
          <p:cNvPr id="7270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CEF62307-FE02-4E05-8FF3-DF60C0C975E6}" type="slidenum">
              <a:rPr kumimoji="0" lang="en-US" altLang="zh-TW" smtClean="0"/>
              <a:pPr eaLnBrk="1" hangingPunct="1"/>
              <a:t>77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Interpretation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Interpreters come in two forms:</a:t>
            </a:r>
          </a:p>
          <a:p>
            <a:pPr eaLnBrk="1" hangingPunct="1">
              <a:buFontTx/>
              <a:buNone/>
            </a:pPr>
            <a:r>
              <a:rPr lang="en-US" altLang="zh-TW" smtClean="0"/>
              <a:t>          </a:t>
            </a:r>
            <a:r>
              <a:rPr lang="en-US" altLang="zh-TW" b="1" i="1" smtClean="0"/>
              <a:t>recursive and iterative</a:t>
            </a:r>
            <a:r>
              <a:rPr lang="en-US" altLang="zh-TW" smtClean="0"/>
              <a:t>.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A recursive interpreter works </a:t>
            </a:r>
            <a:r>
              <a:rPr lang="en-US" altLang="zh-TW" smtClean="0">
                <a:solidFill>
                  <a:srgbClr val="FF0000"/>
                </a:solidFill>
              </a:rPr>
              <a:t>directly on AST </a:t>
            </a:r>
            <a:r>
              <a:rPr lang="en-US" altLang="zh-TW" smtClean="0"/>
              <a:t>and requires less preprocessing than an iterative interpreter, which works on threaded AST.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60ACC619-A0B9-4413-8A58-6D21A7FB0B5A}" type="slidenum">
              <a:rPr kumimoji="0" lang="en-US" altLang="zh-TW" smtClean="0"/>
              <a:pPr eaLnBrk="1" hangingPunct="1"/>
              <a:t>8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Recursive Interpretation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recursive interpreter has an interpreting routine for </a:t>
            </a:r>
            <a:r>
              <a:rPr lang="en-US" altLang="zh-TW" b="1" i="1" smtClean="0"/>
              <a:t>each node type </a:t>
            </a:r>
            <a:r>
              <a:rPr lang="en-US" altLang="zh-TW" smtClean="0"/>
              <a:t>in the AST. 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Such an interpreting routine calls other similar routines, depending on its children.</a:t>
            </a:r>
          </a:p>
          <a:p>
            <a:pPr eaLnBrk="1" hangingPunct="1"/>
            <a:endParaRPr lang="en-US" altLang="zh-TW" smtClean="0"/>
          </a:p>
        </p:txBody>
      </p:sp>
      <p:sp>
        <p:nvSpPr>
          <p:cNvPr id="1024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BB01937E-CC1F-4FEB-BD2A-EC0241B60566}" type="slidenum">
              <a:rPr kumimoji="0" lang="en-US" altLang="zh-TW" smtClean="0"/>
              <a:pPr eaLnBrk="1" hangingPunct="1"/>
              <a:t>9</a:t>
            </a:fld>
            <a:endParaRPr kumimoji="0"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</TotalTime>
  <Words>2337</Words>
  <Application>Microsoft Office PowerPoint</Application>
  <PresentationFormat>如螢幕大小 (4:3)</PresentationFormat>
  <Paragraphs>457</Paragraphs>
  <Slides>77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85" baseType="lpstr">
      <vt:lpstr>宋体</vt:lpstr>
      <vt:lpstr>新細明體</vt:lpstr>
      <vt:lpstr>Arial</vt:lpstr>
      <vt:lpstr>Calibri</vt:lpstr>
      <vt:lpstr>Cambria Math</vt:lpstr>
      <vt:lpstr>Verdana</vt:lpstr>
      <vt:lpstr>Wingdings</vt:lpstr>
      <vt:lpstr>預設簡報設計</vt:lpstr>
      <vt:lpstr>  Chapter 7   Syntax-Directed Compilation  (AST &amp; Target Code) </vt:lpstr>
      <vt:lpstr>The Choices of  Program Execution</vt:lpstr>
      <vt:lpstr>Practical Implementation Concerns</vt:lpstr>
      <vt:lpstr>Of course NOT</vt:lpstr>
      <vt:lpstr>PowerPoint 簡報</vt:lpstr>
      <vt:lpstr>Interpretation</vt:lpstr>
      <vt:lpstr>NOTE</vt:lpstr>
      <vt:lpstr>Interpretation</vt:lpstr>
      <vt:lpstr>Recursive Interpretation</vt:lpstr>
      <vt:lpstr>Let’s give a simple example first</vt:lpstr>
      <vt:lpstr>Recursive Interpretation (Cont.)</vt:lpstr>
      <vt:lpstr>Iterative Interpretation</vt:lpstr>
      <vt:lpstr>Threaded AST with Post-Order</vt:lpstr>
      <vt:lpstr>Iterative Interpretation (Cont.)</vt:lpstr>
      <vt:lpstr>Iterative Interpretation (Cont.)</vt:lpstr>
      <vt:lpstr>NOTE</vt:lpstr>
      <vt:lpstr>Simple Code Generation</vt:lpstr>
      <vt:lpstr>Simple Code Generation (Cont.)</vt:lpstr>
      <vt:lpstr>Simple Code Generation (Cont.)</vt:lpstr>
      <vt:lpstr>Simple Code Generation (Cont.)</vt:lpstr>
      <vt:lpstr>Simple Code Generation (Cont.)</vt:lpstr>
      <vt:lpstr>Simple Code Generation (Cont.)</vt:lpstr>
      <vt:lpstr>Simple Code Generation (Cont.)</vt:lpstr>
      <vt:lpstr>Why stack machine?</vt:lpstr>
      <vt:lpstr>Practical Stack Machine?</vt:lpstr>
      <vt:lpstr>Simple Code Generation (Cont.)</vt:lpstr>
      <vt:lpstr>Simple Code Generation (Cont.)</vt:lpstr>
      <vt:lpstr>Simple Code Generation (Cont.)</vt:lpstr>
      <vt:lpstr>Simple Code Generation (Cont.)</vt:lpstr>
      <vt:lpstr>Simple Code Generation (Cont.)</vt:lpstr>
      <vt:lpstr>Simple Code Generation (Cont.)</vt:lpstr>
      <vt:lpstr>Stack configuration for b*b-4*(a * c) </vt:lpstr>
      <vt:lpstr>NOTES</vt:lpstr>
      <vt:lpstr>Simple Code Generation (Cont.)</vt:lpstr>
      <vt:lpstr>Simple Code Generation (Cont.)</vt:lpstr>
      <vt:lpstr>Simple Code Generation (Cont.)</vt:lpstr>
      <vt:lpstr>Simple Code Generation (Cont.)</vt:lpstr>
      <vt:lpstr>Simple Code Generation (Cont.)</vt:lpstr>
      <vt:lpstr>Simple Code Generation (Cont.)</vt:lpstr>
      <vt:lpstr>Can we do it once by hand?</vt:lpstr>
      <vt:lpstr>Simple Code Generation (Cont.)</vt:lpstr>
      <vt:lpstr>Simple Code Generation (Cont.)</vt:lpstr>
      <vt:lpstr>Simple Code Generation (Cont.)</vt:lpstr>
      <vt:lpstr>Simple Code Generation (Cont.)</vt:lpstr>
      <vt:lpstr>Simple Code Generation- weighted register allocation</vt:lpstr>
      <vt:lpstr>Simple Code Generation- weighted register allocation (Cont.)</vt:lpstr>
      <vt:lpstr>Simple Code Generation- weighted register allocation (Cont.)</vt:lpstr>
      <vt:lpstr>Simple Code Generation- weighted register allocation (Cont.)</vt:lpstr>
      <vt:lpstr>PowerPoint 簡報</vt:lpstr>
      <vt:lpstr>Code Generation</vt:lpstr>
      <vt:lpstr>Code Generation (Cont.)</vt:lpstr>
      <vt:lpstr>Code Generation (Cont.)</vt:lpstr>
      <vt:lpstr>Code Generation (Cont.)</vt:lpstr>
      <vt:lpstr>Code Generation (Cont.)</vt:lpstr>
      <vt:lpstr>Code Generation (Cont.)</vt:lpstr>
      <vt:lpstr>Code Generation (Cont.)</vt:lpstr>
      <vt:lpstr>Code Generation (Cont.)</vt:lpstr>
      <vt:lpstr>Code Generation (Cont.)</vt:lpstr>
      <vt:lpstr>Code Generation (Cont.)</vt:lpstr>
      <vt:lpstr>Code Generation (Cont.)</vt:lpstr>
      <vt:lpstr>Bottom-up rewriting system (BURS) code generation</vt:lpstr>
      <vt:lpstr>PowerPoint 簡報</vt:lpstr>
      <vt:lpstr>NOTES</vt:lpstr>
      <vt:lpstr>Bottom-up rewriting system (BURS) code generation (Cont.)</vt:lpstr>
      <vt:lpstr>Bottom-up rewriting system (BURS) code generation (Cont.)</vt:lpstr>
      <vt:lpstr>Bottom-up rewriting system (BURS) code generation (Cont.)</vt:lpstr>
      <vt:lpstr>Bottom-up rewriting system (BURS) code generation (Cont.)</vt:lpstr>
      <vt:lpstr>Bottom-up rewriting system (BURS) code generation (Cont.)</vt:lpstr>
      <vt:lpstr>Bottom-up rewriting system (BURS) code generation (Cont.)</vt:lpstr>
      <vt:lpstr>Register machine code vs. weighted register allocation</vt:lpstr>
      <vt:lpstr>Register machine code vs. weighted register allocation (Cont.)</vt:lpstr>
      <vt:lpstr>Register machine code vs. weighted register allocation (Cont.)</vt:lpstr>
      <vt:lpstr>Homework</vt:lpstr>
      <vt:lpstr>Homework 1 Solution </vt:lpstr>
      <vt:lpstr>Homework</vt:lpstr>
      <vt:lpstr>Homework Solution</vt:lpstr>
      <vt:lpstr>Homework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ypcheng</dc:creator>
  <cp:lastModifiedBy>ypc-pc</cp:lastModifiedBy>
  <cp:revision>66</cp:revision>
  <cp:lastPrinted>1601-01-01T00:00:00Z</cp:lastPrinted>
  <dcterms:created xsi:type="dcterms:W3CDTF">1601-01-01T00:00:00Z</dcterms:created>
  <dcterms:modified xsi:type="dcterms:W3CDTF">2014-02-26T15:09:47Z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