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50"/>
  </p:notesMasterIdLst>
  <p:sldIdLst>
    <p:sldId id="256" r:id="rId2"/>
    <p:sldId id="298" r:id="rId3"/>
    <p:sldId id="318" r:id="rId4"/>
    <p:sldId id="287" r:id="rId5"/>
    <p:sldId id="290" r:id="rId6"/>
    <p:sldId id="291" r:id="rId7"/>
    <p:sldId id="314" r:id="rId8"/>
    <p:sldId id="288" r:id="rId9"/>
    <p:sldId id="292" r:id="rId10"/>
    <p:sldId id="304" r:id="rId11"/>
    <p:sldId id="293" r:id="rId12"/>
    <p:sldId id="316" r:id="rId13"/>
    <p:sldId id="299" r:id="rId14"/>
    <p:sldId id="294" r:id="rId15"/>
    <p:sldId id="300" r:id="rId16"/>
    <p:sldId id="295" r:id="rId17"/>
    <p:sldId id="301" r:id="rId18"/>
    <p:sldId id="315" r:id="rId19"/>
    <p:sldId id="302" r:id="rId20"/>
    <p:sldId id="296" r:id="rId21"/>
    <p:sldId id="303" r:id="rId22"/>
    <p:sldId id="297" r:id="rId23"/>
    <p:sldId id="317" r:id="rId24"/>
    <p:sldId id="289" r:id="rId25"/>
    <p:sldId id="270" r:id="rId26"/>
    <p:sldId id="274" r:id="rId27"/>
    <p:sldId id="279" r:id="rId28"/>
    <p:sldId id="271" r:id="rId29"/>
    <p:sldId id="272" r:id="rId30"/>
    <p:sldId id="273" r:id="rId31"/>
    <p:sldId id="275" r:id="rId32"/>
    <p:sldId id="278" r:id="rId33"/>
    <p:sldId id="282" r:id="rId34"/>
    <p:sldId id="283" r:id="rId35"/>
    <p:sldId id="280" r:id="rId36"/>
    <p:sldId id="281" r:id="rId37"/>
    <p:sldId id="284" r:id="rId38"/>
    <p:sldId id="285" r:id="rId39"/>
    <p:sldId id="286" r:id="rId40"/>
    <p:sldId id="305" r:id="rId41"/>
    <p:sldId id="306" r:id="rId42"/>
    <p:sldId id="310" r:id="rId43"/>
    <p:sldId id="312" r:id="rId44"/>
    <p:sldId id="307" r:id="rId45"/>
    <p:sldId id="313" r:id="rId46"/>
    <p:sldId id="311" r:id="rId47"/>
    <p:sldId id="308" r:id="rId48"/>
    <p:sldId id="309" r:id="rId49"/>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02"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6E73B16-5BE4-42AD-9446-76A1C4072A46}" type="datetimeFigureOut">
              <a:rPr lang="zh-TW" altLang="en-US"/>
              <a:pPr>
                <a:defRPr/>
              </a:pPr>
              <a:t>2014/5/14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58F7B7F-8931-487D-9003-227B3EAE215F}" type="slidenum">
              <a:rPr lang="zh-TW" altLang="en-US"/>
              <a:pPr>
                <a:defRPr/>
              </a:pPr>
              <a:t>‹#›</a:t>
            </a:fld>
            <a:endParaRPr lang="zh-TW" altLang="en-US"/>
          </a:p>
        </p:txBody>
      </p:sp>
    </p:spTree>
    <p:extLst>
      <p:ext uri="{BB962C8B-B14F-4D97-AF65-F5344CB8AC3E}">
        <p14:creationId xmlns:p14="http://schemas.microsoft.com/office/powerpoint/2010/main" val="1229654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A926659-508D-48B1-88A4-D3D810A09E03}" type="slidenum">
              <a:rPr lang="en-US" altLang="zh-TW"/>
              <a:pPr>
                <a:defRPr/>
              </a:pPr>
              <a:t>‹#›</a:t>
            </a:fld>
            <a:endParaRPr lang="en-US" altLang="zh-TW"/>
          </a:p>
        </p:txBody>
      </p:sp>
    </p:spTree>
    <p:extLst>
      <p:ext uri="{BB962C8B-B14F-4D97-AF65-F5344CB8AC3E}">
        <p14:creationId xmlns:p14="http://schemas.microsoft.com/office/powerpoint/2010/main" val="166366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20F9F8B-65FC-4D10-AC9D-C212FF66524E}" type="slidenum">
              <a:rPr lang="en-US" altLang="zh-TW"/>
              <a:pPr>
                <a:defRPr/>
              </a:pPr>
              <a:t>‹#›</a:t>
            </a:fld>
            <a:endParaRPr lang="en-US" altLang="zh-TW"/>
          </a:p>
        </p:txBody>
      </p:sp>
    </p:spTree>
    <p:extLst>
      <p:ext uri="{BB962C8B-B14F-4D97-AF65-F5344CB8AC3E}">
        <p14:creationId xmlns:p14="http://schemas.microsoft.com/office/powerpoint/2010/main" val="327174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A072CBB-4C71-47EB-B6DB-AABBFF12AA98}" type="slidenum">
              <a:rPr lang="en-US" altLang="zh-TW"/>
              <a:pPr>
                <a:defRPr/>
              </a:pPr>
              <a:t>‹#›</a:t>
            </a:fld>
            <a:endParaRPr lang="en-US" altLang="zh-TW"/>
          </a:p>
        </p:txBody>
      </p:sp>
    </p:spTree>
    <p:extLst>
      <p:ext uri="{BB962C8B-B14F-4D97-AF65-F5344CB8AC3E}">
        <p14:creationId xmlns:p14="http://schemas.microsoft.com/office/powerpoint/2010/main" val="387684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r>
              <a:rPr lang="zh-TW" altLang="en-US" noProof="0" smtClean="0"/>
              <a:t>按一下圖示以新增表格</a:t>
            </a:r>
            <a:endParaRPr lang="zh-TW"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119E38A-D904-466D-B643-70FD7ABF1E49}" type="slidenum">
              <a:rPr lang="en-US" altLang="zh-TW"/>
              <a:pPr>
                <a:defRPr/>
              </a:pPr>
              <a:t>‹#›</a:t>
            </a:fld>
            <a:endParaRPr lang="en-US" altLang="zh-TW"/>
          </a:p>
        </p:txBody>
      </p:sp>
    </p:spTree>
    <p:extLst>
      <p:ext uri="{BB962C8B-B14F-4D97-AF65-F5344CB8AC3E}">
        <p14:creationId xmlns:p14="http://schemas.microsoft.com/office/powerpoint/2010/main" val="416502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22238"/>
            <a:ext cx="7543800" cy="12954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719263"/>
            <a:ext cx="4038600" cy="44116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719263"/>
            <a:ext cx="4038600" cy="44116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E335D10-8F86-404B-8CA5-06F7AF4B61C4}" type="slidenum">
              <a:rPr lang="en-US" altLang="zh-TW"/>
              <a:pPr>
                <a:defRPr/>
              </a:pPr>
              <a:t>‹#›</a:t>
            </a:fld>
            <a:endParaRPr lang="en-US" altLang="zh-TW"/>
          </a:p>
        </p:txBody>
      </p:sp>
    </p:spTree>
    <p:extLst>
      <p:ext uri="{BB962C8B-B14F-4D97-AF65-F5344CB8AC3E}">
        <p14:creationId xmlns:p14="http://schemas.microsoft.com/office/powerpoint/2010/main" val="61950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900"/>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a:defRPr sz="3000"/>
            </a:lvl1pPr>
            <a:lvl2pPr>
              <a:defRPr sz="2600"/>
            </a:lvl2pPr>
            <a:lvl3pPr>
              <a:defRPr sz="2300"/>
            </a:lvl3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5DDB61E-94E2-4557-8E43-433EE8DF9EE0}" type="slidenum">
              <a:rPr lang="en-US" altLang="zh-TW"/>
              <a:pPr>
                <a:defRPr/>
              </a:pPr>
              <a:t>‹#›</a:t>
            </a:fld>
            <a:endParaRPr lang="en-US" altLang="zh-TW"/>
          </a:p>
        </p:txBody>
      </p:sp>
    </p:spTree>
    <p:extLst>
      <p:ext uri="{BB962C8B-B14F-4D97-AF65-F5344CB8AC3E}">
        <p14:creationId xmlns:p14="http://schemas.microsoft.com/office/powerpoint/2010/main" val="4295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E9FD623-758B-4950-8511-860AB25368CE}" type="slidenum">
              <a:rPr lang="en-US" altLang="zh-TW"/>
              <a:pPr>
                <a:defRPr/>
              </a:pPr>
              <a:t>‹#›</a:t>
            </a:fld>
            <a:endParaRPr lang="en-US" altLang="zh-TW"/>
          </a:p>
        </p:txBody>
      </p:sp>
    </p:spTree>
    <p:extLst>
      <p:ext uri="{BB962C8B-B14F-4D97-AF65-F5344CB8AC3E}">
        <p14:creationId xmlns:p14="http://schemas.microsoft.com/office/powerpoint/2010/main" val="26233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8CA93284-F5D7-4E82-BDD0-190931BDFA3C}" type="slidenum">
              <a:rPr lang="en-US" altLang="zh-TW"/>
              <a:pPr>
                <a:defRPr/>
              </a:pPr>
              <a:t>‹#›</a:t>
            </a:fld>
            <a:endParaRPr lang="en-US" altLang="zh-TW"/>
          </a:p>
        </p:txBody>
      </p:sp>
    </p:spTree>
    <p:extLst>
      <p:ext uri="{BB962C8B-B14F-4D97-AF65-F5344CB8AC3E}">
        <p14:creationId xmlns:p14="http://schemas.microsoft.com/office/powerpoint/2010/main" val="308627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7F50FB32-A244-43F2-B2A0-827AC6809D0B}" type="slidenum">
              <a:rPr lang="en-US" altLang="zh-TW"/>
              <a:pPr>
                <a:defRPr/>
              </a:pPr>
              <a:t>‹#›</a:t>
            </a:fld>
            <a:endParaRPr lang="en-US" altLang="zh-TW"/>
          </a:p>
        </p:txBody>
      </p:sp>
    </p:spTree>
    <p:extLst>
      <p:ext uri="{BB962C8B-B14F-4D97-AF65-F5344CB8AC3E}">
        <p14:creationId xmlns:p14="http://schemas.microsoft.com/office/powerpoint/2010/main" val="238910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A73D9B5B-CA19-4D27-B5A7-504B7D55F225}" type="slidenum">
              <a:rPr lang="en-US" altLang="zh-TW"/>
              <a:pPr>
                <a:defRPr/>
              </a:pPr>
              <a:t>‹#›</a:t>
            </a:fld>
            <a:endParaRPr lang="en-US" altLang="zh-TW"/>
          </a:p>
        </p:txBody>
      </p:sp>
    </p:spTree>
    <p:extLst>
      <p:ext uri="{BB962C8B-B14F-4D97-AF65-F5344CB8AC3E}">
        <p14:creationId xmlns:p14="http://schemas.microsoft.com/office/powerpoint/2010/main" val="55515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D9032E5B-B7A4-4FFD-800C-3C62781A14FC}" type="slidenum">
              <a:rPr lang="en-US" altLang="zh-TW"/>
              <a:pPr>
                <a:defRPr/>
              </a:pPr>
              <a:t>‹#›</a:t>
            </a:fld>
            <a:endParaRPr lang="en-US" altLang="zh-TW"/>
          </a:p>
        </p:txBody>
      </p:sp>
    </p:spTree>
    <p:extLst>
      <p:ext uri="{BB962C8B-B14F-4D97-AF65-F5344CB8AC3E}">
        <p14:creationId xmlns:p14="http://schemas.microsoft.com/office/powerpoint/2010/main" val="16708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712BD8E-5774-426B-A945-86286644F450}" type="slidenum">
              <a:rPr lang="en-US" altLang="zh-TW"/>
              <a:pPr>
                <a:defRPr/>
              </a:pPr>
              <a:t>‹#›</a:t>
            </a:fld>
            <a:endParaRPr lang="en-US" altLang="zh-TW"/>
          </a:p>
        </p:txBody>
      </p:sp>
    </p:spTree>
    <p:extLst>
      <p:ext uri="{BB962C8B-B14F-4D97-AF65-F5344CB8AC3E}">
        <p14:creationId xmlns:p14="http://schemas.microsoft.com/office/powerpoint/2010/main" val="368659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0429536-2162-4536-AEA8-5AB969367376}" type="slidenum">
              <a:rPr lang="en-US" altLang="zh-TW"/>
              <a:pPr>
                <a:defRPr/>
              </a:pPr>
              <a:t>‹#›</a:t>
            </a:fld>
            <a:endParaRPr lang="en-US" altLang="zh-TW"/>
          </a:p>
        </p:txBody>
      </p:sp>
    </p:spTree>
    <p:extLst>
      <p:ext uri="{BB962C8B-B14F-4D97-AF65-F5344CB8AC3E}">
        <p14:creationId xmlns:p14="http://schemas.microsoft.com/office/powerpoint/2010/main" val="409701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新細明體" pitchFamily="18" charset="-120"/>
              </a:defRPr>
            </a:lvl1pPr>
          </a:lstStyle>
          <a:p>
            <a:pPr>
              <a:defRPr/>
            </a:pPr>
            <a:fld id="{381F1856-E6FA-425C-8EA2-77055787B6A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Ada_(programming_language)" TargetMode="External"/><Relationship Id="rId2" Type="http://schemas.openxmlformats.org/officeDocument/2006/relationships/hyperlink" Target="http://en.wikipedia.org/wiki/Pascal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ested_function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TW" smtClean="0"/>
              <a:t> </a:t>
            </a:r>
            <a:r>
              <a:rPr kumimoji="0" lang="en-US" altLang="zh-TW" sz="4000" b="1" smtClean="0">
                <a:solidFill>
                  <a:srgbClr val="FF6600"/>
                </a:solidFill>
              </a:rPr>
              <a:t>Chapter 8  </a:t>
            </a:r>
            <a:br>
              <a:rPr kumimoji="0" lang="en-US" altLang="zh-TW" sz="4000" b="1" smtClean="0">
                <a:solidFill>
                  <a:srgbClr val="FF6600"/>
                </a:solidFill>
              </a:rPr>
            </a:br>
            <a:r>
              <a:rPr kumimoji="0" lang="en-US" altLang="zh-TW" sz="4000" b="1" smtClean="0">
                <a:solidFill>
                  <a:srgbClr val="FF6600"/>
                </a:solidFill>
              </a:rPr>
              <a:t/>
            </a:r>
            <a:br>
              <a:rPr kumimoji="0" lang="en-US" altLang="zh-TW" sz="4000" b="1" smtClean="0">
                <a:solidFill>
                  <a:srgbClr val="FF6600"/>
                </a:solidFill>
              </a:rPr>
            </a:br>
            <a:r>
              <a:rPr kumimoji="0" lang="en-US" altLang="zh-TW" sz="4000" b="1" smtClean="0">
                <a:solidFill>
                  <a:srgbClr val="FF6600"/>
                </a:solidFill>
              </a:rPr>
              <a:t>Runtime Support</a:t>
            </a:r>
          </a:p>
        </p:txBody>
      </p:sp>
      <p:sp>
        <p:nvSpPr>
          <p:cNvPr id="2051" name="Rectangle 3"/>
          <p:cNvSpPr>
            <a:spLocks noGrp="1" noChangeArrowheads="1"/>
          </p:cNvSpPr>
          <p:nvPr>
            <p:ph type="subTitle" idx="1"/>
          </p:nvPr>
        </p:nvSpPr>
        <p:spPr/>
        <p:txBody>
          <a:bodyPr/>
          <a:lstStyle/>
          <a:p>
            <a:pPr eaLnBrk="1" hangingPunct="1"/>
            <a:r>
              <a:rPr lang="en-US" altLang="zh-TW" sz="3000" smtClean="0">
                <a:latin typeface="Times New Roman" pitchFamily="18" charset="0"/>
              </a:rPr>
              <a:t> </a:t>
            </a:r>
          </a:p>
        </p:txBody>
      </p:sp>
      <p:sp>
        <p:nvSpPr>
          <p:cNvPr id="205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endParaRPr lang="zh-TW" altLang="en-US" smtClean="0"/>
          </a:p>
        </p:txBody>
      </p:sp>
      <p:sp>
        <p:nvSpPr>
          <p:cNvPr id="9219" name="內容版面配置區 2"/>
          <p:cNvSpPr>
            <a:spLocks noGrp="1"/>
          </p:cNvSpPr>
          <p:nvPr>
            <p:ph idx="1"/>
          </p:nvPr>
        </p:nvSpPr>
        <p:spPr/>
        <p:txBody>
          <a:bodyPr/>
          <a:lstStyle/>
          <a:p>
            <a:pPr>
              <a:buFontTx/>
              <a:buNone/>
            </a:pPr>
            <a:r>
              <a:rPr lang="en-US" altLang="zh-TW" smtClean="0"/>
              <a:t>    int fact (int n) {</a:t>
            </a:r>
          </a:p>
          <a:p>
            <a:pPr>
              <a:buFontTx/>
              <a:buNone/>
            </a:pPr>
            <a:r>
              <a:rPr lang="en-US" altLang="zh-TW" smtClean="0"/>
              <a:t>        if (n&gt;1) return n* fact (n-1); </a:t>
            </a:r>
          </a:p>
          <a:p>
            <a:pPr>
              <a:buFontTx/>
              <a:buNone/>
            </a:pPr>
            <a:r>
              <a:rPr lang="en-US" altLang="zh-TW" smtClean="0"/>
              <a:t>        else return 1;</a:t>
            </a:r>
          </a:p>
          <a:p>
            <a:pPr>
              <a:buFontTx/>
              <a:buNone/>
            </a:pPr>
            <a:r>
              <a:rPr lang="en-US" altLang="zh-TW" smtClean="0"/>
              <a:t>    }</a:t>
            </a:r>
          </a:p>
          <a:p>
            <a:pPr>
              <a:buFontTx/>
              <a:buNone/>
            </a:pPr>
            <a:endParaRPr lang="en-US" altLang="zh-TW" smtClean="0"/>
          </a:p>
          <a:p>
            <a:pPr>
              <a:buFontTx/>
              <a:buNone/>
            </a:pPr>
            <a:r>
              <a:rPr lang="en-US" altLang="zh-TW" smtClean="0"/>
              <a:t>    See the staxk allocation in Fig. 12.3 next.</a:t>
            </a:r>
          </a:p>
          <a:p>
            <a:pPr>
              <a:buFontTx/>
              <a:buNone/>
            </a:pPr>
            <a:endParaRPr lang="zh-TW" altLang="en-US" smtClean="0"/>
          </a:p>
        </p:txBody>
      </p:sp>
      <p:sp>
        <p:nvSpPr>
          <p:cNvPr id="922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70739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EE0A79-9588-4FF1-B515-C208FDF97BE3}" type="slidenum">
              <a:rPr lang="en-US" altLang="zh-TW" smtClean="0">
                <a:ea typeface="新細明體" pitchFamily="18" charset="-120"/>
              </a:rPr>
              <a:pPr eaLnBrk="1" hangingPunct="1"/>
              <a:t>11</a:t>
            </a:fld>
            <a:endParaRPr lang="en-US" altLang="zh-TW" smtClean="0">
              <a:ea typeface="新細明體" pitchFamily="18" charset="-12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3438525" cy="148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圓角矩形 1"/>
          <p:cNvSpPr/>
          <p:nvPr/>
        </p:nvSpPr>
        <p:spPr>
          <a:xfrm>
            <a:off x="7391400" y="2209800"/>
            <a:ext cx="16002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77000" y="3161945"/>
            <a:ext cx="2227854" cy="1200329"/>
          </a:xfrm>
          <a:prstGeom prst="rect">
            <a:avLst/>
          </a:prstGeom>
          <a:noFill/>
        </p:spPr>
        <p:txBody>
          <a:bodyPr wrap="none" rtlCol="0">
            <a:spAutoFit/>
          </a:bodyPr>
          <a:lstStyle/>
          <a:p>
            <a:r>
              <a:rPr lang="en-US" altLang="zh-TW" dirty="0" smtClean="0">
                <a:solidFill>
                  <a:srgbClr val="FF0000"/>
                </a:solidFill>
              </a:rPr>
              <a:t>a frame pointer</a:t>
            </a:r>
          </a:p>
          <a:p>
            <a:r>
              <a:rPr lang="en-US" altLang="zh-TW" dirty="0" smtClean="0">
                <a:solidFill>
                  <a:srgbClr val="FF0000"/>
                </a:solidFill>
              </a:rPr>
              <a:t>is usually kept in </a:t>
            </a:r>
          </a:p>
          <a:p>
            <a:r>
              <a:rPr lang="en-US" altLang="zh-TW" dirty="0" smtClean="0">
                <a:solidFill>
                  <a:srgbClr val="FF0000"/>
                </a:solidFill>
              </a:rPr>
              <a:t>a register. </a:t>
            </a:r>
          </a:p>
          <a:p>
            <a:r>
              <a:rPr lang="en-US" altLang="zh-TW" dirty="0" smtClean="0">
                <a:solidFill>
                  <a:srgbClr val="FF0000"/>
                </a:solidFill>
              </a:rPr>
              <a:t>Remember EBP?</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D9032E5B-B7A4-4FFD-800C-3C62781A14FC}" type="slidenum">
              <a:rPr lang="en-US" altLang="zh-TW" smtClean="0"/>
              <a:pPr>
                <a:defRPr/>
              </a:pPr>
              <a:t>12</a:t>
            </a:fld>
            <a:endParaRPr lang="en-US" altLang="zh-TW"/>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47244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95400"/>
            <a:ext cx="239077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16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p:txBody>
          <a:bodyPr/>
          <a:lstStyle/>
          <a:p>
            <a:pPr>
              <a:buFontTx/>
              <a:buNone/>
              <a:defRPr/>
            </a:pPr>
            <a:r>
              <a:rPr lang="en-US" altLang="zh-TW" dirty="0" smtClean="0"/>
              <a:t>   Because the stack may contain more than just frames (e.g., registers saved across calls), </a:t>
            </a:r>
            <a:r>
              <a:rPr lang="en-US" altLang="zh-TW" dirty="0" smtClean="0">
                <a:solidFill>
                  <a:schemeClr val="accent6"/>
                </a:solidFill>
              </a:rPr>
              <a:t>dynamic link </a:t>
            </a:r>
            <a:r>
              <a:rPr lang="en-US" altLang="zh-TW" dirty="0" smtClean="0"/>
              <a:t>is used to point to the preceding frame  (Fig. 12.4). </a:t>
            </a:r>
          </a:p>
          <a:p>
            <a:pPr>
              <a:buFontTx/>
              <a:buNone/>
              <a:defRPr/>
            </a:pPr>
            <a:endParaRPr lang="zh-TW" altLang="en-US" dirty="0"/>
          </a:p>
        </p:txBody>
      </p:sp>
      <p:sp>
        <p:nvSpPr>
          <p:cNvPr id="1126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643938"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8D99FD7-7C0F-4E08-A047-6ADD7C22D8F4}" type="slidenum">
              <a:rPr lang="en-US" altLang="zh-TW" smtClean="0">
                <a:ea typeface="新細明體" pitchFamily="18" charset="-120"/>
              </a:rPr>
              <a:pPr eaLnBrk="1" hangingPunct="1"/>
              <a:t>14</a:t>
            </a:fld>
            <a:endParaRPr lang="en-US" altLang="zh-TW" smtClean="0">
              <a:ea typeface="新細明體" pitchFamily="18" charset="-120"/>
            </a:endParaRPr>
          </a:p>
        </p:txBody>
      </p:sp>
      <p:sp>
        <p:nvSpPr>
          <p:cNvPr id="2" name="文字方塊 1"/>
          <p:cNvSpPr txBox="1"/>
          <p:nvPr/>
        </p:nvSpPr>
        <p:spPr>
          <a:xfrm>
            <a:off x="1319210" y="5409419"/>
            <a:ext cx="6310317" cy="646331"/>
          </a:xfrm>
          <a:prstGeom prst="rect">
            <a:avLst/>
          </a:prstGeom>
          <a:noFill/>
        </p:spPr>
        <p:txBody>
          <a:bodyPr wrap="none" rtlCol="0">
            <a:spAutoFit/>
          </a:bodyPr>
          <a:lstStyle/>
          <a:p>
            <a:r>
              <a:rPr lang="en-US" altLang="zh-TW" dirty="0" smtClean="0">
                <a:solidFill>
                  <a:srgbClr val="FF0000"/>
                </a:solidFill>
              </a:rPr>
              <a:t>So, when a function is returned, the frame pointer is</a:t>
            </a:r>
          </a:p>
          <a:p>
            <a:r>
              <a:rPr lang="en-US" altLang="zh-TW" dirty="0" smtClean="0">
                <a:solidFill>
                  <a:srgbClr val="FF0000"/>
                </a:solidFill>
              </a:rPr>
              <a:t>redirected to the frame of dynamic link</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endParaRPr lang="zh-TW" altLang="en-US" smtClean="0"/>
          </a:p>
        </p:txBody>
      </p:sp>
      <p:sp>
        <p:nvSpPr>
          <p:cNvPr id="13315" name="內容版面配置區 2"/>
          <p:cNvSpPr>
            <a:spLocks noGrp="1"/>
          </p:cNvSpPr>
          <p:nvPr>
            <p:ph idx="1"/>
          </p:nvPr>
        </p:nvSpPr>
        <p:spPr/>
        <p:txBody>
          <a:bodyPr/>
          <a:lstStyle/>
          <a:p>
            <a:pPr>
              <a:buFontTx/>
              <a:buNone/>
            </a:pPr>
            <a:r>
              <a:rPr lang="en-US" altLang="zh-TW" dirty="0" smtClean="0"/>
              <a:t>  </a:t>
            </a:r>
            <a:r>
              <a:rPr lang="en-US" altLang="zh-TW" sz="2000" dirty="0" smtClean="0"/>
              <a:t>class k {</a:t>
            </a:r>
          </a:p>
          <a:p>
            <a:pPr>
              <a:buFontTx/>
              <a:buNone/>
            </a:pPr>
            <a:r>
              <a:rPr lang="en-US" altLang="zh-TW" sz="2000" dirty="0" smtClean="0"/>
              <a:t>      </a:t>
            </a:r>
            <a:r>
              <a:rPr lang="en-US" altLang="zh-TW" sz="2000" dirty="0" err="1" smtClean="0"/>
              <a:t>int</a:t>
            </a:r>
            <a:r>
              <a:rPr lang="en-US" altLang="zh-TW" sz="2000" dirty="0" smtClean="0"/>
              <a:t> a;</a:t>
            </a:r>
          </a:p>
          <a:p>
            <a:pPr>
              <a:buFontTx/>
              <a:buNone/>
            </a:pPr>
            <a:r>
              <a:rPr lang="en-US" altLang="zh-TW" sz="2000" dirty="0" smtClean="0"/>
              <a:t>      </a:t>
            </a:r>
            <a:r>
              <a:rPr lang="en-US" altLang="zh-TW" sz="2000" dirty="0" err="1" smtClean="0"/>
              <a:t>int</a:t>
            </a:r>
            <a:r>
              <a:rPr lang="en-US" altLang="zh-TW" sz="2000" dirty="0" smtClean="0"/>
              <a:t> sum () {</a:t>
            </a:r>
          </a:p>
          <a:p>
            <a:pPr>
              <a:buFontTx/>
              <a:buNone/>
            </a:pPr>
            <a:r>
              <a:rPr lang="en-US" altLang="zh-TW" sz="2000" dirty="0" smtClean="0"/>
              <a:t>         </a:t>
            </a:r>
            <a:r>
              <a:rPr lang="en-US" altLang="zh-TW" sz="2000" dirty="0" err="1" smtClean="0"/>
              <a:t>int</a:t>
            </a:r>
            <a:r>
              <a:rPr lang="en-US" altLang="zh-TW" sz="2000" dirty="0" smtClean="0"/>
              <a:t>  b = 42;</a:t>
            </a:r>
          </a:p>
          <a:p>
            <a:pPr>
              <a:buFontTx/>
              <a:buNone/>
            </a:pPr>
            <a:r>
              <a:rPr lang="en-US" altLang="zh-TW" sz="2000" dirty="0" smtClean="0"/>
              <a:t>         return </a:t>
            </a:r>
            <a:r>
              <a:rPr lang="en-US" altLang="zh-TW" sz="2000" dirty="0" err="1" smtClean="0"/>
              <a:t>a+b</a:t>
            </a:r>
            <a:r>
              <a:rPr lang="en-US" altLang="zh-TW" sz="2000" dirty="0" smtClean="0"/>
              <a:t>;</a:t>
            </a:r>
          </a:p>
          <a:p>
            <a:pPr>
              <a:buFontTx/>
              <a:buNone/>
            </a:pPr>
            <a:r>
              <a:rPr lang="en-US" altLang="zh-TW" sz="2000" dirty="0" smtClean="0"/>
              <a:t>      }</a:t>
            </a:r>
          </a:p>
          <a:p>
            <a:pPr>
              <a:buFontTx/>
              <a:buNone/>
            </a:pPr>
            <a:r>
              <a:rPr lang="en-US" altLang="zh-TW" sz="2000" dirty="0" smtClean="0"/>
              <a:t>  }</a:t>
            </a:r>
          </a:p>
          <a:p>
            <a:pPr>
              <a:buFontTx/>
              <a:buNone/>
            </a:pPr>
            <a:r>
              <a:rPr lang="en-US" altLang="zh-TW" sz="2000" dirty="0" smtClean="0"/>
              <a:t>     When </a:t>
            </a:r>
            <a:r>
              <a:rPr lang="en-US" altLang="zh-TW" sz="2000" dirty="0" err="1" smtClean="0"/>
              <a:t>obj.sum</a:t>
            </a:r>
            <a:r>
              <a:rPr lang="en-US" altLang="zh-TW" sz="2000" dirty="0" smtClean="0"/>
              <a:t>() is called, local data “b” resides in a frame on the runtime stack. And, object member data “a” is accessed through an object pointer called “</a:t>
            </a:r>
            <a:r>
              <a:rPr lang="en-US" altLang="zh-TW" sz="2000" dirty="0" smtClean="0">
                <a:solidFill>
                  <a:srgbClr val="FF0000"/>
                </a:solidFill>
              </a:rPr>
              <a:t>this</a:t>
            </a:r>
            <a:r>
              <a:rPr lang="en-US" altLang="zh-TW" sz="2000" dirty="0" smtClean="0"/>
              <a:t>”. (see Fig. 12.5)</a:t>
            </a:r>
            <a:endParaRPr lang="zh-TW" altLang="en-US" sz="2000" dirty="0" smtClean="0"/>
          </a:p>
        </p:txBody>
      </p:sp>
      <p:sp>
        <p:nvSpPr>
          <p:cNvPr id="1331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85113"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91B306-49E4-483D-B448-2B70517D2618}" type="slidenum">
              <a:rPr lang="en-US" altLang="zh-TW" smtClean="0">
                <a:ea typeface="新細明體" pitchFamily="18" charset="-120"/>
              </a:rPr>
              <a:pPr eaLnBrk="1" hangingPunct="1"/>
              <a:t>16</a:t>
            </a:fld>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endParaRPr lang="zh-TW" altLang="en-US" smtClean="0"/>
          </a:p>
        </p:txBody>
      </p:sp>
      <p:sp>
        <p:nvSpPr>
          <p:cNvPr id="15363" name="內容版面配置區 2"/>
          <p:cNvSpPr>
            <a:spLocks noGrp="1"/>
          </p:cNvSpPr>
          <p:nvPr>
            <p:ph idx="1"/>
          </p:nvPr>
        </p:nvSpPr>
        <p:spPr/>
        <p:txBody>
          <a:bodyPr/>
          <a:lstStyle/>
          <a:p>
            <a:pPr>
              <a:buFontTx/>
              <a:buNone/>
            </a:pPr>
            <a:endParaRPr lang="en-US" altLang="zh-TW" sz="2400" dirty="0" smtClean="0"/>
          </a:p>
          <a:p>
            <a:pPr>
              <a:buFontTx/>
              <a:buNone/>
            </a:pPr>
            <a:endParaRPr lang="en-US" altLang="zh-TW" sz="2400" dirty="0"/>
          </a:p>
          <a:p>
            <a:pPr>
              <a:buFontTx/>
              <a:buNone/>
            </a:pPr>
            <a:r>
              <a:rPr lang="en-US" altLang="zh-TW" sz="2400" dirty="0" smtClean="0"/>
              <a:t> </a:t>
            </a:r>
            <a:r>
              <a:rPr lang="en-US" altLang="zh-TW" sz="2400" dirty="0" err="1" smtClean="0"/>
              <a:t>int</a:t>
            </a:r>
            <a:r>
              <a:rPr lang="en-US" altLang="zh-TW" sz="2400" dirty="0" smtClean="0"/>
              <a:t> p (</a:t>
            </a:r>
            <a:r>
              <a:rPr lang="en-US" altLang="zh-TW" sz="2400" dirty="0" err="1" smtClean="0"/>
              <a:t>int</a:t>
            </a:r>
            <a:r>
              <a:rPr lang="en-US" altLang="zh-TW" sz="2400" dirty="0" smtClean="0"/>
              <a:t> a) {</a:t>
            </a:r>
          </a:p>
          <a:p>
            <a:pPr>
              <a:buFontTx/>
              <a:buNone/>
            </a:pPr>
            <a:r>
              <a:rPr lang="en-US" altLang="zh-TW" sz="2400" dirty="0" smtClean="0"/>
              <a:t>     </a:t>
            </a:r>
            <a:r>
              <a:rPr lang="en-US" altLang="zh-TW" sz="2400" dirty="0" err="1" smtClean="0"/>
              <a:t>int</a:t>
            </a:r>
            <a:r>
              <a:rPr lang="en-US" altLang="zh-TW" sz="2400" dirty="0" smtClean="0"/>
              <a:t> q (</a:t>
            </a:r>
            <a:r>
              <a:rPr lang="en-US" altLang="zh-TW" sz="2400" dirty="0" err="1" smtClean="0"/>
              <a:t>int</a:t>
            </a:r>
            <a:r>
              <a:rPr lang="en-US" altLang="zh-TW" sz="2400" dirty="0" smtClean="0"/>
              <a:t> b) { if (b &lt;0) q (-b)  else return </a:t>
            </a:r>
            <a:r>
              <a:rPr lang="en-US" altLang="zh-TW" sz="2400" dirty="0" err="1" smtClean="0"/>
              <a:t>a+b</a:t>
            </a:r>
            <a:r>
              <a:rPr lang="en-US" altLang="zh-TW" sz="2400" dirty="0" smtClean="0"/>
              <a:t>; }</a:t>
            </a:r>
          </a:p>
          <a:p>
            <a:pPr>
              <a:buFontTx/>
              <a:buNone/>
            </a:pPr>
            <a:r>
              <a:rPr lang="en-US" altLang="zh-TW" sz="2400" dirty="0" smtClean="0"/>
              <a:t>     return q (-10);</a:t>
            </a:r>
          </a:p>
          <a:p>
            <a:pPr>
              <a:buFontTx/>
              <a:buNone/>
            </a:pPr>
            <a:r>
              <a:rPr lang="en-US" altLang="zh-TW" sz="2400" dirty="0" smtClean="0"/>
              <a:t> }</a:t>
            </a:r>
          </a:p>
          <a:p>
            <a:pPr>
              <a:buFontTx/>
              <a:buNone/>
            </a:pPr>
            <a:r>
              <a:rPr lang="en-US" altLang="zh-TW" sz="2400" dirty="0" smtClean="0"/>
              <a:t>    Methods can nest in C, Java as above. A static link points to the frame of the method that statically encloses the current method. (Fig. 12.6)</a:t>
            </a:r>
            <a:endParaRPr lang="zh-TW" altLang="en-US" sz="2400" dirty="0" smtClean="0"/>
          </a:p>
        </p:txBody>
      </p:sp>
      <p:sp>
        <p:nvSpPr>
          <p:cNvPr id="1536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
        <p:nvSpPr>
          <p:cNvPr id="2" name="矩形 1"/>
          <p:cNvSpPr/>
          <p:nvPr/>
        </p:nvSpPr>
        <p:spPr>
          <a:xfrm>
            <a:off x="514978" y="533400"/>
            <a:ext cx="8229600" cy="1477328"/>
          </a:xfrm>
          <a:prstGeom prst="rect">
            <a:avLst/>
          </a:prstGeom>
        </p:spPr>
        <p:txBody>
          <a:bodyPr wrap="square">
            <a:spAutoFit/>
          </a:bodyPr>
          <a:lstStyle/>
          <a:p>
            <a:r>
              <a:rPr lang="en-US" altLang="zh-TW" dirty="0">
                <a:solidFill>
                  <a:srgbClr val="FF0000"/>
                </a:solidFill>
              </a:rPr>
              <a:t>Some programming languages (e.g., </a:t>
            </a:r>
            <a:r>
              <a:rPr lang="en-US" altLang="zh-TW" dirty="0">
                <a:solidFill>
                  <a:srgbClr val="FF0000"/>
                </a:solidFill>
                <a:hlinkClick r:id="rId2" tooltip="Pascal (programming language)"/>
              </a:rPr>
              <a:t>Pascal</a:t>
            </a:r>
            <a:r>
              <a:rPr lang="en-US" altLang="zh-TW" dirty="0">
                <a:solidFill>
                  <a:srgbClr val="FF0000"/>
                </a:solidFill>
              </a:rPr>
              <a:t> and </a:t>
            </a:r>
            <a:r>
              <a:rPr lang="en-US" altLang="zh-TW" dirty="0">
                <a:solidFill>
                  <a:srgbClr val="FF0000"/>
                </a:solidFill>
                <a:hlinkClick r:id="rId3" tooltip="Ada (programming language)"/>
              </a:rPr>
              <a:t>Ada</a:t>
            </a:r>
            <a:r>
              <a:rPr lang="en-US" altLang="zh-TW" dirty="0">
                <a:solidFill>
                  <a:srgbClr val="FF0000"/>
                </a:solidFill>
              </a:rPr>
              <a:t>) support </a:t>
            </a:r>
            <a:r>
              <a:rPr lang="en-US" altLang="zh-TW" dirty="0">
                <a:solidFill>
                  <a:srgbClr val="FF0000"/>
                </a:solidFill>
                <a:hlinkClick r:id="rId4" tooltip="Nested functions"/>
              </a:rPr>
              <a:t>nested subroutines</a:t>
            </a:r>
            <a:r>
              <a:rPr lang="en-US" altLang="zh-TW" dirty="0">
                <a:solidFill>
                  <a:srgbClr val="FF0000"/>
                </a:solidFill>
              </a:rPr>
              <a:t>, allowing an inner routine to access the context of its outer enclosing routine, i.e., the parameters and local variables within the scope of the outer routine. Such static nesting can repeat - a function declared within a function declared within a function..</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04800"/>
            <a:ext cx="8229600" cy="1143000"/>
          </a:xfrm>
        </p:spPr>
        <p:txBody>
          <a:bodyPr/>
          <a:lstStyle/>
          <a:p>
            <a:r>
              <a:rPr lang="en-US" altLang="zh-TW" dirty="0" smtClean="0">
                <a:solidFill>
                  <a:srgbClr val="FF0000"/>
                </a:solidFill>
              </a:rPr>
              <a:t>Variable Scope of nested function</a:t>
            </a:r>
            <a:endParaRPr lang="zh-TW" altLang="en-US" dirty="0">
              <a:solidFill>
                <a:srgbClr val="FF0000"/>
              </a:solidFill>
            </a:endParaRPr>
          </a:p>
        </p:txBody>
      </p:sp>
      <p:sp>
        <p:nvSpPr>
          <p:cNvPr id="3" name="內容版面配置區 2"/>
          <p:cNvSpPr>
            <a:spLocks noGrp="1"/>
          </p:cNvSpPr>
          <p:nvPr>
            <p:ph idx="1"/>
          </p:nvPr>
        </p:nvSpPr>
        <p:spPr>
          <a:xfrm>
            <a:off x="381000" y="1219200"/>
            <a:ext cx="8229600" cy="4525963"/>
          </a:xfrm>
        </p:spPr>
        <p:txBody>
          <a:bodyPr/>
          <a:lstStyle/>
          <a:p>
            <a:pPr>
              <a:buFontTx/>
              <a:buNone/>
            </a:pPr>
            <a:r>
              <a:rPr lang="en-US" altLang="zh-TW" sz="1400" dirty="0" err="1"/>
              <a:t>int</a:t>
            </a:r>
            <a:r>
              <a:rPr lang="en-US" altLang="zh-TW" sz="1400" dirty="0"/>
              <a:t> p (</a:t>
            </a:r>
            <a:r>
              <a:rPr lang="en-US" altLang="zh-TW" sz="1400" dirty="0" err="1"/>
              <a:t>int</a:t>
            </a:r>
            <a:r>
              <a:rPr lang="en-US" altLang="zh-TW" sz="1400" dirty="0"/>
              <a:t> a) </a:t>
            </a:r>
            <a:r>
              <a:rPr lang="en-US" altLang="zh-TW" sz="1400" dirty="0" smtClean="0"/>
              <a:t>{</a:t>
            </a:r>
          </a:p>
          <a:p>
            <a:pPr>
              <a:buFontTx/>
              <a:buNone/>
            </a:pPr>
            <a:r>
              <a:rPr lang="en-US" altLang="zh-TW" sz="1400" dirty="0">
                <a:solidFill>
                  <a:srgbClr val="FF0000"/>
                </a:solidFill>
              </a:rPr>
              <a:t> </a:t>
            </a:r>
            <a:r>
              <a:rPr lang="en-US" altLang="zh-TW" sz="1400" dirty="0" smtClean="0">
                <a:solidFill>
                  <a:srgbClr val="FF0000"/>
                </a:solidFill>
              </a:rPr>
              <a:t>    </a:t>
            </a:r>
            <a:r>
              <a:rPr lang="en-US" altLang="zh-TW" sz="1400" dirty="0" err="1" smtClean="0">
                <a:solidFill>
                  <a:srgbClr val="FF0000"/>
                </a:solidFill>
              </a:rPr>
              <a:t>int</a:t>
            </a:r>
            <a:r>
              <a:rPr lang="en-US" altLang="zh-TW" sz="1400" dirty="0" smtClean="0">
                <a:solidFill>
                  <a:srgbClr val="FF0000"/>
                </a:solidFill>
              </a:rPr>
              <a:t> x ;</a:t>
            </a:r>
            <a:endParaRPr lang="en-US" altLang="zh-TW" sz="1400" dirty="0">
              <a:solidFill>
                <a:srgbClr val="FF0000"/>
              </a:solidFill>
            </a:endParaRPr>
          </a:p>
          <a:p>
            <a:pPr>
              <a:buFontTx/>
              <a:buNone/>
            </a:pPr>
            <a:r>
              <a:rPr lang="en-US" altLang="zh-TW" sz="1400" dirty="0"/>
              <a:t>     </a:t>
            </a:r>
            <a:r>
              <a:rPr lang="en-US" altLang="zh-TW" sz="1400" dirty="0" err="1"/>
              <a:t>int</a:t>
            </a:r>
            <a:r>
              <a:rPr lang="en-US" altLang="zh-TW" sz="1400" dirty="0"/>
              <a:t> q (</a:t>
            </a:r>
            <a:r>
              <a:rPr lang="en-US" altLang="zh-TW" sz="1400" dirty="0" err="1"/>
              <a:t>int</a:t>
            </a:r>
            <a:r>
              <a:rPr lang="en-US" altLang="zh-TW" sz="1400" dirty="0"/>
              <a:t> b) { if (b &lt;0) q (-b)  else return </a:t>
            </a:r>
            <a:r>
              <a:rPr lang="en-US" altLang="zh-TW" sz="1400" dirty="0" err="1"/>
              <a:t>a+b</a:t>
            </a:r>
            <a:r>
              <a:rPr lang="en-US" altLang="zh-TW" sz="1400" dirty="0"/>
              <a:t>; }</a:t>
            </a:r>
          </a:p>
          <a:p>
            <a:pPr>
              <a:buFontTx/>
              <a:buNone/>
            </a:pPr>
            <a:r>
              <a:rPr lang="en-US" altLang="zh-TW" sz="1400" dirty="0"/>
              <a:t>     return q (-10);</a:t>
            </a:r>
          </a:p>
          <a:p>
            <a:pPr>
              <a:buFontTx/>
              <a:buNone/>
            </a:pPr>
            <a:r>
              <a:rPr lang="en-US" altLang="zh-TW" sz="1400" dirty="0"/>
              <a:t> }</a:t>
            </a:r>
          </a:p>
          <a:p>
            <a:pPr marL="0" indent="0">
              <a:buNone/>
            </a:pPr>
            <a:r>
              <a:rPr lang="en-US" altLang="zh-TW" sz="1400" dirty="0" smtClean="0"/>
              <a:t>So, q() is able to access x if you want to  </a:t>
            </a:r>
            <a:endParaRPr lang="zh-TW" altLang="en-US" sz="1400" dirty="0"/>
          </a:p>
        </p:txBody>
      </p:sp>
      <p:sp>
        <p:nvSpPr>
          <p:cNvPr id="4" name="投影片編號版面配置區 3"/>
          <p:cNvSpPr>
            <a:spLocks noGrp="1"/>
          </p:cNvSpPr>
          <p:nvPr>
            <p:ph type="sldNum" sz="quarter" idx="12"/>
          </p:nvPr>
        </p:nvSpPr>
        <p:spPr/>
        <p:txBody>
          <a:bodyPr/>
          <a:lstStyle/>
          <a:p>
            <a:pPr>
              <a:defRPr/>
            </a:pPr>
            <a:fld id="{65DDB61E-94E2-4557-8E43-433EE8DF9EE0}" type="slidenum">
              <a:rPr lang="en-US" altLang="zh-TW" smtClean="0"/>
              <a:pPr>
                <a:defRPr/>
              </a:pPr>
              <a:t>18</a:t>
            </a:fld>
            <a:endParaRPr lang="en-US" altLang="zh-TW"/>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5715000" cy="3796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457200" y="4953000"/>
            <a:ext cx="1968809" cy="369332"/>
          </a:xfrm>
          <a:prstGeom prst="rect">
            <a:avLst/>
          </a:prstGeom>
          <a:noFill/>
        </p:spPr>
        <p:txBody>
          <a:bodyPr wrap="none" rtlCol="0">
            <a:spAutoFit/>
          </a:bodyPr>
          <a:lstStyle/>
          <a:p>
            <a:r>
              <a:rPr lang="en-US" altLang="zh-TW" dirty="0" smtClean="0"/>
              <a:t>more examples</a:t>
            </a:r>
            <a:endParaRPr lang="zh-TW" altLang="en-US" dirty="0"/>
          </a:p>
        </p:txBody>
      </p:sp>
      <p:sp>
        <p:nvSpPr>
          <p:cNvPr id="6" name="圓角矩形 5"/>
          <p:cNvSpPr/>
          <p:nvPr/>
        </p:nvSpPr>
        <p:spPr>
          <a:xfrm>
            <a:off x="228600" y="1143000"/>
            <a:ext cx="5943600" cy="1676400"/>
          </a:xfrm>
          <a:prstGeom prst="roundRect">
            <a:avLst>
              <a:gd name="adj" fmla="val 64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2667000" y="2819400"/>
            <a:ext cx="6172200" cy="3886200"/>
          </a:xfrm>
          <a:prstGeom prst="roundRect">
            <a:avLst>
              <a:gd name="adj" fmla="val 37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73874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p:txBody>
          <a:bodyPr/>
          <a:lstStyle/>
          <a:p>
            <a:pPr>
              <a:buFontTx/>
              <a:buNone/>
              <a:defRPr/>
            </a:pPr>
            <a:r>
              <a:rPr lang="en-US" altLang="zh-TW" dirty="0" smtClean="0"/>
              <a:t>   </a:t>
            </a:r>
          </a:p>
          <a:p>
            <a:pPr>
              <a:buFontTx/>
              <a:buNone/>
              <a:defRPr/>
            </a:pPr>
            <a:r>
              <a:rPr lang="en-US" altLang="zh-TW" dirty="0" smtClean="0"/>
              <a:t>   An alternative to using static links to access frames of enclosing methods is the use of a </a:t>
            </a:r>
            <a:r>
              <a:rPr lang="en-US" altLang="zh-TW" dirty="0" smtClean="0">
                <a:solidFill>
                  <a:schemeClr val="accent6"/>
                </a:solidFill>
              </a:rPr>
              <a:t>display</a:t>
            </a:r>
            <a:r>
              <a:rPr lang="en-US" altLang="zh-TW" dirty="0" smtClean="0"/>
              <a:t>. Here, we maintain a set of registers which comprise the display. (see Fig. 12,7)</a:t>
            </a:r>
            <a:endParaRPr lang="zh-TW" altLang="en-US" sz="2000" dirty="0"/>
          </a:p>
        </p:txBody>
      </p:sp>
      <p:sp>
        <p:nvSpPr>
          <p:cNvPr id="1638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a:xfrm>
            <a:off x="457200" y="685800"/>
            <a:ext cx="8229600" cy="5440363"/>
          </a:xfrm>
        </p:spPr>
        <p:txBody>
          <a:bodyPr/>
          <a:lstStyle/>
          <a:p>
            <a:pPr algn="just">
              <a:buFontTx/>
              <a:buNone/>
              <a:defRPr/>
            </a:pPr>
            <a:r>
              <a:rPr lang="en-US" altLang="zh-TW" dirty="0" smtClean="0"/>
              <a:t>   How program structures are implemented in a computer memory? The evolution of programming language design has led to the creation of increasingly sophisticated methods of </a:t>
            </a:r>
            <a:r>
              <a:rPr lang="en-US" altLang="zh-TW" dirty="0" smtClean="0">
                <a:solidFill>
                  <a:srgbClr val="FF0000"/>
                </a:solidFill>
              </a:rPr>
              <a:t>runtime storage organization</a:t>
            </a:r>
            <a:r>
              <a:rPr lang="en-US" altLang="zh-TW" dirty="0" smtClean="0"/>
              <a:t>.</a:t>
            </a:r>
          </a:p>
          <a:p>
            <a:pPr algn="just">
              <a:buFontTx/>
              <a:buNone/>
              <a:defRPr/>
            </a:pPr>
            <a:endParaRPr lang="en-US" altLang="zh-TW" dirty="0" smtClean="0"/>
          </a:p>
          <a:p>
            <a:pPr algn="just">
              <a:buFontTx/>
              <a:buNone/>
              <a:defRPr/>
            </a:pPr>
            <a:r>
              <a:rPr lang="en-US" altLang="zh-TW" dirty="0" smtClean="0"/>
              <a:t>   We will cover 3 methods: </a:t>
            </a:r>
          </a:p>
          <a:p>
            <a:pPr marL="514350" indent="-514350" algn="just">
              <a:buFontTx/>
              <a:buNone/>
              <a:defRPr/>
            </a:pPr>
            <a:r>
              <a:rPr lang="en-US" altLang="zh-TW" dirty="0" smtClean="0"/>
              <a:t>             1) static allocation, </a:t>
            </a:r>
          </a:p>
          <a:p>
            <a:pPr marL="514350" indent="-514350" algn="just">
              <a:buFontTx/>
              <a:buNone/>
              <a:defRPr/>
            </a:pPr>
            <a:r>
              <a:rPr lang="en-US" altLang="zh-TW" dirty="0" smtClean="0"/>
              <a:t>             2) stack allocation, and </a:t>
            </a:r>
          </a:p>
          <a:p>
            <a:pPr marL="514350" indent="-514350" algn="just">
              <a:buFontTx/>
              <a:buNone/>
              <a:defRPr/>
            </a:pPr>
            <a:r>
              <a:rPr lang="en-US" altLang="zh-TW" dirty="0" smtClean="0"/>
              <a:t>             3) heap allocation.</a:t>
            </a:r>
            <a:endParaRPr lang="zh-TW" altLang="en-US" dirty="0"/>
          </a:p>
        </p:txBody>
      </p:sp>
      <p:sp>
        <p:nvSpPr>
          <p:cNvPr id="307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79375"/>
            <a:ext cx="685800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362325"/>
            <a:ext cx="67056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E816343-EE7A-4FDF-8296-E3B1970CDFF3}" type="slidenum">
              <a:rPr lang="en-US" altLang="zh-TW" smtClean="0">
                <a:ea typeface="新細明體" pitchFamily="18" charset="-120"/>
              </a:rPr>
              <a:pPr eaLnBrk="1" hangingPunct="1"/>
              <a:t>20</a:t>
            </a:fld>
            <a:endParaRPr lang="en-US" altLang="zh-TW" smtClean="0">
              <a:ea typeface="新細明體" pitchFamily="18" charset="-12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762000"/>
            <a:ext cx="3714750" cy="111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28600" y="4509997"/>
            <a:ext cx="4572000" cy="1200329"/>
          </a:xfrm>
          <a:prstGeom prst="rect">
            <a:avLst/>
          </a:prstGeom>
        </p:spPr>
        <p:txBody>
          <a:bodyPr>
            <a:spAutoFit/>
          </a:bodyPr>
          <a:lstStyle/>
          <a:p>
            <a:r>
              <a:rPr lang="en-US" altLang="zh-TW" dirty="0">
                <a:solidFill>
                  <a:srgbClr val="FF0000"/>
                </a:solidFill>
              </a:rPr>
              <a:t>the references to the enclosing static frames may be collected into an array of pointers known as a </a:t>
            </a:r>
            <a:r>
              <a:rPr lang="en-US" altLang="zh-TW" i="1" dirty="0">
                <a:solidFill>
                  <a:srgbClr val="FF0000"/>
                </a:solidFill>
              </a:rPr>
              <a:t>display</a:t>
            </a:r>
            <a:r>
              <a:rPr lang="en-US" altLang="zh-TW" dirty="0">
                <a:solidFill>
                  <a:srgbClr val="FF0000"/>
                </a:solidFill>
              </a:rPr>
              <a:t> which is indexed to locate a desired frame.</a:t>
            </a:r>
            <a:endParaRPr lang="zh-TW" altLang="en-US" dirty="0">
              <a:solidFill>
                <a:srgbClr val="FF0000"/>
              </a:solidFill>
            </a:endParaRPr>
          </a:p>
        </p:txBody>
      </p:sp>
      <p:sp>
        <p:nvSpPr>
          <p:cNvPr id="4" name="圓角矩形 3"/>
          <p:cNvSpPr/>
          <p:nvPr/>
        </p:nvSpPr>
        <p:spPr>
          <a:xfrm>
            <a:off x="7086600" y="4114800"/>
            <a:ext cx="1981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endParaRPr lang="zh-TW" altLang="en-US" smtClean="0"/>
          </a:p>
        </p:txBody>
      </p:sp>
      <p:sp>
        <p:nvSpPr>
          <p:cNvPr id="18435" name="內容版面配置區 2"/>
          <p:cNvSpPr>
            <a:spLocks noGrp="1"/>
          </p:cNvSpPr>
          <p:nvPr>
            <p:ph idx="1"/>
          </p:nvPr>
        </p:nvSpPr>
        <p:spPr/>
        <p:txBody>
          <a:bodyPr/>
          <a:lstStyle/>
          <a:p>
            <a:pPr>
              <a:buFontTx/>
              <a:buNone/>
            </a:pPr>
            <a:r>
              <a:rPr lang="en-US" altLang="zh-TW" sz="2000" dirty="0" smtClean="0"/>
              <a:t> void p (</a:t>
            </a:r>
            <a:r>
              <a:rPr lang="en-US" altLang="zh-TW" sz="2000" dirty="0" err="1" smtClean="0"/>
              <a:t>int</a:t>
            </a:r>
            <a:r>
              <a:rPr lang="en-US" altLang="zh-TW" sz="2000" dirty="0" smtClean="0"/>
              <a:t> a) {</a:t>
            </a:r>
          </a:p>
          <a:p>
            <a:pPr>
              <a:buFontTx/>
              <a:buNone/>
            </a:pPr>
            <a:r>
              <a:rPr lang="en-US" altLang="zh-TW" sz="2000" dirty="0" smtClean="0"/>
              <a:t>     </a:t>
            </a:r>
            <a:r>
              <a:rPr lang="en-US" altLang="zh-TW" sz="2000" dirty="0" err="1" smtClean="0"/>
              <a:t>int</a:t>
            </a:r>
            <a:r>
              <a:rPr lang="en-US" altLang="zh-TW" sz="2000" dirty="0" smtClean="0"/>
              <a:t> b;</a:t>
            </a:r>
          </a:p>
          <a:p>
            <a:pPr>
              <a:buFontTx/>
              <a:buNone/>
            </a:pPr>
            <a:r>
              <a:rPr lang="en-US" altLang="zh-TW" sz="2000" dirty="0" smtClean="0"/>
              <a:t>     if (a&gt;0) {float </a:t>
            </a:r>
            <a:r>
              <a:rPr lang="en-US" altLang="zh-TW" sz="2000" dirty="0" err="1" smtClean="0"/>
              <a:t>c,d</a:t>
            </a:r>
            <a:r>
              <a:rPr lang="en-US" altLang="zh-TW" sz="2000" dirty="0" smtClean="0"/>
              <a:t>;  //body of block 1//}</a:t>
            </a:r>
          </a:p>
          <a:p>
            <a:pPr>
              <a:buFontTx/>
              <a:buNone/>
            </a:pPr>
            <a:r>
              <a:rPr lang="en-US" altLang="zh-TW" sz="2000" dirty="0" smtClean="0"/>
              <a:t>     else      {</a:t>
            </a:r>
            <a:r>
              <a:rPr lang="en-US" altLang="zh-TW" sz="2000" dirty="0" err="1" smtClean="0"/>
              <a:t>int</a:t>
            </a:r>
            <a:r>
              <a:rPr lang="en-US" altLang="zh-TW" sz="2000" dirty="0" smtClean="0"/>
              <a:t> e[10]; //body of block 2//}</a:t>
            </a:r>
          </a:p>
          <a:p>
            <a:pPr>
              <a:buFontTx/>
              <a:buNone/>
            </a:pPr>
            <a:r>
              <a:rPr lang="en-US" altLang="zh-TW" sz="2000" dirty="0" smtClean="0"/>
              <a:t>  }</a:t>
            </a:r>
          </a:p>
          <a:p>
            <a:pPr>
              <a:buFontTx/>
              <a:buNone/>
            </a:pPr>
            <a:endParaRPr lang="en-US" altLang="zh-TW" sz="2000" dirty="0" smtClean="0"/>
          </a:p>
          <a:p>
            <a:pPr>
              <a:buFontTx/>
              <a:buNone/>
            </a:pPr>
            <a:r>
              <a:rPr lang="en-US" altLang="zh-TW" sz="2000" dirty="0" smtClean="0"/>
              <a:t>     Because the then and else parts of the if statement above are mutually exclusive, variables in block 1 and block 2 can overlay each other. This is called </a:t>
            </a:r>
            <a:r>
              <a:rPr lang="en-US" altLang="zh-TW" sz="2000" b="1" dirty="0" smtClean="0"/>
              <a:t>procedure-level frame</a:t>
            </a:r>
            <a:r>
              <a:rPr lang="en-US" altLang="zh-TW" sz="2000" dirty="0" smtClean="0"/>
              <a:t>, as contrasted with </a:t>
            </a:r>
            <a:r>
              <a:rPr lang="en-US" altLang="zh-TW" sz="2000" b="1" dirty="0" smtClean="0"/>
              <a:t>block-level frame </a:t>
            </a:r>
            <a:r>
              <a:rPr lang="en-US" altLang="zh-TW" sz="2000" dirty="0" smtClean="0"/>
              <a:t>allocation. (Fig. 12.8)</a:t>
            </a:r>
            <a:endParaRPr lang="zh-TW" altLang="en-US" sz="2000" dirty="0" smtClean="0"/>
          </a:p>
        </p:txBody>
      </p:sp>
      <p:sp>
        <p:nvSpPr>
          <p:cNvPr id="184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177088"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C04789F-3C4F-4BCF-ACE8-5410490BEEB3}" type="slidenum">
              <a:rPr lang="en-US" altLang="zh-TW" smtClean="0">
                <a:ea typeface="新細明體" pitchFamily="18" charset="-120"/>
              </a:rPr>
              <a:pPr eaLnBrk="1" hangingPunct="1"/>
              <a:t>22</a:t>
            </a:fld>
            <a:endParaRPr lang="en-US" altLang="zh-TW" smtClean="0">
              <a:ea typeface="新細明體" pitchFamily="18" charset="-12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99969"/>
            <a:ext cx="3562350" cy="1490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990600" y="947737"/>
            <a:ext cx="8229600" cy="1143000"/>
          </a:xfrm>
        </p:spPr>
        <p:txBody>
          <a:bodyPr/>
          <a:lstStyle/>
          <a:p>
            <a:r>
              <a:rPr lang="en-US" altLang="zh-TW" dirty="0" smtClean="0">
                <a:solidFill>
                  <a:srgbClr val="FF0000"/>
                </a:solidFill>
              </a:rPr>
              <a:t>Sample Code Generation </a:t>
            </a:r>
            <a:br>
              <a:rPr lang="en-US" altLang="zh-TW" dirty="0" smtClean="0">
                <a:solidFill>
                  <a:srgbClr val="FF0000"/>
                </a:solidFill>
              </a:rPr>
            </a:br>
            <a:r>
              <a:rPr lang="en-US" altLang="zh-TW" dirty="0" smtClean="0">
                <a:solidFill>
                  <a:srgbClr val="FF0000"/>
                </a:solidFill>
              </a:rPr>
              <a:t>for stack frame operation?</a:t>
            </a:r>
            <a:endParaRPr lang="zh-TW" altLang="en-US" dirty="0">
              <a:solidFill>
                <a:srgbClr val="FF0000"/>
              </a:solidFill>
            </a:endParaRPr>
          </a:p>
        </p:txBody>
      </p:sp>
      <p:sp>
        <p:nvSpPr>
          <p:cNvPr id="4" name="內容版面配置區 3"/>
          <p:cNvSpPr>
            <a:spLocks noGrp="1"/>
          </p:cNvSpPr>
          <p:nvPr>
            <p:ph idx="1"/>
          </p:nvPr>
        </p:nvSpPr>
        <p:spPr>
          <a:xfrm>
            <a:off x="152400" y="2384771"/>
            <a:ext cx="3276600" cy="4525963"/>
          </a:xfrm>
        </p:spPr>
        <p:txBody>
          <a:bodyPr/>
          <a:lstStyle/>
          <a:p>
            <a:pPr marL="0" indent="0">
              <a:buNone/>
            </a:pPr>
            <a:r>
              <a:rPr lang="en-US" altLang="zh-TW" sz="2000" dirty="0" smtClean="0"/>
              <a:t>main() {</a:t>
            </a:r>
          </a:p>
          <a:p>
            <a:pPr marL="0" indent="0">
              <a:buNone/>
            </a:pPr>
            <a:r>
              <a:rPr lang="en-US" altLang="zh-TW" sz="2000" dirty="0"/>
              <a:t> </a:t>
            </a:r>
            <a:r>
              <a:rPr lang="en-US" altLang="zh-TW" sz="2000" dirty="0" smtClean="0"/>
              <a:t>   w = foo(</a:t>
            </a:r>
            <a:r>
              <a:rPr lang="en-US" altLang="zh-TW" sz="2000" dirty="0" err="1" smtClean="0"/>
              <a:t>a,b</a:t>
            </a:r>
            <a:r>
              <a:rPr lang="en-US" altLang="zh-TW" sz="2000" dirty="0" smtClean="0"/>
              <a:t>);</a:t>
            </a:r>
          </a:p>
          <a:p>
            <a:pPr marL="0" indent="0">
              <a:buNone/>
            </a:pPr>
            <a:r>
              <a:rPr lang="en-US" altLang="zh-TW" sz="2000" dirty="0" smtClean="0"/>
              <a:t>}</a:t>
            </a:r>
          </a:p>
          <a:p>
            <a:pPr marL="0" indent="0">
              <a:buNone/>
            </a:pPr>
            <a:r>
              <a:rPr lang="en-US" altLang="zh-TW" sz="2000" dirty="0" err="1" smtClean="0"/>
              <a:t>int</a:t>
            </a:r>
            <a:r>
              <a:rPr lang="en-US" altLang="zh-TW" sz="2000" dirty="0" smtClean="0"/>
              <a:t> foo (</a:t>
            </a:r>
            <a:r>
              <a:rPr lang="en-US" altLang="zh-TW" sz="2000" dirty="0" err="1" smtClean="0"/>
              <a:t>int</a:t>
            </a:r>
            <a:r>
              <a:rPr lang="en-US" altLang="zh-TW" sz="2000" dirty="0" smtClean="0"/>
              <a:t> </a:t>
            </a:r>
            <a:r>
              <a:rPr lang="en-US" altLang="zh-TW" sz="2000" dirty="0" smtClean="0"/>
              <a:t>min, </a:t>
            </a:r>
            <a:r>
              <a:rPr lang="en-US" altLang="zh-TW" sz="2000" dirty="0" err="1" smtClean="0"/>
              <a:t>int</a:t>
            </a:r>
            <a:r>
              <a:rPr lang="en-US" altLang="zh-TW" sz="2000" dirty="0" smtClean="0"/>
              <a:t> </a:t>
            </a:r>
            <a:r>
              <a:rPr lang="en-US" altLang="zh-TW" sz="2000" dirty="0" smtClean="0"/>
              <a:t>max) </a:t>
            </a:r>
            <a:r>
              <a:rPr lang="en-US" altLang="zh-TW" sz="2000" dirty="0" smtClean="0"/>
              <a:t>{</a:t>
            </a:r>
          </a:p>
          <a:p>
            <a:pPr marL="0" indent="0">
              <a:buNone/>
            </a:pPr>
            <a:r>
              <a:rPr lang="en-US" altLang="zh-TW" sz="2000" dirty="0"/>
              <a:t> </a:t>
            </a:r>
            <a:r>
              <a:rPr lang="en-US" altLang="zh-TW" sz="2000" dirty="0" smtClean="0"/>
              <a:t>   </a:t>
            </a:r>
            <a:r>
              <a:rPr lang="en-US" altLang="zh-TW" sz="2000" dirty="0" err="1" smtClean="0"/>
              <a:t>int</a:t>
            </a:r>
            <a:r>
              <a:rPr lang="en-US" altLang="zh-TW" sz="2000" dirty="0" smtClean="0"/>
              <a:t> z ;</a:t>
            </a:r>
          </a:p>
          <a:p>
            <a:pPr marL="0" indent="0">
              <a:buNone/>
            </a:pPr>
            <a:r>
              <a:rPr lang="en-US" altLang="zh-TW" sz="2000" dirty="0"/>
              <a:t> </a:t>
            </a:r>
            <a:r>
              <a:rPr lang="en-US" altLang="zh-TW" sz="2000" dirty="0" smtClean="0"/>
              <a:t>   z = </a:t>
            </a:r>
            <a:r>
              <a:rPr lang="en-US" altLang="zh-TW" sz="2000" dirty="0" smtClean="0"/>
              <a:t>min;</a:t>
            </a:r>
            <a:endParaRPr lang="en-US" altLang="zh-TW" sz="2000" dirty="0" smtClean="0"/>
          </a:p>
          <a:p>
            <a:pPr marL="0" indent="0">
              <a:buNone/>
            </a:pPr>
            <a:r>
              <a:rPr lang="en-US" altLang="zh-TW" sz="2000" dirty="0"/>
              <a:t> </a:t>
            </a:r>
            <a:r>
              <a:rPr lang="en-US" altLang="zh-TW" sz="2000" dirty="0" smtClean="0"/>
              <a:t>   return z;</a:t>
            </a:r>
          </a:p>
          <a:p>
            <a:pPr marL="0" indent="0">
              <a:buNone/>
            </a:pPr>
            <a:r>
              <a:rPr lang="en-US" altLang="zh-TW" sz="2000" dirty="0"/>
              <a:t>}</a:t>
            </a:r>
            <a:r>
              <a:rPr lang="en-US" altLang="zh-TW" sz="2000" dirty="0" smtClean="0"/>
              <a:t> </a:t>
            </a:r>
          </a:p>
          <a:p>
            <a:pPr marL="0" indent="0">
              <a:buNone/>
            </a:pPr>
            <a:endParaRPr lang="en-US" altLang="zh-TW" sz="2000" dirty="0"/>
          </a:p>
        </p:txBody>
      </p:sp>
      <p:sp>
        <p:nvSpPr>
          <p:cNvPr id="2" name="投影片編號版面配置區 1"/>
          <p:cNvSpPr>
            <a:spLocks noGrp="1"/>
          </p:cNvSpPr>
          <p:nvPr>
            <p:ph type="sldNum" sz="quarter" idx="12"/>
          </p:nvPr>
        </p:nvSpPr>
        <p:spPr/>
        <p:txBody>
          <a:bodyPr/>
          <a:lstStyle/>
          <a:p>
            <a:pPr>
              <a:defRPr/>
            </a:pPr>
            <a:fld id="{D9032E5B-B7A4-4FFD-800C-3C62781A14FC}" type="slidenum">
              <a:rPr lang="en-US" altLang="zh-TW" smtClean="0"/>
              <a:pPr>
                <a:defRPr/>
              </a:pPr>
              <a:t>23</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568" y="260696"/>
            <a:ext cx="2444411"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內容版面配置區 3"/>
          <p:cNvSpPr txBox="1">
            <a:spLocks/>
          </p:cNvSpPr>
          <p:nvPr/>
        </p:nvSpPr>
        <p:spPr bwMode="auto">
          <a:xfrm>
            <a:off x="3200400" y="2209800"/>
            <a:ext cx="5715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Char char="•"/>
              <a:defRPr kumimoji="1" sz="23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FontTx/>
              <a:buNone/>
            </a:pPr>
            <a:r>
              <a:rPr lang="en-US" altLang="zh-TW" sz="1400" kern="0" dirty="0" smtClean="0"/>
              <a:t>main() {</a:t>
            </a:r>
          </a:p>
          <a:p>
            <a:pPr marL="0" indent="0">
              <a:buFontTx/>
              <a:buNone/>
            </a:pPr>
            <a:r>
              <a:rPr lang="en-US" altLang="zh-TW" sz="1400" kern="0" dirty="0" smtClean="0"/>
              <a:t>     push </a:t>
            </a:r>
            <a:r>
              <a:rPr lang="en-US" altLang="zh-TW" sz="1400" kern="0" dirty="0"/>
              <a:t>b</a:t>
            </a:r>
            <a:r>
              <a:rPr lang="en-US" altLang="zh-TW" sz="1400" kern="0" dirty="0" smtClean="0"/>
              <a:t>;  // yes, b is pushed first because C is </a:t>
            </a:r>
          </a:p>
          <a:p>
            <a:pPr marL="0" indent="0">
              <a:buFontTx/>
              <a:buNone/>
            </a:pPr>
            <a:r>
              <a:rPr lang="en-US" altLang="zh-TW" sz="1400" kern="0" dirty="0"/>
              <a:t> </a:t>
            </a:r>
            <a:r>
              <a:rPr lang="en-US" altLang="zh-TW" sz="1400" kern="0" dirty="0" smtClean="0"/>
              <a:t>    push a ;  // right to left.</a:t>
            </a:r>
          </a:p>
          <a:p>
            <a:pPr marL="0" indent="0">
              <a:buFontTx/>
              <a:buNone/>
            </a:pPr>
            <a:r>
              <a:rPr lang="en-US" altLang="zh-TW" sz="1400" kern="0" dirty="0"/>
              <a:t> </a:t>
            </a:r>
            <a:r>
              <a:rPr lang="en-US" altLang="zh-TW" sz="1400" kern="0" dirty="0" smtClean="0"/>
              <a:t>    call foo ;</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w, [EBP + offset of return value]</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EBP, dynamic link</a:t>
            </a:r>
          </a:p>
          <a:p>
            <a:pPr marL="0" indent="0">
              <a:buFontTx/>
              <a:buNone/>
            </a:pPr>
            <a:r>
              <a:rPr lang="en-US" altLang="zh-TW" sz="1400" kern="0" dirty="0"/>
              <a:t> </a:t>
            </a:r>
            <a:r>
              <a:rPr lang="en-US" altLang="zh-TW" sz="1400" kern="0" dirty="0" smtClean="0"/>
              <a:t>    …..</a:t>
            </a:r>
            <a:endParaRPr lang="en-US" altLang="zh-TW" sz="1400" kern="0" dirty="0"/>
          </a:p>
          <a:p>
            <a:pPr marL="0" indent="0">
              <a:buFontTx/>
              <a:buNone/>
            </a:pPr>
            <a:r>
              <a:rPr lang="en-US" altLang="zh-TW" sz="1400" kern="0" dirty="0" smtClean="0"/>
              <a:t>}</a:t>
            </a:r>
          </a:p>
          <a:p>
            <a:pPr marL="0" indent="0">
              <a:buFontTx/>
              <a:buNone/>
            </a:pPr>
            <a:r>
              <a:rPr lang="en-US" altLang="zh-TW" sz="1400" kern="0" dirty="0" smtClean="0"/>
              <a:t>foo: </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dynamic link, EBP </a:t>
            </a:r>
            <a:r>
              <a:rPr lang="en-US" altLang="zh-TW" sz="1400" kern="0" dirty="0" smtClean="0">
                <a:solidFill>
                  <a:srgbClr val="00B050"/>
                </a:solidFill>
              </a:rPr>
              <a:t>// save the stack frame of main() </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EBP, ESP </a:t>
            </a:r>
            <a:r>
              <a:rPr lang="en-US" altLang="zh-TW" sz="1200" kern="0" dirty="0" smtClean="0">
                <a:solidFill>
                  <a:srgbClr val="00B050"/>
                </a:solidFill>
              </a:rPr>
              <a:t>// set the EBP (frame pointer) to the new stack frame</a:t>
            </a:r>
          </a:p>
          <a:p>
            <a:pPr marL="0" indent="0">
              <a:buFontTx/>
              <a:buNone/>
            </a:pPr>
            <a:r>
              <a:rPr lang="en-US" altLang="zh-TW" sz="1400" kern="0" dirty="0" smtClean="0"/>
              <a:t>    add  ESP, size of stack frame </a:t>
            </a:r>
            <a:r>
              <a:rPr lang="en-US" altLang="zh-TW" sz="1400" kern="0" dirty="0" smtClean="0">
                <a:solidFill>
                  <a:srgbClr val="00B050"/>
                </a:solidFill>
              </a:rPr>
              <a:t>// determined at compilation time. </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EAX, [EBP+ offset of  </a:t>
            </a:r>
            <a:r>
              <a:rPr lang="en-US" altLang="zh-TW" sz="1400" kern="0" dirty="0" smtClean="0"/>
              <a:t>min </a:t>
            </a:r>
            <a:r>
              <a:rPr lang="en-US" altLang="zh-TW" sz="1400" kern="0" dirty="0" smtClean="0"/>
              <a:t>]</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a:t>
            </a:r>
            <a:r>
              <a:rPr lang="en-US" altLang="zh-TW" sz="1400" kern="0" dirty="0" err="1" smtClean="0"/>
              <a:t>EBP+offset</a:t>
            </a:r>
            <a:r>
              <a:rPr lang="en-US" altLang="zh-TW" sz="1400" kern="0" dirty="0" smtClean="0"/>
              <a:t> of z], EAX </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[EBP+ offset of return value], EAX</a:t>
            </a:r>
          </a:p>
          <a:p>
            <a:pPr marL="0" indent="0">
              <a:buFontTx/>
              <a:buNone/>
            </a:pPr>
            <a:r>
              <a:rPr lang="en-US" altLang="zh-TW" sz="1400" kern="0" dirty="0"/>
              <a:t> </a:t>
            </a:r>
            <a:r>
              <a:rPr lang="en-US" altLang="zh-TW" sz="1400" kern="0" dirty="0" smtClean="0"/>
              <a:t>   </a:t>
            </a:r>
            <a:r>
              <a:rPr lang="en-US" altLang="zh-TW" sz="1400" kern="0" dirty="0" err="1" smtClean="0"/>
              <a:t>mov</a:t>
            </a:r>
            <a:r>
              <a:rPr lang="en-US" altLang="zh-TW" sz="1400" kern="0" dirty="0" smtClean="0"/>
              <a:t> ESP, EBP ; // reset stack top to return address</a:t>
            </a:r>
          </a:p>
          <a:p>
            <a:pPr marL="0" indent="0">
              <a:buFontTx/>
              <a:buNone/>
            </a:pPr>
            <a:r>
              <a:rPr lang="en-US" altLang="zh-TW" sz="1400" kern="0" dirty="0" smtClean="0"/>
              <a:t>    </a:t>
            </a:r>
            <a:r>
              <a:rPr lang="en-US" altLang="zh-TW" sz="1400" kern="0" dirty="0" smtClean="0"/>
              <a:t>ret </a:t>
            </a:r>
            <a:r>
              <a:rPr lang="en-US" altLang="zh-TW" sz="1400" kern="0" dirty="0" smtClean="0"/>
              <a:t>;</a:t>
            </a:r>
          </a:p>
          <a:p>
            <a:pPr marL="0" indent="0">
              <a:buFontTx/>
              <a:buNone/>
            </a:pPr>
            <a:r>
              <a:rPr lang="en-US" altLang="zh-TW" sz="1400" kern="0" dirty="0" smtClean="0"/>
              <a:t>} </a:t>
            </a:r>
          </a:p>
          <a:p>
            <a:pPr marL="0" indent="0">
              <a:buFontTx/>
              <a:buNone/>
            </a:pPr>
            <a:endParaRPr lang="en-US" altLang="zh-TW" sz="1400" kern="0" dirty="0"/>
          </a:p>
        </p:txBody>
      </p:sp>
    </p:spTree>
    <p:extLst>
      <p:ext uri="{BB962C8B-B14F-4D97-AF65-F5344CB8AC3E}">
        <p14:creationId xmlns:p14="http://schemas.microsoft.com/office/powerpoint/2010/main" val="228682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en-US" altLang="zh-TW" smtClean="0"/>
              <a:t> Heap Allocation</a:t>
            </a:r>
            <a:endParaRPr lang="zh-TW" altLang="en-US" smtClean="0"/>
          </a:p>
        </p:txBody>
      </p:sp>
      <p:sp>
        <p:nvSpPr>
          <p:cNvPr id="3" name="內容版面配置區 2"/>
          <p:cNvSpPr>
            <a:spLocks noGrp="1"/>
          </p:cNvSpPr>
          <p:nvPr>
            <p:ph idx="1"/>
          </p:nvPr>
        </p:nvSpPr>
        <p:spPr/>
        <p:txBody>
          <a:bodyPr/>
          <a:lstStyle/>
          <a:p>
            <a:pPr algn="just">
              <a:buFontTx/>
              <a:buNone/>
              <a:defRPr/>
            </a:pPr>
            <a:r>
              <a:rPr lang="en-US" altLang="zh-TW" sz="2800" dirty="0" smtClean="0"/>
              <a:t>   Lisp and subsequent C, C++, C#, and Java used a scheme to dynamically allocate data, called heap allocation.</a:t>
            </a:r>
          </a:p>
          <a:p>
            <a:pPr algn="just">
              <a:buFontTx/>
              <a:buNone/>
              <a:defRPr/>
            </a:pPr>
            <a:r>
              <a:rPr lang="en-US" altLang="zh-TW" sz="2800" dirty="0" smtClean="0">
                <a:solidFill>
                  <a:schemeClr val="accent6"/>
                </a:solidFill>
              </a:rPr>
              <a:t>   Heap allocation </a:t>
            </a:r>
            <a:r>
              <a:rPr lang="en-US" altLang="zh-TW" sz="2800" dirty="0" smtClean="0"/>
              <a:t>allows memory blocks to be allocated (by a call to “new” or “</a:t>
            </a:r>
            <a:r>
              <a:rPr lang="en-US" altLang="zh-TW" sz="2800" dirty="0" err="1" smtClean="0"/>
              <a:t>malloc</a:t>
            </a:r>
            <a:r>
              <a:rPr lang="en-US" altLang="zh-TW" sz="2800" dirty="0" smtClean="0"/>
              <a:t>”) and freed (by a call to “free”) at any time and in any order during program execution.</a:t>
            </a:r>
          </a:p>
          <a:p>
            <a:pPr algn="just">
              <a:buFontTx/>
              <a:buNone/>
              <a:defRPr/>
            </a:pPr>
            <a:r>
              <a:rPr lang="en-US" altLang="zh-TW" sz="2800" dirty="0" smtClean="0">
                <a:solidFill>
                  <a:schemeClr val="accent2"/>
                </a:solidFill>
              </a:rPr>
              <a:t>   </a:t>
            </a:r>
            <a:r>
              <a:rPr lang="en-US" altLang="zh-TW" sz="2800" dirty="0" smtClean="0"/>
              <a:t>Thus, each program execution can “customize” its memory allocation needs.</a:t>
            </a:r>
            <a:endParaRPr lang="zh-TW" altLang="en-US" sz="2800" dirty="0"/>
          </a:p>
        </p:txBody>
      </p:sp>
      <p:sp>
        <p:nvSpPr>
          <p:cNvPr id="204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    Memory Management</a:t>
            </a:r>
          </a:p>
        </p:txBody>
      </p:sp>
      <p:sp>
        <p:nvSpPr>
          <p:cNvPr id="21507" name="Rectangle 3"/>
          <p:cNvSpPr>
            <a:spLocks noGrp="1" noChangeArrowheads="1"/>
          </p:cNvSpPr>
          <p:nvPr>
            <p:ph idx="1"/>
          </p:nvPr>
        </p:nvSpPr>
        <p:spPr>
          <a:xfrm>
            <a:off x="0" y="1719263"/>
            <a:ext cx="8686800" cy="4910137"/>
          </a:xfrm>
        </p:spPr>
        <p:txBody>
          <a:bodyPr/>
          <a:lstStyle/>
          <a:p>
            <a:pPr eaLnBrk="1" hangingPunct="1">
              <a:buFontTx/>
              <a:buNone/>
            </a:pPr>
            <a:r>
              <a:rPr lang="en-US" altLang="zh-TW" smtClean="0"/>
              <a:t>   When a program is started, most operating systems allocate 3 memory segments for it:</a:t>
            </a:r>
          </a:p>
          <a:p>
            <a:pPr eaLnBrk="1" hangingPunct="1"/>
            <a:endParaRPr lang="en-US" altLang="zh-TW" smtClean="0"/>
          </a:p>
          <a:p>
            <a:pPr lvl="1" eaLnBrk="1" hangingPunct="1">
              <a:buFontTx/>
              <a:buNone/>
            </a:pPr>
            <a:r>
              <a:rPr lang="en-US" altLang="zh-TW" b="1" smtClean="0">
                <a:solidFill>
                  <a:schemeClr val="tx2"/>
                </a:solidFill>
              </a:rPr>
              <a:t>1) code segment: </a:t>
            </a:r>
            <a:r>
              <a:rPr lang="en-US" altLang="zh-TW" b="1" smtClean="0"/>
              <a:t>read-only</a:t>
            </a:r>
            <a:endParaRPr lang="en-US" altLang="zh-TW" smtClean="0"/>
          </a:p>
          <a:p>
            <a:pPr lvl="1" eaLnBrk="1" hangingPunct="1">
              <a:buFontTx/>
              <a:buNone/>
            </a:pPr>
            <a:r>
              <a:rPr lang="en-US" altLang="zh-TW" b="1" smtClean="0">
                <a:solidFill>
                  <a:schemeClr val="tx2"/>
                </a:solidFill>
              </a:rPr>
              <a:t>2) stack segment (data)</a:t>
            </a:r>
            <a:r>
              <a:rPr lang="en-US" altLang="zh-TW" smtClean="0"/>
              <a:t>: </a:t>
            </a:r>
          </a:p>
          <a:p>
            <a:pPr lvl="1" eaLnBrk="1" hangingPunct="1">
              <a:buFontTx/>
              <a:buNone/>
            </a:pPr>
            <a:r>
              <a:rPr lang="en-US" altLang="zh-TW" smtClean="0"/>
              <a:t>          manipulated by machine instructions.</a:t>
            </a:r>
          </a:p>
          <a:p>
            <a:pPr lvl="1" eaLnBrk="1" hangingPunct="1">
              <a:buFontTx/>
              <a:buNone/>
            </a:pPr>
            <a:r>
              <a:rPr lang="en-US" altLang="zh-TW" b="1" smtClean="0">
                <a:solidFill>
                  <a:schemeClr val="tx2"/>
                </a:solidFill>
              </a:rPr>
              <a:t>3) heap segment  (data)</a:t>
            </a:r>
            <a:r>
              <a:rPr lang="en-US" altLang="zh-TW" smtClean="0"/>
              <a:t>: </a:t>
            </a:r>
          </a:p>
          <a:p>
            <a:pPr lvl="1" eaLnBrk="1" hangingPunct="1">
              <a:buFontTx/>
              <a:buNone/>
            </a:pPr>
            <a:r>
              <a:rPr lang="en-US" altLang="zh-TW" smtClean="0"/>
              <a:t>          manipulated by the programmer.</a:t>
            </a:r>
          </a:p>
        </p:txBody>
      </p:sp>
      <p:sp>
        <p:nvSpPr>
          <p:cNvPr id="2150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t>Memory Management</a:t>
            </a:r>
            <a:endParaRPr lang="zh-TW" altLang="en-US" smtClean="0"/>
          </a:p>
        </p:txBody>
      </p:sp>
      <p:sp>
        <p:nvSpPr>
          <p:cNvPr id="22531" name="Rectangle 3"/>
          <p:cNvSpPr>
            <a:spLocks noGrp="1" noChangeArrowheads="1"/>
          </p:cNvSpPr>
          <p:nvPr>
            <p:ph idx="1"/>
          </p:nvPr>
        </p:nvSpPr>
        <p:spPr/>
        <p:txBody>
          <a:bodyPr/>
          <a:lstStyle/>
          <a:p>
            <a:pPr eaLnBrk="1" hangingPunct="1"/>
            <a:r>
              <a:rPr lang="en-US" altLang="zh-TW" smtClean="0"/>
              <a:t>Allocating memory in heap:</a:t>
            </a:r>
          </a:p>
          <a:p>
            <a:pPr lvl="1" eaLnBrk="1" hangingPunct="1"/>
            <a:r>
              <a:rPr lang="en-US" altLang="zh-TW" smtClean="0"/>
              <a:t>1. keep a pointer to the first free location in the heap.</a:t>
            </a:r>
          </a:p>
          <a:p>
            <a:pPr lvl="1" eaLnBrk="1" hangingPunct="1"/>
            <a:r>
              <a:rPr lang="en-US" altLang="zh-TW" smtClean="0"/>
              <a:t>2. allocate the required block from there.</a:t>
            </a:r>
          </a:p>
          <a:p>
            <a:pPr lvl="1" eaLnBrk="1" hangingPunct="1"/>
            <a:r>
              <a:rPr lang="en-US" altLang="zh-TW" smtClean="0"/>
              <a:t>3. bump the pointer to the next free location.</a:t>
            </a:r>
          </a:p>
          <a:p>
            <a:pPr lvl="1" eaLnBrk="1" hangingPunct="1">
              <a:buFont typeface="Wingdings" pitchFamily="2" charset="2"/>
              <a:buNone/>
            </a:pPr>
            <a:endParaRPr lang="en-US" altLang="zh-TW" smtClean="0"/>
          </a:p>
          <a:p>
            <a:pPr eaLnBrk="1" hangingPunct="1"/>
            <a:r>
              <a:rPr lang="en-US" altLang="zh-TW" smtClean="0"/>
              <a:t>The problem with this scheme is that sooner or later, we run out of heap space. </a:t>
            </a:r>
          </a:p>
          <a:p>
            <a:pPr eaLnBrk="1" hangingPunct="1">
              <a:buFont typeface="Wingdings" pitchFamily="2" charset="2"/>
              <a:buNone/>
            </a:pPr>
            <a:r>
              <a:rPr lang="en-US" altLang="zh-TW" smtClean="0"/>
              <a:t>   Thus, we need to release the blocks.</a:t>
            </a:r>
          </a:p>
        </p:txBody>
      </p:sp>
      <p:sp>
        <p:nvSpPr>
          <p:cNvPr id="2253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smtClean="0"/>
              <a:t>Memory Management</a:t>
            </a:r>
            <a:endParaRPr lang="zh-TW" altLang="en-US" smtClean="0"/>
          </a:p>
        </p:txBody>
      </p:sp>
      <p:sp>
        <p:nvSpPr>
          <p:cNvPr id="23555" name="Rectangle 3"/>
          <p:cNvSpPr>
            <a:spLocks noGrp="1" noChangeArrowheads="1"/>
          </p:cNvSpPr>
          <p:nvPr>
            <p:ph idx="1"/>
          </p:nvPr>
        </p:nvSpPr>
        <p:spPr/>
        <p:txBody>
          <a:bodyPr/>
          <a:lstStyle/>
          <a:p>
            <a:pPr eaLnBrk="1" hangingPunct="1">
              <a:buFontTx/>
              <a:buNone/>
            </a:pPr>
            <a:r>
              <a:rPr lang="en-US" altLang="zh-TW" smtClean="0"/>
              <a:t> Two data de-allocation schemes:</a:t>
            </a:r>
          </a:p>
          <a:p>
            <a:pPr eaLnBrk="1" hangingPunct="1">
              <a:buFontTx/>
              <a:buNone/>
            </a:pPr>
            <a:r>
              <a:rPr lang="en-US" altLang="zh-TW" smtClean="0"/>
              <a:t>   </a:t>
            </a:r>
          </a:p>
          <a:p>
            <a:pPr eaLnBrk="1" hangingPunct="1">
              <a:buFont typeface="Wingdings" pitchFamily="2" charset="2"/>
              <a:buNone/>
            </a:pPr>
            <a:r>
              <a:rPr lang="en-US" altLang="zh-TW" smtClean="0"/>
              <a:t> 1) </a:t>
            </a:r>
            <a:r>
              <a:rPr lang="en-US" altLang="zh-TW" b="1" smtClean="0">
                <a:solidFill>
                  <a:schemeClr val="tx2"/>
                </a:solidFill>
              </a:rPr>
              <a:t>explicit de-allocation</a:t>
            </a:r>
            <a:r>
              <a:rPr lang="en-US" altLang="zh-TW" smtClean="0"/>
              <a:t> </a:t>
            </a:r>
          </a:p>
          <a:p>
            <a:pPr eaLnBrk="1" hangingPunct="1">
              <a:buFont typeface="Wingdings" pitchFamily="2" charset="2"/>
              <a:buNone/>
            </a:pPr>
            <a:r>
              <a:rPr lang="en-US" altLang="zh-TW" smtClean="0"/>
              <a:t>     by the programmer at compile-time, </a:t>
            </a:r>
          </a:p>
          <a:p>
            <a:pPr eaLnBrk="1" hangingPunct="1">
              <a:buFont typeface="Wingdings" pitchFamily="2" charset="2"/>
              <a:buNone/>
            </a:pPr>
            <a:r>
              <a:rPr lang="en-US" altLang="zh-TW" smtClean="0"/>
              <a:t>    </a:t>
            </a:r>
          </a:p>
          <a:p>
            <a:pPr eaLnBrk="1" hangingPunct="1">
              <a:buFont typeface="Wingdings" pitchFamily="2" charset="2"/>
              <a:buNone/>
            </a:pPr>
            <a:r>
              <a:rPr lang="en-US" altLang="zh-TW" smtClean="0"/>
              <a:t> 2) </a:t>
            </a:r>
            <a:r>
              <a:rPr lang="en-US" altLang="zh-TW" b="1" smtClean="0">
                <a:solidFill>
                  <a:schemeClr val="tx2"/>
                </a:solidFill>
              </a:rPr>
              <a:t>implicit de-allocation</a:t>
            </a:r>
            <a:r>
              <a:rPr lang="en-US" altLang="zh-TW" smtClean="0"/>
              <a:t> </a:t>
            </a:r>
          </a:p>
          <a:p>
            <a:pPr eaLnBrk="1" hangingPunct="1">
              <a:buFont typeface="Wingdings" pitchFamily="2" charset="2"/>
              <a:buNone/>
            </a:pPr>
            <a:r>
              <a:rPr lang="en-US" altLang="zh-TW" smtClean="0"/>
              <a:t>     by operation system at run-time.</a:t>
            </a:r>
          </a:p>
        </p:txBody>
      </p:sp>
      <p:sp>
        <p:nvSpPr>
          <p:cNvPr id="235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Basic memory allocation</a:t>
            </a:r>
            <a:endParaRPr lang="zh-TW" altLang="en-US" smtClean="0"/>
          </a:p>
        </p:txBody>
      </p:sp>
      <p:sp>
        <p:nvSpPr>
          <p:cNvPr id="24579" name="Rectangle 3"/>
          <p:cNvSpPr>
            <a:spLocks noGrp="1" noChangeArrowheads="1"/>
          </p:cNvSpPr>
          <p:nvPr>
            <p:ph idx="1"/>
          </p:nvPr>
        </p:nvSpPr>
        <p:spPr/>
        <p:txBody>
          <a:bodyPr/>
          <a:lstStyle/>
          <a:p>
            <a:pPr eaLnBrk="1" hangingPunct="1">
              <a:lnSpc>
                <a:spcPct val="90000"/>
              </a:lnSpc>
            </a:pPr>
            <a:r>
              <a:rPr lang="en-US" altLang="zh-TW" smtClean="0"/>
              <a:t>A memory allocation program</a:t>
            </a:r>
          </a:p>
          <a:p>
            <a:pPr lvl="1" eaLnBrk="1" hangingPunct="1">
              <a:lnSpc>
                <a:spcPct val="90000"/>
              </a:lnSpc>
              <a:buFontTx/>
              <a:buNone/>
            </a:pPr>
            <a:r>
              <a:rPr lang="en-US" altLang="zh-TW" smtClean="0"/>
              <a:t>1) finds a block of unused memory of the requested size, </a:t>
            </a:r>
          </a:p>
          <a:p>
            <a:pPr lvl="1" eaLnBrk="1" hangingPunct="1">
              <a:lnSpc>
                <a:spcPct val="90000"/>
              </a:lnSpc>
              <a:buFontTx/>
              <a:buNone/>
            </a:pPr>
            <a:r>
              <a:rPr lang="en-US" altLang="zh-TW" smtClean="0"/>
              <a:t>2) marks it as used, and </a:t>
            </a:r>
          </a:p>
          <a:p>
            <a:pPr lvl="1" eaLnBrk="1" hangingPunct="1">
              <a:lnSpc>
                <a:spcPct val="90000"/>
              </a:lnSpc>
              <a:buFontTx/>
              <a:buNone/>
            </a:pPr>
            <a:r>
              <a:rPr lang="en-US" altLang="zh-TW" smtClean="0"/>
              <a:t>3) returns a pointer to the block.</a:t>
            </a:r>
          </a:p>
          <a:p>
            <a:pPr lvl="1" eaLnBrk="1" hangingPunct="1">
              <a:lnSpc>
                <a:spcPct val="90000"/>
              </a:lnSpc>
              <a:buFontTx/>
              <a:buNone/>
            </a:pPr>
            <a:endParaRPr lang="en-US" altLang="zh-TW" smtClean="0"/>
          </a:p>
          <a:p>
            <a:pPr eaLnBrk="1" hangingPunct="1">
              <a:lnSpc>
                <a:spcPct val="90000"/>
              </a:lnSpc>
            </a:pPr>
            <a:r>
              <a:rPr lang="en-US" altLang="zh-TW" smtClean="0"/>
              <a:t>If no such block is available, the result varies:   </a:t>
            </a:r>
          </a:p>
          <a:p>
            <a:pPr eaLnBrk="1" hangingPunct="1">
              <a:lnSpc>
                <a:spcPct val="90000"/>
              </a:lnSpc>
              <a:buFontTx/>
              <a:buNone/>
            </a:pPr>
            <a:r>
              <a:rPr lang="en-US" altLang="zh-TW" sz="2600" smtClean="0"/>
              <a:t>      1) a null pointer may be returned, </a:t>
            </a:r>
          </a:p>
          <a:p>
            <a:pPr eaLnBrk="1" hangingPunct="1">
              <a:lnSpc>
                <a:spcPct val="90000"/>
              </a:lnSpc>
              <a:buFontTx/>
              <a:buNone/>
            </a:pPr>
            <a:r>
              <a:rPr lang="en-US" altLang="zh-TW" sz="2600" smtClean="0"/>
              <a:t>      2) an error routine may be called, or </a:t>
            </a:r>
          </a:p>
          <a:p>
            <a:pPr eaLnBrk="1" hangingPunct="1">
              <a:lnSpc>
                <a:spcPct val="90000"/>
              </a:lnSpc>
              <a:buFontTx/>
              <a:buNone/>
            </a:pPr>
            <a:r>
              <a:rPr lang="en-US" altLang="zh-TW" sz="2600" smtClean="0"/>
              <a:t>      3) the program may be aborted.</a:t>
            </a:r>
          </a:p>
        </p:txBody>
      </p:sp>
      <p:sp>
        <p:nvSpPr>
          <p:cNvPr id="2458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Block vs. Chunk</a:t>
            </a:r>
            <a:endParaRPr lang="zh-TW" altLang="en-US" smtClean="0"/>
          </a:p>
        </p:txBody>
      </p:sp>
      <p:sp>
        <p:nvSpPr>
          <p:cNvPr id="25603" name="Rectangle 3"/>
          <p:cNvSpPr>
            <a:spLocks noGrp="1" noChangeArrowheads="1"/>
          </p:cNvSpPr>
          <p:nvPr>
            <p:ph idx="1"/>
          </p:nvPr>
        </p:nvSpPr>
        <p:spPr>
          <a:xfrm>
            <a:off x="457200" y="1719263"/>
            <a:ext cx="8534400" cy="4411662"/>
          </a:xfrm>
        </p:spPr>
        <p:txBody>
          <a:bodyPr/>
          <a:lstStyle/>
          <a:p>
            <a:pPr eaLnBrk="1" hangingPunct="1">
              <a:lnSpc>
                <a:spcPct val="80000"/>
              </a:lnSpc>
              <a:buFont typeface="Wingdings" pitchFamily="2" charset="2"/>
              <a:buNone/>
            </a:pPr>
            <a:r>
              <a:rPr lang="en-US" altLang="zh-TW" sz="3200" smtClean="0"/>
              <a:t>    </a:t>
            </a:r>
            <a:r>
              <a:rPr lang="en-US" altLang="zh-TW" sz="3200" b="1" smtClean="0">
                <a:solidFill>
                  <a:schemeClr val="tx2"/>
                </a:solidFill>
              </a:rPr>
              <a:t>Blocks</a:t>
            </a:r>
            <a:r>
              <a:rPr lang="en-US" altLang="zh-TW" sz="3200" smtClean="0"/>
              <a:t> are handled by programmer, and </a:t>
            </a:r>
          </a:p>
          <a:p>
            <a:pPr eaLnBrk="1" hangingPunct="1">
              <a:lnSpc>
                <a:spcPct val="80000"/>
              </a:lnSpc>
              <a:buFont typeface="Wingdings" pitchFamily="2" charset="2"/>
              <a:buNone/>
            </a:pPr>
            <a:r>
              <a:rPr lang="en-US" altLang="zh-TW" sz="3200" b="1" smtClean="0">
                <a:solidFill>
                  <a:schemeClr val="tx2"/>
                </a:solidFill>
              </a:rPr>
              <a:t>    Chunks</a:t>
            </a:r>
            <a:r>
              <a:rPr lang="en-US" altLang="zh-TW" sz="3200" smtClean="0"/>
              <a:t> are handled by the memory  </a:t>
            </a:r>
          </a:p>
          <a:p>
            <a:pPr eaLnBrk="1" hangingPunct="1">
              <a:lnSpc>
                <a:spcPct val="80000"/>
              </a:lnSpc>
              <a:buFont typeface="Wingdings" pitchFamily="2" charset="2"/>
              <a:buNone/>
            </a:pPr>
            <a:r>
              <a:rPr lang="en-US" altLang="zh-TW" sz="3200" smtClean="0"/>
              <a:t>      allocation program.</a:t>
            </a:r>
          </a:p>
          <a:p>
            <a:pPr eaLnBrk="1" hangingPunct="1">
              <a:lnSpc>
                <a:spcPct val="80000"/>
              </a:lnSpc>
            </a:pPr>
            <a:endParaRPr lang="en-US" altLang="zh-TW" sz="3200" smtClean="0"/>
          </a:p>
          <a:p>
            <a:pPr eaLnBrk="1" hangingPunct="1">
              <a:lnSpc>
                <a:spcPct val="80000"/>
              </a:lnSpc>
              <a:buFont typeface="Wingdings" pitchFamily="2" charset="2"/>
              <a:buNone/>
            </a:pPr>
            <a:r>
              <a:rPr lang="en-US" altLang="zh-TW" sz="3200" smtClean="0"/>
              <a:t>    A </a:t>
            </a:r>
            <a:r>
              <a:rPr lang="en-US" altLang="zh-TW" sz="3200" b="1" smtClean="0"/>
              <a:t>chunk </a:t>
            </a:r>
            <a:r>
              <a:rPr lang="en-US" altLang="zh-TW" sz="3200" smtClean="0"/>
              <a:t>contains a </a:t>
            </a:r>
            <a:r>
              <a:rPr lang="en-US" altLang="zh-TW" sz="3200" b="1" smtClean="0"/>
              <a:t>block</a:t>
            </a:r>
            <a:r>
              <a:rPr lang="en-US" altLang="zh-TW" sz="3200" smtClean="0"/>
              <a:t> plus some administration information, which includes </a:t>
            </a:r>
            <a:r>
              <a:rPr lang="en-US" altLang="zh-TW" sz="3200" b="1" smtClean="0"/>
              <a:t>the length of the chunk</a:t>
            </a:r>
            <a:r>
              <a:rPr lang="en-US" altLang="zh-TW" sz="3200" smtClean="0"/>
              <a:t> and is usually located just before the block.</a:t>
            </a:r>
          </a:p>
        </p:txBody>
      </p:sp>
      <p:sp>
        <p:nvSpPr>
          <p:cNvPr id="2560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Sample Assembly Code</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65DDB61E-94E2-4557-8E43-433EE8DF9EE0}" type="slidenum">
              <a:rPr lang="en-US" altLang="zh-TW" smtClean="0"/>
              <a:pPr>
                <a:defRPr/>
              </a:pPr>
              <a:t>3</a:t>
            </a:fld>
            <a:endParaRPr lang="en-US" altLang="zh-TW"/>
          </a:p>
        </p:txBody>
      </p:sp>
      <p:pic>
        <p:nvPicPr>
          <p:cNvPr id="5" name="圖片 4"/>
          <p:cNvPicPr>
            <a:picLocks noChangeAspect="1"/>
          </p:cNvPicPr>
          <p:nvPr/>
        </p:nvPicPr>
        <p:blipFill>
          <a:blip r:embed="rId2"/>
          <a:stretch>
            <a:fillRect/>
          </a:stretch>
        </p:blipFill>
        <p:spPr>
          <a:xfrm>
            <a:off x="383765" y="2074862"/>
            <a:ext cx="8280457" cy="3576637"/>
          </a:xfrm>
          <a:prstGeom prst="rect">
            <a:avLst/>
          </a:prstGeom>
        </p:spPr>
      </p:pic>
    </p:spTree>
    <p:extLst>
      <p:ext uri="{BB962C8B-B14F-4D97-AF65-F5344CB8AC3E}">
        <p14:creationId xmlns:p14="http://schemas.microsoft.com/office/powerpoint/2010/main" val="485925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22238"/>
            <a:ext cx="8001000" cy="1295400"/>
          </a:xfrm>
        </p:spPr>
        <p:txBody>
          <a:bodyPr/>
          <a:lstStyle/>
          <a:p>
            <a:pPr eaLnBrk="1" hangingPunct="1"/>
            <a:r>
              <a:rPr lang="en-US" altLang="zh-TW" smtClean="0"/>
              <a:t>Block vs. Chunk (Cont.)</a:t>
            </a:r>
            <a:endParaRPr lang="zh-TW" altLang="en-US" smtClean="0"/>
          </a:p>
        </p:txBody>
      </p:sp>
      <p:sp>
        <p:nvSpPr>
          <p:cNvPr id="26627" name="Rectangle 3"/>
          <p:cNvSpPr>
            <a:spLocks noGrp="1" noChangeArrowheads="1"/>
          </p:cNvSpPr>
          <p:nvPr>
            <p:ph idx="1"/>
          </p:nvPr>
        </p:nvSpPr>
        <p:spPr>
          <a:xfrm>
            <a:off x="0" y="1371600"/>
            <a:ext cx="8229600" cy="4411663"/>
          </a:xfrm>
        </p:spPr>
        <p:txBody>
          <a:bodyPr/>
          <a:lstStyle/>
          <a:p>
            <a:pPr eaLnBrk="1" hangingPunct="1">
              <a:buFontTx/>
              <a:buNone/>
            </a:pPr>
            <a:endParaRPr lang="en-US" altLang="zh-TW" smtClean="0"/>
          </a:p>
        </p:txBody>
      </p:sp>
      <p:pic>
        <p:nvPicPr>
          <p:cNvPr id="26628" name="Picture 4" descr="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dirty="0" smtClean="0">
              <a:ea typeface="新細明體" pitchFamily="18"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Block vs. Chunk (Cont.)</a:t>
            </a:r>
            <a:endParaRPr lang="zh-TW" altLang="en-US" smtClean="0"/>
          </a:p>
        </p:txBody>
      </p:sp>
      <p:sp>
        <p:nvSpPr>
          <p:cNvPr id="27651" name="Rectangle 3"/>
          <p:cNvSpPr>
            <a:spLocks noGrp="1" noChangeArrowheads="1"/>
          </p:cNvSpPr>
          <p:nvPr>
            <p:ph idx="1"/>
          </p:nvPr>
        </p:nvSpPr>
        <p:spPr/>
        <p:txBody>
          <a:bodyPr/>
          <a:lstStyle/>
          <a:p>
            <a:pPr eaLnBrk="1" hangingPunct="1">
              <a:buFontTx/>
              <a:buNone/>
            </a:pPr>
            <a:r>
              <a:rPr lang="en-US" altLang="zh-TW" smtClean="0"/>
              <a:t>    We need a few bits in each chunk for administration purposes:</a:t>
            </a:r>
          </a:p>
          <a:p>
            <a:pPr eaLnBrk="1" hangingPunct="1">
              <a:buFontTx/>
              <a:buNone/>
            </a:pPr>
            <a:endParaRPr lang="en-US" altLang="zh-TW" smtClean="0"/>
          </a:p>
          <a:p>
            <a:pPr lvl="1" eaLnBrk="1" hangingPunct="1"/>
            <a:r>
              <a:rPr lang="en-US" altLang="zh-TW" smtClean="0"/>
              <a:t>One of the bits is a </a:t>
            </a:r>
            <a:r>
              <a:rPr lang="en-US" altLang="zh-TW" b="1" smtClean="0">
                <a:solidFill>
                  <a:schemeClr val="tx2"/>
                </a:solidFill>
              </a:rPr>
              <a:t>free bit</a:t>
            </a:r>
            <a:r>
              <a:rPr lang="en-US" altLang="zh-TW" smtClean="0"/>
              <a:t>, which indicates whether a chunk is free or not.</a:t>
            </a:r>
          </a:p>
          <a:p>
            <a:pPr lvl="1" eaLnBrk="1" hangingPunct="1">
              <a:buFontTx/>
              <a:buNone/>
            </a:pPr>
            <a:r>
              <a:rPr lang="en-US" altLang="zh-TW" smtClean="0"/>
              <a:t> </a:t>
            </a:r>
          </a:p>
          <a:p>
            <a:pPr lvl="1" eaLnBrk="1" hangingPunct="1"/>
            <a:r>
              <a:rPr lang="en-US" altLang="zh-TW" smtClean="0"/>
              <a:t>And, the free chunks form the </a:t>
            </a:r>
            <a:r>
              <a:rPr lang="en-US" altLang="zh-TW" b="1" smtClean="0">
                <a:solidFill>
                  <a:schemeClr val="tx2"/>
                </a:solidFill>
              </a:rPr>
              <a:t>free list</a:t>
            </a:r>
            <a:r>
              <a:rPr lang="en-US" altLang="zh-TW" smtClean="0"/>
              <a:t>.</a:t>
            </a:r>
          </a:p>
        </p:txBody>
      </p:sp>
      <p:sp>
        <p:nvSpPr>
          <p:cNvPr id="2765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mtClean="0"/>
              <a:t>Basic memory allocation</a:t>
            </a:r>
            <a:endParaRPr lang="zh-TW" altLang="en-US" smtClean="0"/>
          </a:p>
        </p:txBody>
      </p:sp>
      <p:sp>
        <p:nvSpPr>
          <p:cNvPr id="28675" name="Rectangle 3"/>
          <p:cNvSpPr>
            <a:spLocks noGrp="1" noChangeArrowheads="1"/>
          </p:cNvSpPr>
          <p:nvPr>
            <p:ph idx="1"/>
          </p:nvPr>
        </p:nvSpPr>
        <p:spPr/>
        <p:txBody>
          <a:bodyPr/>
          <a:lstStyle/>
          <a:p>
            <a:pPr eaLnBrk="1" hangingPunct="1"/>
            <a:r>
              <a:rPr lang="en-US" altLang="zh-TW" smtClean="0"/>
              <a:t>The basic memory allocation  includes “malloc()” (for memory allocation) and </a:t>
            </a:r>
          </a:p>
          <a:p>
            <a:pPr eaLnBrk="1" hangingPunct="1">
              <a:buFontTx/>
              <a:buNone/>
            </a:pPr>
            <a:r>
              <a:rPr lang="en-US" altLang="zh-TW" smtClean="0"/>
              <a:t>   “free()” to de-allocate memory.</a:t>
            </a:r>
          </a:p>
          <a:p>
            <a:pPr eaLnBrk="1" hangingPunct="1"/>
            <a:endParaRPr lang="en-US" altLang="zh-TW" smtClean="0"/>
          </a:p>
          <a:p>
            <a:pPr eaLnBrk="1" hangingPunct="1"/>
            <a:r>
              <a:rPr lang="en-US" altLang="zh-TW" smtClean="0"/>
              <a:t>De-allocation is explicitly indicated by the programmer.</a:t>
            </a:r>
          </a:p>
          <a:p>
            <a:pPr eaLnBrk="1" hangingPunct="1">
              <a:buFontTx/>
              <a:buNone/>
            </a:pPr>
            <a:endParaRPr lang="en-US" altLang="zh-TW" smtClean="0"/>
          </a:p>
          <a:p>
            <a:pPr eaLnBrk="1" hangingPunct="1"/>
            <a:r>
              <a:rPr lang="en-US" altLang="zh-TW" smtClean="0"/>
              <a:t>Explicit de-allocation is a problem for programmer and compiler as well.</a:t>
            </a:r>
          </a:p>
        </p:txBody>
      </p:sp>
      <p:sp>
        <p:nvSpPr>
          <p:cNvPr id="286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mtClean="0"/>
              <a:t>Basic memory allocation</a:t>
            </a:r>
            <a:endParaRPr lang="zh-TW" altLang="en-US" smtClean="0"/>
          </a:p>
        </p:txBody>
      </p:sp>
      <p:sp>
        <p:nvSpPr>
          <p:cNvPr id="29699" name="Rectangle 3"/>
          <p:cNvSpPr>
            <a:spLocks noGrp="1" noChangeArrowheads="1"/>
          </p:cNvSpPr>
          <p:nvPr>
            <p:ph idx="1"/>
          </p:nvPr>
        </p:nvSpPr>
        <p:spPr/>
        <p:txBody>
          <a:bodyPr/>
          <a:lstStyle/>
          <a:p>
            <a:pPr eaLnBrk="1" hangingPunct="1"/>
            <a:r>
              <a:rPr lang="en-US" altLang="zh-TW" smtClean="0"/>
              <a:t>Programmer uses “free()” to de-alloctae. But, it is hard to predict lifetime of data. </a:t>
            </a:r>
          </a:p>
          <a:p>
            <a:pPr eaLnBrk="1" hangingPunct="1"/>
            <a:endParaRPr lang="en-US" altLang="zh-TW" smtClean="0"/>
          </a:p>
          <a:p>
            <a:pPr eaLnBrk="1" hangingPunct="1"/>
            <a:r>
              <a:rPr lang="en-US" altLang="zh-TW" smtClean="0"/>
              <a:t>Many programmers free memory too early by mistake and, later on, </a:t>
            </a:r>
            <a:r>
              <a:rPr lang="en-US" altLang="zh-TW" b="1" smtClean="0"/>
              <a:t>dereferencing</a:t>
            </a:r>
            <a:r>
              <a:rPr lang="en-US" altLang="zh-TW" smtClean="0"/>
              <a:t> a ‘dangling pointer’ to the freed – and possibly re-allocated – data.</a:t>
            </a:r>
          </a:p>
        </p:txBody>
      </p:sp>
      <p:sp>
        <p:nvSpPr>
          <p:cNvPr id="297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t>Basic memory allocation</a:t>
            </a:r>
            <a:endParaRPr lang="zh-TW" altLang="en-US" smtClean="0"/>
          </a:p>
        </p:txBody>
      </p:sp>
      <p:sp>
        <p:nvSpPr>
          <p:cNvPr id="30723" name="Rectangle 3"/>
          <p:cNvSpPr>
            <a:spLocks noGrp="1" noChangeArrowheads="1"/>
          </p:cNvSpPr>
          <p:nvPr>
            <p:ph idx="1"/>
          </p:nvPr>
        </p:nvSpPr>
        <p:spPr>
          <a:xfrm>
            <a:off x="457200" y="1719263"/>
            <a:ext cx="8229600" cy="4757737"/>
          </a:xfrm>
        </p:spPr>
        <p:txBody>
          <a:bodyPr/>
          <a:lstStyle/>
          <a:p>
            <a:pPr eaLnBrk="1" hangingPunct="1"/>
            <a:r>
              <a:rPr lang="en-US" altLang="zh-TW" sz="2600" smtClean="0"/>
              <a:t>This error is hard to find because:</a:t>
            </a:r>
          </a:p>
          <a:p>
            <a:pPr lvl="1" eaLnBrk="1" hangingPunct="1"/>
            <a:r>
              <a:rPr lang="en-US" altLang="zh-TW" sz="2200" smtClean="0"/>
              <a:t>The dangling pointer is de-referenced long after the “free”</a:t>
            </a:r>
          </a:p>
          <a:p>
            <a:pPr lvl="1" eaLnBrk="1" hangingPunct="1"/>
            <a:r>
              <a:rPr lang="en-US" altLang="zh-TW" sz="2200" smtClean="0"/>
              <a:t>After dereferencing, the program can still proceed without being detected</a:t>
            </a:r>
          </a:p>
          <a:p>
            <a:pPr lvl="1" eaLnBrk="1" hangingPunct="1"/>
            <a:r>
              <a:rPr lang="en-US" altLang="zh-TW" sz="2200" smtClean="0"/>
              <a:t>Interactive system prohibits reproduce exact sequence of memory allocation and de-allocation that are required for debugging. </a:t>
            </a:r>
          </a:p>
          <a:p>
            <a:pPr lvl="1" eaLnBrk="1" hangingPunct="1">
              <a:buFont typeface="Wingdings" pitchFamily="2" charset="2"/>
              <a:buNone/>
            </a:pPr>
            <a:endParaRPr lang="en-US" altLang="zh-TW" sz="2200" smtClean="0"/>
          </a:p>
          <a:p>
            <a:pPr eaLnBrk="1" hangingPunct="1"/>
            <a:r>
              <a:rPr lang="en-US" altLang="zh-TW" sz="2600" smtClean="0"/>
              <a:t>Therefore, implicit de-allocation (automatic garbage collection) next is preferred.</a:t>
            </a:r>
          </a:p>
        </p:txBody>
      </p:sp>
      <p:sp>
        <p:nvSpPr>
          <p:cNvPr id="307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t>Implicit de-allocation</a:t>
            </a:r>
          </a:p>
        </p:txBody>
      </p:sp>
      <p:sp>
        <p:nvSpPr>
          <p:cNvPr id="31747" name="Rectangle 3"/>
          <p:cNvSpPr>
            <a:spLocks noGrp="1" noChangeArrowheads="1"/>
          </p:cNvSpPr>
          <p:nvPr>
            <p:ph idx="1"/>
          </p:nvPr>
        </p:nvSpPr>
        <p:spPr/>
        <p:txBody>
          <a:bodyPr/>
          <a:lstStyle/>
          <a:p>
            <a:pPr eaLnBrk="1" hangingPunct="1">
              <a:buFontTx/>
              <a:buNone/>
            </a:pPr>
            <a:r>
              <a:rPr lang="en-US" altLang="zh-TW" smtClean="0"/>
              <a:t>   Implicit de-allocation, </a:t>
            </a:r>
          </a:p>
          <a:p>
            <a:pPr eaLnBrk="1" hangingPunct="1">
              <a:buFontTx/>
              <a:buNone/>
            </a:pPr>
            <a:r>
              <a:rPr lang="en-US" altLang="zh-TW" smtClean="0"/>
              <a:t>      called </a:t>
            </a:r>
            <a:r>
              <a:rPr lang="en-US" altLang="zh-TW" b="1" smtClean="0">
                <a:solidFill>
                  <a:schemeClr val="tx2"/>
                </a:solidFill>
              </a:rPr>
              <a:t>garbage collection</a:t>
            </a:r>
            <a:r>
              <a:rPr lang="en-US" altLang="zh-TW" smtClean="0"/>
              <a:t> , </a:t>
            </a:r>
          </a:p>
          <a:p>
            <a:pPr eaLnBrk="1" hangingPunct="1">
              <a:buFontTx/>
              <a:buNone/>
            </a:pPr>
            <a:endParaRPr lang="en-US" altLang="zh-TW" smtClean="0"/>
          </a:p>
          <a:p>
            <a:pPr eaLnBrk="1" hangingPunct="1">
              <a:buFontTx/>
              <a:buNone/>
            </a:pPr>
            <a:r>
              <a:rPr lang="en-US" altLang="zh-TW" smtClean="0"/>
              <a:t>   is the automatic reclamation of memory </a:t>
            </a:r>
          </a:p>
          <a:p>
            <a:pPr eaLnBrk="1" hangingPunct="1">
              <a:buFontTx/>
              <a:buNone/>
            </a:pPr>
            <a:r>
              <a:rPr lang="en-US" altLang="zh-TW" smtClean="0"/>
              <a:t>       that is no longer in use </a:t>
            </a:r>
          </a:p>
          <a:p>
            <a:pPr eaLnBrk="1" hangingPunct="1">
              <a:buFontTx/>
              <a:buNone/>
            </a:pPr>
            <a:r>
              <a:rPr lang="en-US" altLang="zh-TW" smtClean="0"/>
              <a:t>           by the application program.</a:t>
            </a:r>
          </a:p>
          <a:p>
            <a:pPr eaLnBrk="1" hangingPunct="1"/>
            <a:endParaRPr lang="en-US" altLang="zh-TW" smtClean="0"/>
          </a:p>
        </p:txBody>
      </p:sp>
      <p:sp>
        <p:nvSpPr>
          <p:cNvPr id="3174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smtClean="0"/>
              <a:t>Garbage collection algorithm</a:t>
            </a:r>
            <a:endParaRPr lang="zh-TW" altLang="en-US" smtClean="0"/>
          </a:p>
        </p:txBody>
      </p:sp>
      <p:sp>
        <p:nvSpPr>
          <p:cNvPr id="32771" name="Rectangle 3"/>
          <p:cNvSpPr>
            <a:spLocks noGrp="1" noChangeArrowheads="1"/>
          </p:cNvSpPr>
          <p:nvPr>
            <p:ph idx="1"/>
          </p:nvPr>
        </p:nvSpPr>
        <p:spPr/>
        <p:txBody>
          <a:bodyPr/>
          <a:lstStyle/>
          <a:p>
            <a:pPr eaLnBrk="1" hangingPunct="1">
              <a:buFontTx/>
              <a:buNone/>
            </a:pPr>
            <a:r>
              <a:rPr lang="en-US" altLang="zh-TW" sz="2600" smtClean="0"/>
              <a:t>   The garbage collection is to reclaim automatically the set of memory chunks that will no longer be used by the program (</a:t>
            </a:r>
            <a:r>
              <a:rPr lang="en-US" altLang="zh-TW" sz="2600" b="1" smtClean="0">
                <a:solidFill>
                  <a:schemeClr val="tx2"/>
                </a:solidFill>
              </a:rPr>
              <a:t>garbage)</a:t>
            </a:r>
            <a:r>
              <a:rPr lang="en-US" altLang="zh-TW" sz="2600" smtClean="0"/>
              <a:t>:</a:t>
            </a:r>
          </a:p>
          <a:p>
            <a:pPr eaLnBrk="1" hangingPunct="1">
              <a:buFontTx/>
              <a:buNone/>
            </a:pPr>
            <a:r>
              <a:rPr lang="en-US" altLang="zh-TW" sz="2600" smtClean="0"/>
              <a:t> </a:t>
            </a:r>
          </a:p>
          <a:p>
            <a:pPr eaLnBrk="1" hangingPunct="1">
              <a:buFontTx/>
              <a:buNone/>
            </a:pPr>
            <a:r>
              <a:rPr lang="en-US" altLang="zh-TW" sz="2600" smtClean="0"/>
              <a:t>     1) </a:t>
            </a:r>
            <a:r>
              <a:rPr lang="en-US" altLang="zh-TW" sz="2600" b="1" smtClean="0">
                <a:solidFill>
                  <a:schemeClr val="tx2"/>
                </a:solidFill>
              </a:rPr>
              <a:t>Chunks to which there are no pointers</a:t>
            </a:r>
            <a:r>
              <a:rPr lang="en-US" altLang="zh-TW" sz="2600" smtClean="0"/>
              <a:t>, and </a:t>
            </a:r>
          </a:p>
          <a:p>
            <a:pPr eaLnBrk="1" hangingPunct="1">
              <a:buFont typeface="Wingdings" pitchFamily="2" charset="2"/>
              <a:buNone/>
            </a:pPr>
            <a:r>
              <a:rPr lang="en-US" altLang="zh-TW" sz="2600" smtClean="0"/>
              <a:t>    </a:t>
            </a:r>
          </a:p>
          <a:p>
            <a:pPr eaLnBrk="1" hangingPunct="1">
              <a:buFont typeface="Wingdings" pitchFamily="2" charset="2"/>
              <a:buNone/>
            </a:pPr>
            <a:r>
              <a:rPr lang="en-US" altLang="zh-TW" sz="2600" smtClean="0"/>
              <a:t>     2) </a:t>
            </a:r>
            <a:r>
              <a:rPr lang="en-US" altLang="zh-TW" sz="2600" b="1" smtClean="0">
                <a:solidFill>
                  <a:schemeClr val="tx2"/>
                </a:solidFill>
              </a:rPr>
              <a:t>Chunks that are not reachable </a:t>
            </a:r>
          </a:p>
          <a:p>
            <a:pPr eaLnBrk="1" hangingPunct="1">
              <a:buFont typeface="Wingdings" pitchFamily="2" charset="2"/>
              <a:buNone/>
            </a:pPr>
            <a:r>
              <a:rPr lang="en-US" altLang="zh-TW" sz="2600" b="1" smtClean="0">
                <a:solidFill>
                  <a:schemeClr val="tx2"/>
                </a:solidFill>
              </a:rPr>
              <a:t>          from the non-heap-allocated program data</a:t>
            </a:r>
            <a:r>
              <a:rPr lang="en-US" altLang="zh-TW" sz="2600" smtClean="0"/>
              <a:t>.</a:t>
            </a:r>
          </a:p>
        </p:txBody>
      </p:sp>
      <p:sp>
        <p:nvSpPr>
          <p:cNvPr id="327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mtClean="0"/>
              <a:t>Garbage collection algorithm</a:t>
            </a:r>
            <a:endParaRPr lang="zh-TW" altLang="en-US" smtClean="0"/>
          </a:p>
        </p:txBody>
      </p:sp>
      <p:sp>
        <p:nvSpPr>
          <p:cNvPr id="33795" name="Rectangle 3"/>
          <p:cNvSpPr>
            <a:spLocks noGrp="1" noChangeArrowheads="1"/>
          </p:cNvSpPr>
          <p:nvPr>
            <p:ph idx="1"/>
          </p:nvPr>
        </p:nvSpPr>
        <p:spPr/>
        <p:txBody>
          <a:bodyPr/>
          <a:lstStyle/>
          <a:p>
            <a:pPr eaLnBrk="1" hangingPunct="1">
              <a:buFontTx/>
              <a:buNone/>
            </a:pPr>
            <a:r>
              <a:rPr lang="en-US" altLang="zh-TW" smtClean="0"/>
              <a:t>   1) ‘No-pointers’ above leads to a technique called </a:t>
            </a:r>
            <a:r>
              <a:rPr lang="en-US" altLang="zh-TW" b="1" smtClean="0">
                <a:solidFill>
                  <a:schemeClr val="tx2"/>
                </a:solidFill>
              </a:rPr>
              <a:t>reference counting</a:t>
            </a:r>
            <a:r>
              <a:rPr lang="en-US" altLang="zh-TW" smtClean="0"/>
              <a:t>. </a:t>
            </a:r>
          </a:p>
          <a:p>
            <a:pPr eaLnBrk="1" hangingPunct="1">
              <a:buFontTx/>
              <a:buNone/>
            </a:pPr>
            <a:endParaRPr lang="en-US" altLang="zh-TW" smtClean="0"/>
          </a:p>
          <a:p>
            <a:pPr eaLnBrk="1" hangingPunct="1">
              <a:buFontTx/>
              <a:buNone/>
            </a:pPr>
            <a:r>
              <a:rPr lang="en-US" altLang="zh-TW" smtClean="0"/>
              <a:t>   It directly identifies garbage chunks. </a:t>
            </a:r>
          </a:p>
          <a:p>
            <a:pPr eaLnBrk="1" hangingPunct="1">
              <a:buFontTx/>
              <a:buNone/>
            </a:pPr>
            <a:r>
              <a:rPr lang="en-US" altLang="zh-TW" smtClean="0"/>
              <a:t>   It is simple and reasonably efficient, </a:t>
            </a:r>
          </a:p>
          <a:p>
            <a:pPr eaLnBrk="1" hangingPunct="1">
              <a:buFontTx/>
              <a:buNone/>
            </a:pPr>
            <a:r>
              <a:rPr lang="en-US" altLang="zh-TW" smtClean="0"/>
              <a:t>   but requires all pointer actions to be monitored during program execution </a:t>
            </a:r>
          </a:p>
          <a:p>
            <a:pPr eaLnBrk="1" hangingPunct="1">
              <a:buFontTx/>
              <a:buNone/>
            </a:pPr>
            <a:r>
              <a:rPr lang="en-US" altLang="zh-TW" smtClean="0"/>
              <a:t>   and may not recover all garbage chunks.</a:t>
            </a:r>
          </a:p>
        </p:txBody>
      </p:sp>
      <p:sp>
        <p:nvSpPr>
          <p:cNvPr id="3379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mtClean="0"/>
              <a:t>Reference Counting</a:t>
            </a:r>
          </a:p>
        </p:txBody>
      </p:sp>
      <p:sp>
        <p:nvSpPr>
          <p:cNvPr id="34819" name="Rectangle 3"/>
          <p:cNvSpPr>
            <a:spLocks noGrp="1" noChangeArrowheads="1"/>
          </p:cNvSpPr>
          <p:nvPr>
            <p:ph idx="1"/>
          </p:nvPr>
        </p:nvSpPr>
        <p:spPr/>
        <p:txBody>
          <a:bodyPr/>
          <a:lstStyle/>
          <a:p>
            <a:pPr eaLnBrk="1" hangingPunct="1">
              <a:buFontTx/>
              <a:buNone/>
            </a:pPr>
            <a:r>
              <a:rPr lang="en-US" altLang="zh-TW" smtClean="0"/>
              <a:t>    Reference counting records in each chunk   </a:t>
            </a:r>
          </a:p>
          <a:p>
            <a:pPr eaLnBrk="1" hangingPunct="1">
              <a:buFontTx/>
              <a:buNone/>
            </a:pPr>
            <a:r>
              <a:rPr lang="en-US" altLang="zh-TW" smtClean="0"/>
              <a:t>    the number of pointers </a:t>
            </a:r>
          </a:p>
          <a:p>
            <a:pPr eaLnBrk="1" hangingPunct="1">
              <a:buFontTx/>
              <a:buNone/>
            </a:pPr>
            <a:r>
              <a:rPr lang="en-US" altLang="zh-TW" smtClean="0"/>
              <a:t>        that point to it; </a:t>
            </a:r>
          </a:p>
          <a:p>
            <a:pPr eaLnBrk="1" hangingPunct="1">
              <a:buFontTx/>
              <a:buNone/>
            </a:pPr>
            <a:endParaRPr lang="en-US" altLang="zh-TW" smtClean="0"/>
          </a:p>
          <a:p>
            <a:pPr eaLnBrk="1" hangingPunct="1">
              <a:buFontTx/>
              <a:buNone/>
            </a:pPr>
            <a:r>
              <a:rPr lang="en-US" altLang="zh-TW" smtClean="0"/>
              <a:t>    when the number drops to zero, </a:t>
            </a:r>
          </a:p>
          <a:p>
            <a:pPr eaLnBrk="1" hangingPunct="1">
              <a:buFontTx/>
              <a:buNone/>
            </a:pPr>
            <a:r>
              <a:rPr lang="en-US" altLang="zh-TW" smtClean="0"/>
              <a:t>    the chunk is declared “garbage”.</a:t>
            </a:r>
          </a:p>
        </p:txBody>
      </p:sp>
      <p:sp>
        <p:nvSpPr>
          <p:cNvPr id="348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smtClean="0"/>
              <a:t>Reference Counting</a:t>
            </a:r>
            <a:endParaRPr lang="zh-TW" altLang="en-US" smtClean="0"/>
          </a:p>
        </p:txBody>
      </p:sp>
      <p:sp>
        <p:nvSpPr>
          <p:cNvPr id="35843" name="Rectangle 3"/>
          <p:cNvSpPr>
            <a:spLocks noGrp="1" noChangeArrowheads="1"/>
          </p:cNvSpPr>
          <p:nvPr>
            <p:ph idx="1"/>
          </p:nvPr>
        </p:nvSpPr>
        <p:spPr/>
        <p:txBody>
          <a:bodyPr/>
          <a:lstStyle/>
          <a:p>
            <a:pPr eaLnBrk="1" hangingPunct="1"/>
            <a:r>
              <a:rPr lang="en-US" altLang="zh-TW" smtClean="0"/>
              <a:t>Chunks with reference count in a heap</a:t>
            </a:r>
          </a:p>
        </p:txBody>
      </p:sp>
      <p:pic>
        <p:nvPicPr>
          <p:cNvPr id="35844" name="Picture 4" descr="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64770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r>
              <a:rPr lang="en-US" altLang="zh-TW" smtClean="0"/>
              <a:t> Static Allocation</a:t>
            </a:r>
            <a:endParaRPr lang="zh-TW" altLang="en-US" smtClean="0"/>
          </a:p>
        </p:txBody>
      </p:sp>
      <p:sp>
        <p:nvSpPr>
          <p:cNvPr id="3075" name="內容版面配置區 2"/>
          <p:cNvSpPr>
            <a:spLocks noGrp="1"/>
          </p:cNvSpPr>
          <p:nvPr>
            <p:ph idx="1"/>
          </p:nvPr>
        </p:nvSpPr>
        <p:spPr/>
        <p:txBody>
          <a:bodyPr/>
          <a:lstStyle/>
          <a:p>
            <a:pPr algn="just">
              <a:buFontTx/>
              <a:buNone/>
              <a:defRPr/>
            </a:pPr>
            <a:r>
              <a:rPr lang="en-US" altLang="zh-TW" sz="2800" dirty="0" smtClean="0"/>
              <a:t>   Originally, all data were global. Correspondingly, all memory allocation was </a:t>
            </a:r>
            <a:r>
              <a:rPr lang="en-US" altLang="zh-TW" sz="2800" dirty="0" smtClean="0">
                <a:solidFill>
                  <a:schemeClr val="accent2"/>
                </a:solidFill>
              </a:rPr>
              <a:t>static</a:t>
            </a:r>
            <a:r>
              <a:rPr lang="en-US" altLang="zh-TW" sz="2800" dirty="0" smtClean="0"/>
              <a:t>. </a:t>
            </a:r>
          </a:p>
          <a:p>
            <a:pPr algn="just">
              <a:buFontTx/>
              <a:buNone/>
              <a:defRPr/>
            </a:pPr>
            <a:r>
              <a:rPr lang="en-US" altLang="zh-TW" sz="2800" dirty="0" smtClean="0"/>
              <a:t>   During compilation, data was simply placed at a </a:t>
            </a:r>
            <a:r>
              <a:rPr lang="en-US" altLang="zh-TW" sz="2800" dirty="0" smtClean="0">
                <a:solidFill>
                  <a:schemeClr val="accent2"/>
                </a:solidFill>
              </a:rPr>
              <a:t>fixed memory address </a:t>
            </a:r>
            <a:r>
              <a:rPr lang="en-US" altLang="zh-TW" sz="2800" dirty="0" smtClean="0"/>
              <a:t>for the entire execution of a program. This is called </a:t>
            </a:r>
            <a:r>
              <a:rPr lang="en-US" altLang="zh-TW" sz="2800" dirty="0" smtClean="0">
                <a:solidFill>
                  <a:schemeClr val="accent6"/>
                </a:solidFill>
              </a:rPr>
              <a:t>static allocation.</a:t>
            </a:r>
          </a:p>
          <a:p>
            <a:pPr algn="just">
              <a:buFontTx/>
              <a:buNone/>
              <a:defRPr/>
            </a:pPr>
            <a:r>
              <a:rPr lang="en-US" altLang="zh-TW" sz="2800" dirty="0" smtClean="0"/>
              <a:t>   </a:t>
            </a:r>
          </a:p>
          <a:p>
            <a:pPr algn="just">
              <a:buFontTx/>
              <a:buNone/>
              <a:defRPr/>
            </a:pPr>
            <a:r>
              <a:rPr lang="en-US" altLang="zh-TW" sz="2800" dirty="0" smtClean="0"/>
              <a:t>   Examples are all assembly languages, Cobol, and Fortran. </a:t>
            </a:r>
            <a:endParaRPr lang="zh-TW" altLang="en-US" sz="2800" dirty="0" smtClean="0"/>
          </a:p>
        </p:txBody>
      </p:sp>
      <p:sp>
        <p:nvSpPr>
          <p:cNvPr id="410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mtClean="0"/>
              <a:t>Circularity in Reference Counting</a:t>
            </a:r>
          </a:p>
        </p:txBody>
      </p:sp>
      <p:sp>
        <p:nvSpPr>
          <p:cNvPr id="36867" name="Rectangle 3"/>
          <p:cNvSpPr>
            <a:spLocks noGrp="1" noChangeArrowheads="1"/>
          </p:cNvSpPr>
          <p:nvPr>
            <p:ph idx="1"/>
          </p:nvPr>
        </p:nvSpPr>
        <p:spPr/>
        <p:txBody>
          <a:bodyPr/>
          <a:lstStyle/>
          <a:p>
            <a:pPr algn="just" eaLnBrk="1" hangingPunct="1">
              <a:buFontTx/>
              <a:buNone/>
            </a:pPr>
            <a:r>
              <a:rPr lang="en-US" altLang="zh-TW" smtClean="0"/>
              <a:t>   In Fig. 12.15 next, the two objects point to each other forming a circular structure. </a:t>
            </a:r>
          </a:p>
          <a:p>
            <a:pPr algn="just" eaLnBrk="1" hangingPunct="1">
              <a:buFontTx/>
              <a:buNone/>
            </a:pPr>
            <a:endParaRPr lang="en-US" altLang="zh-TW" smtClean="0"/>
          </a:p>
          <a:p>
            <a:pPr algn="just" eaLnBrk="1" hangingPunct="1">
              <a:buFontTx/>
              <a:buNone/>
            </a:pPr>
            <a:r>
              <a:rPr lang="en-US" altLang="zh-TW" smtClean="0"/>
              <a:t>   If the global pointer p is set to null, the object’s reference count is reduced from 2 to 1. Now, both objects have a non-zero count (thus will NOT be de-allocated), but neither is accessible through any external pointer.</a:t>
            </a:r>
          </a:p>
        </p:txBody>
      </p:sp>
      <p:sp>
        <p:nvSpPr>
          <p:cNvPr id="3686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93888"/>
            <a:ext cx="73152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7EA26DE-C08B-4C51-9275-33BA8ED3CB82}" type="slidenum">
              <a:rPr lang="en-US" altLang="zh-TW" smtClean="0">
                <a:ea typeface="新細明體" pitchFamily="18" charset="-120"/>
              </a:rPr>
              <a:pPr eaLnBrk="1" hangingPunct="1"/>
              <a:t>41</a:t>
            </a:fld>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 Mark-Sweep Garbage Collection</a:t>
            </a:r>
          </a:p>
        </p:txBody>
      </p:sp>
      <p:sp>
        <p:nvSpPr>
          <p:cNvPr id="38915" name="Rectangle 3"/>
          <p:cNvSpPr>
            <a:spLocks noGrp="1" noChangeArrowheads="1"/>
          </p:cNvSpPr>
          <p:nvPr>
            <p:ph idx="1"/>
          </p:nvPr>
        </p:nvSpPr>
        <p:spPr/>
        <p:txBody>
          <a:bodyPr/>
          <a:lstStyle/>
          <a:p>
            <a:pPr algn="just" eaLnBrk="1" hangingPunct="1">
              <a:buFontTx/>
              <a:buNone/>
            </a:pPr>
            <a:r>
              <a:rPr lang="en-US" altLang="zh-TW" smtClean="0"/>
              <a:t>   Marking phase: </a:t>
            </a:r>
          </a:p>
          <a:p>
            <a:pPr algn="just" eaLnBrk="1" hangingPunct="1">
              <a:buFontTx/>
              <a:buNone/>
            </a:pPr>
            <a:r>
              <a:rPr lang="en-US" altLang="zh-TW" smtClean="0"/>
              <a:t>   1) Starting with global pointers and pointers in stack frames, we mark reachable heap objects (perhaps setting a bit in the object’s header). </a:t>
            </a:r>
          </a:p>
          <a:p>
            <a:pPr algn="just" eaLnBrk="1" hangingPunct="1">
              <a:buFontTx/>
              <a:buNone/>
            </a:pPr>
            <a:endParaRPr lang="en-US" altLang="zh-TW" smtClean="0"/>
          </a:p>
          <a:p>
            <a:pPr algn="just" eaLnBrk="1" hangingPunct="1">
              <a:buFontTx/>
              <a:buNone/>
            </a:pPr>
            <a:r>
              <a:rPr lang="en-US" altLang="zh-TW" smtClean="0"/>
              <a:t>   2) Then, follow the pointers in the marked objects until all live objects are marked.</a:t>
            </a:r>
          </a:p>
        </p:txBody>
      </p:sp>
      <p:sp>
        <p:nvSpPr>
          <p:cNvPr id="389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smtClean="0"/>
              <a:t>Mark-Sweep Garbage Collection (Cont.)</a:t>
            </a:r>
            <a:endParaRPr lang="zh-TW" altLang="en-US" smtClean="0"/>
          </a:p>
        </p:txBody>
      </p:sp>
      <p:sp>
        <p:nvSpPr>
          <p:cNvPr id="39939" name="內容版面配置區 2"/>
          <p:cNvSpPr>
            <a:spLocks noGrp="1"/>
          </p:cNvSpPr>
          <p:nvPr>
            <p:ph idx="1"/>
          </p:nvPr>
        </p:nvSpPr>
        <p:spPr/>
        <p:txBody>
          <a:bodyPr/>
          <a:lstStyle/>
          <a:p>
            <a:pPr>
              <a:buFontTx/>
              <a:buNone/>
            </a:pPr>
            <a:r>
              <a:rPr lang="en-US" altLang="zh-TW" smtClean="0"/>
              <a:t>Sweep phase:</a:t>
            </a:r>
          </a:p>
          <a:p>
            <a:pPr>
              <a:buFontTx/>
              <a:buNone/>
            </a:pPr>
            <a:r>
              <a:rPr lang="en-US" altLang="zh-TW" smtClean="0"/>
              <a:t>   After marking phase, any object not marked is regarded as garbage that may be freed.</a:t>
            </a:r>
          </a:p>
          <a:p>
            <a:pPr>
              <a:buFontTx/>
              <a:buNone/>
            </a:pPr>
            <a:r>
              <a:rPr lang="en-US" altLang="zh-TW" smtClean="0"/>
              <a:t>   We then “sweep” through the heap, collecting all unmarked objects and returning them to the free space list for later reuse.</a:t>
            </a:r>
          </a:p>
          <a:p>
            <a:pPr>
              <a:buFontTx/>
              <a:buNone/>
            </a:pPr>
            <a:r>
              <a:rPr lang="en-US" altLang="zh-TW" smtClean="0"/>
              <a:t>Compaction phase:</a:t>
            </a:r>
          </a:p>
          <a:p>
            <a:pPr>
              <a:buFontTx/>
              <a:buNone/>
            </a:pPr>
            <a:r>
              <a:rPr lang="en-US" altLang="zh-TW" smtClean="0"/>
              <a:t>   We can add a compaction phase as shown in Fig. 12.17.</a:t>
            </a:r>
            <a:endParaRPr lang="zh-TW" altLang="en-US" smtClean="0"/>
          </a:p>
          <a:p>
            <a:pPr>
              <a:buFontTx/>
              <a:buNone/>
            </a:pPr>
            <a:endParaRPr lang="en-US" altLang="zh-TW" smtClean="0"/>
          </a:p>
          <a:p>
            <a:pPr>
              <a:buFontTx/>
              <a:buNone/>
            </a:pPr>
            <a:endParaRPr lang="zh-TW" altLang="en-US" smtClean="0"/>
          </a:p>
        </p:txBody>
      </p:sp>
      <p:sp>
        <p:nvSpPr>
          <p:cNvPr id="3994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732713"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80867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23744FE-6B93-4CF8-8D5B-441A7DE35CED}" type="slidenum">
              <a:rPr lang="en-US" altLang="zh-TW" smtClean="0">
                <a:ea typeface="新細明體" pitchFamily="18" charset="-120"/>
              </a:rPr>
              <a:pPr eaLnBrk="1" hangingPunct="1"/>
              <a:t>44</a:t>
            </a:fld>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p:txBody>
          <a:bodyPr/>
          <a:lstStyle/>
          <a:p>
            <a:endParaRPr lang="zh-TW" altLang="en-US" smtClean="0"/>
          </a:p>
        </p:txBody>
      </p:sp>
      <p:sp>
        <p:nvSpPr>
          <p:cNvPr id="41987" name="內容版面配置區 2"/>
          <p:cNvSpPr>
            <a:spLocks noGrp="1"/>
          </p:cNvSpPr>
          <p:nvPr>
            <p:ph idx="1"/>
          </p:nvPr>
        </p:nvSpPr>
        <p:spPr/>
        <p:txBody>
          <a:bodyPr/>
          <a:lstStyle/>
          <a:p>
            <a:pPr algn="just">
              <a:buFontTx/>
              <a:buNone/>
            </a:pPr>
            <a:r>
              <a:rPr lang="en-US" altLang="zh-TW" smtClean="0"/>
              <a:t>   The mark-sweep scheme has a problem that all heap objects must be swept. This can be costly if most objects are dead. </a:t>
            </a:r>
          </a:p>
          <a:p>
            <a:pPr algn="just">
              <a:buFontTx/>
              <a:buNone/>
            </a:pPr>
            <a:endParaRPr lang="en-US" altLang="zh-TW" smtClean="0"/>
          </a:p>
          <a:p>
            <a:pPr algn="just">
              <a:buFontTx/>
              <a:buNone/>
            </a:pPr>
            <a:r>
              <a:rPr lang="en-US" altLang="zh-TW" smtClean="0"/>
              <a:t>   On the other hand, copying collector examines ONLY live objects.</a:t>
            </a:r>
            <a:endParaRPr lang="zh-TW" altLang="en-US" smtClean="0"/>
          </a:p>
        </p:txBody>
      </p:sp>
      <p:sp>
        <p:nvSpPr>
          <p:cNvPr id="4198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t> Copying Collectors</a:t>
            </a:r>
          </a:p>
        </p:txBody>
      </p:sp>
      <p:sp>
        <p:nvSpPr>
          <p:cNvPr id="43011" name="Rectangle 3"/>
          <p:cNvSpPr>
            <a:spLocks noGrp="1" noChangeArrowheads="1"/>
          </p:cNvSpPr>
          <p:nvPr>
            <p:ph idx="1"/>
          </p:nvPr>
        </p:nvSpPr>
        <p:spPr/>
        <p:txBody>
          <a:bodyPr/>
          <a:lstStyle/>
          <a:p>
            <a:pPr algn="just" eaLnBrk="1" hangingPunct="1">
              <a:buFontTx/>
              <a:buNone/>
            </a:pPr>
            <a:r>
              <a:rPr lang="en-US" altLang="zh-TW" smtClean="0"/>
              <a:t> We divide the heap into two halves: </a:t>
            </a:r>
          </a:p>
          <a:p>
            <a:pPr algn="just" eaLnBrk="1" hangingPunct="1">
              <a:buFontTx/>
              <a:buNone/>
            </a:pPr>
            <a:r>
              <a:rPr lang="en-US" altLang="zh-TW" smtClean="0"/>
              <a:t>      1) the </a:t>
            </a:r>
            <a:r>
              <a:rPr lang="en-US" altLang="zh-TW" b="1" smtClean="0"/>
              <a:t>from</a:t>
            </a:r>
            <a:r>
              <a:rPr lang="en-US" altLang="zh-TW" smtClean="0"/>
              <a:t> space</a:t>
            </a:r>
          </a:p>
          <a:p>
            <a:pPr algn="just" eaLnBrk="1" hangingPunct="1">
              <a:buFontTx/>
              <a:buNone/>
            </a:pPr>
            <a:r>
              <a:rPr lang="en-US" altLang="zh-TW" smtClean="0"/>
              <a:t>      2) the </a:t>
            </a:r>
            <a:r>
              <a:rPr lang="en-US" altLang="zh-TW" b="1" smtClean="0"/>
              <a:t>to</a:t>
            </a:r>
            <a:r>
              <a:rPr lang="en-US" altLang="zh-TW" smtClean="0"/>
              <a:t> space.</a:t>
            </a:r>
          </a:p>
          <a:p>
            <a:pPr algn="just" eaLnBrk="1" hangingPunct="1">
              <a:buFontTx/>
              <a:buNone/>
            </a:pPr>
            <a:endParaRPr lang="en-US" altLang="zh-TW" smtClean="0"/>
          </a:p>
          <a:p>
            <a:pPr algn="just" eaLnBrk="1" hangingPunct="1">
              <a:buFontTx/>
              <a:buNone/>
            </a:pPr>
            <a:r>
              <a:rPr lang="en-US" altLang="zh-TW" smtClean="0"/>
              <a:t> We allocate objects in the from space. When it is exhausted, we collect live objects and copy them to the to space. </a:t>
            </a:r>
          </a:p>
          <a:p>
            <a:pPr algn="just" eaLnBrk="1" hangingPunct="1">
              <a:buFontTx/>
              <a:buNone/>
            </a:pPr>
            <a:endParaRPr lang="en-US" altLang="zh-TW" smtClean="0"/>
          </a:p>
        </p:txBody>
      </p:sp>
      <p:sp>
        <p:nvSpPr>
          <p:cNvPr id="4301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7378700"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F12E2A8-5389-46C8-883C-4C2EA8B93217}" type="slidenum">
              <a:rPr lang="en-US" altLang="zh-TW" smtClean="0">
                <a:ea typeface="新細明體" pitchFamily="18" charset="-120"/>
              </a:rPr>
              <a:pPr eaLnBrk="1" hangingPunct="1"/>
              <a:t>47</a:t>
            </a:fld>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9867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A5E42E-5A43-4CFF-BF63-CEEEAED846B4}" type="slidenum">
              <a:rPr lang="en-US" altLang="zh-TW" smtClean="0">
                <a:ea typeface="新細明體" pitchFamily="18" charset="-120"/>
              </a:rPr>
              <a:pPr eaLnBrk="1" hangingPunct="1"/>
              <a:t>48</a:t>
            </a:fld>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r>
              <a:rPr lang="en-US" altLang="zh-TW" smtClean="0"/>
              <a:t> Static Allocation (Cont.)</a:t>
            </a:r>
            <a:endParaRPr lang="zh-TW" altLang="en-US" smtClean="0"/>
          </a:p>
        </p:txBody>
      </p:sp>
      <p:sp>
        <p:nvSpPr>
          <p:cNvPr id="5123" name="內容版面配置區 2"/>
          <p:cNvSpPr>
            <a:spLocks noGrp="1"/>
          </p:cNvSpPr>
          <p:nvPr>
            <p:ph idx="1"/>
          </p:nvPr>
        </p:nvSpPr>
        <p:spPr/>
        <p:txBody>
          <a:bodyPr/>
          <a:lstStyle/>
          <a:p>
            <a:pPr algn="just">
              <a:buFontTx/>
              <a:buNone/>
            </a:pPr>
            <a:r>
              <a:rPr lang="en-US" altLang="zh-TW" sz="2800" dirty="0" smtClean="0"/>
              <a:t>   Static allocation can be quite wasteful of memory space. To reduce storage needs, in Fortran, the </a:t>
            </a:r>
            <a:r>
              <a:rPr lang="en-US" altLang="zh-TW" sz="2800" i="1" dirty="0" smtClean="0"/>
              <a:t>equivalent </a:t>
            </a:r>
            <a:r>
              <a:rPr lang="en-US" altLang="zh-TW" sz="2800" dirty="0" smtClean="0"/>
              <a:t>statement overlays variables by forcing two variables to share the same memory locations. In C,C++, </a:t>
            </a:r>
            <a:r>
              <a:rPr lang="en-US" altLang="zh-TW" sz="2800" i="1" dirty="0" smtClean="0">
                <a:solidFill>
                  <a:srgbClr val="FF0000"/>
                </a:solidFill>
              </a:rPr>
              <a:t>union</a:t>
            </a:r>
            <a:r>
              <a:rPr lang="en-US" altLang="zh-TW" sz="2800" dirty="0" smtClean="0"/>
              <a:t> does this too.</a:t>
            </a:r>
          </a:p>
          <a:p>
            <a:pPr algn="just">
              <a:buFontTx/>
              <a:buNone/>
            </a:pPr>
            <a:r>
              <a:rPr lang="en-US" altLang="zh-TW" sz="2800" dirty="0" smtClean="0"/>
              <a:t>    </a:t>
            </a:r>
          </a:p>
          <a:p>
            <a:pPr algn="just">
              <a:buFontTx/>
              <a:buNone/>
            </a:pPr>
            <a:r>
              <a:rPr lang="en-US" altLang="zh-TW" sz="2800" dirty="0" smtClean="0"/>
              <a:t>   Overlaying hurts program readability, as assignment to one variable changes the value of another.</a:t>
            </a:r>
            <a:endParaRPr lang="zh-TW" altLang="en-US" sz="2800" dirty="0" smtClean="0"/>
          </a:p>
        </p:txBody>
      </p:sp>
      <p:sp>
        <p:nvSpPr>
          <p:cNvPr id="512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smtClean="0"/>
              <a:t>  Static Allocation (Cont.)</a:t>
            </a:r>
            <a:endParaRPr lang="zh-TW" altLang="en-US" smtClean="0"/>
          </a:p>
        </p:txBody>
      </p:sp>
      <p:sp>
        <p:nvSpPr>
          <p:cNvPr id="3" name="內容版面配置區 2"/>
          <p:cNvSpPr>
            <a:spLocks noGrp="1"/>
          </p:cNvSpPr>
          <p:nvPr>
            <p:ph idx="1"/>
          </p:nvPr>
        </p:nvSpPr>
        <p:spPr/>
        <p:txBody>
          <a:bodyPr/>
          <a:lstStyle/>
          <a:p>
            <a:pPr algn="just">
              <a:buFontTx/>
              <a:buNone/>
              <a:defRPr/>
            </a:pPr>
            <a:r>
              <a:rPr lang="en-US" altLang="zh-TW" dirty="0" smtClean="0"/>
              <a:t>   In more modern languages, static allocation is used for </a:t>
            </a:r>
            <a:r>
              <a:rPr lang="en-US" altLang="zh-TW" dirty="0" smtClean="0">
                <a:solidFill>
                  <a:srgbClr val="FF0000"/>
                </a:solidFill>
              </a:rPr>
              <a:t>global variables </a:t>
            </a:r>
            <a:r>
              <a:rPr lang="en-US" altLang="zh-TW" dirty="0" smtClean="0">
                <a:solidFill>
                  <a:schemeClr val="accent6"/>
                </a:solidFill>
              </a:rPr>
              <a:t>and literals (constant) </a:t>
            </a:r>
            <a:r>
              <a:rPr lang="en-US" altLang="zh-TW" dirty="0" smtClean="0"/>
              <a:t>that are fixed in size and accessible throughout program execution.</a:t>
            </a:r>
          </a:p>
          <a:p>
            <a:pPr algn="just">
              <a:buFontTx/>
              <a:buNone/>
              <a:defRPr/>
            </a:pPr>
            <a:endParaRPr lang="en-US" altLang="zh-TW" dirty="0" smtClean="0"/>
          </a:p>
          <a:p>
            <a:pPr algn="just">
              <a:buFontTx/>
              <a:buNone/>
              <a:defRPr/>
            </a:pPr>
            <a:r>
              <a:rPr lang="en-US" altLang="zh-TW" dirty="0" smtClean="0"/>
              <a:t>   It is also used for </a:t>
            </a:r>
            <a:r>
              <a:rPr lang="en-US" altLang="zh-TW" dirty="0" smtClean="0">
                <a:solidFill>
                  <a:schemeClr val="accent6"/>
                </a:solidFill>
              </a:rPr>
              <a:t>static</a:t>
            </a:r>
            <a:r>
              <a:rPr lang="en-US" altLang="zh-TW" dirty="0" smtClean="0"/>
              <a:t> and </a:t>
            </a:r>
            <a:r>
              <a:rPr lang="en-US" altLang="zh-TW" dirty="0" smtClean="0">
                <a:solidFill>
                  <a:schemeClr val="accent6"/>
                </a:solidFill>
              </a:rPr>
              <a:t>extern</a:t>
            </a:r>
            <a:r>
              <a:rPr lang="en-US" altLang="zh-TW" dirty="0" smtClean="0"/>
              <a:t> variables in C/C++ and for </a:t>
            </a:r>
            <a:r>
              <a:rPr lang="en-US" altLang="zh-TW" dirty="0" smtClean="0">
                <a:solidFill>
                  <a:schemeClr val="accent6"/>
                </a:solidFill>
              </a:rPr>
              <a:t>static fields </a:t>
            </a:r>
            <a:r>
              <a:rPr lang="en-US" altLang="zh-TW" dirty="0" smtClean="0"/>
              <a:t>in C# and Java classes.</a:t>
            </a:r>
            <a:endParaRPr lang="zh-TW" altLang="en-US" dirty="0"/>
          </a:p>
        </p:txBody>
      </p:sp>
      <p:sp>
        <p:nvSpPr>
          <p:cNvPr id="61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static inside a function</a:t>
            </a:r>
            <a:endParaRPr lang="zh-TW" altLang="en-US" dirty="0">
              <a:solidFill>
                <a:srgbClr val="FF0000"/>
              </a:solidFill>
            </a:endParaRPr>
          </a:p>
        </p:txBody>
      </p:sp>
      <p:sp>
        <p:nvSpPr>
          <p:cNvPr id="3" name="內容版面配置區 2"/>
          <p:cNvSpPr>
            <a:spLocks noGrp="1"/>
          </p:cNvSpPr>
          <p:nvPr>
            <p:ph idx="1"/>
          </p:nvPr>
        </p:nvSpPr>
        <p:spPr/>
        <p:txBody>
          <a:bodyPr/>
          <a:lstStyle/>
          <a:p>
            <a:pPr marL="0" indent="0">
              <a:buNone/>
            </a:pPr>
            <a:r>
              <a:rPr lang="en-US" altLang="zh-TW" dirty="0" smtClean="0"/>
              <a:t>void foo() {</a:t>
            </a:r>
          </a:p>
          <a:p>
            <a:pPr marL="0" indent="0">
              <a:buNone/>
            </a:pPr>
            <a:r>
              <a:rPr lang="en-US" altLang="zh-TW" dirty="0"/>
              <a:t> </a:t>
            </a:r>
            <a:r>
              <a:rPr lang="en-US" altLang="zh-TW" dirty="0" smtClean="0"/>
              <a:t>   static </a:t>
            </a:r>
            <a:r>
              <a:rPr lang="en-US" altLang="zh-TW" dirty="0" err="1" smtClean="0"/>
              <a:t>int</a:t>
            </a:r>
            <a:r>
              <a:rPr lang="en-US" altLang="zh-TW" dirty="0" smtClean="0"/>
              <a:t> x ;</a:t>
            </a:r>
          </a:p>
          <a:p>
            <a:pPr marL="0" indent="0">
              <a:buNone/>
            </a:pPr>
            <a:endParaRPr lang="en-US" altLang="zh-TW" dirty="0"/>
          </a:p>
          <a:p>
            <a:pPr marL="0" indent="0">
              <a:buNone/>
            </a:pPr>
            <a:r>
              <a:rPr lang="en-US" altLang="zh-TW" dirty="0" smtClean="0"/>
              <a:t>}</a:t>
            </a:r>
          </a:p>
          <a:p>
            <a:pPr marL="0" indent="0">
              <a:buNone/>
            </a:pPr>
            <a:endParaRPr lang="en-US" altLang="zh-TW" dirty="0"/>
          </a:p>
          <a:p>
            <a:pPr marL="0" indent="0">
              <a:buNone/>
            </a:pPr>
            <a:r>
              <a:rPr lang="en-US" altLang="zh-TW" dirty="0" smtClean="0"/>
              <a:t>what does that mean?</a:t>
            </a:r>
          </a:p>
          <a:p>
            <a:pPr marL="0" indent="0">
              <a:buNone/>
            </a:pPr>
            <a:r>
              <a:rPr lang="en-US" altLang="zh-TW" dirty="0" smtClean="0"/>
              <a:t>Should you use that in practice?</a:t>
            </a:r>
          </a:p>
          <a:p>
            <a:pPr marL="0" indent="0">
              <a:buNone/>
            </a:pPr>
            <a:endParaRPr lang="en-US" altLang="zh-TW" dirty="0" smtClean="0"/>
          </a:p>
        </p:txBody>
      </p:sp>
      <p:sp>
        <p:nvSpPr>
          <p:cNvPr id="4" name="投影片編號版面配置區 3"/>
          <p:cNvSpPr>
            <a:spLocks noGrp="1"/>
          </p:cNvSpPr>
          <p:nvPr>
            <p:ph type="sldNum" sz="quarter" idx="12"/>
          </p:nvPr>
        </p:nvSpPr>
        <p:spPr/>
        <p:txBody>
          <a:bodyPr/>
          <a:lstStyle/>
          <a:p>
            <a:pPr>
              <a:defRPr/>
            </a:pPr>
            <a:fld id="{65DDB61E-94E2-4557-8E43-433EE8DF9EE0}" type="slidenum">
              <a:rPr lang="en-US" altLang="zh-TW" smtClean="0"/>
              <a:pPr>
                <a:defRPr/>
              </a:pPr>
              <a:t>7</a:t>
            </a:fld>
            <a:endParaRPr lang="en-US" altLang="zh-TW"/>
          </a:p>
        </p:txBody>
      </p:sp>
    </p:spTree>
    <p:extLst>
      <p:ext uri="{BB962C8B-B14F-4D97-AF65-F5344CB8AC3E}">
        <p14:creationId xmlns:p14="http://schemas.microsoft.com/office/powerpoint/2010/main" val="294599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dirty="0" smtClean="0"/>
              <a:t>  Stack Allocation </a:t>
            </a:r>
            <a:endParaRPr lang="zh-TW" altLang="en-US" dirty="0" smtClean="0"/>
          </a:p>
        </p:txBody>
      </p:sp>
      <p:sp>
        <p:nvSpPr>
          <p:cNvPr id="7171" name="內容版面配置區 2"/>
          <p:cNvSpPr>
            <a:spLocks noGrp="1"/>
          </p:cNvSpPr>
          <p:nvPr>
            <p:ph idx="1"/>
          </p:nvPr>
        </p:nvSpPr>
        <p:spPr/>
        <p:txBody>
          <a:bodyPr/>
          <a:lstStyle/>
          <a:p>
            <a:pPr algn="just">
              <a:buFontTx/>
              <a:buNone/>
            </a:pPr>
            <a:r>
              <a:rPr lang="en-US" altLang="zh-TW" sz="2800" dirty="0" smtClean="0"/>
              <a:t>   </a:t>
            </a:r>
            <a:r>
              <a:rPr lang="en-US" altLang="zh-TW" sz="2400" dirty="0" smtClean="0"/>
              <a:t>Recursive languages require </a:t>
            </a:r>
            <a:r>
              <a:rPr lang="en-US" altLang="zh-TW" sz="2400" dirty="0" smtClean="0">
                <a:solidFill>
                  <a:schemeClr val="accent2"/>
                </a:solidFill>
              </a:rPr>
              <a:t>dynamic</a:t>
            </a:r>
            <a:r>
              <a:rPr lang="en-US" altLang="zh-TW" sz="2400" b="1" dirty="0" smtClean="0"/>
              <a:t> </a:t>
            </a:r>
            <a:r>
              <a:rPr lang="en-US" altLang="zh-TW" sz="2400" dirty="0" smtClean="0"/>
              <a:t>memory allocation. Each time a recursive method is called, a new copy of local variables (frame) is pushed on a runtime stack. The number of allocations is unknown at compile-time.</a:t>
            </a:r>
          </a:p>
          <a:p>
            <a:pPr algn="just">
              <a:buFontTx/>
              <a:buNone/>
            </a:pPr>
            <a:r>
              <a:rPr lang="en-US" altLang="zh-TW" sz="2400" dirty="0" smtClean="0"/>
              <a:t>    </a:t>
            </a:r>
          </a:p>
          <a:p>
            <a:pPr algn="just">
              <a:buFontTx/>
              <a:buNone/>
            </a:pPr>
            <a:r>
              <a:rPr lang="en-US" altLang="zh-TW" sz="2400" dirty="0" smtClean="0"/>
              <a:t>    A </a:t>
            </a:r>
            <a:r>
              <a:rPr lang="en-US" altLang="zh-TW" sz="2400" dirty="0" smtClean="0">
                <a:solidFill>
                  <a:schemeClr val="accent2"/>
                </a:solidFill>
              </a:rPr>
              <a:t>frame</a:t>
            </a:r>
            <a:r>
              <a:rPr lang="en-US" altLang="zh-TW" sz="2400" dirty="0" smtClean="0"/>
              <a:t> (or activation record) contains space for all of the local variables  in the method. When the method returns, its frame is popped and the space reclaimed. </a:t>
            </a:r>
          </a:p>
          <a:p>
            <a:pPr algn="just">
              <a:buFontTx/>
              <a:buNone/>
            </a:pPr>
            <a:r>
              <a:rPr lang="en-US" altLang="zh-TW" sz="2400" dirty="0" smtClean="0"/>
              <a:t>    Thus, only the methods that are actually executing are allocated memory space in the runtime stack. This is called </a:t>
            </a:r>
            <a:r>
              <a:rPr lang="en-US" altLang="zh-TW" sz="2400" dirty="0" smtClean="0">
                <a:solidFill>
                  <a:schemeClr val="accent2"/>
                </a:solidFill>
              </a:rPr>
              <a:t>stack allocation</a:t>
            </a:r>
            <a:r>
              <a:rPr lang="en-US" altLang="zh-TW" sz="2400" dirty="0" smtClean="0"/>
              <a:t>.</a:t>
            </a:r>
            <a:endParaRPr lang="zh-TW" altLang="en-US" sz="2400" dirty="0" smtClean="0"/>
          </a:p>
        </p:txBody>
      </p:sp>
      <p:sp>
        <p:nvSpPr>
          <p:cNvPr id="717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TW" smtClean="0">
              <a:ea typeface="新細明體" pitchFamily="18"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5100638"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7126288"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6274EFF-E73E-42B7-8C6D-E4192591DA51}" type="slidenum">
              <a:rPr lang="en-US" altLang="zh-TW" smtClean="0">
                <a:ea typeface="新細明體" pitchFamily="18" charset="-120"/>
              </a:rPr>
              <a:pPr eaLnBrk="1" hangingPunct="1"/>
              <a:t>9</a:t>
            </a:fld>
            <a:endParaRPr lang="en-US" altLang="zh-TW" smtClean="0">
              <a:ea typeface="新細明體" pitchFamily="18" charset="-120"/>
            </a:endParaRPr>
          </a:p>
        </p:txBody>
      </p:sp>
      <p:sp>
        <p:nvSpPr>
          <p:cNvPr id="2" name="矩形 1"/>
          <p:cNvSpPr/>
          <p:nvPr/>
        </p:nvSpPr>
        <p:spPr>
          <a:xfrm>
            <a:off x="304800" y="3444298"/>
            <a:ext cx="2971800" cy="1754326"/>
          </a:xfrm>
          <a:prstGeom prst="rect">
            <a:avLst/>
          </a:prstGeom>
        </p:spPr>
        <p:txBody>
          <a:bodyPr wrap="square">
            <a:spAutoFit/>
          </a:bodyPr>
          <a:lstStyle/>
          <a:p>
            <a:r>
              <a:rPr lang="en-US" altLang="zh-TW" dirty="0" smtClean="0">
                <a:solidFill>
                  <a:srgbClr val="FF0000"/>
                </a:solidFill>
              </a:rPr>
              <a:t>padding </a:t>
            </a:r>
            <a:r>
              <a:rPr lang="en-US" altLang="zh-TW" dirty="0">
                <a:solidFill>
                  <a:srgbClr val="FF0000"/>
                </a:solidFill>
              </a:rPr>
              <a:t>in the stack frame so that the total size is double-word aligned (i.e., a multiple of 2 words, or 8 bytes). </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佈景主題1">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2579</TotalTime>
  <Words>2115</Words>
  <Application>Microsoft Office PowerPoint</Application>
  <PresentationFormat>如螢幕大小 (4:3)</PresentationFormat>
  <Paragraphs>248</Paragraphs>
  <Slides>48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48</vt:i4>
      </vt:variant>
    </vt:vector>
  </HeadingPairs>
  <TitlesOfParts>
    <vt:vector size="56" baseType="lpstr">
      <vt:lpstr>宋体</vt:lpstr>
      <vt:lpstr>新細明體</vt:lpstr>
      <vt:lpstr>Arial</vt:lpstr>
      <vt:lpstr>Calibri</vt:lpstr>
      <vt:lpstr>Times New Roman</vt:lpstr>
      <vt:lpstr>Verdana</vt:lpstr>
      <vt:lpstr>Wingdings</vt:lpstr>
      <vt:lpstr>佈景主題1</vt:lpstr>
      <vt:lpstr> Chapter 8    Runtime Support</vt:lpstr>
      <vt:lpstr>PowerPoint 簡報</vt:lpstr>
      <vt:lpstr>Sample Assembly Code</vt:lpstr>
      <vt:lpstr> Static Allocation</vt:lpstr>
      <vt:lpstr> Static Allocation (Cont.)</vt:lpstr>
      <vt:lpstr>  Static Allocation (Cont.)</vt:lpstr>
      <vt:lpstr>static inside a function</vt:lpstr>
      <vt:lpstr>  Stack Allocation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Variable Scope of nested function</vt:lpstr>
      <vt:lpstr>PowerPoint 簡報</vt:lpstr>
      <vt:lpstr>PowerPoint 簡報</vt:lpstr>
      <vt:lpstr>PowerPoint 簡報</vt:lpstr>
      <vt:lpstr>PowerPoint 簡報</vt:lpstr>
      <vt:lpstr>Sample Code Generation  for stack frame operation?</vt:lpstr>
      <vt:lpstr> Heap Allocation</vt:lpstr>
      <vt:lpstr>    Memory Management</vt:lpstr>
      <vt:lpstr>Memory Management</vt:lpstr>
      <vt:lpstr>Memory Management</vt:lpstr>
      <vt:lpstr>Basic memory allocation</vt:lpstr>
      <vt:lpstr>Block vs. Chunk</vt:lpstr>
      <vt:lpstr>Block vs. Chunk (Cont.)</vt:lpstr>
      <vt:lpstr>Block vs. Chunk (Cont.)</vt:lpstr>
      <vt:lpstr>Basic memory allocation</vt:lpstr>
      <vt:lpstr>Basic memory allocation</vt:lpstr>
      <vt:lpstr>Basic memory allocation</vt:lpstr>
      <vt:lpstr>Implicit de-allocation</vt:lpstr>
      <vt:lpstr>Garbage collection algorithm</vt:lpstr>
      <vt:lpstr>Garbage collection algorithm</vt:lpstr>
      <vt:lpstr>Reference Counting</vt:lpstr>
      <vt:lpstr>Reference Counting</vt:lpstr>
      <vt:lpstr>Circularity in Reference Counting</vt:lpstr>
      <vt:lpstr>PowerPoint 簡報</vt:lpstr>
      <vt:lpstr> Mark-Sweep Garbage Collection</vt:lpstr>
      <vt:lpstr>Mark-Sweep Garbage Collection (Cont.)</vt:lpstr>
      <vt:lpstr>PowerPoint 簡報</vt:lpstr>
      <vt:lpstr>PowerPoint 簡報</vt:lpstr>
      <vt:lpstr> Copying Collectors</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Father</dc:creator>
  <cp:lastModifiedBy>ypc-pc</cp:lastModifiedBy>
  <cp:revision>260</cp:revision>
  <cp:lastPrinted>1601-01-01T00:00:00Z</cp:lastPrinted>
  <dcterms:created xsi:type="dcterms:W3CDTF">1601-01-01T00:00:00Z</dcterms:created>
  <dcterms:modified xsi:type="dcterms:W3CDTF">2014-05-14T03:14:53Z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