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64830-044D-48EF-97A1-89CE8DFD1615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71A3A-C5ED-45F8-9307-0FCB09540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1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1A3A-C5ED-45F8-9307-0FCB09540C2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320-07F4-493F-9BC2-750C81D4D263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3A1-A837-4F78-ADE4-E0F14B2A6274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0EEB-01F0-422C-A18B-45C68FBB1188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880-A662-454A-971F-125CC36D5955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CC0E-14CF-4427-856A-1CAB8DFBC02B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0CD-6B94-4EB0-B06A-82EB86351B9B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AF5-F841-4621-B907-87983C6300B8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3635-091E-4C89-9C55-96D0669F5D90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450B-0EE2-4E3E-950F-147859BC8759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1D31-C18F-478D-9672-EA93DDBDF836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663B-8165-4B14-9A25-91718096994F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4D68-4811-4AFD-B148-3EA8EACC9467}" type="datetime1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 10 Symbol Table and Block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鄭永斌 教授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" y="1556792"/>
            <a:ext cx="9153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47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What to Check?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with Symbol 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68760"/>
            <a:ext cx="89535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0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578924" cy="446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5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8933806" cy="457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07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913729" cy="47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3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94390" cy="503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8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" y="764704"/>
            <a:ext cx="8861855" cy="52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88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" y="980728"/>
            <a:ext cx="9055480" cy="523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29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36712"/>
            <a:ext cx="9038272" cy="47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6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12E8-9598-4C4C-8A53-D36266C322DB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Blocked-Structured Symbol Tables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Most programming languages have </a:t>
            </a:r>
            <a:r>
              <a:rPr lang="en-US" altLang="zh-TW" i="1" u="sng" dirty="0">
                <a:solidFill>
                  <a:srgbClr val="00B0F0"/>
                </a:solidFill>
              </a:rPr>
              <a:t>name scopes to be nested</a:t>
            </a:r>
          </a:p>
          <a:p>
            <a:pPr>
              <a:lnSpc>
                <a:spcPct val="90000"/>
              </a:lnSpc>
            </a:pPr>
            <a:r>
              <a:rPr lang="en-US" altLang="zh-TW" i="1" u="sng" dirty="0">
                <a:solidFill>
                  <a:srgbClr val="00B0F0"/>
                </a:solidFill>
              </a:rPr>
              <a:t>Name scope</a:t>
            </a:r>
            <a:r>
              <a:rPr lang="en-US" altLang="zh-TW" i="1" u="sng" dirty="0"/>
              <a:t>:</a:t>
            </a:r>
            <a:r>
              <a:rPr lang="en-US" altLang="zh-TW" dirty="0"/>
              <a:t> program text enclosed by a program unit such as subprogram, package, or a block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Programming language with nested name scopes are known as </a:t>
            </a:r>
            <a:r>
              <a:rPr lang="en-US" altLang="zh-TW" b="1" i="1" dirty="0">
                <a:solidFill>
                  <a:srgbClr val="00B0F0"/>
                </a:solidFill>
              </a:rPr>
              <a:t>block-structured languages </a:t>
            </a:r>
          </a:p>
        </p:txBody>
      </p:sp>
    </p:spTree>
    <p:extLst>
      <p:ext uri="{BB962C8B-B14F-4D97-AF65-F5344CB8AC3E}">
        <p14:creationId xmlns:p14="http://schemas.microsoft.com/office/powerpoint/2010/main" val="142110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Semantic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Semantic analysis </a:t>
            </a:r>
            <a:r>
              <a:rPr lang="en-US" altLang="zh-TW" dirty="0"/>
              <a:t>checks that identifiers are used </a:t>
            </a:r>
            <a:r>
              <a:rPr lang="en-US" altLang="zh-TW" dirty="0" smtClean="0"/>
              <a:t>appropriately </a:t>
            </a:r>
            <a:r>
              <a:rPr lang="en-US" altLang="zh-TW" dirty="0"/>
              <a:t>within the program as a whole (globally)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4" y="3418192"/>
            <a:ext cx="7324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87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481-7DF2-4B8B-8F1E-601010DFC697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Nested Scope example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438400" y="1703388"/>
            <a:ext cx="27146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Declare</a:t>
            </a:r>
          </a:p>
          <a:p>
            <a:r>
              <a:rPr lang="en-US" altLang="zh-TW" sz="2000"/>
              <a:t>   H, A, L : integer </a:t>
            </a:r>
          </a:p>
          <a:p>
            <a:r>
              <a:rPr lang="en-US" altLang="zh-TW" sz="2000"/>
              <a:t>Begin</a:t>
            </a:r>
          </a:p>
          <a:p>
            <a:r>
              <a:rPr lang="en-US" altLang="zh-TW" sz="2000"/>
              <a:t>     declare</a:t>
            </a:r>
          </a:p>
          <a:p>
            <a:r>
              <a:rPr lang="en-US" altLang="zh-TW" sz="2000"/>
              <a:t>          X,Y : real ;</a:t>
            </a:r>
          </a:p>
          <a:p>
            <a:r>
              <a:rPr lang="en-US" altLang="zh-TW" sz="2000"/>
              <a:t>     begin</a:t>
            </a:r>
          </a:p>
          <a:p>
            <a:r>
              <a:rPr lang="en-US" altLang="zh-TW" sz="2000"/>
              <a:t>     …..</a:t>
            </a:r>
          </a:p>
          <a:p>
            <a:r>
              <a:rPr lang="en-US" altLang="zh-TW" sz="2000"/>
              <a:t>     end</a:t>
            </a:r>
          </a:p>
          <a:p>
            <a:r>
              <a:rPr lang="en-US" altLang="zh-TW" sz="2000"/>
              <a:t>     declare</a:t>
            </a:r>
          </a:p>
          <a:p>
            <a:r>
              <a:rPr lang="en-US" altLang="zh-TW" sz="2000"/>
              <a:t>         A,C,M : Character;</a:t>
            </a:r>
          </a:p>
          <a:p>
            <a:r>
              <a:rPr lang="en-US" altLang="zh-TW" sz="2000"/>
              <a:t>     begin</a:t>
            </a:r>
          </a:p>
          <a:p>
            <a:r>
              <a:rPr lang="en-US" altLang="zh-TW" sz="2000"/>
              <a:t>     …</a:t>
            </a:r>
          </a:p>
          <a:p>
            <a:r>
              <a:rPr lang="en-US" altLang="zh-TW" sz="2000"/>
              <a:t>     end;</a:t>
            </a:r>
          </a:p>
          <a:p>
            <a:r>
              <a:rPr lang="en-US" altLang="zh-TW" sz="2000"/>
              <a:t>End;</a:t>
            </a:r>
          </a:p>
        </p:txBody>
      </p:sp>
      <p:sp>
        <p:nvSpPr>
          <p:cNvPr id="587781" name="Freeform 5"/>
          <p:cNvSpPr>
            <a:spLocks/>
          </p:cNvSpPr>
          <p:nvPr/>
        </p:nvSpPr>
        <p:spPr bwMode="auto">
          <a:xfrm>
            <a:off x="6019800" y="1828800"/>
            <a:ext cx="990600" cy="3962400"/>
          </a:xfrm>
          <a:custGeom>
            <a:avLst/>
            <a:gdLst>
              <a:gd name="T0" fmla="*/ 540 w 624"/>
              <a:gd name="T1" fmla="*/ 0 h 2496"/>
              <a:gd name="T2" fmla="*/ 0 w 624"/>
              <a:gd name="T3" fmla="*/ 0 h 2496"/>
              <a:gd name="T4" fmla="*/ 0 w 624"/>
              <a:gd name="T5" fmla="*/ 2496 h 2496"/>
              <a:gd name="T6" fmla="*/ 624 w 624"/>
              <a:gd name="T7" fmla="*/ 2496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2496">
                <a:moveTo>
                  <a:pt x="540" y="0"/>
                </a:moveTo>
                <a:cubicBezTo>
                  <a:pt x="360" y="0"/>
                  <a:pt x="180" y="0"/>
                  <a:pt x="0" y="0"/>
                </a:cubicBezTo>
                <a:lnTo>
                  <a:pt x="0" y="2496"/>
                </a:lnTo>
                <a:lnTo>
                  <a:pt x="624" y="24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7783" name="Freeform 7"/>
          <p:cNvSpPr>
            <a:spLocks/>
          </p:cNvSpPr>
          <p:nvPr/>
        </p:nvSpPr>
        <p:spPr bwMode="auto">
          <a:xfrm>
            <a:off x="6324600" y="2514600"/>
            <a:ext cx="609600" cy="762000"/>
          </a:xfrm>
          <a:custGeom>
            <a:avLst/>
            <a:gdLst>
              <a:gd name="T0" fmla="*/ 384 w 384"/>
              <a:gd name="T1" fmla="*/ 12 h 480"/>
              <a:gd name="T2" fmla="*/ 180 w 384"/>
              <a:gd name="T3" fmla="*/ 12 h 480"/>
              <a:gd name="T4" fmla="*/ 0 w 384"/>
              <a:gd name="T5" fmla="*/ 0 h 480"/>
              <a:gd name="T6" fmla="*/ 0 w 384"/>
              <a:gd name="T7" fmla="*/ 480 h 480"/>
              <a:gd name="T8" fmla="*/ 384 w 384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480">
                <a:moveTo>
                  <a:pt x="384" y="12"/>
                </a:moveTo>
                <a:cubicBezTo>
                  <a:pt x="316" y="12"/>
                  <a:pt x="248" y="12"/>
                  <a:pt x="180" y="12"/>
                </a:cubicBezTo>
                <a:lnTo>
                  <a:pt x="0" y="0"/>
                </a:lnTo>
                <a:lnTo>
                  <a:pt x="0" y="480"/>
                </a:lnTo>
                <a:lnTo>
                  <a:pt x="384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87784" name="Freeform 8"/>
          <p:cNvSpPr>
            <a:spLocks/>
          </p:cNvSpPr>
          <p:nvPr/>
        </p:nvSpPr>
        <p:spPr bwMode="auto">
          <a:xfrm>
            <a:off x="6324600" y="4343400"/>
            <a:ext cx="685800" cy="990600"/>
          </a:xfrm>
          <a:custGeom>
            <a:avLst/>
            <a:gdLst>
              <a:gd name="T0" fmla="*/ 432 w 432"/>
              <a:gd name="T1" fmla="*/ 0 h 624"/>
              <a:gd name="T2" fmla="*/ 0 w 432"/>
              <a:gd name="T3" fmla="*/ 0 h 624"/>
              <a:gd name="T4" fmla="*/ 0 w 432"/>
              <a:gd name="T5" fmla="*/ 624 h 624"/>
              <a:gd name="T6" fmla="*/ 432 w 43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624">
                <a:moveTo>
                  <a:pt x="432" y="0"/>
                </a:moveTo>
                <a:lnTo>
                  <a:pt x="0" y="0"/>
                </a:lnTo>
                <a:lnTo>
                  <a:pt x="0" y="624"/>
                </a:lnTo>
                <a:lnTo>
                  <a:pt x="432" y="6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6BEA-C402-43B8-9B7F-C7D042BB86FB}" type="slidenum">
              <a:rPr lang="zh-TW" altLang="en-US"/>
              <a:pPr/>
              <a:t>21</a:t>
            </a:fld>
            <a:endParaRPr lang="zh-TW" altLang="en-US"/>
          </a:p>
        </p:txBody>
      </p:sp>
      <p:sp>
        <p:nvSpPr>
          <p:cNvPr id="588804" name="Text Box 4"/>
          <p:cNvSpPr txBox="1">
            <a:spLocks noChangeArrowheads="1"/>
          </p:cNvSpPr>
          <p:nvPr>
            <p:ph type="body" idx="1"/>
          </p:nvPr>
        </p:nvSpPr>
        <p:spPr>
          <a:xfrm>
            <a:off x="2057400" y="9144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Declare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H, A, L : integer   // </a:t>
            </a:r>
            <a:r>
              <a:rPr lang="en-US" altLang="zh-TW" b="1" i="1" u="sng">
                <a:latin typeface="Times New Roman"/>
              </a:rPr>
              <a:t>open scope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Begin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declare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     X,Y : real ;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…..    </a:t>
            </a:r>
            <a:r>
              <a:rPr lang="en-US" altLang="zh-TW" sz="2800">
                <a:latin typeface="Times New Roman"/>
              </a:rPr>
              <a:t>// </a:t>
            </a:r>
            <a:r>
              <a:rPr lang="en-US" altLang="zh-TW" sz="2800" b="1" i="1" u="sng">
                <a:latin typeface="Times New Roman"/>
              </a:rPr>
              <a:t>closed scope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declare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    A,C,M : Character;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… // current position in program </a:t>
            </a:r>
            <a:r>
              <a:rPr lang="en-US" altLang="zh-TW" sz="2800" b="1" i="1" u="sng">
                <a:latin typeface="Times New Roman"/>
              </a:rPr>
              <a:t>(current scope</a:t>
            </a:r>
            <a:r>
              <a:rPr lang="en-US" altLang="zh-TW" sz="2800">
                <a:latin typeface="Times New Roman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     end;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TW" sz="1800">
                <a:latin typeface="Times New Roman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73609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B381-CD43-4C1F-8BA2-EF77662222F6}" type="slidenum">
              <a:rPr lang="zh-TW" altLang="en-US"/>
              <a:pPr/>
              <a:t>22</a:t>
            </a:fld>
            <a:endParaRPr lang="zh-TW" alt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Visibility rules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Only names in current scope and open scopes are accessible</a:t>
            </a:r>
          </a:p>
          <a:p>
            <a:r>
              <a:rPr lang="en-US" altLang="zh-TW"/>
              <a:t>If name is declared in more than one open scopes, the innermost declaration is used</a:t>
            </a:r>
          </a:p>
        </p:txBody>
      </p:sp>
    </p:spTree>
    <p:extLst>
      <p:ext uri="{BB962C8B-B14F-4D97-AF65-F5344CB8AC3E}">
        <p14:creationId xmlns:p14="http://schemas.microsoft.com/office/powerpoint/2010/main" val="418313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BCC9-D3FA-45A2-A106-EE53F5AF9786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 need to add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Open_scope()</a:t>
            </a:r>
          </a:p>
          <a:p>
            <a:r>
              <a:rPr lang="en-US" altLang="zh-TW"/>
              <a:t>Close_scope()</a:t>
            </a:r>
          </a:p>
          <a:p>
            <a:r>
              <a:rPr lang="en-US" altLang="zh-TW"/>
              <a:t>Maintain a stack to bookkeeping the names (to delete names fast that should be destroyed when a scope is closed)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51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6BE-D381-47D5-8EB7-4EB7514D3545}" type="slidenum">
              <a:rPr lang="zh-TW" altLang="en-US"/>
              <a:pPr/>
              <a:t>24</a:t>
            </a:fld>
            <a:endParaRPr lang="zh-TW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Implementing block-structured symbol tables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individual table for each scope (many symbol tables)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>
              <a:buFontTx/>
              <a:buNone/>
            </a:pPr>
            <a:endParaRPr lang="en-US" altLang="zh-TW" dirty="0"/>
          </a:p>
        </p:txBody>
      </p:sp>
      <p:graphicFrame>
        <p:nvGraphicFramePr>
          <p:cNvPr id="590864" name="Group 16"/>
          <p:cNvGraphicFramePr>
            <a:graphicFrameLocks noGrp="1"/>
          </p:cNvGraphicFramePr>
          <p:nvPr/>
        </p:nvGraphicFramePr>
        <p:xfrm>
          <a:off x="2057400" y="3276600"/>
          <a:ext cx="1371600" cy="2163445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0871" name="Group 23"/>
          <p:cNvGraphicFramePr>
            <a:graphicFrameLocks noGrp="1"/>
          </p:cNvGraphicFramePr>
          <p:nvPr/>
        </p:nvGraphicFramePr>
        <p:xfrm>
          <a:off x="4495800" y="3200400"/>
          <a:ext cx="1828800" cy="51816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H, A, 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0878" name="Group 30"/>
          <p:cNvGraphicFramePr>
            <a:graphicFrameLocks noGrp="1"/>
          </p:cNvGraphicFramePr>
          <p:nvPr/>
        </p:nvGraphicFramePr>
        <p:xfrm>
          <a:off x="5791200" y="3810000"/>
          <a:ext cx="2057400" cy="51816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A,C,M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0879" name="Line 31"/>
          <p:cNvSpPr>
            <a:spLocks noChangeShapeType="1"/>
          </p:cNvSpPr>
          <p:nvPr/>
        </p:nvSpPr>
        <p:spPr bwMode="auto">
          <a:xfrm>
            <a:off x="32766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0880" name="Line 32"/>
          <p:cNvSpPr>
            <a:spLocks noChangeShapeType="1"/>
          </p:cNvSpPr>
          <p:nvPr/>
        </p:nvSpPr>
        <p:spPr bwMode="auto">
          <a:xfrm>
            <a:off x="3276600" y="4038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0881" name="Line 33"/>
          <p:cNvSpPr>
            <a:spLocks noChangeShapeType="1"/>
          </p:cNvSpPr>
          <p:nvPr/>
        </p:nvSpPr>
        <p:spPr bwMode="auto">
          <a:xfrm>
            <a:off x="1447800" y="3200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0882" name="Text Box 34"/>
          <p:cNvSpPr txBox="1">
            <a:spLocks noChangeArrowheads="1"/>
          </p:cNvSpPr>
          <p:nvPr/>
        </p:nvSpPr>
        <p:spPr bwMode="auto">
          <a:xfrm>
            <a:off x="3489325" y="4841875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Scope stack </a:t>
            </a:r>
          </a:p>
        </p:txBody>
      </p:sp>
    </p:spTree>
    <p:extLst>
      <p:ext uri="{BB962C8B-B14F-4D97-AF65-F5344CB8AC3E}">
        <p14:creationId xmlns:p14="http://schemas.microsoft.com/office/powerpoint/2010/main" val="272674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9B3A-2E7C-4C09-82F0-D6AAF0432464}" type="slidenum">
              <a:rPr lang="zh-TW" altLang="en-US"/>
              <a:pPr/>
              <a:t>25</a:t>
            </a:fld>
            <a:endParaRPr lang="zh-TW" alt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Search a name in many symbol tables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To search for a name, we check the symbol tables on the stack from top to bottom</a:t>
            </a:r>
          </a:p>
          <a:p>
            <a:pPr lvl="1"/>
            <a:r>
              <a:rPr lang="en-US" altLang="zh-TW" sz="2400"/>
              <a:t>We may need to search  multiple tables.</a:t>
            </a:r>
          </a:p>
          <a:p>
            <a:pPr lvl="2"/>
            <a:r>
              <a:rPr lang="en-US" altLang="zh-TW" sz="2000"/>
              <a:t>E.g. A global name is defined in the bottom-most symbol table</a:t>
            </a:r>
          </a:p>
          <a:p>
            <a:pPr lvl="1"/>
            <a:r>
              <a:rPr lang="en-US" altLang="zh-TW" sz="2400"/>
              <a:t>Space may be wasted if a fixed size hash table is used to implement symbol tables</a:t>
            </a:r>
          </a:p>
          <a:p>
            <a:pPr lvl="2"/>
            <a:r>
              <a:rPr lang="en-US" altLang="zh-TW" sz="2000"/>
              <a:t>Hash table too big </a:t>
            </a:r>
            <a:r>
              <a:rPr lang="en-US" altLang="zh-TW" sz="2000">
                <a:latin typeface="Times New Roman"/>
              </a:rPr>
              <a:t>–</a:t>
            </a:r>
            <a:r>
              <a:rPr lang="en-US" altLang="zh-TW" sz="2000"/>
              <a:t> waste</a:t>
            </a:r>
          </a:p>
          <a:p>
            <a:pPr lvl="2"/>
            <a:r>
              <a:rPr lang="en-US" altLang="zh-TW" sz="2000"/>
              <a:t>Hash table too small -- collisions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9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What to check?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semantic checking, we need to check whether:</a:t>
            </a:r>
          </a:p>
          <a:p>
            <a:pPr lvl="1"/>
            <a:r>
              <a:rPr lang="en-US" altLang="zh-TW" dirty="0" smtClean="0"/>
              <a:t>Variable </a:t>
            </a:r>
            <a:r>
              <a:rPr lang="en-US" altLang="zh-TW" dirty="0"/>
              <a:t>not declared multiple times</a:t>
            </a:r>
          </a:p>
          <a:p>
            <a:pPr lvl="1"/>
            <a:r>
              <a:rPr lang="en-US" altLang="zh-TW" dirty="0" smtClean="0"/>
              <a:t>Variable </a:t>
            </a:r>
            <a:r>
              <a:rPr lang="en-US" altLang="zh-TW" dirty="0"/>
              <a:t>declared before assigned</a:t>
            </a:r>
          </a:p>
          <a:p>
            <a:pPr lvl="1"/>
            <a:r>
              <a:rPr lang="en-US" altLang="zh-TW" dirty="0" smtClean="0"/>
              <a:t>Variable </a:t>
            </a:r>
            <a:r>
              <a:rPr lang="en-US" altLang="zh-TW" dirty="0"/>
              <a:t>assigned before referenced</a:t>
            </a:r>
          </a:p>
          <a:p>
            <a:pPr lvl="1"/>
            <a:r>
              <a:rPr lang="en-US" altLang="zh-TW" dirty="0" smtClean="0"/>
              <a:t>Assignment </a:t>
            </a:r>
            <a:r>
              <a:rPr lang="en-US" altLang="zh-TW" dirty="0"/>
              <a:t>compatible with declared type</a:t>
            </a:r>
          </a:p>
          <a:p>
            <a:pPr lvl="1"/>
            <a:r>
              <a:rPr lang="en-US" altLang="zh-TW" dirty="0" smtClean="0"/>
              <a:t>Operations </a:t>
            </a:r>
            <a:r>
              <a:rPr lang="en-US" altLang="zh-TW" dirty="0"/>
              <a:t>on variables compatible with type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7324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7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Symbol Table :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In a compiler</a:t>
            </a:r>
            <a:r>
              <a:rPr lang="en-US" altLang="zh-TW" dirty="0"/>
              <a:t>: a data structure used by the compiler to keep track of </a:t>
            </a:r>
            <a:r>
              <a:rPr lang="en-US" altLang="zh-TW" dirty="0" smtClean="0"/>
              <a:t>identifiers </a:t>
            </a:r>
            <a:r>
              <a:rPr lang="en-US" altLang="zh-TW" dirty="0"/>
              <a:t>used in the source </a:t>
            </a:r>
            <a:r>
              <a:rPr lang="en-US" altLang="zh-TW" dirty="0" err="1"/>
              <a:t>program.This</a:t>
            </a:r>
            <a:r>
              <a:rPr lang="en-US" altLang="zh-TW" dirty="0"/>
              <a:t> is a compile-time </a:t>
            </a:r>
            <a:r>
              <a:rPr lang="en-US" altLang="zh-TW" dirty="0" smtClean="0"/>
              <a:t>data structure</a:t>
            </a:r>
            <a:r>
              <a:rPr lang="en-US" altLang="zh-TW" dirty="0"/>
              <a:t>. Not used at run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In </a:t>
            </a:r>
            <a:r>
              <a:rPr lang="en-US" altLang="zh-TW" dirty="0">
                <a:solidFill>
                  <a:srgbClr val="00B0F0"/>
                </a:solidFill>
              </a:rPr>
              <a:t>object files</a:t>
            </a:r>
            <a:r>
              <a:rPr lang="en-US" altLang="zh-TW" dirty="0"/>
              <a:t>: a symbol table (mapping </a:t>
            </a:r>
            <a:r>
              <a:rPr lang="en-US" altLang="zh-TW" dirty="0" err="1"/>
              <a:t>var</a:t>
            </a:r>
            <a:r>
              <a:rPr lang="en-US" altLang="zh-TW" dirty="0"/>
              <a:t> name to address) can be </a:t>
            </a:r>
            <a:r>
              <a:rPr lang="en-US" altLang="zh-TW" dirty="0" smtClean="0"/>
              <a:t>build </a:t>
            </a:r>
            <a:r>
              <a:rPr lang="en-US" altLang="zh-TW" dirty="0"/>
              <a:t>into object programs, to be used during linking of different object </a:t>
            </a:r>
            <a:r>
              <a:rPr lang="en-US" altLang="zh-TW" dirty="0" smtClean="0"/>
              <a:t>programs </a:t>
            </a:r>
            <a:r>
              <a:rPr lang="en-US" altLang="zh-TW" dirty="0"/>
              <a:t>to resolve reference.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In </a:t>
            </a:r>
            <a:r>
              <a:rPr lang="en-US" altLang="zh-TW" dirty="0" err="1">
                <a:solidFill>
                  <a:srgbClr val="00B0F0"/>
                </a:solidFill>
              </a:rPr>
              <a:t>executables</a:t>
            </a:r>
            <a:r>
              <a:rPr lang="en-US" altLang="zh-TW" dirty="0"/>
              <a:t>: a symbol table (again mapping name </a:t>
            </a:r>
            <a:r>
              <a:rPr lang="en-US" altLang="zh-TW" dirty="0" smtClean="0"/>
              <a:t>to address</a:t>
            </a:r>
            <a:r>
              <a:rPr lang="en-US" altLang="zh-TW" dirty="0"/>
              <a:t>) can </a:t>
            </a:r>
            <a:r>
              <a:rPr lang="en-US" altLang="zh-TW" dirty="0" smtClean="0"/>
              <a:t>be </a:t>
            </a:r>
            <a:r>
              <a:rPr lang="en-US" altLang="zh-TW" dirty="0"/>
              <a:t>included in </a:t>
            </a:r>
            <a:r>
              <a:rPr lang="en-US" altLang="zh-TW" dirty="0" err="1"/>
              <a:t>executables</a:t>
            </a:r>
            <a:r>
              <a:rPr lang="en-US" altLang="zh-TW" dirty="0"/>
              <a:t>, to recover </a:t>
            </a:r>
            <a:r>
              <a:rPr lang="en-US" altLang="zh-TW" dirty="0" smtClean="0"/>
              <a:t>variable </a:t>
            </a:r>
            <a:r>
              <a:rPr lang="en-US" altLang="zh-TW" dirty="0"/>
              <a:t>names during </a:t>
            </a:r>
            <a:r>
              <a:rPr lang="en-US" altLang="zh-TW" dirty="0" smtClean="0"/>
              <a:t>debugging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Our </a:t>
            </a:r>
            <a:r>
              <a:rPr lang="en-US" altLang="zh-TW" dirty="0"/>
              <a:t>Focus: Symbol table in compiler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9" y="260648"/>
            <a:ext cx="92106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7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So, in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grammar, at </a:t>
            </a:r>
            <a:r>
              <a:rPr lang="en-US" altLang="zh-TW" dirty="0" smtClean="0">
                <a:solidFill>
                  <a:srgbClr val="00B050"/>
                </a:solidFill>
              </a:rPr>
              <a:t>variable declaration </a:t>
            </a:r>
            <a:r>
              <a:rPr lang="en-US" altLang="zh-TW" dirty="0" smtClean="0"/>
              <a:t>non-terminals </a:t>
            </a:r>
          </a:p>
          <a:p>
            <a:pPr lvl="1"/>
            <a:r>
              <a:rPr lang="en-US" altLang="zh-TW" dirty="0" smtClean="0"/>
              <a:t>You need to add the procedure to store information into symbol tables.</a:t>
            </a:r>
          </a:p>
          <a:p>
            <a:pPr lvl="1"/>
            <a:r>
              <a:rPr lang="en-US" altLang="zh-TW" dirty="0" smtClean="0"/>
              <a:t>You can trace the symbol table related source code from here.</a:t>
            </a:r>
          </a:p>
          <a:p>
            <a:pPr lvl="1"/>
            <a:r>
              <a:rPr lang="en-US" altLang="zh-TW" dirty="0" smtClean="0"/>
              <a:t>more precisely, when the AST of </a:t>
            </a:r>
            <a:r>
              <a:rPr lang="en-US" altLang="zh-TW" dirty="0" smtClean="0">
                <a:solidFill>
                  <a:srgbClr val="00B050"/>
                </a:solidFill>
              </a:rPr>
              <a:t>variable declarations</a:t>
            </a:r>
            <a:r>
              <a:rPr lang="en-US" altLang="zh-TW" dirty="0" smtClean="0"/>
              <a:t> are evaluated, you need to start adding/inquiring information from symbol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3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84784"/>
            <a:ext cx="90773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9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72" y="1340768"/>
            <a:ext cx="9180734" cy="548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5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" y="1276350"/>
            <a:ext cx="90963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14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577</Words>
  <Application>Microsoft Office PowerPoint</Application>
  <PresentationFormat>如螢幕大小 (4:3)</PresentationFormat>
  <Paragraphs>114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CH 10 Symbol Table and Block Structure</vt:lpstr>
      <vt:lpstr>Semantic</vt:lpstr>
      <vt:lpstr>What to check?</vt:lpstr>
      <vt:lpstr>Symbol Table :  </vt:lpstr>
      <vt:lpstr>PowerPoint 簡報</vt:lpstr>
      <vt:lpstr>NOTES</vt:lpstr>
      <vt:lpstr>Symbol Table</vt:lpstr>
      <vt:lpstr>Symbol Table</vt:lpstr>
      <vt:lpstr>Symbol Table</vt:lpstr>
      <vt:lpstr>PowerPoint 簡報</vt:lpstr>
      <vt:lpstr>What to Check? with Symbol Table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Blocked-Structured Symbol Tables</vt:lpstr>
      <vt:lpstr>Nested Scope example</vt:lpstr>
      <vt:lpstr>PowerPoint 簡報</vt:lpstr>
      <vt:lpstr>Visibility rules</vt:lpstr>
      <vt:lpstr>We need to add</vt:lpstr>
      <vt:lpstr>Implementing block-structured symbol tables</vt:lpstr>
      <vt:lpstr>Search a name in many symbol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10 Symbol Table and Block Structure</dc:title>
  <dc:creator>ypcheng</dc:creator>
  <cp:lastModifiedBy>ypc0526</cp:lastModifiedBy>
  <cp:revision>6</cp:revision>
  <dcterms:created xsi:type="dcterms:W3CDTF">2013-06-03T05:55:18Z</dcterms:created>
  <dcterms:modified xsi:type="dcterms:W3CDTF">2013-06-03T06:39:11Z</dcterms:modified>
</cp:coreProperties>
</file>