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3" r:id="rId6"/>
    <p:sldId id="265" r:id="rId7"/>
    <p:sldId id="273" r:id="rId8"/>
    <p:sldId id="274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3" r:id="rId18"/>
    <p:sldId id="294" r:id="rId19"/>
    <p:sldId id="275" r:id="rId20"/>
    <p:sldId id="279" r:id="rId21"/>
    <p:sldId id="289" r:id="rId22"/>
    <p:sldId id="290" r:id="rId23"/>
    <p:sldId id="291" r:id="rId24"/>
    <p:sldId id="292" r:id="rId25"/>
    <p:sldId id="276" r:id="rId26"/>
    <p:sldId id="277" r:id="rId27"/>
    <p:sldId id="261" r:id="rId28"/>
    <p:sldId id="266" r:id="rId29"/>
    <p:sldId id="272" r:id="rId30"/>
    <p:sldId id="268" r:id="rId31"/>
    <p:sldId id="269" r:id="rId32"/>
    <p:sldId id="270" r:id="rId33"/>
    <p:sldId id="271" r:id="rId34"/>
    <p:sldId id="295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3" autoAdjust="0"/>
    <p:restoredTop sz="94660"/>
  </p:normalViewPr>
  <p:slideViewPr>
    <p:cSldViewPr>
      <p:cViewPr varScale="1">
        <p:scale>
          <a:sx n="108" d="100"/>
          <a:sy n="108" d="100"/>
        </p:scale>
        <p:origin x="16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1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77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7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38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864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23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40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31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90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05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50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38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n-lt"/>
          <a:ea typeface="標楷體" panose="03000509000000000000" pitchFamily="65" charset="-120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標楷體" panose="03000509000000000000" pitchFamily="65" charset="-120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標楷體" panose="03000509000000000000" pitchFamily="65" charset="-120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標楷體" panose="03000509000000000000" pitchFamily="65" charset="-120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標楷體" panose="03000509000000000000" pitchFamily="65" charset="-120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ngyu@ncu.edu.tw" TargetMode="External"/><Relationship Id="rId2" Type="http://schemas.openxmlformats.org/officeDocument/2006/relationships/hyperlink" Target="mailto:ypcheng.ncu.csi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gM95HHI4gL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360000">
            <a:off x="3778236" y="1013649"/>
            <a:ext cx="4847038" cy="1599722"/>
          </a:xfrm>
        </p:spPr>
        <p:txBody>
          <a:bodyPr/>
          <a:lstStyle/>
          <a:p>
            <a:r>
              <a:rPr lang="en-US" altLang="zh-TW" dirty="0"/>
              <a:t>Compiler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360000">
            <a:off x="3568865" y="2596926"/>
            <a:ext cx="4836456" cy="172645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zh-TW" altLang="en-US" sz="1600" dirty="0"/>
              <a:t>鄭永斌 教授 </a:t>
            </a:r>
            <a:r>
              <a:rPr lang="en-US" altLang="zh-TW" sz="1600" dirty="0"/>
              <a:t>A</a:t>
            </a:r>
            <a:r>
              <a:rPr lang="zh-TW" altLang="en-US" sz="1600" dirty="0"/>
              <a:t> 班 </a:t>
            </a:r>
            <a:r>
              <a:rPr lang="en-US" altLang="zh-TW" sz="1600" dirty="0">
                <a:hlinkClick r:id="rId2"/>
              </a:rPr>
              <a:t>ypcheng.ncu.csie@gmail.com</a:t>
            </a:r>
            <a:endParaRPr lang="en-US" altLang="zh-TW" sz="1600" dirty="0"/>
          </a:p>
          <a:p>
            <a:r>
              <a:rPr lang="en-US" altLang="zh-TW" sz="1600" dirty="0"/>
              <a:t>Office B210 TEL: 35210</a:t>
            </a:r>
          </a:p>
          <a:p>
            <a:r>
              <a:rPr lang="zh-TW" altLang="en-US" sz="1600" dirty="0"/>
              <a:t>莊永裕 教授 </a:t>
            </a:r>
            <a:r>
              <a:rPr lang="en-US" altLang="zh-TW" sz="1600" dirty="0"/>
              <a:t>B</a:t>
            </a:r>
            <a:r>
              <a:rPr lang="zh-TW" altLang="en-US" sz="1600" dirty="0"/>
              <a:t> 班 </a:t>
            </a:r>
            <a:r>
              <a:rPr lang="en-US" altLang="zh-TW" dirty="0">
                <a:hlinkClick r:id="rId3"/>
              </a:rPr>
              <a:t>yungyu@ncu.edu.tw</a:t>
            </a:r>
            <a:endParaRPr lang="en-US" altLang="zh-TW" dirty="0"/>
          </a:p>
          <a:p>
            <a:r>
              <a:rPr lang="en-US" altLang="zh-TW" sz="1600" dirty="0"/>
              <a:t>Office B214 TEL:35214</a:t>
            </a:r>
          </a:p>
        </p:txBody>
      </p:sp>
    </p:spTree>
    <p:extLst>
      <p:ext uri="{BB962C8B-B14F-4D97-AF65-F5344CB8AC3E}">
        <p14:creationId xmlns:p14="http://schemas.microsoft.com/office/powerpoint/2010/main" val="188060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九宮格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傳統的教學中，當老師教授完了某個章節，就會分發紙本作業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課本的章節習題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，讓學生回家練習然後繳交。但是紙本作業在台灣的教學環境中，通常流於形式，抄襲橫行。大部分學生的紙本作業都是繳交前臨時抄出來的。為了改正這個問題，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我們蒐集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了許多考題，建構網站構成九宮格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每個學生的每一個格子對應的題目皆不相同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，學生可以在課堂上自行選九宮格的題目來答題，學生的通過與否以一條連線來進行。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06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九宮格選題畫面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1828801"/>
            <a:ext cx="4118610" cy="3268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82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九宮格題目截圖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28801"/>
            <a:ext cx="5688632" cy="4617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8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九宮格答案範例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28800"/>
            <a:ext cx="6061284" cy="491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17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九宮格答題流程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7808" y="1828801"/>
            <a:ext cx="6446520" cy="4351337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從九宮格中選取你的在某個章節的題目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看完題目之後從九宮格系統上傳你的答案 </a:t>
            </a:r>
            <a:r>
              <a:rPr lang="en-US" altLang="zh-TW" dirty="0"/>
              <a:t>(</a:t>
            </a:r>
            <a:r>
              <a:rPr lang="zh-TW" altLang="en-US" dirty="0"/>
              <a:t>會另行開課進行教學</a:t>
            </a:r>
            <a:r>
              <a:rPr lang="en-US" altLang="zh-TW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助教會在一定的時間內審查你答案的對錯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DON’T</a:t>
            </a:r>
            <a:r>
              <a:rPr lang="zh-TW" altLang="en-US" dirty="0"/>
              <a:t> 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it !!  TA will reject you.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每次 </a:t>
            </a:r>
            <a:r>
              <a:rPr lang="en-US" altLang="zh-TW" dirty="0">
                <a:solidFill>
                  <a:srgbClr val="FF0000"/>
                </a:solidFill>
              </a:rPr>
              <a:t>reject </a:t>
            </a:r>
            <a:r>
              <a:rPr lang="zh-TW" altLang="en-US" dirty="0">
                <a:solidFill>
                  <a:srgbClr val="FF0000"/>
                </a:solidFill>
              </a:rPr>
              <a:t>你的單格成績從 </a:t>
            </a:r>
            <a:r>
              <a:rPr lang="en-US" altLang="zh-TW" dirty="0">
                <a:solidFill>
                  <a:srgbClr val="FF0000"/>
                </a:solidFill>
              </a:rPr>
              <a:t>100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75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50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</a:p>
          <a:p>
            <a:pPr marL="0" indent="0">
              <a:buNone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請不要連思考都不思考，直接上網找答案。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用你自己的大腦，真的理解了之後，寫出你的解答。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 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4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DomJudge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程式作業的自動評審系統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64" y="1691322"/>
            <a:ext cx="7155228" cy="4906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890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DomJudge</a:t>
            </a:r>
            <a:r>
              <a:rPr lang="en-US" altLang="zh-TW" dirty="0"/>
              <a:t> </a:t>
            </a:r>
            <a:r>
              <a:rPr lang="zh-TW" altLang="en-US" dirty="0"/>
              <a:t>答題流程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從第二章開始，每個章節都有程式作業題</a:t>
            </a:r>
            <a:endParaRPr lang="en-US" altLang="zh-TW" dirty="0"/>
          </a:p>
          <a:p>
            <a:r>
              <a:rPr lang="zh-TW" altLang="en-US" dirty="0"/>
              <a:t>程式作業都使用 </a:t>
            </a:r>
            <a:r>
              <a:rPr lang="en-US" altLang="zh-TW" dirty="0" err="1"/>
              <a:t>DomJudge</a:t>
            </a:r>
            <a:r>
              <a:rPr lang="zh-TW" altLang="en-US" dirty="0"/>
              <a:t> 上傳你的程式</a:t>
            </a:r>
            <a:endParaRPr lang="en-US" altLang="zh-TW" dirty="0"/>
          </a:p>
          <a:p>
            <a:r>
              <a:rPr lang="zh-TW" altLang="en-US" dirty="0"/>
              <a:t>如果你的程式對了，會通過所有的測試資料</a:t>
            </a:r>
            <a:endParaRPr lang="en-US" altLang="zh-TW" dirty="0"/>
          </a:p>
          <a:p>
            <a:r>
              <a:rPr lang="zh-TW" altLang="en-US" dirty="0"/>
              <a:t>如果沒有全部通過， </a:t>
            </a:r>
            <a:r>
              <a:rPr lang="en-US" altLang="zh-TW" dirty="0" err="1"/>
              <a:t>DomJudge</a:t>
            </a:r>
            <a:r>
              <a:rPr lang="en-US" altLang="zh-TW" dirty="0"/>
              <a:t> </a:t>
            </a:r>
            <a:r>
              <a:rPr lang="zh-TW" altLang="en-US" dirty="0"/>
              <a:t>會有提示測試資料供你參考。 </a:t>
            </a:r>
            <a:r>
              <a:rPr lang="en-US" altLang="zh-TW" dirty="0"/>
              <a:t>(</a:t>
            </a:r>
            <a:r>
              <a:rPr lang="zh-TW" altLang="en-US" dirty="0"/>
              <a:t>助教會進行這部分的教學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請藉由提示，修正你的程式，直到你的程式正確為止。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26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整個課程的程式實作語言為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並且密集使用 </a:t>
            </a:r>
            <a:r>
              <a:rPr lang="en-US" altLang="zh-TW" dirty="0">
                <a:solidFill>
                  <a:srgbClr val="FF0000"/>
                </a:solidFill>
              </a:rPr>
              <a:t>C pointer </a:t>
            </a:r>
          </a:p>
          <a:p>
            <a:r>
              <a:rPr lang="zh-TW" altLang="en-US" dirty="0"/>
              <a:t>兩個知名的 </a:t>
            </a:r>
            <a:r>
              <a:rPr lang="en-US" altLang="zh-TW" dirty="0"/>
              <a:t>tools:  bison, </a:t>
            </a:r>
            <a:r>
              <a:rPr lang="en-US" altLang="zh-TW" dirty="0" err="1"/>
              <a:t>lex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助教會開立 </a:t>
            </a:r>
            <a:r>
              <a:rPr lang="en-US" altLang="zh-TW" dirty="0"/>
              <a:t>Linux</a:t>
            </a:r>
            <a:r>
              <a:rPr lang="zh-TW" altLang="en-US" dirty="0"/>
              <a:t> 帳號讓你使用</a:t>
            </a:r>
            <a:endParaRPr lang="en-US" altLang="zh-TW" dirty="0"/>
          </a:p>
          <a:p>
            <a:r>
              <a:rPr lang="zh-TW" altLang="en-US" dirty="0"/>
              <a:t>如果你不想再 </a:t>
            </a:r>
            <a:r>
              <a:rPr lang="en-US" altLang="zh-TW" dirty="0"/>
              <a:t>Linux </a:t>
            </a:r>
            <a:r>
              <a:rPr lang="zh-TW" altLang="en-US" dirty="0"/>
              <a:t>上面用</a:t>
            </a:r>
            <a:r>
              <a:rPr lang="en-US" altLang="zh-TW" dirty="0" err="1"/>
              <a:t>linux</a:t>
            </a:r>
            <a:r>
              <a:rPr lang="en-US" altLang="zh-TW" dirty="0"/>
              <a:t> </a:t>
            </a:r>
            <a:r>
              <a:rPr lang="zh-TW" altLang="en-US" dirty="0"/>
              <a:t>難用的編輯器寫程式，你有幾個選項</a:t>
            </a:r>
            <a:endParaRPr lang="en-US" altLang="zh-TW" dirty="0"/>
          </a:p>
          <a:p>
            <a:r>
              <a:rPr lang="en-US" altLang="zh-TW" dirty="0"/>
              <a:t>Window users: </a:t>
            </a:r>
            <a:r>
              <a:rPr lang="zh-TW" altLang="en-US" dirty="0"/>
              <a:t>下載與安裝 </a:t>
            </a:r>
            <a:r>
              <a:rPr lang="en-US" altLang="zh-TW" dirty="0"/>
              <a:t>Cygwin – </a:t>
            </a:r>
            <a:r>
              <a:rPr lang="zh-TW" altLang="en-US" dirty="0"/>
              <a:t> </a:t>
            </a:r>
            <a:r>
              <a:rPr lang="en-US" altLang="zh-TW" dirty="0" err="1"/>
              <a:t>gcc</a:t>
            </a:r>
            <a:r>
              <a:rPr lang="en-US" altLang="zh-TW" dirty="0"/>
              <a:t>, bison, </a:t>
            </a:r>
            <a:r>
              <a:rPr lang="en-US" altLang="zh-TW" dirty="0" err="1"/>
              <a:t>lex</a:t>
            </a:r>
            <a:r>
              <a:rPr lang="en-US" altLang="zh-TW" dirty="0"/>
              <a:t>, …</a:t>
            </a:r>
          </a:p>
          <a:p>
            <a:r>
              <a:rPr lang="en-US" altLang="zh-TW" dirty="0"/>
              <a:t>Window users: </a:t>
            </a:r>
            <a:r>
              <a:rPr lang="zh-TW" altLang="en-US" dirty="0"/>
              <a:t>在 </a:t>
            </a:r>
            <a:r>
              <a:rPr lang="en-US" altLang="zh-TW" dirty="0"/>
              <a:t>window </a:t>
            </a:r>
            <a:r>
              <a:rPr lang="zh-TW" altLang="en-US" dirty="0"/>
              <a:t>平台下使用 </a:t>
            </a:r>
            <a:r>
              <a:rPr lang="en-US" altLang="zh-TW" dirty="0"/>
              <a:t>visual studio, dev C++ </a:t>
            </a:r>
            <a:r>
              <a:rPr lang="zh-TW" altLang="en-US" dirty="0"/>
              <a:t>進行程式實作與除錯。程式完成的差不多之後，使用 </a:t>
            </a:r>
            <a:r>
              <a:rPr lang="en-US" altLang="zh-TW" dirty="0" err="1"/>
              <a:t>DomJudge</a:t>
            </a:r>
            <a:r>
              <a:rPr lang="zh-TW" altLang="en-US" dirty="0"/>
              <a:t> 進行上傳。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09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每一年總會有一兩位學生</a:t>
            </a:r>
            <a:endParaRPr lang="en-US" altLang="zh-TW" dirty="0"/>
          </a:p>
          <a:p>
            <a:r>
              <a:rPr lang="zh-TW" altLang="en-US" dirty="0"/>
              <a:t>故意上傳程式碼使用最新的 </a:t>
            </a:r>
            <a:r>
              <a:rPr lang="en-US" altLang="zh-TW" dirty="0"/>
              <a:t>C/C++</a:t>
            </a:r>
            <a:r>
              <a:rPr lang="zh-TW" altLang="en-US" dirty="0"/>
              <a:t> 標準 </a:t>
            </a:r>
            <a:r>
              <a:rPr lang="en-US" altLang="zh-TW" dirty="0"/>
              <a:t>(C11,</a:t>
            </a:r>
            <a:r>
              <a:rPr lang="zh-TW" altLang="en-US" dirty="0"/>
              <a:t> </a:t>
            </a:r>
            <a:r>
              <a:rPr lang="en-US" altLang="zh-TW" dirty="0"/>
              <a:t>C14,</a:t>
            </a:r>
            <a:r>
              <a:rPr lang="zh-TW" altLang="en-US" dirty="0"/>
              <a:t> </a:t>
            </a:r>
            <a:r>
              <a:rPr lang="en-US" altLang="zh-TW" dirty="0"/>
              <a:t>C17)</a:t>
            </a:r>
            <a:r>
              <a:rPr lang="zh-TW" altLang="en-US" dirty="0"/>
              <a:t>，來測試 </a:t>
            </a:r>
            <a:r>
              <a:rPr lang="en-US" altLang="zh-TW" dirty="0" err="1"/>
              <a:t>domjudge</a:t>
            </a:r>
            <a:r>
              <a:rPr lang="en-US" altLang="zh-TW" dirty="0"/>
              <a:t> </a:t>
            </a:r>
            <a:r>
              <a:rPr lang="zh-TW" altLang="en-US" dirty="0"/>
              <a:t>後面的 </a:t>
            </a:r>
            <a:r>
              <a:rPr lang="en-US" altLang="zh-TW" dirty="0" err="1"/>
              <a:t>gcc</a:t>
            </a:r>
            <a:r>
              <a:rPr lang="en-US" altLang="zh-TW" dirty="0"/>
              <a:t> compiler</a:t>
            </a:r>
          </a:p>
          <a:p>
            <a:r>
              <a:rPr lang="zh-TW" altLang="en-US" dirty="0"/>
              <a:t>這門課的目的不是新的 </a:t>
            </a:r>
            <a:r>
              <a:rPr lang="en-US" altLang="zh-TW" dirty="0"/>
              <a:t>C/C++</a:t>
            </a:r>
            <a:r>
              <a:rPr lang="zh-TW" altLang="en-US" dirty="0"/>
              <a:t> 標準，請不要浪費時間在這些問題上，雖然我們知道你們很想挑戰</a:t>
            </a:r>
            <a:endParaRPr lang="en-US" altLang="zh-TW" dirty="0"/>
          </a:p>
          <a:p>
            <a:r>
              <a:rPr lang="zh-TW" altLang="en-US" dirty="0"/>
              <a:t>請與助教好好互動，尤其是你的答案或程式被 </a:t>
            </a:r>
            <a:r>
              <a:rPr lang="en-US" altLang="zh-TW" dirty="0"/>
              <a:t>reject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2938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你的進度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翻轉學習強調的就是每個人有自己的進度</a:t>
            </a:r>
            <a:endParaRPr lang="en-US" altLang="zh-TW" dirty="0"/>
          </a:p>
          <a:p>
            <a:r>
              <a:rPr lang="zh-TW" altLang="en-US" dirty="0"/>
              <a:t>上課時間就是你來過關卡的時間。</a:t>
            </a:r>
            <a:endParaRPr lang="en-US" altLang="zh-TW" dirty="0"/>
          </a:p>
          <a:p>
            <a:r>
              <a:rPr lang="zh-TW" altLang="en-US" dirty="0"/>
              <a:t> 每隔一段時間，助教就會在 </a:t>
            </a:r>
            <a:r>
              <a:rPr lang="en-US" altLang="zh-TW" dirty="0" err="1"/>
              <a:t>facebook</a:t>
            </a:r>
            <a:r>
              <a:rPr lang="en-US" altLang="zh-TW" dirty="0"/>
              <a:t> </a:t>
            </a:r>
            <a:r>
              <a:rPr lang="zh-TW" altLang="en-US" dirty="0"/>
              <a:t>公布目前大家進度的狀況</a:t>
            </a:r>
            <a:r>
              <a:rPr lang="en-US" altLang="zh-TW" dirty="0"/>
              <a:t>(</a:t>
            </a:r>
            <a:r>
              <a:rPr lang="zh-TW" altLang="en-US" dirty="0"/>
              <a:t>如下圖</a:t>
            </a:r>
            <a:r>
              <a:rPr lang="en-US" altLang="zh-TW" dirty="0"/>
              <a:t>)</a:t>
            </a:r>
            <a:r>
              <a:rPr lang="zh-TW" altLang="en-US" dirty="0"/>
              <a:t>。讓你知道自己的學習狀況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704373"/>
            <a:ext cx="4159742" cy="26376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861759"/>
            <a:ext cx="3342111" cy="239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8791" y="188640"/>
            <a:ext cx="7269480" cy="1325562"/>
          </a:xfrm>
        </p:spPr>
        <p:txBody>
          <a:bodyPr/>
          <a:lstStyle/>
          <a:p>
            <a:r>
              <a:rPr lang="en-US" altLang="zh-TW" dirty="0"/>
              <a:t>Text 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06" y="1548715"/>
            <a:ext cx="77152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891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-8104"/>
            <a:ext cx="8041440" cy="682485"/>
          </a:xfrm>
        </p:spPr>
        <p:txBody>
          <a:bodyPr/>
          <a:lstStyle/>
          <a:p>
            <a:r>
              <a:rPr lang="en-US" altLang="zh-TW" dirty="0" err="1"/>
              <a:t>FaceBook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674381"/>
            <a:ext cx="90868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FaceBook</a:t>
            </a:r>
            <a:r>
              <a:rPr lang="en-US" altLang="zh-TW" dirty="0"/>
              <a:t> </a:t>
            </a:r>
            <a:r>
              <a:rPr lang="zh-TW" altLang="en-US" dirty="0"/>
              <a:t>紛絲專頁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請搜尋  </a:t>
            </a:r>
            <a:r>
              <a:rPr lang="en-US" altLang="zh-TW" dirty="0" err="1"/>
              <a:t>NCU_Compiler_A</a:t>
            </a:r>
            <a:r>
              <a:rPr lang="en-US" altLang="zh-TW" dirty="0"/>
              <a:t>  </a:t>
            </a:r>
            <a:r>
              <a:rPr lang="zh-TW" altLang="en-US" dirty="0"/>
              <a:t>自行加入</a:t>
            </a:r>
            <a:endParaRPr lang="en-US" altLang="zh-TW" dirty="0"/>
          </a:p>
          <a:p>
            <a:r>
              <a:rPr lang="zh-TW" altLang="en-US" dirty="0"/>
              <a:t>所有助教的公告都會在 </a:t>
            </a:r>
            <a:r>
              <a:rPr lang="en-US" altLang="zh-TW" dirty="0" err="1"/>
              <a:t>facebook</a:t>
            </a:r>
            <a:r>
              <a:rPr lang="en-US" altLang="zh-TW" dirty="0"/>
              <a:t> </a:t>
            </a:r>
            <a:r>
              <a:rPr lang="zh-TW" altLang="en-US" dirty="0"/>
              <a:t>上公告。</a:t>
            </a:r>
            <a:endParaRPr lang="en-US" altLang="zh-TW" dirty="0"/>
          </a:p>
          <a:p>
            <a:r>
              <a:rPr lang="zh-TW" altLang="en-US" dirty="0"/>
              <a:t>任何與助教溝通的事情都可以在粉絲專業上完成。</a:t>
            </a:r>
          </a:p>
        </p:txBody>
      </p:sp>
    </p:spTree>
    <p:extLst>
      <p:ext uri="{BB962C8B-B14F-4D97-AF65-F5344CB8AC3E}">
        <p14:creationId xmlns:p14="http://schemas.microsoft.com/office/powerpoint/2010/main" val="146894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</a:t>
            </a:r>
            <a:r>
              <a:rPr lang="en-US" altLang="zh-TW" dirty="0"/>
              <a:t>BOSS</a:t>
            </a:r>
            <a:r>
              <a:rPr lang="zh-TW" altLang="en-US" dirty="0"/>
              <a:t> 來襲  </a:t>
            </a:r>
            <a:r>
              <a:rPr lang="en-US" altLang="zh-TW" dirty="0"/>
              <a:t>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Image result for BOSS at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1820070"/>
            <a:ext cx="6577924" cy="582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289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</a:t>
            </a:r>
            <a:r>
              <a:rPr lang="zh-TW" altLang="en-US" dirty="0"/>
              <a:t>期中 </a:t>
            </a:r>
            <a:r>
              <a:rPr lang="en-US" altLang="zh-TW" dirty="0"/>
              <a:t>BOSS</a:t>
            </a:r>
            <a:r>
              <a:rPr lang="zh-TW" altLang="en-US" dirty="0"/>
              <a:t> 攻擊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學習理論上是個人的事，都</a:t>
            </a:r>
            <a:r>
              <a:rPr lang="zh-TW" altLang="en-US" b="1" dirty="0">
                <a:solidFill>
                  <a:srgbClr val="FF0000"/>
                </a:solidFill>
              </a:rPr>
              <a:t>成年</a:t>
            </a:r>
            <a:r>
              <a:rPr lang="zh-TW" altLang="en-US" dirty="0"/>
              <a:t>了，你們自己想不想學習，理論上，自行負責</a:t>
            </a:r>
            <a:endParaRPr lang="en-US" altLang="zh-TW" dirty="0"/>
          </a:p>
          <a:p>
            <a:r>
              <a:rPr lang="zh-TW" altLang="en-US" dirty="0"/>
              <a:t>但是，不用懷疑，人類的劣根性非常多。</a:t>
            </a:r>
            <a:endParaRPr lang="en-US" altLang="zh-TW" dirty="0"/>
          </a:p>
          <a:p>
            <a:r>
              <a:rPr lang="zh-TW" altLang="en-US" dirty="0"/>
              <a:t>據統計，美國名校知名的線上免費課程有</a:t>
            </a:r>
            <a:r>
              <a:rPr lang="en-US" altLang="zh-TW" dirty="0"/>
              <a:t>1</a:t>
            </a:r>
            <a:r>
              <a:rPr lang="zh-TW" altLang="en-US" dirty="0"/>
              <a:t>萬多使用者註冊。但是最後能完成線上課程要求的學生了了可數。只有個位數的 </a:t>
            </a:r>
            <a:r>
              <a:rPr lang="en-US" altLang="zh-TW" dirty="0"/>
              <a:t>%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翻轉教學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►</a:t>
            </a:r>
            <a:r>
              <a:rPr lang="zh-TW" altLang="en-US" dirty="0"/>
              <a:t> 上課不用來 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爽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►</a:t>
            </a:r>
            <a:r>
              <a:rPr lang="zh-TW" altLang="en-US" dirty="0"/>
              <a:t> 最後幾周要嘗試過所有的關卡 </a:t>
            </a:r>
            <a:r>
              <a:rPr lang="en-US" altLang="zh-TW" dirty="0"/>
              <a:t>(</a:t>
            </a:r>
            <a:r>
              <a:rPr lang="zh-TW" altLang="en-US" dirty="0"/>
              <a:t>自認為厲害</a:t>
            </a:r>
            <a:r>
              <a:rPr lang="en-US" altLang="zh-TW" dirty="0"/>
              <a:t>?)</a:t>
            </a:r>
            <a:r>
              <a:rPr lang="zh-TW" altLang="en-US" dirty="0"/>
              <a:t> </a:t>
            </a:r>
            <a:r>
              <a:rPr lang="en-US" altLang="zh-TW" dirty="0"/>
              <a:t>►</a:t>
            </a:r>
            <a:r>
              <a:rPr lang="zh-TW" altLang="en-US" dirty="0"/>
              <a:t>  當掉 </a:t>
            </a:r>
            <a:r>
              <a:rPr lang="en-US" altLang="zh-TW" dirty="0"/>
              <a:t>!!</a:t>
            </a:r>
          </a:p>
          <a:p>
            <a:r>
              <a:rPr lang="zh-TW" altLang="en-US" dirty="0"/>
              <a:t>快樂學習其實只有針對天才才有用</a:t>
            </a:r>
            <a:r>
              <a:rPr lang="en-US" altLang="zh-TW" dirty="0"/>
              <a:t>!!</a:t>
            </a:r>
            <a:r>
              <a:rPr lang="zh-TW" altLang="en-US" dirty="0"/>
              <a:t>  沒有壓力的快樂學習從來是騙人的</a:t>
            </a:r>
            <a:r>
              <a:rPr lang="en-US" altLang="zh-TW" dirty="0"/>
              <a:t>!!!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例如，你們可能有人抱怨老師教得不好，但是免費的</a:t>
            </a:r>
            <a:r>
              <a:rPr lang="en-US" altLang="zh-TW" dirty="0"/>
              <a:t>CS</a:t>
            </a:r>
            <a:r>
              <a:rPr lang="zh-TW" altLang="en-US" dirty="0"/>
              <a:t> 線上課程 </a:t>
            </a:r>
            <a:r>
              <a:rPr lang="en-US" altLang="zh-TW" dirty="0"/>
              <a:t>MIT</a:t>
            </a:r>
            <a:r>
              <a:rPr lang="zh-TW" altLang="en-US" dirty="0"/>
              <a:t> 等等都有</a:t>
            </a:r>
            <a:r>
              <a:rPr lang="en-US" altLang="zh-TW" dirty="0"/>
              <a:t>?</a:t>
            </a:r>
            <a:r>
              <a:rPr lang="zh-TW" altLang="en-US" dirty="0"/>
              <a:t> 你們會利用嗎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9747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 </a:t>
            </a:r>
            <a:r>
              <a:rPr lang="en-US" altLang="zh-TW" dirty="0"/>
              <a:t>BOSS</a:t>
            </a:r>
            <a:r>
              <a:rPr lang="zh-TW" altLang="en-US" dirty="0"/>
              <a:t> 攻擊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整個學期中我們大約會有 </a:t>
            </a:r>
            <a:r>
              <a:rPr lang="en-US" altLang="zh-TW" dirty="0"/>
              <a:t>3</a:t>
            </a:r>
            <a:r>
              <a:rPr lang="zh-TW" altLang="en-US" dirty="0"/>
              <a:t> 次的 </a:t>
            </a:r>
            <a:r>
              <a:rPr lang="en-US" altLang="zh-TW" dirty="0"/>
              <a:t>BOSS</a:t>
            </a:r>
            <a:r>
              <a:rPr lang="zh-TW" altLang="en-US" dirty="0"/>
              <a:t> 攻擊</a:t>
            </a:r>
            <a:endParaRPr lang="en-US" altLang="zh-TW" dirty="0"/>
          </a:p>
          <a:p>
            <a:r>
              <a:rPr lang="zh-TW" altLang="en-US" dirty="0"/>
              <a:t>攻擊發起前，助教會宣告一個日期。你得在日期之前完成特定的進度。</a:t>
            </a:r>
            <a:endParaRPr lang="en-US" altLang="zh-TW" dirty="0"/>
          </a:p>
          <a:p>
            <a:r>
              <a:rPr lang="zh-TW" altLang="en-US" dirty="0"/>
              <a:t>未完成進度者，不得參加 </a:t>
            </a:r>
            <a:r>
              <a:rPr lang="en-US" altLang="zh-TW" dirty="0"/>
              <a:t>BOSS</a:t>
            </a:r>
            <a:r>
              <a:rPr lang="zh-TW" altLang="en-US" dirty="0"/>
              <a:t> 攻擊。</a:t>
            </a:r>
            <a:endParaRPr lang="en-US" altLang="zh-TW" dirty="0"/>
          </a:p>
          <a:p>
            <a:r>
              <a:rPr lang="zh-TW" altLang="en-US" dirty="0"/>
              <a:t>每次攻擊時間</a:t>
            </a:r>
            <a:r>
              <a:rPr lang="en-US" altLang="zh-TW" dirty="0"/>
              <a:t>3</a:t>
            </a:r>
            <a:r>
              <a:rPr lang="zh-TW" altLang="en-US" dirty="0"/>
              <a:t> 小時，請到</a:t>
            </a:r>
            <a:r>
              <a:rPr lang="en-US" altLang="zh-TW" dirty="0"/>
              <a:t>AB</a:t>
            </a:r>
            <a:r>
              <a:rPr lang="zh-TW" altLang="en-US" dirty="0"/>
              <a:t>班的電腦教室，不到以</a:t>
            </a:r>
            <a:r>
              <a:rPr lang="en-US" altLang="zh-TW" dirty="0"/>
              <a:t>0</a:t>
            </a:r>
            <a:r>
              <a:rPr lang="zh-TW" altLang="en-US" dirty="0"/>
              <a:t>分計算，逾時不候</a:t>
            </a:r>
            <a:endParaRPr lang="en-US" altLang="zh-TW" dirty="0"/>
          </a:p>
          <a:p>
            <a:r>
              <a:rPr lang="zh-TW" altLang="en-US" dirty="0"/>
              <a:t>我們給你們小程式，請你們在</a:t>
            </a:r>
            <a:r>
              <a:rPr lang="en-US" altLang="zh-TW" dirty="0"/>
              <a:t>3</a:t>
            </a:r>
            <a:r>
              <a:rPr lang="zh-TW" altLang="en-US" dirty="0"/>
              <a:t> 小時內</a:t>
            </a:r>
            <a:r>
              <a:rPr lang="zh-TW" altLang="en-US" b="1" dirty="0">
                <a:solidFill>
                  <a:srgbClr val="FF0000"/>
                </a:solidFill>
              </a:rPr>
              <a:t>個人</a:t>
            </a:r>
            <a:r>
              <a:rPr lang="zh-TW" altLang="en-US" dirty="0"/>
              <a:t>來完成。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這些小程式理論上都很簡單，考驗你程式作業是否確實自己完成，以及寫程式過程中各種工具是否熟練。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0419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我們的教學理念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不定期，助教會蒐集進度嚴重落後的同學</a:t>
            </a:r>
            <a:endParaRPr lang="en-US" altLang="zh-TW" dirty="0"/>
          </a:p>
          <a:p>
            <a:r>
              <a:rPr lang="zh-TW" altLang="en-US" dirty="0"/>
              <a:t>請你來教室看影片，過關卡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WE DON’T GIVE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YOU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UP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ON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YOU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</a:t>
            </a:r>
            <a:r>
              <a:rPr lang="zh-TW" altLang="en-US" dirty="0"/>
              <a:t>我們理論上不放棄任何一個人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不過，過去的經驗顯示</a:t>
            </a:r>
            <a:r>
              <a:rPr lang="en-US" altLang="zh-TW" dirty="0"/>
              <a:t>…….  </a:t>
            </a:r>
          </a:p>
        </p:txBody>
      </p:sp>
    </p:spTree>
    <p:extLst>
      <p:ext uri="{BB962C8B-B14F-4D97-AF65-F5344CB8AC3E}">
        <p14:creationId xmlns:p14="http://schemas.microsoft.com/office/powerpoint/2010/main" val="1674903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://b.vimeocdn.com/ts/457/356/457356934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72"/>
            <a:ext cx="9137100" cy="672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4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成績比重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32856"/>
            <a:ext cx="7467600" cy="3951337"/>
          </a:xfrm>
        </p:spPr>
        <p:txBody>
          <a:bodyPr>
            <a:normAutofit/>
          </a:bodyPr>
          <a:lstStyle/>
          <a:p>
            <a:r>
              <a:rPr lang="zh-TW" altLang="en-US" dirty="0"/>
              <a:t>通過所有關卡</a:t>
            </a:r>
            <a:r>
              <a:rPr lang="en-US" altLang="zh-TW" dirty="0"/>
              <a:t> (40%)</a:t>
            </a:r>
          </a:p>
          <a:p>
            <a:r>
              <a:rPr lang="en-US" altLang="zh-TW" dirty="0"/>
              <a:t>BOSS attack  (</a:t>
            </a:r>
            <a:r>
              <a:rPr lang="en-US" altLang="zh-TW" b="1" dirty="0">
                <a:solidFill>
                  <a:srgbClr val="FF0000"/>
                </a:solidFill>
              </a:rPr>
              <a:t>40%)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台灣特有的國情勢學生作業抄襲太嚴重，人情濃厚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請用 </a:t>
            </a:r>
            <a:r>
              <a:rPr lang="en-US" altLang="zh-TW" dirty="0">
                <a:solidFill>
                  <a:srgbClr val="FF0000"/>
                </a:solidFill>
              </a:rPr>
              <a:t>BOSS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attack </a:t>
            </a:r>
            <a:r>
              <a:rPr lang="zh-TW" altLang="en-US" dirty="0">
                <a:solidFill>
                  <a:srgbClr val="FF0000"/>
                </a:solidFill>
              </a:rPr>
              <a:t>來證明你自己的學習成果</a:t>
            </a:r>
            <a:endParaRPr lang="zh-TW" altLang="en-US" dirty="0"/>
          </a:p>
          <a:p>
            <a:r>
              <a:rPr lang="zh-TW" altLang="en-US" dirty="0"/>
              <a:t>期末 </a:t>
            </a:r>
            <a:r>
              <a:rPr lang="en-US" altLang="zh-TW" dirty="0"/>
              <a:t>project (20%)</a:t>
            </a:r>
          </a:p>
          <a:p>
            <a:pPr lvl="1"/>
            <a:r>
              <a:rPr lang="zh-TW" altLang="en-US" dirty="0"/>
              <a:t>給你一個 </a:t>
            </a:r>
            <a:r>
              <a:rPr lang="en-US" altLang="zh-TW" dirty="0"/>
              <a:t>mini- programming language</a:t>
            </a:r>
          </a:p>
          <a:p>
            <a:pPr lvl="1"/>
            <a:r>
              <a:rPr lang="zh-TW" altLang="en-US" dirty="0"/>
              <a:t>請你完成這個 </a:t>
            </a:r>
            <a:r>
              <a:rPr lang="en-US" altLang="zh-TW" dirty="0"/>
              <a:t>mini-PL </a:t>
            </a:r>
            <a:r>
              <a:rPr lang="zh-TW" altLang="en-US" dirty="0"/>
              <a:t>的 </a:t>
            </a:r>
            <a:r>
              <a:rPr lang="en-US" altLang="zh-TW" dirty="0"/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849948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 &amp;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如何避免被當掉 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ANS:</a:t>
            </a:r>
            <a:r>
              <a:rPr lang="zh-TW" altLang="en-US" dirty="0">
                <a:solidFill>
                  <a:srgbClr val="FF0000"/>
                </a:solidFill>
              </a:rPr>
              <a:t> 過去當掉的比率介於 </a:t>
            </a:r>
            <a:r>
              <a:rPr lang="en-US" altLang="zh-TW" dirty="0">
                <a:solidFill>
                  <a:srgbClr val="FF0000"/>
                </a:solidFill>
              </a:rPr>
              <a:t>10%-15%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你要避免落入最後的亂集團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What if I get caught for plagiarism (</a:t>
            </a:r>
            <a:r>
              <a:rPr lang="zh-TW" altLang="en-US" dirty="0"/>
              <a:t>剽竊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程式作業抓到被抄的 </a:t>
            </a:r>
            <a:r>
              <a:rPr lang="en-US" altLang="zh-TW" dirty="0"/>
              <a:t>60</a:t>
            </a:r>
            <a:r>
              <a:rPr lang="zh-TW" altLang="en-US" dirty="0"/>
              <a:t>分，抄襲者 </a:t>
            </a:r>
            <a:r>
              <a:rPr lang="en-US" altLang="zh-TW" dirty="0"/>
              <a:t>0</a:t>
            </a:r>
            <a:r>
              <a:rPr lang="zh-TW" altLang="en-US" dirty="0"/>
              <a:t> 分</a:t>
            </a:r>
            <a:endParaRPr lang="en-US" altLang="zh-TW" dirty="0"/>
          </a:p>
          <a:p>
            <a:r>
              <a:rPr lang="zh-TW" altLang="en-US" dirty="0"/>
              <a:t>我點名嗎</a:t>
            </a:r>
            <a:r>
              <a:rPr lang="en-US" altLang="zh-TW" dirty="0"/>
              <a:t>? </a:t>
            </a:r>
            <a:r>
              <a:rPr lang="zh-TW" altLang="en-US" dirty="0"/>
              <a:t>翹課會如何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Class rule?</a:t>
            </a:r>
          </a:p>
          <a:p>
            <a:r>
              <a:rPr lang="en-US" altLang="zh-TW" dirty="0"/>
              <a:t>You need to ask questions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9869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339" y="24383"/>
            <a:ext cx="4438650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87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240" y="231230"/>
            <a:ext cx="7269480" cy="1325562"/>
          </a:xfrm>
        </p:spPr>
        <p:txBody>
          <a:bodyPr/>
          <a:lstStyle/>
          <a:p>
            <a:r>
              <a:rPr lang="en-US" altLang="zh-TW" dirty="0"/>
              <a:t>Reference Books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848872" cy="466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639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0"/>
            <a:ext cx="8856985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335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208912" cy="682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276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896"/>
            <a:ext cx="675322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64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Last Comments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Compiler is never an interesting course. </a:t>
            </a:r>
          </a:p>
          <a:p>
            <a:r>
              <a:rPr lang="en-US" altLang="zh-TW" dirty="0"/>
              <a:t> It is difficult to make it into an “high emotion” class.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它就是一門辛苦，苦幹 ，苦學的課，充滿了實作的細節</a:t>
            </a:r>
            <a:endParaRPr lang="en-US" altLang="zh-TW" dirty="0"/>
          </a:p>
          <a:p>
            <a:r>
              <a:rPr lang="zh-TW" altLang="en-US" dirty="0"/>
              <a:t>魔鬼就躲在細節裡 </a:t>
            </a:r>
            <a:endParaRPr lang="en-US" altLang="zh-TW" dirty="0"/>
          </a:p>
          <a:p>
            <a:r>
              <a:rPr lang="zh-TW" altLang="en-US" dirty="0"/>
              <a:t>別眼高手低，說服自己沒興趣才學不好</a:t>
            </a:r>
          </a:p>
        </p:txBody>
      </p:sp>
    </p:spTree>
    <p:extLst>
      <p:ext uri="{BB962C8B-B14F-4D97-AF65-F5344CB8AC3E}">
        <p14:creationId xmlns:p14="http://schemas.microsoft.com/office/powerpoint/2010/main" val="327147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Compiler </a:t>
            </a:r>
            <a:r>
              <a:rPr lang="zh-TW" altLang="en-US" dirty="0"/>
              <a:t>創帳號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https://reurl.cc/yenyDl	</a:t>
            </a:r>
          </a:p>
          <a:p>
            <a:r>
              <a:rPr lang="en-US" altLang="zh-TW" dirty="0"/>
              <a:t>QR</a:t>
            </a:r>
            <a:r>
              <a:rPr lang="zh-TW" altLang="en-US" dirty="0"/>
              <a:t> </a:t>
            </a:r>
            <a:r>
              <a:rPr lang="en-US" altLang="zh-TW" dirty="0"/>
              <a:t>Code:</a:t>
            </a:r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AA71B5-FA45-4DC0-9536-872712DF1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88" y="2385109"/>
            <a:ext cx="4212243" cy="42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9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Compiler?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Compiler is an indispensable tool for programmers</a:t>
            </a:r>
          </a:p>
          <a:p>
            <a:r>
              <a:rPr lang="en-US" altLang="zh-TW" dirty="0"/>
              <a:t>By understanding the principles behind compiler, you can avoid unnecessary programming errors.</a:t>
            </a:r>
          </a:p>
          <a:p>
            <a:r>
              <a:rPr lang="en-US" altLang="zh-TW" dirty="0"/>
              <a:t>Any programming language must come with a compiler or interpreter (script languages) </a:t>
            </a:r>
          </a:p>
          <a:p>
            <a:pPr lvl="1"/>
            <a:r>
              <a:rPr lang="en-US" altLang="zh-TW" dirty="0"/>
              <a:t>PL and compiler is not a popular research area in Taiwan because it is difficult</a:t>
            </a:r>
          </a:p>
          <a:p>
            <a:pPr lvl="1"/>
            <a:r>
              <a:rPr lang="en-US" altLang="zh-TW" dirty="0"/>
              <a:t>Compiler can be boring to most of you.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the future, when you need a data format with adequate flexibility,  you will need to implement a parser for the task.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832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07537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627784" y="394656"/>
            <a:ext cx="6776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is not a subject that you can learn by </a:t>
            </a:r>
          </a:p>
          <a:p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text books</a:t>
            </a:r>
            <a:r>
              <a:rPr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memorizing it into your brain.</a:t>
            </a:r>
          </a:p>
          <a:p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need to HANDS ON to understand !</a:t>
            </a:r>
            <a:endPara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086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teaching goals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class, you shall learn to use the compiler tools first</a:t>
            </a:r>
          </a:p>
          <a:p>
            <a:r>
              <a:rPr lang="en-US" altLang="zh-TW" dirty="0"/>
              <a:t>Then use the tools to implement parsers for small programming language</a:t>
            </a:r>
          </a:p>
          <a:p>
            <a:r>
              <a:rPr lang="en-US" altLang="zh-TW" dirty="0"/>
              <a:t>Then we will teach the principles behind it so you can really understand it.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01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Plan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3356992"/>
            <a:ext cx="6446520" cy="4351337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I am going to do an experiment, why?</a:t>
            </a:r>
          </a:p>
          <a:p>
            <a:r>
              <a:rPr lang="en-US" altLang="zh-TW" dirty="0">
                <a:hlinkClick r:id="rId2"/>
              </a:rPr>
              <a:t>http://www.youtube.com/watch?v=gM95HHI4gLk</a:t>
            </a:r>
            <a:endParaRPr lang="en-US" altLang="zh-TW" dirty="0"/>
          </a:p>
          <a:p>
            <a:r>
              <a:rPr lang="en-US" altLang="zh-TW" dirty="0"/>
              <a:t>Khan Academy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03816" y="204066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翻轉教學</a:t>
            </a:r>
          </a:p>
        </p:txBody>
      </p:sp>
    </p:spTree>
    <p:extLst>
      <p:ext uri="{BB962C8B-B14F-4D97-AF65-F5344CB8AC3E}">
        <p14:creationId xmlns:p14="http://schemas.microsoft.com/office/powerpoint/2010/main" val="272931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So, there are no in-class lecturing this semester</a:t>
            </a:r>
          </a:p>
          <a:p>
            <a:r>
              <a:rPr lang="en-US" altLang="zh-TW" dirty="0"/>
              <a:t>All the classes are in the video clips.</a:t>
            </a:r>
          </a:p>
          <a:p>
            <a:r>
              <a:rPr lang="en-US" altLang="zh-TW" dirty="0"/>
              <a:t>So, what about regular class hours?</a:t>
            </a:r>
          </a:p>
          <a:p>
            <a:pPr lvl="1"/>
            <a:r>
              <a:rPr lang="en-US" altLang="zh-TW" sz="2400" b="1" dirty="0"/>
              <a:t>When you encounter problems, you come and ask questions !!</a:t>
            </a:r>
          </a:p>
        </p:txBody>
      </p:sp>
    </p:spTree>
    <p:extLst>
      <p:ext uri="{BB962C8B-B14F-4D97-AF65-F5344CB8AC3E}">
        <p14:creationId xmlns:p14="http://schemas.microsoft.com/office/powerpoint/2010/main" val="269963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每個星期的上課時間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請你來電腦教室，過關卡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關卡包含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200" dirty="0">
                <a:latin typeface="標楷體" panose="03000509000000000000" pitchFamily="65" charset="-120"/>
              </a:rPr>
              <a:t>homework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每個章節後面的習題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Programming assignment</a:t>
            </a:r>
            <a:b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特定章節的程式作業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24688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TM03457515[[fn=檢視]]</Template>
  <TotalTime>662</TotalTime>
  <Words>1419</Words>
  <Application>Microsoft Office PowerPoint</Application>
  <PresentationFormat>如螢幕大小 (4:3)</PresentationFormat>
  <Paragraphs>132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新細明體</vt:lpstr>
      <vt:lpstr>標楷體</vt:lpstr>
      <vt:lpstr>Arial</vt:lpstr>
      <vt:lpstr>Century Schoolbook</vt:lpstr>
      <vt:lpstr>Wingdings 2</vt:lpstr>
      <vt:lpstr>View</vt:lpstr>
      <vt:lpstr>Compiler </vt:lpstr>
      <vt:lpstr>Text Book</vt:lpstr>
      <vt:lpstr>Reference Books</vt:lpstr>
      <vt:lpstr>Why Compiler? </vt:lpstr>
      <vt:lpstr>PowerPoint 簡報</vt:lpstr>
      <vt:lpstr>Our teaching goals</vt:lpstr>
      <vt:lpstr>Course Plan</vt:lpstr>
      <vt:lpstr>Class?</vt:lpstr>
      <vt:lpstr>每個星期的上課時間?</vt:lpstr>
      <vt:lpstr>九宮格</vt:lpstr>
      <vt:lpstr>九宮格選題畫面</vt:lpstr>
      <vt:lpstr>九宮格題目截圖</vt:lpstr>
      <vt:lpstr>九宮格答案範例</vt:lpstr>
      <vt:lpstr>九宮格答題流程</vt:lpstr>
      <vt:lpstr>DomJudge  (程式作業的自動評審系統)</vt:lpstr>
      <vt:lpstr>DomJudge 答題流程</vt:lpstr>
      <vt:lpstr>程式實作</vt:lpstr>
      <vt:lpstr>NOTES</vt:lpstr>
      <vt:lpstr>你的進度 </vt:lpstr>
      <vt:lpstr>FaceBook</vt:lpstr>
      <vt:lpstr>FaceBook 紛絲專頁</vt:lpstr>
      <vt:lpstr>期中BOSS 來襲  !!!!</vt:lpstr>
      <vt:lpstr>Why 期中 BOSS 攻擊?</vt:lpstr>
      <vt:lpstr>期中 BOSS 攻擊</vt:lpstr>
      <vt:lpstr>我們的教學理念</vt:lpstr>
      <vt:lpstr>PowerPoint 簡報</vt:lpstr>
      <vt:lpstr>成績比重</vt:lpstr>
      <vt:lpstr>Q &amp; A</vt:lpstr>
      <vt:lpstr>PowerPoint 簡報</vt:lpstr>
      <vt:lpstr>PowerPoint 簡報</vt:lpstr>
      <vt:lpstr>PowerPoint 簡報</vt:lpstr>
      <vt:lpstr>PowerPoint 簡報</vt:lpstr>
      <vt:lpstr>Last Comments</vt:lpstr>
      <vt:lpstr>Compiler 創帳號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</dc:title>
  <dc:creator>ypcheng</dc:creator>
  <cp:lastModifiedBy>OOLAB</cp:lastModifiedBy>
  <cp:revision>75</cp:revision>
  <dcterms:created xsi:type="dcterms:W3CDTF">2013-02-20T03:10:10Z</dcterms:created>
  <dcterms:modified xsi:type="dcterms:W3CDTF">2021-09-15T11:44:19Z</dcterms:modified>
</cp:coreProperties>
</file>