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9d0f875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9d0f87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9d0f875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9d0f875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9d0f875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9d0f875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89d0f875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89d0f875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89d0f875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89d0f875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89d0f875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89d0f875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9d0f875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9d0f875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9d0f87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9d0f87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9d0f875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9d0f875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89d0f87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89d0f87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89d0f8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89d0f8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89d0f87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89d0f87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89d0f875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89d0f87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89d0f875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89d0f875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89d0f875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89d0f875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89d0f875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89d0f875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89d0f875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89d0f875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89d0f875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89d0f875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89d0f875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89d0f875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89d0f875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89d0f875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89d0f875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89d0f875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89d0f87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89d0f87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89d0f875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89d0f875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89d0f875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89d0f875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89d0f875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89d0f875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89d0f875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89d0f875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89d0f875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89d0f875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89d0f875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89d0f875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89d0f875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89d0f875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89d0f875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89d0f875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89d0f875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89d0f875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89d0f875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89d0f875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89d0f87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89d0f87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89d0f875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89d0f875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89d0f87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89d0f87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89d0f87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89d0f87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9d0f875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9d0f875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89d0f875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89d0f875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89d0f87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89d0f87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xml"/><Relationship Id="rId4" Type="http://schemas.openxmlformats.org/officeDocument/2006/relationships/slide" Target="/ppt/slides/slide3.xml"/><Relationship Id="rId5" Type="http://schemas.openxmlformats.org/officeDocument/2006/relationships/slide" Target="/ppt/slides/slide9.xml"/><Relationship Id="rId6" Type="http://schemas.openxmlformats.org/officeDocument/2006/relationships/slide" Target="/ppt/slides/slide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41425"/>
            <a:ext cx="8520600" cy="621600"/>
          </a:xfrm>
          <a:prstGeom prst="rect">
            <a:avLst/>
          </a:prstGeom>
        </p:spPr>
        <p:txBody>
          <a:bodyPr anchorCtr="0" anchor="b" bIns="91425" lIns="91425" spcFirstLastPara="1" rIns="91425" wrap="square" tIns="91425">
            <a:normAutofit fontScale="90000"/>
          </a:bodyPr>
          <a:lstStyle/>
          <a:p>
            <a:pPr indent="0" lvl="0" marL="945184" rtl="0" algn="l">
              <a:spcBef>
                <a:spcPts val="607"/>
              </a:spcBef>
              <a:spcAft>
                <a:spcPts val="600"/>
              </a:spcAft>
              <a:buClr>
                <a:schemeClr val="dk1"/>
              </a:buClr>
              <a:buSzPct val="36666"/>
              <a:buFont typeface="Arial"/>
              <a:buNone/>
            </a:pPr>
            <a:r>
              <a:rPr b="1" lang="ru" sz="3000"/>
              <a:t>Service for marking up texts and pictures</a:t>
            </a:r>
            <a:endParaRPr b="1" sz="5600"/>
          </a:p>
        </p:txBody>
      </p:sp>
      <p:sp>
        <p:nvSpPr>
          <p:cNvPr id="55" name="Google Shape;55;p13"/>
          <p:cNvSpPr txBox="1"/>
          <p:nvPr>
            <p:ph idx="1" type="subTitle"/>
          </p:nvPr>
        </p:nvSpPr>
        <p:spPr>
          <a:xfrm>
            <a:off x="531400" y="1784675"/>
            <a:ext cx="8301000" cy="24966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ru"/>
              <a:t>1) Цели и задачи проекта (</a:t>
            </a:r>
            <a:r>
              <a:rPr lang="ru" u="sng">
                <a:solidFill>
                  <a:schemeClr val="hlink"/>
                </a:solidFill>
                <a:hlinkClick action="ppaction://hlinksldjump" r:id="rId3"/>
              </a:rPr>
              <a:t>стр.2</a:t>
            </a:r>
            <a:r>
              <a:rPr lang="ru"/>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ru"/>
              <a:t>2) Конкуренты и что будет входить в MVP (</a:t>
            </a:r>
            <a:r>
              <a:rPr lang="ru" u="sng">
                <a:solidFill>
                  <a:schemeClr val="hlink"/>
                </a:solidFill>
                <a:hlinkClick action="ppaction://hlinksldjump" r:id="rId4"/>
              </a:rPr>
              <a:t>стр.3-8</a:t>
            </a:r>
            <a:r>
              <a:rPr lang="ru"/>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ru"/>
              <a:t>3) Описание разрабатываемой системы (</a:t>
            </a:r>
            <a:r>
              <a:rPr lang="ru" u="sng">
                <a:solidFill>
                  <a:schemeClr val="hlink"/>
                </a:solidFill>
                <a:hlinkClick action="ppaction://hlinksldjump" r:id="rId5"/>
              </a:rPr>
              <a:t>стр.9-11</a:t>
            </a:r>
            <a:r>
              <a:rPr lang="ru"/>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ru"/>
              <a:t>4) Флоу и дизайн для каждого пользователя (</a:t>
            </a:r>
            <a:r>
              <a:rPr lang="ru" u="sng">
                <a:solidFill>
                  <a:schemeClr val="hlink"/>
                </a:solidFill>
                <a:hlinkClick action="ppaction://hlinksldjump" r:id="rId6"/>
              </a:rPr>
              <a:t>стр.12-40</a:t>
            </a:r>
            <a:r>
              <a:rPr lang="ru"/>
              <a:t>)</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Описание</a:t>
            </a:r>
            <a:endParaRPr b="1" sz="2720"/>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1100">
                <a:solidFill>
                  <a:schemeClr val="dk1"/>
                </a:solidFill>
              </a:rPr>
              <a:t>-Система хранит базу данных разметчиков и заказчиков</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ru" sz="1100">
                <a:solidFill>
                  <a:schemeClr val="dk1"/>
                </a:solidFill>
              </a:rPr>
              <a:t>-У заданий есть коэффициент приоритета и показывает на главной странице самые актуальные и нужные</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ru" sz="1100">
                <a:solidFill>
                  <a:schemeClr val="dk1"/>
                </a:solidFill>
              </a:rPr>
              <a:t>-Заказчик размещает задание на платформе с некоторой пометкой приоритета</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ru" sz="1100">
                <a:solidFill>
                  <a:schemeClr val="dk1"/>
                </a:solidFill>
              </a:rPr>
              <a:t>-Разметчики с достаточным уровнем допуска могут принять задание</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ru" sz="1100">
                <a:solidFill>
                  <a:schemeClr val="dk1"/>
                </a:solidFill>
              </a:rPr>
              <a:t>-Задание разделяется среди разметчиков, чем «ответственнее» разметчик, тем больший процент задания ему отдается</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ru" sz="1100">
                <a:solidFill>
                  <a:schemeClr val="dk1"/>
                </a:solidFill>
              </a:rPr>
              <a:t>-Заказчик может просматривать готовые или еще не доделанные сэмплы</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ru" sz="1100">
                <a:solidFill>
                  <a:schemeClr val="dk1"/>
                </a:solidFill>
              </a:rPr>
              <a:t>-По выполнению задания, заказчик может скачать размеченный или еще не полностью размеченный датасет.</a:t>
            </a:r>
            <a:endParaRPr sz="1100">
              <a:solidFill>
                <a:schemeClr val="dk1"/>
              </a:solidFill>
            </a:endParaRPr>
          </a:p>
          <a:p>
            <a:pPr indent="-298450" lvl="1" marL="914400" rtl="0" algn="l">
              <a:spcBef>
                <a:spcPts val="1200"/>
              </a:spcBef>
              <a:spcAft>
                <a:spcPts val="0"/>
              </a:spcAft>
              <a:buClr>
                <a:schemeClr val="dk1"/>
              </a:buClr>
              <a:buSzPts val="1100"/>
              <a:buChar char="○"/>
            </a:pPr>
            <a:r>
              <a:rPr lang="ru" sz="1100">
                <a:solidFill>
                  <a:schemeClr val="dk1"/>
                </a:solidFill>
              </a:rPr>
              <a:t>Все участвовавшие разметчики получают оценку «ответственности».</a:t>
            </a:r>
            <a:endParaRPr sz="1100">
              <a:solidFill>
                <a:schemeClr val="dk1"/>
              </a:solidFill>
            </a:endParaRPr>
          </a:p>
          <a:p>
            <a:pPr indent="0" lvl="0" marL="0" rtl="0" algn="l">
              <a:spcBef>
                <a:spcPts val="1200"/>
              </a:spcBef>
              <a:spcAft>
                <a:spcPts val="0"/>
              </a:spcAft>
              <a:buNone/>
            </a:pPr>
            <a:r>
              <a:rPr lang="ru" sz="1100">
                <a:solidFill>
                  <a:schemeClr val="dk1"/>
                </a:solidFill>
              </a:rPr>
              <a:t>-В интерфейсе должна быть возможность прохождения тренировочного задания </a:t>
            </a:r>
            <a:endParaRPr sz="1100">
              <a:solidFill>
                <a:schemeClr val="dk1"/>
              </a:solidFill>
            </a:endParaRPr>
          </a:p>
          <a:p>
            <a:pPr indent="0" lvl="0" marL="0" rtl="0" algn="l">
              <a:spcBef>
                <a:spcPts val="1200"/>
              </a:spcBef>
              <a:spcAft>
                <a:spcPts val="1200"/>
              </a:spcAft>
              <a:buNone/>
            </a:pPr>
            <a:r>
              <a:rPr lang="ru" sz="1100">
                <a:solidFill>
                  <a:schemeClr val="dk1"/>
                </a:solidFill>
              </a:rPr>
              <a:t>-Система автоматически проверяет правильность выполнения задания (смотреть следующий слайд) и устанавливает критерии допуска или недопуска</a:t>
            </a:r>
            <a:endParaRPr sz="1100">
              <a:solidFill>
                <a:schemeClr val="dk1"/>
              </a:solidFill>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Проверка качества</a:t>
            </a:r>
            <a:endParaRPr b="1" sz="2920"/>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solidFill>
                  <a:schemeClr val="dk1"/>
                </a:solidFill>
              </a:rPr>
              <a:t>Так как это MVP продукт, то мы придумали простую систему проверки качества:</a:t>
            </a:r>
            <a:endParaRPr>
              <a:solidFill>
                <a:schemeClr val="dk1"/>
              </a:solidFill>
            </a:endParaRPr>
          </a:p>
          <a:p>
            <a:pPr indent="0" lvl="0" marL="0" rtl="0" algn="l">
              <a:spcBef>
                <a:spcPts val="1200"/>
              </a:spcBef>
              <a:spcAft>
                <a:spcPts val="1200"/>
              </a:spcAft>
              <a:buNone/>
            </a:pPr>
            <a:r>
              <a:rPr lang="ru">
                <a:solidFill>
                  <a:schemeClr val="dk1"/>
                </a:solidFill>
              </a:rPr>
              <a:t>Изначально задание дается для прохождения самым опытным сотрудникам, у которых правильность ответов будет примерно на уровне 100%. Условно таких сотрудников будет 100 штук и они разметили определенное число картинок. Условно получили, что если 95 из 100 сотрудников отметили, что на картинке машина, то правильным ответом будет то, что на картинке действительно машина. Затем по второму кругу выполняем то же задание, но уже к нему имеют доступ все сотрудники компании, таким образом мы сможем их проверять, учитывая первый круг, а также в случае, когда результаты после первого круга были условно 60 на 40 (спорная картинка), мы сможет скоректировать результат, учитывая мнение всех сотрудников в результате мы получим результат 75 на 25 и уже сможем отнести эту картинку к определенному классу</a:t>
            </a:r>
            <a:endParaRPr>
              <a:solidFill>
                <a:schemeClr val="dk1"/>
              </a:solidFill>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Флоу и дизайн для каждого пользователя</a:t>
            </a:r>
            <a:endParaRPr b="1" sz="2720"/>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 Заказчик (размещает задания, может оценивать выполнение разметки)</a:t>
            </a:r>
            <a:endParaRPr sz="2500">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 Разметчик (выбирает задание с платформы, выполняет разметку)</a:t>
            </a:r>
            <a:endParaRPr>
              <a:solidFill>
                <a:schemeClr val="dk1"/>
              </a:solidFill>
            </a:endParaRPr>
          </a:p>
          <a:p>
            <a:pPr indent="0" lvl="0" marL="0" rtl="0" algn="l">
              <a:spcBef>
                <a:spcPts val="1200"/>
              </a:spcBef>
              <a:spcAft>
                <a:spcPts val="1200"/>
              </a:spcAft>
              <a:buClr>
                <a:schemeClr val="dk1"/>
              </a:buClr>
              <a:buSzPts val="1100"/>
              <a:buFont typeface="Arial"/>
              <a:buNone/>
            </a:pPr>
            <a:r>
              <a:rPr lang="ru">
                <a:solidFill>
                  <a:schemeClr val="dk1"/>
                </a:solidFill>
              </a:rPr>
              <a:t>- Администратор (контролирует работу системы в целом, а также добавляет или удаляет новых или старых сотрудников)</a:t>
            </a:r>
            <a:endParaRPr/>
          </a:p>
        </p:txBody>
      </p:sp>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Типичный флоу разметчика</a:t>
            </a:r>
            <a:endParaRPr b="1" sz="2720"/>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Сотрудник переходит по ссылке, в открывшемся окошке вводит свои личные данные и  заходит на сервис, а затем попадает на главную страницу сервиса:</a:t>
            </a:r>
            <a:endParaRPr>
              <a:solidFill>
                <a:schemeClr val="dk1"/>
              </a:solidFill>
            </a:endParaRPr>
          </a:p>
          <a:p>
            <a:pPr indent="0" lvl="0" marL="0" rtl="0" algn="l">
              <a:spcBef>
                <a:spcPts val="0"/>
              </a:spcBef>
              <a:spcAft>
                <a:spcPts val="1200"/>
              </a:spcAft>
              <a:buNone/>
            </a:pPr>
            <a:r>
              <a:t/>
            </a:r>
            <a:endParaRPr/>
          </a:p>
        </p:txBody>
      </p:sp>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48" name="Google Shape;148;p26"/>
          <p:cNvPicPr preferRelativeResize="0"/>
          <p:nvPr/>
        </p:nvPicPr>
        <p:blipFill>
          <a:blip r:embed="rId3">
            <a:alphaModFix/>
          </a:blip>
          <a:stretch>
            <a:fillRect/>
          </a:stretch>
        </p:blipFill>
        <p:spPr>
          <a:xfrm>
            <a:off x="1794950" y="445025"/>
            <a:ext cx="5687001" cy="352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56" name="Google Shape;156;p27"/>
          <p:cNvPicPr preferRelativeResize="0"/>
          <p:nvPr/>
        </p:nvPicPr>
        <p:blipFill>
          <a:blip r:embed="rId3">
            <a:alphaModFix/>
          </a:blip>
          <a:stretch>
            <a:fillRect/>
          </a:stretch>
        </p:blipFill>
        <p:spPr>
          <a:xfrm>
            <a:off x="1532350" y="328125"/>
            <a:ext cx="5734050" cy="410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solidFill>
                  <a:schemeClr val="dk1"/>
                </a:solidFill>
              </a:rPr>
              <a:t>После входа сотруднику доступно несколько действий :</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42"/>
              </a:spcBef>
              <a:spcAft>
                <a:spcPts val="0"/>
              </a:spcAft>
              <a:buNone/>
            </a:pPr>
            <a:r>
              <a:rPr lang="ru">
                <a:solidFill>
                  <a:schemeClr val="dk1"/>
                </a:solidFill>
              </a:rPr>
              <a:t>-Выбор задания из списка доступных на главной странице сервиса, а затем просмотр более подробной информации о задании.</a:t>
            </a:r>
            <a:endParaRPr>
              <a:solidFill>
                <a:schemeClr val="dk1"/>
              </a:solidFill>
            </a:endParaRPr>
          </a:p>
          <a:p>
            <a:pPr indent="0" lvl="0" marL="0" rtl="0" algn="l">
              <a:lnSpc>
                <a:spcPct val="100000"/>
              </a:lnSpc>
              <a:spcBef>
                <a:spcPts val="42"/>
              </a:spcBef>
              <a:spcAft>
                <a:spcPts val="0"/>
              </a:spcAft>
              <a:buNone/>
            </a:pPr>
            <a:r>
              <a:t/>
            </a:r>
            <a:endParaRPr>
              <a:solidFill>
                <a:schemeClr val="dk1"/>
              </a:solidFill>
            </a:endParaRPr>
          </a:p>
          <a:p>
            <a:pPr indent="0" lvl="0" marL="0" rtl="0" algn="l">
              <a:lnSpc>
                <a:spcPct val="100000"/>
              </a:lnSpc>
              <a:spcBef>
                <a:spcPts val="42"/>
              </a:spcBef>
              <a:spcAft>
                <a:spcPts val="0"/>
              </a:spcAft>
              <a:buNone/>
            </a:pPr>
            <a:r>
              <a:rPr lang="ru">
                <a:solidFill>
                  <a:schemeClr val="dk1"/>
                </a:solidFill>
              </a:rPr>
              <a:t>-Поиск конкретного задания по названию.</a:t>
            </a:r>
            <a:endParaRPr>
              <a:solidFill>
                <a:schemeClr val="dk1"/>
              </a:solidFill>
            </a:endParaRPr>
          </a:p>
          <a:p>
            <a:pPr indent="0" lvl="0" marL="0" rtl="0" algn="l">
              <a:lnSpc>
                <a:spcPct val="100000"/>
              </a:lnSpc>
              <a:spcBef>
                <a:spcPts val="42"/>
              </a:spcBef>
              <a:spcAft>
                <a:spcPts val="0"/>
              </a:spcAft>
              <a:buNone/>
            </a:pPr>
            <a:r>
              <a:t/>
            </a:r>
            <a:endParaRPr>
              <a:solidFill>
                <a:schemeClr val="dk1"/>
              </a:solidFill>
            </a:endParaRPr>
          </a:p>
          <a:p>
            <a:pPr indent="0" lvl="0" marL="0" rtl="0" algn="l">
              <a:lnSpc>
                <a:spcPct val="100000"/>
              </a:lnSpc>
              <a:spcBef>
                <a:spcPts val="42"/>
              </a:spcBef>
              <a:spcAft>
                <a:spcPts val="0"/>
              </a:spcAft>
              <a:buNone/>
            </a:pPr>
            <a:r>
              <a:rPr lang="ru">
                <a:solidFill>
                  <a:schemeClr val="dk1"/>
                </a:solidFill>
              </a:rPr>
              <a:t>-Просмотр инструкций о выбранном пользователем задании.</a:t>
            </a:r>
            <a:endParaRPr>
              <a:solidFill>
                <a:schemeClr val="dk1"/>
              </a:solidFill>
            </a:endParaRPr>
          </a:p>
          <a:p>
            <a:pPr indent="0" lvl="0" marL="0" rtl="0" algn="l">
              <a:lnSpc>
                <a:spcPct val="100000"/>
              </a:lnSpc>
              <a:spcBef>
                <a:spcPts val="42"/>
              </a:spcBef>
              <a:spcAft>
                <a:spcPts val="0"/>
              </a:spcAft>
              <a:buNone/>
            </a:pPr>
            <a:r>
              <a:t/>
            </a:r>
            <a:endParaRPr>
              <a:solidFill>
                <a:schemeClr val="dk1"/>
              </a:solidFill>
            </a:endParaRPr>
          </a:p>
          <a:p>
            <a:pPr indent="0" lvl="0" marL="0" rtl="0" algn="l">
              <a:lnSpc>
                <a:spcPct val="100000"/>
              </a:lnSpc>
              <a:spcBef>
                <a:spcPts val="42"/>
              </a:spcBef>
              <a:spcAft>
                <a:spcPts val="0"/>
              </a:spcAft>
              <a:buNone/>
            </a:pPr>
            <a:r>
              <a:rPr lang="ru">
                <a:solidFill>
                  <a:schemeClr val="dk1"/>
                </a:solidFill>
              </a:rPr>
              <a:t>-После просмотра сотрудником инструкций он может приступить к работе, если он согласен с условиями. Также он может потренироваться перед выполнением данного задания.</a:t>
            </a:r>
            <a:endParaRPr>
              <a:solidFill>
                <a:schemeClr val="dk1"/>
              </a:solidFill>
            </a:endParaRPr>
          </a:p>
          <a:p>
            <a:pPr indent="0" lvl="0" marL="0" rtl="0" algn="l">
              <a:lnSpc>
                <a:spcPct val="100000"/>
              </a:lnSpc>
              <a:spcBef>
                <a:spcPts val="42"/>
              </a:spcBef>
              <a:spcAft>
                <a:spcPts val="0"/>
              </a:spcAft>
              <a:buNone/>
            </a:pPr>
            <a:r>
              <a:t/>
            </a:r>
            <a:endParaRPr sz="1100">
              <a:solidFill>
                <a:schemeClr val="dk1"/>
              </a:solidFill>
            </a:endParaRPr>
          </a:p>
          <a:p>
            <a:pPr indent="0" lvl="0" marL="0" rtl="0" algn="l">
              <a:lnSpc>
                <a:spcPct val="100000"/>
              </a:lnSpc>
              <a:spcBef>
                <a:spcPts val="42"/>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42"/>
              </a:spcBef>
              <a:spcAft>
                <a:spcPts val="0"/>
              </a:spcAft>
              <a:buClr>
                <a:schemeClr val="dk1"/>
              </a:buClr>
              <a:buSzPct val="61111"/>
              <a:buFont typeface="Arial"/>
              <a:buNone/>
            </a:pPr>
            <a:r>
              <a:rPr b="1" lang="ru" sz="1800"/>
              <a:t>Выбор задания из списка доступных на главной странице сервиса, а затем просмотр более подробной информации о задании.</a:t>
            </a:r>
            <a:endParaRPr b="1"/>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78" name="Google Shape;178;p30"/>
          <p:cNvPicPr preferRelativeResize="0"/>
          <p:nvPr/>
        </p:nvPicPr>
        <p:blipFill>
          <a:blip r:embed="rId3">
            <a:alphaModFix/>
          </a:blip>
          <a:stretch>
            <a:fillRect/>
          </a:stretch>
        </p:blipFill>
        <p:spPr>
          <a:xfrm>
            <a:off x="1704975" y="0"/>
            <a:ext cx="5734050" cy="505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174825"/>
            <a:ext cx="8520600" cy="572700"/>
          </a:xfrm>
          <a:prstGeom prst="rect">
            <a:avLst/>
          </a:prstGeom>
        </p:spPr>
        <p:txBody>
          <a:bodyPr anchorCtr="0" anchor="t" bIns="91425" lIns="91425" spcFirstLastPara="1" rIns="91425" wrap="square" tIns="91425">
            <a:normAutofit/>
          </a:bodyPr>
          <a:lstStyle/>
          <a:p>
            <a:pPr indent="0" lvl="0" marL="457200" rtl="0" algn="ctr">
              <a:spcBef>
                <a:spcPts val="42"/>
              </a:spcBef>
              <a:spcAft>
                <a:spcPts val="0"/>
              </a:spcAft>
              <a:buNone/>
            </a:pPr>
            <a:r>
              <a:rPr b="1" lang="ru" sz="1800"/>
              <a:t>Поиск конкретного задания по названию</a:t>
            </a:r>
            <a:endParaRPr b="1" sz="1800"/>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185" name="Google Shape;18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86" name="Google Shape;186;p31"/>
          <p:cNvPicPr preferRelativeResize="0"/>
          <p:nvPr/>
        </p:nvPicPr>
        <p:blipFill>
          <a:blip r:embed="rId3">
            <a:alphaModFix/>
          </a:blip>
          <a:stretch>
            <a:fillRect/>
          </a:stretch>
        </p:blipFill>
        <p:spPr>
          <a:xfrm>
            <a:off x="1704975" y="911225"/>
            <a:ext cx="5734050" cy="410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6850"/>
            <a:ext cx="8520600" cy="5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ru" sz="2720"/>
              <a:t>Цели и задачи проекта</a:t>
            </a:r>
            <a:endParaRPr b="1" sz="2720"/>
          </a:p>
        </p:txBody>
      </p:sp>
      <p:sp>
        <p:nvSpPr>
          <p:cNvPr id="62" name="Google Shape;62;p14"/>
          <p:cNvSpPr txBox="1"/>
          <p:nvPr>
            <p:ph idx="1" type="body"/>
          </p:nvPr>
        </p:nvSpPr>
        <p:spPr>
          <a:xfrm>
            <a:off x="311700" y="839550"/>
            <a:ext cx="8520600" cy="41496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ru" sz="3500">
                <a:solidFill>
                  <a:schemeClr val="dk1"/>
                </a:solidFill>
              </a:rPr>
              <a:t>Основная цель проекта - </a:t>
            </a:r>
            <a:r>
              <a:rPr lang="ru" sz="3500">
                <a:solidFill>
                  <a:schemeClr val="dk1"/>
                </a:solidFill>
              </a:rPr>
              <a:t>создание MVP веб-сервиса по разметке текстов и картинок для использования внутри компании. Это позволит компании относительно легко получать датасеты для их дальнейшего использования в моделях машинного обучения.</a:t>
            </a:r>
            <a:endParaRPr sz="3500">
              <a:solidFill>
                <a:schemeClr val="dk1"/>
              </a:solidFill>
            </a:endParaRPr>
          </a:p>
          <a:p>
            <a:pPr indent="0" lvl="0" marL="0" rtl="0" algn="l">
              <a:spcBef>
                <a:spcPts val="1200"/>
              </a:spcBef>
              <a:spcAft>
                <a:spcPts val="0"/>
              </a:spcAft>
              <a:buNone/>
            </a:pPr>
            <a:r>
              <a:rPr lang="ru" sz="3500">
                <a:solidFill>
                  <a:schemeClr val="dk1"/>
                </a:solidFill>
              </a:rPr>
              <a:t>Задачи:</a:t>
            </a:r>
            <a:endParaRPr sz="3500">
              <a:solidFill>
                <a:schemeClr val="dk1"/>
              </a:solidFill>
            </a:endParaRPr>
          </a:p>
          <a:p>
            <a:pPr indent="0" lvl="0" marL="0" rtl="0" algn="l">
              <a:spcBef>
                <a:spcPts val="1200"/>
              </a:spcBef>
              <a:spcAft>
                <a:spcPts val="0"/>
              </a:spcAft>
              <a:buNone/>
            </a:pPr>
            <a:r>
              <a:rPr lang="ru" sz="2550">
                <a:solidFill>
                  <a:schemeClr val="dk1"/>
                </a:solidFill>
              </a:rPr>
              <a:t> </a:t>
            </a:r>
            <a:r>
              <a:rPr lang="ru" sz="3500">
                <a:solidFill>
                  <a:schemeClr val="dk1"/>
                </a:solidFill>
              </a:rPr>
              <a:t>-Реализация MVP для первичных тестов внутри компании</a:t>
            </a:r>
            <a:endParaRPr sz="3500">
              <a:solidFill>
                <a:schemeClr val="dk1"/>
              </a:solidFill>
            </a:endParaRPr>
          </a:p>
          <a:p>
            <a:pPr indent="0" lvl="0" marL="0" rtl="0" algn="l">
              <a:spcBef>
                <a:spcPts val="1200"/>
              </a:spcBef>
              <a:spcAft>
                <a:spcPts val="0"/>
              </a:spcAft>
              <a:buNone/>
            </a:pPr>
            <a:r>
              <a:rPr lang="ru" sz="3515">
                <a:solidFill>
                  <a:schemeClr val="dk1"/>
                </a:solidFill>
              </a:rPr>
              <a:t>-Создание профиля сотрудника на сервисе по разметке</a:t>
            </a:r>
            <a:endParaRPr sz="3515">
              <a:solidFill>
                <a:schemeClr val="dk1"/>
              </a:solidFill>
            </a:endParaRPr>
          </a:p>
          <a:p>
            <a:pPr indent="0" lvl="0" marL="0" rtl="0" algn="l">
              <a:spcBef>
                <a:spcPts val="1200"/>
              </a:spcBef>
              <a:spcAft>
                <a:spcPts val="0"/>
              </a:spcAft>
              <a:buNone/>
            </a:pPr>
            <a:r>
              <a:rPr lang="ru" sz="3515">
                <a:solidFill>
                  <a:schemeClr val="dk1"/>
                </a:solidFill>
              </a:rPr>
              <a:t>-Создание раздела со списком всех доступных для работника заданий</a:t>
            </a:r>
            <a:endParaRPr sz="3515">
              <a:solidFill>
                <a:schemeClr val="dk1"/>
              </a:solidFill>
            </a:endParaRPr>
          </a:p>
          <a:p>
            <a:pPr indent="0" lvl="0" marL="0" rtl="0" algn="l">
              <a:spcBef>
                <a:spcPts val="1200"/>
              </a:spcBef>
              <a:spcAft>
                <a:spcPts val="0"/>
              </a:spcAft>
              <a:buNone/>
            </a:pPr>
            <a:r>
              <a:rPr lang="ru" sz="3515">
                <a:solidFill>
                  <a:schemeClr val="dk1"/>
                </a:solidFill>
              </a:rPr>
              <a:t>-Создание административной части для управления разделом со списком заданий и наполнения его новыми, актуальными для компании заданиями</a:t>
            </a:r>
            <a:endParaRPr sz="3515">
              <a:solidFill>
                <a:schemeClr val="dk1"/>
              </a:solidFill>
            </a:endParaRPr>
          </a:p>
          <a:p>
            <a:pPr indent="0" lvl="0" marL="0" rtl="0" algn="l">
              <a:spcBef>
                <a:spcPts val="1200"/>
              </a:spcBef>
              <a:spcAft>
                <a:spcPts val="0"/>
              </a:spcAft>
              <a:buNone/>
            </a:pPr>
            <a:r>
              <a:rPr lang="ru" sz="3515">
                <a:solidFill>
                  <a:schemeClr val="dk1"/>
                </a:solidFill>
              </a:rPr>
              <a:t>-Создание простого алгоритма для проверки качества выполненной сотрудниками работы</a:t>
            </a:r>
            <a:endParaRPr sz="3515">
              <a:solidFill>
                <a:schemeClr val="dk1"/>
              </a:solidFill>
            </a:endParaRPr>
          </a:p>
          <a:p>
            <a:pPr indent="0" lvl="0" marL="0" rtl="0" algn="l">
              <a:spcBef>
                <a:spcPts val="1200"/>
              </a:spcBef>
              <a:spcAft>
                <a:spcPts val="0"/>
              </a:spcAft>
              <a:buNone/>
            </a:pPr>
            <a:r>
              <a:rPr lang="ru" sz="3515">
                <a:solidFill>
                  <a:schemeClr val="dk1"/>
                </a:solidFill>
              </a:rPr>
              <a:t>-Создание алгоритма допуска или недопуска сотрудников к более сложным и важным задачам в зависимости от качества их работы</a:t>
            </a:r>
            <a:endParaRPr sz="3515">
              <a:solidFill>
                <a:schemeClr val="dk1"/>
              </a:solidFill>
            </a:endParaRPr>
          </a:p>
          <a:p>
            <a:pPr indent="0" lvl="0" marL="0" rtl="0" algn="l">
              <a:spcBef>
                <a:spcPts val="1200"/>
              </a:spcBef>
              <a:spcAft>
                <a:spcPts val="0"/>
              </a:spcAft>
              <a:buNone/>
            </a:pPr>
            <a:r>
              <a:rPr lang="ru" sz="3515">
                <a:solidFill>
                  <a:schemeClr val="dk1"/>
                </a:solidFill>
              </a:rPr>
              <a:t>-Поощрять работников за качественно сделанную работы</a:t>
            </a:r>
            <a:endParaRPr sz="3515">
              <a:solidFill>
                <a:schemeClr val="dk1"/>
              </a:solidFill>
            </a:endParaRPr>
          </a:p>
          <a:p>
            <a:pPr indent="0" lvl="0" marL="0" rtl="0" algn="l">
              <a:spcBef>
                <a:spcPts val="1200"/>
              </a:spcBef>
              <a:spcAft>
                <a:spcPts val="0"/>
              </a:spcAft>
              <a:buNone/>
            </a:pPr>
            <a:r>
              <a:rPr lang="ru" sz="3515">
                <a:solidFill>
                  <a:schemeClr val="dk1"/>
                </a:solidFill>
              </a:rPr>
              <a:t>-Вносить дальнейшие корректировки в MVP после первых тестов </a:t>
            </a:r>
            <a:endParaRPr sz="3515">
              <a:solidFill>
                <a:schemeClr val="dk1"/>
              </a:solidFill>
            </a:endParaRPr>
          </a:p>
          <a:p>
            <a:pPr indent="0" lvl="0" marL="0" rtl="0" algn="l">
              <a:spcBef>
                <a:spcPts val="1200"/>
              </a:spcBef>
              <a:spcAft>
                <a:spcPts val="1200"/>
              </a:spcAft>
              <a:buNone/>
            </a:pPr>
            <a:r>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193" name="Google Shape;19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94" name="Google Shape;194;p32"/>
          <p:cNvPicPr preferRelativeResize="0"/>
          <p:nvPr/>
        </p:nvPicPr>
        <p:blipFill>
          <a:blip r:embed="rId3">
            <a:alphaModFix/>
          </a:blip>
          <a:stretch>
            <a:fillRect/>
          </a:stretch>
        </p:blipFill>
        <p:spPr>
          <a:xfrm>
            <a:off x="1590250" y="731400"/>
            <a:ext cx="5734050" cy="3305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ctr">
              <a:spcBef>
                <a:spcPts val="42"/>
              </a:spcBef>
              <a:spcAft>
                <a:spcPts val="0"/>
              </a:spcAft>
              <a:buNone/>
            </a:pPr>
            <a:r>
              <a:rPr b="1" lang="ru" sz="1800"/>
              <a:t>Просмотр инструкций о выбранном пользователем задании</a:t>
            </a:r>
            <a:endParaRPr b="1" sz="3500"/>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201" name="Google Shape;20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02" name="Google Shape;202;p33"/>
          <p:cNvPicPr preferRelativeResize="0"/>
          <p:nvPr/>
        </p:nvPicPr>
        <p:blipFill>
          <a:blip r:embed="rId3">
            <a:alphaModFix/>
          </a:blip>
          <a:stretch>
            <a:fillRect/>
          </a:stretch>
        </p:blipFill>
        <p:spPr>
          <a:xfrm>
            <a:off x="1648150" y="1017725"/>
            <a:ext cx="5734050" cy="4105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08" name="Google Shape;20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42"/>
              </a:spcBef>
              <a:spcAft>
                <a:spcPts val="0"/>
              </a:spcAft>
              <a:buNone/>
            </a:pPr>
            <a:r>
              <a:rPr lang="ru">
                <a:solidFill>
                  <a:schemeClr val="dk1"/>
                </a:solidFill>
              </a:rPr>
              <a:t>После просмотра сотрудником инструкций он может приступить к работе, если он согласен с условиями.</a:t>
            </a:r>
            <a:endParaRPr>
              <a:solidFill>
                <a:schemeClr val="dk1"/>
              </a:solidFill>
            </a:endParaRPr>
          </a:p>
          <a:p>
            <a:pPr indent="0" lvl="0" marL="457200" rtl="0" algn="l">
              <a:lnSpc>
                <a:spcPct val="100000"/>
              </a:lnSpc>
              <a:spcBef>
                <a:spcPts val="42"/>
              </a:spcBef>
              <a:spcAft>
                <a:spcPts val="0"/>
              </a:spcAft>
              <a:buClr>
                <a:schemeClr val="dk1"/>
              </a:buClr>
              <a:buSzPts val="1100"/>
              <a:buFont typeface="Arial"/>
              <a:buNone/>
            </a:pPr>
            <a:r>
              <a:rPr lang="ru">
                <a:solidFill>
                  <a:schemeClr val="dk1"/>
                </a:solidFill>
              </a:rPr>
              <a:t>Также он может потренироваться перед выполнением данного задания.</a:t>
            </a:r>
            <a:endParaRPr>
              <a:solidFill>
                <a:schemeClr val="dk1"/>
              </a:solidFill>
            </a:endParaRPr>
          </a:p>
          <a:p>
            <a:pPr indent="0" lvl="0" marL="0" rtl="0" algn="l">
              <a:spcBef>
                <a:spcPts val="0"/>
              </a:spcBef>
              <a:spcAft>
                <a:spcPts val="1200"/>
              </a:spcAft>
              <a:buNone/>
            </a:pPr>
            <a:r>
              <a:t/>
            </a:r>
            <a:endParaRPr/>
          </a:p>
        </p:txBody>
      </p:sp>
      <p:sp>
        <p:nvSpPr>
          <p:cNvPr id="209" name="Google Shape;20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15" name="Google Shape;21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216" name="Google Shape;21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17" name="Google Shape;217;p35"/>
          <p:cNvPicPr preferRelativeResize="0"/>
          <p:nvPr/>
        </p:nvPicPr>
        <p:blipFill>
          <a:blip r:embed="rId3">
            <a:alphaModFix/>
          </a:blip>
          <a:stretch>
            <a:fillRect/>
          </a:stretch>
        </p:blipFill>
        <p:spPr>
          <a:xfrm>
            <a:off x="1628850" y="557950"/>
            <a:ext cx="5734050" cy="4105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23" name="Google Shape;223;p36"/>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42"/>
              </a:spcBef>
              <a:spcAft>
                <a:spcPts val="0"/>
              </a:spcAft>
              <a:buClr>
                <a:schemeClr val="dk1"/>
              </a:buClr>
              <a:buSzPts val="1100"/>
              <a:buFont typeface="Arial"/>
              <a:buNone/>
            </a:pPr>
            <a:r>
              <a:rPr lang="ru" sz="1700">
                <a:solidFill>
                  <a:schemeClr val="dk1"/>
                </a:solidFill>
              </a:rPr>
              <a:t>Если сотрудник уверен в своих силах он нажимает на кнопку ,,Accept’’ после чего его перекидывает на страничку с самим заданием</a:t>
            </a:r>
            <a:endParaRPr sz="2400"/>
          </a:p>
        </p:txBody>
      </p:sp>
      <p:sp>
        <p:nvSpPr>
          <p:cNvPr id="224" name="Google Shape;22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25" name="Google Shape;225;p36"/>
          <p:cNvPicPr preferRelativeResize="0"/>
          <p:nvPr/>
        </p:nvPicPr>
        <p:blipFill>
          <a:blip r:embed="rId3">
            <a:alphaModFix/>
          </a:blip>
          <a:stretch>
            <a:fillRect/>
          </a:stretch>
        </p:blipFill>
        <p:spPr>
          <a:xfrm>
            <a:off x="1474475" y="770000"/>
            <a:ext cx="5734050" cy="408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31" name="Google Shape;231;p37"/>
          <p:cNvSpPr txBox="1"/>
          <p:nvPr>
            <p:ph idx="1" type="body"/>
          </p:nvPr>
        </p:nvSpPr>
        <p:spPr>
          <a:xfrm>
            <a:off x="311700" y="86850"/>
            <a:ext cx="8520600" cy="4482000"/>
          </a:xfrm>
          <a:prstGeom prst="rect">
            <a:avLst/>
          </a:prstGeom>
        </p:spPr>
        <p:txBody>
          <a:bodyPr anchorCtr="0" anchor="t" bIns="91425" lIns="91425" spcFirstLastPara="1" rIns="91425" wrap="square" tIns="91425">
            <a:noAutofit/>
          </a:bodyPr>
          <a:lstStyle/>
          <a:p>
            <a:pPr indent="0" lvl="0" marL="457200" rtl="0" algn="l">
              <a:lnSpc>
                <a:spcPct val="100000"/>
              </a:lnSpc>
              <a:spcBef>
                <a:spcPts val="42"/>
              </a:spcBef>
              <a:spcAft>
                <a:spcPts val="0"/>
              </a:spcAft>
              <a:buClr>
                <a:schemeClr val="dk1"/>
              </a:buClr>
              <a:buSzPts val="1100"/>
              <a:buFont typeface="Arial"/>
              <a:buNone/>
            </a:pPr>
            <a:r>
              <a:rPr lang="ru">
                <a:solidFill>
                  <a:schemeClr val="dk1"/>
                </a:solidFill>
              </a:rPr>
              <a:t>При нажатии на кнопку “Start Training” пользователя перекинет на аналогичную страничку для выполнения задания, но уже с другими тренировочными заданиями.</a:t>
            </a:r>
            <a:endParaRPr>
              <a:solidFill>
                <a:schemeClr val="dk1"/>
              </a:solidFill>
            </a:endParaRPr>
          </a:p>
          <a:p>
            <a:pPr indent="0" lvl="0" marL="457200" rtl="0" algn="l">
              <a:lnSpc>
                <a:spcPct val="100000"/>
              </a:lnSpc>
              <a:spcBef>
                <a:spcPts val="42"/>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42"/>
              </a:spcBef>
              <a:spcAft>
                <a:spcPts val="0"/>
              </a:spcAft>
              <a:buClr>
                <a:schemeClr val="dk1"/>
              </a:buClr>
              <a:buSzPts val="1100"/>
              <a:buFont typeface="Arial"/>
              <a:buNone/>
            </a:pPr>
            <a:r>
              <a:rPr lang="ru">
                <a:solidFill>
                  <a:schemeClr val="dk1"/>
                </a:solidFill>
              </a:rPr>
              <a:t>Если при выполнения задания у разметчика возникнут проблемы с выбором признака, то он в любой момент может открыть подсказку (инструкцию). А также в том случае, если у разметчика возникли вопросы по кейсу или с ним что-то не то, разметчик может в любой момент написать администратору и получить оперативный ответ.</a:t>
            </a:r>
            <a:endParaRPr>
              <a:solidFill>
                <a:schemeClr val="dk1"/>
              </a:solidFill>
            </a:endParaRPr>
          </a:p>
          <a:p>
            <a:pPr indent="0" lvl="0" marL="457200" rtl="0" algn="l">
              <a:lnSpc>
                <a:spcPct val="100000"/>
              </a:lnSpc>
              <a:spcBef>
                <a:spcPts val="42"/>
              </a:spcBef>
              <a:spcAft>
                <a:spcPts val="0"/>
              </a:spcAft>
              <a:buClr>
                <a:schemeClr val="dk1"/>
              </a:buClr>
              <a:buSzPts val="1100"/>
              <a:buFont typeface="Arial"/>
              <a:buNone/>
            </a:pPr>
            <a:r>
              <a:rPr lang="ru">
                <a:solidFill>
                  <a:schemeClr val="dk1"/>
                </a:solidFill>
              </a:rPr>
              <a:t> </a:t>
            </a:r>
            <a:endParaRPr>
              <a:solidFill>
                <a:schemeClr val="dk1"/>
              </a:solidFill>
            </a:endParaRPr>
          </a:p>
          <a:p>
            <a:pPr indent="0" lvl="0" marL="457200" rtl="0" algn="l">
              <a:lnSpc>
                <a:spcPct val="100000"/>
              </a:lnSpc>
              <a:spcBef>
                <a:spcPts val="42"/>
              </a:spcBef>
              <a:spcAft>
                <a:spcPts val="0"/>
              </a:spcAft>
              <a:buClr>
                <a:schemeClr val="dk1"/>
              </a:buClr>
              <a:buSzPts val="1100"/>
              <a:buFont typeface="Arial"/>
              <a:buNone/>
            </a:pPr>
            <a:r>
              <a:rPr lang="ru">
                <a:solidFill>
                  <a:schemeClr val="dk1"/>
                </a:solidFill>
              </a:rPr>
              <a:t>После разметки каждой страницы производится промежуточная проверка этой страницы, при наличии ошибок пользователю подсвечиваются неправильные ответы с объяснениями, почему этот вариант неверен:</a:t>
            </a:r>
            <a:endParaRPr sz="2500"/>
          </a:p>
        </p:txBody>
      </p:sp>
      <p:sp>
        <p:nvSpPr>
          <p:cNvPr id="232" name="Google Shape;23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38" name="Google Shape;23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239" name="Google Shape;23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40" name="Google Shape;240;p38"/>
          <p:cNvPicPr preferRelativeResize="0"/>
          <p:nvPr/>
        </p:nvPicPr>
        <p:blipFill>
          <a:blip r:embed="rId3">
            <a:alphaModFix/>
          </a:blip>
          <a:stretch>
            <a:fillRect/>
          </a:stretch>
        </p:blipFill>
        <p:spPr>
          <a:xfrm>
            <a:off x="1474475" y="433388"/>
            <a:ext cx="5734050" cy="427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46" name="Google Shape;246;p39"/>
          <p:cNvSpPr txBox="1"/>
          <p:nvPr>
            <p:ph idx="1" type="body"/>
          </p:nvPr>
        </p:nvSpPr>
        <p:spPr>
          <a:xfrm>
            <a:off x="311700" y="0"/>
            <a:ext cx="8520600" cy="45687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42"/>
              </a:spcBef>
              <a:spcAft>
                <a:spcPts val="0"/>
              </a:spcAft>
              <a:buClr>
                <a:schemeClr val="dk1"/>
              </a:buClr>
              <a:buSzPts val="1100"/>
              <a:buFont typeface="Arial"/>
              <a:buNone/>
            </a:pPr>
            <a:r>
              <a:rPr lang="ru" sz="1600">
                <a:solidFill>
                  <a:schemeClr val="dk1"/>
                </a:solidFill>
              </a:rPr>
              <a:t>После того, как разметчик успешно завершил разметку данных и нажал на кнопку “Finish” ему показываются его результаты, а затем его перекидывает на главную страницу сервиса со всеми заданиями:</a:t>
            </a:r>
            <a:endParaRPr sz="2300"/>
          </a:p>
        </p:txBody>
      </p:sp>
      <p:sp>
        <p:nvSpPr>
          <p:cNvPr id="247" name="Google Shape;24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48" name="Google Shape;248;p39"/>
          <p:cNvPicPr preferRelativeResize="0"/>
          <p:nvPr/>
        </p:nvPicPr>
        <p:blipFill>
          <a:blip r:embed="rId3">
            <a:alphaModFix/>
          </a:blip>
          <a:stretch>
            <a:fillRect/>
          </a:stretch>
        </p:blipFill>
        <p:spPr>
          <a:xfrm>
            <a:off x="1570975" y="942025"/>
            <a:ext cx="5734050" cy="411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54" name="Google Shape;254;p40"/>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42"/>
              </a:spcBef>
              <a:spcAft>
                <a:spcPts val="0"/>
              </a:spcAft>
              <a:buClr>
                <a:schemeClr val="dk1"/>
              </a:buClr>
              <a:buSzPts val="1100"/>
              <a:buFont typeface="Arial"/>
              <a:buNone/>
            </a:pPr>
            <a:r>
              <a:rPr lang="ru" sz="1400">
                <a:solidFill>
                  <a:schemeClr val="dk1"/>
                </a:solidFill>
              </a:rPr>
              <a:t>С главной страницы сервиса разметчик имеет возможность перейти в свой личный кабинет, где он сможет увидеть информацию о последних выполненных им заданиях, а так же заработанные им бонусы при добросовестном выполнении заданий:</a:t>
            </a:r>
            <a:endParaRPr sz="1400">
              <a:solidFill>
                <a:schemeClr val="dk1"/>
              </a:solidFill>
            </a:endParaRPr>
          </a:p>
          <a:p>
            <a:pPr indent="0" lvl="0" marL="0" rtl="0" algn="l">
              <a:spcBef>
                <a:spcPts val="0"/>
              </a:spcBef>
              <a:spcAft>
                <a:spcPts val="1200"/>
              </a:spcAft>
              <a:buNone/>
            </a:pPr>
            <a:r>
              <a:t/>
            </a:r>
            <a:endParaRPr/>
          </a:p>
        </p:txBody>
      </p:sp>
      <p:sp>
        <p:nvSpPr>
          <p:cNvPr id="255" name="Google Shape;25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56" name="Google Shape;256;p40"/>
          <p:cNvPicPr preferRelativeResize="0"/>
          <p:nvPr/>
        </p:nvPicPr>
        <p:blipFill>
          <a:blip r:embed="rId3">
            <a:alphaModFix/>
          </a:blip>
          <a:stretch>
            <a:fillRect/>
          </a:stretch>
        </p:blipFill>
        <p:spPr>
          <a:xfrm>
            <a:off x="1503400" y="834375"/>
            <a:ext cx="5734050" cy="4105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62" name="Google Shape;262;p41"/>
          <p:cNvSpPr txBox="1"/>
          <p:nvPr>
            <p:ph idx="1" type="body"/>
          </p:nvPr>
        </p:nvSpPr>
        <p:spPr>
          <a:xfrm>
            <a:off x="311700" y="67550"/>
            <a:ext cx="8520600" cy="45012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42"/>
              </a:spcBef>
              <a:spcAft>
                <a:spcPts val="0"/>
              </a:spcAft>
              <a:buClr>
                <a:schemeClr val="dk1"/>
              </a:buClr>
              <a:buSzPts val="1100"/>
              <a:buFont typeface="Arial"/>
              <a:buNone/>
            </a:pPr>
            <a:r>
              <a:rPr lang="ru" sz="1400">
                <a:solidFill>
                  <a:schemeClr val="dk1"/>
                </a:solidFill>
              </a:rPr>
              <a:t>Из личного кабинета разметчика можно посмотреть информацию об последних, выполненных им заданиях:</a:t>
            </a:r>
            <a:endParaRPr sz="2100"/>
          </a:p>
        </p:txBody>
      </p:sp>
      <p:sp>
        <p:nvSpPr>
          <p:cNvPr id="263" name="Google Shape;26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64" name="Google Shape;264;p41"/>
          <p:cNvPicPr preferRelativeResize="0"/>
          <p:nvPr/>
        </p:nvPicPr>
        <p:blipFill>
          <a:blip r:embed="rId3">
            <a:alphaModFix/>
          </a:blip>
          <a:stretch>
            <a:fillRect/>
          </a:stretch>
        </p:blipFill>
        <p:spPr>
          <a:xfrm>
            <a:off x="1502325" y="589600"/>
            <a:ext cx="5734050" cy="446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06150"/>
            <a:ext cx="8520600" cy="5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ru" sz="2720"/>
              <a:t>Конкуренты и что будет входить в MVP</a:t>
            </a:r>
            <a:endParaRPr b="1" sz="2720"/>
          </a:p>
        </p:txBody>
      </p:sp>
      <p:sp>
        <p:nvSpPr>
          <p:cNvPr id="69" name="Google Shape;69;p15"/>
          <p:cNvSpPr txBox="1"/>
          <p:nvPr>
            <p:ph idx="1" type="body"/>
          </p:nvPr>
        </p:nvSpPr>
        <p:spPr>
          <a:xfrm>
            <a:off x="311700" y="722675"/>
            <a:ext cx="8520600" cy="417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Что будет уметь наш MVP:</a:t>
            </a:r>
            <a:endParaRPr/>
          </a:p>
          <a:p>
            <a:pPr indent="0" lvl="0" marL="457200" rtl="0" algn="l">
              <a:spcBef>
                <a:spcPts val="1200"/>
              </a:spcBef>
              <a:spcAft>
                <a:spcPts val="0"/>
              </a:spcAft>
              <a:buNone/>
            </a:pPr>
            <a:r>
              <a:rPr lang="ru" sz="1100">
                <a:solidFill>
                  <a:schemeClr val="dk1"/>
                </a:solidFill>
              </a:rPr>
              <a:t>-За правильность выполнения заданий разметчику будут начисляться бонусы, за которые он в дальнейшем сможет получить премию и т.д.</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-Разметчик будет допускаться к заданиям в зависимости от его рейтинга качества работы.</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-Во время выполнения задания разметчик в любое время сможет посмотреть подсказку(инструкцию) по данному заданию</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-Система будет автоматически проверять качество разметки, не внося в итоговый размеченный датасет плохо размеченные данные</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-Перед выполнением задания разметчик может прочитать инструкцию по разметке датасета</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-Если разметчик не выполнял задания некоторого плана, а также для проверки умений разметчика, существуют тестовые задания</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-Заказчик будет иметь возможность скачать или просмотреть еще не полностью размеченный датасет</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ru" sz="1100">
                <a:solidFill>
                  <a:schemeClr val="dk1"/>
                </a:solidFill>
              </a:rPr>
              <a:t>-Администратор будет иметь возможность вручную добавлять к сервису новых сотрудников компании или удалять старых</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70" name="Google Shape;270;p42"/>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42"/>
              </a:spcBef>
              <a:spcAft>
                <a:spcPts val="0"/>
              </a:spcAft>
              <a:buClr>
                <a:schemeClr val="dk1"/>
              </a:buClr>
              <a:buSzPts val="1100"/>
              <a:buFont typeface="Arial"/>
              <a:buNone/>
            </a:pPr>
            <a:r>
              <a:rPr lang="ru" sz="1400">
                <a:solidFill>
                  <a:schemeClr val="dk1"/>
                </a:solidFill>
              </a:rPr>
              <a:t>Также он может посмотреть информацию о накопившихся у него бонусах за хорошо выполненную работу:</a:t>
            </a:r>
            <a:endParaRPr sz="2100"/>
          </a:p>
        </p:txBody>
      </p:sp>
      <p:sp>
        <p:nvSpPr>
          <p:cNvPr id="271" name="Google Shape;27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72" name="Google Shape;272;p42"/>
          <p:cNvPicPr preferRelativeResize="0"/>
          <p:nvPr/>
        </p:nvPicPr>
        <p:blipFill>
          <a:blip r:embed="rId3">
            <a:alphaModFix/>
          </a:blip>
          <a:stretch>
            <a:fillRect/>
          </a:stretch>
        </p:blipFill>
        <p:spPr>
          <a:xfrm>
            <a:off x="1455150" y="627025"/>
            <a:ext cx="5734050" cy="439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Типичный флоу заказчика</a:t>
            </a:r>
            <a:endParaRPr b="1" sz="2720"/>
          </a:p>
        </p:txBody>
      </p:sp>
      <p:sp>
        <p:nvSpPr>
          <p:cNvPr id="278" name="Google Shape;27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500">
                <a:solidFill>
                  <a:schemeClr val="dk1"/>
                </a:solidFill>
              </a:rPr>
              <a:t>Заказчик так же входит в систему, переходя по ссылке и вводя свои личные данные для входа:</a:t>
            </a:r>
            <a:endParaRPr sz="1500">
              <a:solidFill>
                <a:schemeClr val="dk1"/>
              </a:solidFill>
            </a:endParaRPr>
          </a:p>
          <a:p>
            <a:pPr indent="0" lvl="0" marL="0" rtl="0" algn="l">
              <a:spcBef>
                <a:spcPts val="0"/>
              </a:spcBef>
              <a:spcAft>
                <a:spcPts val="1200"/>
              </a:spcAft>
              <a:buNone/>
            </a:pPr>
            <a:r>
              <a:t/>
            </a:r>
            <a:endParaRPr/>
          </a:p>
        </p:txBody>
      </p:sp>
      <p:sp>
        <p:nvSpPr>
          <p:cNvPr id="279" name="Google Shape;27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85" name="Google Shape;28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286" name="Google Shape;28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87" name="Google Shape;287;p44"/>
          <p:cNvPicPr preferRelativeResize="0"/>
          <p:nvPr/>
        </p:nvPicPr>
        <p:blipFill>
          <a:blip r:embed="rId3">
            <a:alphaModFix/>
          </a:blip>
          <a:stretch>
            <a:fillRect/>
          </a:stretch>
        </p:blipFill>
        <p:spPr>
          <a:xfrm>
            <a:off x="1493750" y="445025"/>
            <a:ext cx="5734050" cy="4457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293" name="Google Shape;293;p45"/>
          <p:cNvSpPr txBox="1"/>
          <p:nvPr>
            <p:ph idx="1" type="body"/>
          </p:nvPr>
        </p:nvSpPr>
        <p:spPr>
          <a:xfrm>
            <a:off x="311700" y="125454"/>
            <a:ext cx="8520600" cy="443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600">
                <a:solidFill>
                  <a:schemeClr val="dk1"/>
                </a:solidFill>
              </a:rPr>
              <a:t>После входа заказчик попадает на главную страницу, где видит загруженные им задания, а так же процент выполненной разметки, откуда может скачать или посмотреть свой размеченный датасет, оттуда же администратор может загрузить новый датасет для разметки, а также применить фильтры для поиска нужных датасетов:</a:t>
            </a:r>
            <a:endParaRPr sz="2300"/>
          </a:p>
        </p:txBody>
      </p:sp>
      <p:sp>
        <p:nvSpPr>
          <p:cNvPr id="294" name="Google Shape;29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295" name="Google Shape;295;p45"/>
          <p:cNvPicPr preferRelativeResize="0"/>
          <p:nvPr/>
        </p:nvPicPr>
        <p:blipFill>
          <a:blip r:embed="rId3">
            <a:alphaModFix/>
          </a:blip>
          <a:stretch>
            <a:fillRect/>
          </a:stretch>
        </p:blipFill>
        <p:spPr>
          <a:xfrm>
            <a:off x="1590275" y="1628775"/>
            <a:ext cx="5734050" cy="3514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301" name="Google Shape;30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302" name="Google Shape;30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303" name="Google Shape;303;p46"/>
          <p:cNvPicPr preferRelativeResize="0"/>
          <p:nvPr/>
        </p:nvPicPr>
        <p:blipFill>
          <a:blip r:embed="rId3">
            <a:alphaModFix/>
          </a:blip>
          <a:stretch>
            <a:fillRect/>
          </a:stretch>
        </p:blipFill>
        <p:spPr>
          <a:xfrm>
            <a:off x="1704975" y="934075"/>
            <a:ext cx="5734050" cy="274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Типичный флоу администратора</a:t>
            </a:r>
            <a:endParaRPr b="1" sz="2720"/>
          </a:p>
        </p:txBody>
      </p:sp>
      <p:sp>
        <p:nvSpPr>
          <p:cNvPr id="309" name="Google Shape;30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Администратор так же входит в систему, переходя по ссылке и вводя свои личные данные для входа:</a:t>
            </a:r>
            <a:endParaRPr sz="2500"/>
          </a:p>
        </p:txBody>
      </p:sp>
      <p:sp>
        <p:nvSpPr>
          <p:cNvPr id="310" name="Google Shape;31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316" name="Google Shape;31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 </a:t>
            </a:r>
            <a:endParaRPr/>
          </a:p>
        </p:txBody>
      </p:sp>
      <p:sp>
        <p:nvSpPr>
          <p:cNvPr id="317" name="Google Shape;31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318" name="Google Shape;318;p48"/>
          <p:cNvPicPr preferRelativeResize="0"/>
          <p:nvPr/>
        </p:nvPicPr>
        <p:blipFill>
          <a:blip r:embed="rId3">
            <a:alphaModFix/>
          </a:blip>
          <a:stretch>
            <a:fillRect/>
          </a:stretch>
        </p:blipFill>
        <p:spPr>
          <a:xfrm>
            <a:off x="1704975" y="445025"/>
            <a:ext cx="5734050" cy="4467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324" name="Google Shape;324;p49"/>
          <p:cNvSpPr txBox="1"/>
          <p:nvPr>
            <p:ph idx="1" type="body"/>
          </p:nvPr>
        </p:nvSpPr>
        <p:spPr>
          <a:xfrm>
            <a:off x="311700" y="144750"/>
            <a:ext cx="8520600" cy="44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После ввода своих личных данных администратор попадает на главную страницу, такую же как и у разметчика:</a:t>
            </a:r>
            <a:endParaRPr sz="2500"/>
          </a:p>
        </p:txBody>
      </p:sp>
      <p:sp>
        <p:nvSpPr>
          <p:cNvPr id="325" name="Google Shape;32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326" name="Google Shape;326;p49"/>
          <p:cNvPicPr preferRelativeResize="0"/>
          <p:nvPr/>
        </p:nvPicPr>
        <p:blipFill>
          <a:blip r:embed="rId3">
            <a:alphaModFix/>
          </a:blip>
          <a:stretch>
            <a:fillRect/>
          </a:stretch>
        </p:blipFill>
        <p:spPr>
          <a:xfrm>
            <a:off x="1300750" y="951550"/>
            <a:ext cx="5734050" cy="4105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332" name="Google Shape;332;p50"/>
          <p:cNvSpPr txBox="1"/>
          <p:nvPr>
            <p:ph idx="1" type="body"/>
          </p:nvPr>
        </p:nvSpPr>
        <p:spPr>
          <a:xfrm>
            <a:off x="311700" y="115800"/>
            <a:ext cx="8520600" cy="44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Администратор имеет возможность перейти в личный кабинет, откуда он сможет добавить нового разметчик или удалить уже существующего:</a:t>
            </a:r>
            <a:endParaRPr>
              <a:solidFill>
                <a:schemeClr val="dk1"/>
              </a:solidFill>
            </a:endParaRPr>
          </a:p>
          <a:p>
            <a:pPr indent="0" lvl="0" marL="0" rtl="0" algn="l">
              <a:spcBef>
                <a:spcPts val="0"/>
              </a:spcBef>
              <a:spcAft>
                <a:spcPts val="1200"/>
              </a:spcAft>
              <a:buNone/>
            </a:pPr>
            <a:r>
              <a:t/>
            </a:r>
            <a:endParaRPr/>
          </a:p>
        </p:txBody>
      </p:sp>
      <p:sp>
        <p:nvSpPr>
          <p:cNvPr id="333" name="Google Shape;33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334" name="Google Shape;334;p50"/>
          <p:cNvPicPr preferRelativeResize="0"/>
          <p:nvPr/>
        </p:nvPicPr>
        <p:blipFill>
          <a:blip r:embed="rId3">
            <a:alphaModFix/>
          </a:blip>
          <a:stretch>
            <a:fillRect/>
          </a:stretch>
        </p:blipFill>
        <p:spPr>
          <a:xfrm>
            <a:off x="1387600" y="942025"/>
            <a:ext cx="5734050" cy="4114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340" name="Google Shape;340;p51"/>
          <p:cNvSpPr txBox="1"/>
          <p:nvPr>
            <p:ph idx="1" type="body"/>
          </p:nvPr>
        </p:nvSpPr>
        <p:spPr>
          <a:xfrm>
            <a:off x="311700" y="154400"/>
            <a:ext cx="8520600" cy="44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500">
                <a:solidFill>
                  <a:schemeClr val="dk1"/>
                </a:solidFill>
              </a:rPr>
              <a:t>Если администратор нажимает на кнопку “Добавить нового работника”, ему открывается окно для ввода личных данных сотрудника:</a:t>
            </a:r>
            <a:endParaRPr sz="2200"/>
          </a:p>
        </p:txBody>
      </p:sp>
      <p:sp>
        <p:nvSpPr>
          <p:cNvPr id="341" name="Google Shape;34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342" name="Google Shape;342;p51"/>
          <p:cNvPicPr preferRelativeResize="0"/>
          <p:nvPr/>
        </p:nvPicPr>
        <p:blipFill>
          <a:blip r:embed="rId3">
            <a:alphaModFix/>
          </a:blip>
          <a:stretch>
            <a:fillRect/>
          </a:stretch>
        </p:blipFill>
        <p:spPr>
          <a:xfrm>
            <a:off x="1262150" y="820250"/>
            <a:ext cx="5734050" cy="4236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Конкуренты</a:t>
            </a:r>
            <a:endParaRPr b="1" sz="2720"/>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Основные конкуренты:</a:t>
            </a:r>
            <a:endParaRPr/>
          </a:p>
          <a:p>
            <a:pPr indent="0" lvl="0" marL="0" rtl="0" algn="l">
              <a:spcBef>
                <a:spcPts val="1200"/>
              </a:spcBef>
              <a:spcAft>
                <a:spcPts val="0"/>
              </a:spcAft>
              <a:buNone/>
            </a:pPr>
            <a:r>
              <a:rPr lang="ru"/>
              <a:t>-Яндекс Толока</a:t>
            </a:r>
            <a:endParaRPr/>
          </a:p>
          <a:p>
            <a:pPr indent="0" lvl="0" marL="0" rtl="0" algn="l">
              <a:spcBef>
                <a:spcPts val="1200"/>
              </a:spcBef>
              <a:spcAft>
                <a:spcPts val="0"/>
              </a:spcAft>
              <a:buNone/>
            </a:pPr>
            <a:r>
              <a:rPr lang="ru"/>
              <a:t>-Amazon Mechanical Turk</a:t>
            </a:r>
            <a:endParaRPr/>
          </a:p>
          <a:p>
            <a:pPr indent="0" lvl="0" marL="0" rtl="0" algn="l">
              <a:spcBef>
                <a:spcPts val="1200"/>
              </a:spcBef>
              <a:spcAft>
                <a:spcPts val="0"/>
              </a:spcAft>
              <a:buNone/>
            </a:pPr>
            <a:r>
              <a:rPr lang="ru"/>
              <a:t>-Labelbox</a:t>
            </a:r>
            <a:endParaRPr/>
          </a:p>
          <a:p>
            <a:pPr indent="0" lvl="0" marL="0" rtl="0" algn="l">
              <a:spcBef>
                <a:spcPts val="1200"/>
              </a:spcBef>
              <a:spcAft>
                <a:spcPts val="1200"/>
              </a:spcAft>
              <a:buNone/>
            </a:pPr>
            <a:r>
              <a:rPr b="1" lang="ru"/>
              <a:t>Из анализа конкурентов мы пришли к выводу, что будем брать от каждого конкурента лучшие вещи:</a:t>
            </a:r>
            <a:r>
              <a:rPr lang="ru" sz="1400"/>
              <a:t> </a:t>
            </a:r>
            <a:endParaRPr sz="14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a:t>
            </a:r>
            <a:endParaRPr/>
          </a:p>
        </p:txBody>
      </p:sp>
      <p:sp>
        <p:nvSpPr>
          <p:cNvPr id="348" name="Google Shape;348;p52"/>
          <p:cNvSpPr txBox="1"/>
          <p:nvPr>
            <p:ph idx="1" type="body"/>
          </p:nvPr>
        </p:nvSpPr>
        <p:spPr>
          <a:xfrm>
            <a:off x="311700" y="86850"/>
            <a:ext cx="8520600" cy="448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600">
                <a:solidFill>
                  <a:schemeClr val="dk1"/>
                </a:solidFill>
              </a:rPr>
              <a:t>В случае нажатия на кнопку “Удалить сотрудника” открывается то же окно для ввода личных данных сотрудника:</a:t>
            </a:r>
            <a:endParaRPr sz="2300"/>
          </a:p>
        </p:txBody>
      </p:sp>
      <p:sp>
        <p:nvSpPr>
          <p:cNvPr id="349" name="Google Shape;34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350" name="Google Shape;350;p52"/>
          <p:cNvPicPr preferRelativeResize="0"/>
          <p:nvPr/>
        </p:nvPicPr>
        <p:blipFill>
          <a:blip r:embed="rId3">
            <a:alphaModFix/>
          </a:blip>
          <a:stretch>
            <a:fillRect/>
          </a:stretch>
        </p:blipFill>
        <p:spPr>
          <a:xfrm>
            <a:off x="1609550" y="741075"/>
            <a:ext cx="5734050" cy="4402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Яндекс Толока</a:t>
            </a:r>
            <a:endParaRPr b="1" sz="272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Яндекс Толока является очень юзер-фрэндли сервисом с приятным дизайном, как только человек зарегистрировался он может сразу приступать к работе, в отличие от Amazon Mechanical Turk. Также практически ко всем заданиям дана подробная и понятная инструкция с примерами, которую можно открыть в любой момент выполнения задания.</a:t>
            </a:r>
            <a:endParaRPr>
              <a:solidFill>
                <a:schemeClr val="dk1"/>
              </a:solidFill>
            </a:endParaRPr>
          </a:p>
          <a:p>
            <a:pPr indent="0" lvl="0" marL="0" rtl="0" algn="l">
              <a:spcBef>
                <a:spcPts val="1200"/>
              </a:spcBef>
              <a:spcAft>
                <a:spcPts val="1200"/>
              </a:spcAft>
              <a:buClr>
                <a:schemeClr val="dk1"/>
              </a:buClr>
              <a:buSzPts val="1100"/>
              <a:buFont typeface="Arial"/>
              <a:buNone/>
            </a:pPr>
            <a:r>
              <a:rPr lang="ru">
                <a:solidFill>
                  <a:schemeClr val="dk1"/>
                </a:solidFill>
              </a:rPr>
              <a:t>Так же мы позаимствовали практику с допуском или недопуском недобросовестных работников к важным заданиям, основываясь на их рейтинге</a:t>
            </a:r>
            <a:endParaRPr>
              <a:solidFill>
                <a:schemeClr val="dk1"/>
              </a:solidFil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Labelbox</a:t>
            </a:r>
            <a:endParaRPr b="1" sz="272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rPr>
              <a:t>Labelbox в первую очередь понравился удобным интерфейсом, а так же широким спектром инструментов и функций при разметки изображений:</a:t>
            </a:r>
            <a:endParaRPr>
              <a:solidFill>
                <a:schemeClr val="dk1"/>
              </a:solidFill>
            </a:endParaRPr>
          </a:p>
          <a:p>
            <a:pPr indent="0" lvl="0" marL="0" rtl="0" algn="l">
              <a:spcBef>
                <a:spcPts val="1200"/>
              </a:spcBef>
              <a:spcAft>
                <a:spcPts val="0"/>
              </a:spcAft>
              <a:buNone/>
            </a:pPr>
            <a:r>
              <a:rPr lang="ru">
                <a:solidFill>
                  <a:schemeClr val="dk1"/>
                </a:solidFill>
              </a:rPr>
              <a:t>настройка яркости и контраста изображения, удобная Superpixel кисть для разметки областей</a:t>
            </a:r>
            <a:endParaRPr>
              <a:solidFill>
                <a:schemeClr val="dk1"/>
              </a:solidFill>
            </a:endParaRPr>
          </a:p>
          <a:p>
            <a:pPr indent="0" lvl="0" marL="0" rtl="0" algn="l">
              <a:spcBef>
                <a:spcPts val="1200"/>
              </a:spcBef>
              <a:spcAft>
                <a:spcPts val="0"/>
              </a:spcAft>
              <a:buNone/>
            </a:pPr>
            <a:r>
              <a:rPr lang="ru">
                <a:solidFill>
                  <a:schemeClr val="dk1"/>
                </a:solidFill>
              </a:rPr>
              <a:t>Так же нам понравилось то, что заказчик или администратор имеет возможность следить за процессом работы и видеть какой процент работы уже сделан</a:t>
            </a:r>
            <a:endParaRPr>
              <a:solidFill>
                <a:schemeClr val="dk1"/>
              </a:solidFill>
            </a:endParaRPr>
          </a:p>
          <a:p>
            <a:pPr indent="0" lvl="0" marL="0" rtl="0" algn="l">
              <a:spcBef>
                <a:spcPts val="1200"/>
              </a:spcBef>
              <a:spcAft>
                <a:spcPts val="0"/>
              </a:spcAft>
              <a:buNone/>
            </a:pPr>
            <a:r>
              <a:rPr lang="ru">
                <a:solidFill>
                  <a:schemeClr val="dk1"/>
                </a:solidFill>
              </a:rPr>
              <a:t>Так как мы делаем MVP версию продукта, то подумали, что не стоит в нее добавлять различные инструменты и функции для обработки изображения (кисть Superpixel, настройка яркости и контрастности и т.д), а решили позаимствовать идею, что заказчик может наблюдать за процессом работы над своим датасетом</a:t>
            </a:r>
            <a:endParaRPr>
              <a:solidFill>
                <a:schemeClr val="dk1"/>
              </a:solidFill>
            </a:endParaRPr>
          </a:p>
          <a:p>
            <a:pPr indent="0" lvl="0" marL="0" rtl="0" algn="l">
              <a:spcBef>
                <a:spcPts val="1200"/>
              </a:spcBef>
              <a:spcAft>
                <a:spcPts val="1200"/>
              </a:spcAft>
              <a:buNone/>
            </a:pPr>
            <a:r>
              <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ru" sz="2400"/>
              <a:t>Amazon Mechanical Turk</a:t>
            </a:r>
            <a:endParaRPr b="1" sz="2700"/>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ru">
                <a:solidFill>
                  <a:schemeClr val="dk1"/>
                </a:solidFill>
              </a:rPr>
              <a:t>Из всех сервисом разметки Amazon Mechanical Turk нам понравился меньше всех, т.к. его дизайн и подход к разметчикам нам показался не очень юзер-френдли:</a:t>
            </a:r>
            <a:endParaRPr>
              <a:solidFill>
                <a:schemeClr val="dk1"/>
              </a:solidFill>
            </a:endParaRPr>
          </a:p>
          <a:p>
            <a:pPr indent="0" lvl="0" marL="0" rtl="0" algn="l">
              <a:spcBef>
                <a:spcPts val="1200"/>
              </a:spcBef>
              <a:spcAft>
                <a:spcPts val="0"/>
              </a:spcAft>
              <a:buNone/>
            </a:pPr>
            <a:r>
              <a:rPr lang="ru">
                <a:solidFill>
                  <a:schemeClr val="dk1"/>
                </a:solidFill>
              </a:rPr>
              <a:t>Не самый удобный интерфейс и дизайн, как правило к заданиям предоставляются не самые подробные и понятные инструкции из-за чего при работе может возникать много вопросов. </a:t>
            </a:r>
            <a:endParaRPr>
              <a:solidFill>
                <a:schemeClr val="dk1"/>
              </a:solidFill>
            </a:endParaRPr>
          </a:p>
          <a:p>
            <a:pPr indent="0" lvl="0" marL="0" rtl="0" algn="l">
              <a:spcBef>
                <a:spcPts val="1200"/>
              </a:spcBef>
              <a:spcAft>
                <a:spcPts val="0"/>
              </a:spcAft>
              <a:buNone/>
            </a:pPr>
            <a:r>
              <a:rPr lang="ru">
                <a:solidFill>
                  <a:schemeClr val="dk1"/>
                </a:solidFill>
              </a:rPr>
              <a:t>Очень не понравилось то, что только что зарегистрировшийся не может сразу же приступать к выполнению заданий, а должен подавать заявку администратору или ждать определенный промежуток времени</a:t>
            </a:r>
            <a:endParaRPr>
              <a:solidFill>
                <a:schemeClr val="dk1"/>
              </a:solidFill>
            </a:endParaRPr>
          </a:p>
          <a:p>
            <a:pPr indent="0" lvl="0" marL="0" rtl="0" algn="l">
              <a:spcBef>
                <a:spcPts val="1200"/>
              </a:spcBef>
              <a:spcAft>
                <a:spcPts val="0"/>
              </a:spcAft>
              <a:buNone/>
            </a:pPr>
            <a:r>
              <a:rPr lang="ru">
                <a:solidFill>
                  <a:schemeClr val="dk1"/>
                </a:solidFill>
              </a:rPr>
              <a:t>Фишки, которые нам понравились: возможность создавать очереди из заданий, чтобы была возможность выполнять их один за другим не отвлекаясь. Возможность просмотреть подробную статистику о последних выполненных пользователем заданиях, а также возможность фильтровать таски на главной странице</a:t>
            </a:r>
            <a:endParaRPr>
              <a:solidFill>
                <a:schemeClr val="dk1"/>
              </a:solidFill>
            </a:endParaRPr>
          </a:p>
          <a:p>
            <a:pPr indent="0" lvl="0" marL="0" rtl="0" algn="l">
              <a:spcBef>
                <a:spcPts val="1200"/>
              </a:spcBef>
              <a:spcAft>
                <a:spcPts val="1200"/>
              </a:spcAft>
              <a:buNone/>
            </a:pPr>
            <a:r>
              <a:rPr lang="ru">
                <a:solidFill>
                  <a:schemeClr val="dk1"/>
                </a:solidFill>
              </a:rPr>
              <a:t>Мы решили позаимствовать фишку с просмотром информации о последних заданиях, так как она нам кажется довольно полезной и нужной</a:t>
            </a:r>
            <a:endParaRPr>
              <a:solidFill>
                <a:schemeClr val="dk1"/>
              </a:solidFill>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2720"/>
              <a:t>Что не будет уметь наш MVP</a:t>
            </a:r>
            <a:endParaRPr b="1" sz="2720"/>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t>-</a:t>
            </a:r>
            <a:r>
              <a:rPr lang="ru" sz="1400">
                <a:solidFill>
                  <a:schemeClr val="dk1"/>
                </a:solidFill>
              </a:rPr>
              <a:t>Так как это внутренний продукт, то у нас не будет прямых денежных выплат сотрудникам, но будут начисляться бонусы</a:t>
            </a:r>
            <a:endParaRPr sz="1400"/>
          </a:p>
          <a:p>
            <a:pPr indent="0" lvl="0" marL="0" rtl="0" algn="l">
              <a:spcBef>
                <a:spcPts val="1200"/>
              </a:spcBef>
              <a:spcAft>
                <a:spcPts val="0"/>
              </a:spcAft>
              <a:buNone/>
            </a:pPr>
            <a:r>
              <a:rPr lang="ru" sz="1400"/>
              <a:t>-</a:t>
            </a:r>
            <a:r>
              <a:rPr lang="ru" sz="1400">
                <a:solidFill>
                  <a:schemeClr val="dk1"/>
                </a:solidFill>
              </a:rPr>
              <a:t>В MVP,  в отличие от Amazon Mechanical Turk, нельзя будет создавать очередь из тасков, которые выполняешь по порядку.</a:t>
            </a:r>
            <a:endParaRPr sz="1400"/>
          </a:p>
          <a:p>
            <a:pPr indent="0" lvl="0" marL="0" rtl="0" algn="l">
              <a:spcBef>
                <a:spcPts val="1200"/>
              </a:spcBef>
              <a:spcAft>
                <a:spcPts val="0"/>
              </a:spcAft>
              <a:buNone/>
            </a:pPr>
            <a:r>
              <a:rPr lang="ru" sz="1400"/>
              <a:t>-</a:t>
            </a:r>
            <a:r>
              <a:rPr lang="ru" sz="1400">
                <a:solidFill>
                  <a:schemeClr val="dk1"/>
                </a:solidFill>
              </a:rPr>
              <a:t>В нашей системе не будет возможности фильтровать таски по приоритетности, теме и заказчикам.</a:t>
            </a:r>
            <a:endParaRPr sz="1400"/>
          </a:p>
          <a:p>
            <a:pPr indent="0" lvl="0" marL="0" rtl="0" algn="l">
              <a:spcBef>
                <a:spcPts val="1200"/>
              </a:spcBef>
              <a:spcAft>
                <a:spcPts val="1200"/>
              </a:spcAft>
              <a:buNone/>
            </a:pPr>
            <a:r>
              <a:rPr lang="ru" sz="1400"/>
              <a:t>-</a:t>
            </a:r>
            <a:r>
              <a:rPr lang="ru" sz="1400">
                <a:solidFill>
                  <a:schemeClr val="dk1"/>
                </a:solidFill>
              </a:rPr>
              <a:t>В отличие от LabelBox, будет отсутствовать функция SuperPixel или другие инструменты обработки изображений.</a:t>
            </a:r>
            <a:endParaRPr sz="14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ru" sz="2720"/>
              <a:t>Описание разрабатываемой системы</a:t>
            </a:r>
            <a:endParaRPr b="1" sz="2720"/>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Участники системы:</a:t>
            </a:r>
            <a:endParaRPr>
              <a:solidFill>
                <a:schemeClr val="dk1"/>
              </a:solidFill>
            </a:endParaRPr>
          </a:p>
          <a:p>
            <a:pPr indent="0" lvl="0" marL="0" rtl="0" algn="l">
              <a:spcBef>
                <a:spcPts val="1200"/>
              </a:spcBef>
              <a:spcAft>
                <a:spcPts val="0"/>
              </a:spcAft>
              <a:buNone/>
            </a:pPr>
            <a:r>
              <a:rPr lang="ru">
                <a:solidFill>
                  <a:schemeClr val="dk1"/>
                </a:solidFill>
              </a:rPr>
              <a:t>- Заказчик (размещает задания, может оценивать выполнение разметки)</a:t>
            </a:r>
            <a:endParaRPr sz="2500">
              <a:solidFill>
                <a:schemeClr val="dk1"/>
              </a:solidFill>
            </a:endParaRPr>
          </a:p>
          <a:p>
            <a:pPr indent="0" lvl="0" marL="0" rtl="0" algn="l">
              <a:spcBef>
                <a:spcPts val="1200"/>
              </a:spcBef>
              <a:spcAft>
                <a:spcPts val="0"/>
              </a:spcAft>
              <a:buNone/>
            </a:pPr>
            <a:r>
              <a:rPr lang="ru">
                <a:solidFill>
                  <a:schemeClr val="dk1"/>
                </a:solidFill>
              </a:rPr>
              <a:t>- Разметчик (выбирает задание с платформы, выполняет разметку)</a:t>
            </a:r>
            <a:endParaRPr>
              <a:solidFill>
                <a:schemeClr val="dk1"/>
              </a:solidFill>
            </a:endParaRPr>
          </a:p>
          <a:p>
            <a:pPr indent="0" lvl="0" marL="0" rtl="0" algn="l">
              <a:spcBef>
                <a:spcPts val="1200"/>
              </a:spcBef>
              <a:spcAft>
                <a:spcPts val="0"/>
              </a:spcAft>
              <a:buNone/>
            </a:pPr>
            <a:r>
              <a:rPr lang="ru">
                <a:solidFill>
                  <a:schemeClr val="dk1"/>
                </a:solidFill>
              </a:rPr>
              <a:t>- Администратор (контролирует работу системы в целом, а также добавляет или удаляет новых или старых сотрудников)</a:t>
            </a:r>
            <a:endParaRPr>
              <a:solidFill>
                <a:schemeClr val="dk1"/>
              </a:solidFill>
            </a:endParaRPr>
          </a:p>
          <a:p>
            <a:pPr indent="0" lvl="0" marL="0" rtl="0" algn="l">
              <a:spcBef>
                <a:spcPts val="1200"/>
              </a:spcBef>
              <a:spcAft>
                <a:spcPts val="0"/>
              </a:spcAft>
              <a:buNone/>
            </a:pPr>
            <a:r>
              <a:rPr lang="ru">
                <a:solidFill>
                  <a:schemeClr val="dk1"/>
                </a:solidFill>
              </a:rPr>
              <a:t>Объекты для разметки: изображения для классификации, текст.</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Задание: набор объектов для разметки, текстовое пояснение задания</a:t>
            </a:r>
            <a:endParaRPr sz="2500">
              <a:solidFill>
                <a:schemeClr val="dk1"/>
              </a:solidFill>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