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0" d="100"/>
          <a:sy n="100" d="100"/>
        </p:scale>
        <p:origin x="432"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l-PL"/>
              <a:t>Kliknij, aby edytować styl</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1DB88F7-8FC1-4C47-90DA-92BC29BA0FF1}" type="datetimeFigureOut">
              <a:rPr lang="pl-PL" smtClean="0"/>
              <a:t>30.04.2024</a:t>
            </a:fld>
            <a:endParaRPr lang="pl-PL"/>
          </a:p>
        </p:txBody>
      </p:sp>
      <p:sp>
        <p:nvSpPr>
          <p:cNvPr id="5" name="Footer Placeholder 4"/>
          <p:cNvSpPr>
            <a:spLocks noGrp="1"/>
          </p:cNvSpPr>
          <p:nvPr>
            <p:ph type="ftr" sz="quarter" idx="11"/>
          </p:nvPr>
        </p:nvSpPr>
        <p:spPr>
          <a:xfrm>
            <a:off x="3962399" y="5870575"/>
            <a:ext cx="4893958" cy="377825"/>
          </a:xfrm>
        </p:spPr>
        <p:txBody>
          <a:bodyPr/>
          <a:lstStyle/>
          <a:p>
            <a:endParaRPr lang="pl-PL"/>
          </a:p>
        </p:txBody>
      </p:sp>
      <p:sp>
        <p:nvSpPr>
          <p:cNvPr id="6" name="Slide Number Placeholder 5"/>
          <p:cNvSpPr>
            <a:spLocks noGrp="1"/>
          </p:cNvSpPr>
          <p:nvPr>
            <p:ph type="sldNum" sz="quarter" idx="12"/>
          </p:nvPr>
        </p:nvSpPr>
        <p:spPr>
          <a:xfrm>
            <a:off x="10608958" y="5870575"/>
            <a:ext cx="551167" cy="377825"/>
          </a:xfrm>
        </p:spPr>
        <p:txBody>
          <a:bodyPr/>
          <a:lstStyle/>
          <a:p>
            <a:fld id="{78002A8E-6664-456F-8EAD-2DA5F72B5460}" type="slidenum">
              <a:rPr lang="pl-PL" smtClean="0"/>
              <a:t>‹#›</a:t>
            </a:fld>
            <a:endParaRPr lang="pl-PL"/>
          </a:p>
        </p:txBody>
      </p:sp>
    </p:spTree>
    <p:extLst>
      <p:ext uri="{BB962C8B-B14F-4D97-AF65-F5344CB8AC3E}">
        <p14:creationId xmlns:p14="http://schemas.microsoft.com/office/powerpoint/2010/main" val="28600853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71DB88F7-8FC1-4C47-90DA-92BC29BA0FF1}" type="datetimeFigureOut">
              <a:rPr lang="pl-PL" smtClean="0"/>
              <a:t>30.04.2024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78002A8E-6664-456F-8EAD-2DA5F72B5460}" type="slidenum">
              <a:rPr lang="pl-PL" smtClean="0"/>
              <a:t>‹#›</a:t>
            </a:fld>
            <a:endParaRPr lang="pl-PL"/>
          </a:p>
        </p:txBody>
      </p:sp>
    </p:spTree>
    <p:extLst>
      <p:ext uri="{BB962C8B-B14F-4D97-AF65-F5344CB8AC3E}">
        <p14:creationId xmlns:p14="http://schemas.microsoft.com/office/powerpoint/2010/main" val="380655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71DB88F7-8FC1-4C47-90DA-92BC29BA0FF1}" type="datetimeFigureOut">
              <a:rPr lang="pl-PL" smtClean="0"/>
              <a:t>30.04.2024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8002A8E-6664-456F-8EAD-2DA5F72B5460}" type="slidenum">
              <a:rPr lang="pl-PL" smtClean="0"/>
              <a:t>‹#›</a:t>
            </a:fld>
            <a:endParaRPr lang="pl-PL"/>
          </a:p>
        </p:txBody>
      </p:sp>
    </p:spTree>
    <p:extLst>
      <p:ext uri="{BB962C8B-B14F-4D97-AF65-F5344CB8AC3E}">
        <p14:creationId xmlns:p14="http://schemas.microsoft.com/office/powerpoint/2010/main" val="1702768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71DB88F7-8FC1-4C47-90DA-92BC29BA0FF1}" type="datetimeFigureOut">
              <a:rPr lang="pl-PL" smtClean="0"/>
              <a:t>30.04.2024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8002A8E-6664-456F-8EAD-2DA5F72B5460}" type="slidenum">
              <a:rPr lang="pl-PL" smtClean="0"/>
              <a:t>‹#›</a:t>
            </a:fld>
            <a:endParaRPr lang="pl-PL"/>
          </a:p>
        </p:txBody>
      </p:sp>
    </p:spTree>
    <p:extLst>
      <p:ext uri="{BB962C8B-B14F-4D97-AF65-F5344CB8AC3E}">
        <p14:creationId xmlns:p14="http://schemas.microsoft.com/office/powerpoint/2010/main" val="2716616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71DB88F7-8FC1-4C47-90DA-92BC29BA0FF1}" type="datetimeFigureOut">
              <a:rPr lang="pl-PL" smtClean="0"/>
              <a:t>30.04.2024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8002A8E-6664-456F-8EAD-2DA5F72B5460}" type="slidenum">
              <a:rPr lang="pl-PL" smtClean="0"/>
              <a:t>‹#›</a:t>
            </a:fld>
            <a:endParaRPr lang="pl-PL"/>
          </a:p>
        </p:txBody>
      </p:sp>
    </p:spTree>
    <p:extLst>
      <p:ext uri="{BB962C8B-B14F-4D97-AF65-F5344CB8AC3E}">
        <p14:creationId xmlns:p14="http://schemas.microsoft.com/office/powerpoint/2010/main" val="2068538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71DB88F7-8FC1-4C47-90DA-92BC29BA0FF1}" type="datetimeFigureOut">
              <a:rPr lang="pl-PL" smtClean="0"/>
              <a:t>30.04.2024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8002A8E-6664-456F-8EAD-2DA5F72B5460}" type="slidenum">
              <a:rPr lang="pl-PL" smtClean="0"/>
              <a:t>‹#›</a:t>
            </a:fld>
            <a:endParaRPr lang="pl-PL"/>
          </a:p>
        </p:txBody>
      </p:sp>
    </p:spTree>
    <p:extLst>
      <p:ext uri="{BB962C8B-B14F-4D97-AF65-F5344CB8AC3E}">
        <p14:creationId xmlns:p14="http://schemas.microsoft.com/office/powerpoint/2010/main" val="3522655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71DB88F7-8FC1-4C47-90DA-92BC29BA0FF1}" type="datetimeFigureOut">
              <a:rPr lang="pl-PL" smtClean="0"/>
              <a:t>30.04.2024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8002A8E-6664-456F-8EAD-2DA5F72B5460}" type="slidenum">
              <a:rPr lang="pl-PL" smtClean="0"/>
              <a:t>‹#›</a:t>
            </a:fld>
            <a:endParaRPr lang="pl-PL"/>
          </a:p>
        </p:txBody>
      </p:sp>
    </p:spTree>
    <p:extLst>
      <p:ext uri="{BB962C8B-B14F-4D97-AF65-F5344CB8AC3E}">
        <p14:creationId xmlns:p14="http://schemas.microsoft.com/office/powerpoint/2010/main" val="3285339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71DB88F7-8FC1-4C47-90DA-92BC29BA0FF1}" type="datetimeFigureOut">
              <a:rPr lang="pl-PL" smtClean="0"/>
              <a:t>30.04.2024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8002A8E-6664-456F-8EAD-2DA5F72B5460}" type="slidenum">
              <a:rPr lang="pl-PL" smtClean="0"/>
              <a:t>‹#›</a:t>
            </a:fld>
            <a:endParaRPr lang="pl-PL"/>
          </a:p>
        </p:txBody>
      </p:sp>
      <p:sp>
        <p:nvSpPr>
          <p:cNvPr id="8" name="Title 1"/>
          <p:cNvSpPr>
            <a:spLocks noGrp="1"/>
          </p:cNvSpPr>
          <p:nvPr>
            <p:ph type="title"/>
          </p:nvPr>
        </p:nvSpPr>
        <p:spPr>
          <a:xfrm>
            <a:off x="685801" y="609600"/>
            <a:ext cx="10131425" cy="1456267"/>
          </a:xfrm>
        </p:spPr>
        <p:txBody>
          <a:bodyPr/>
          <a:lstStyle/>
          <a:p>
            <a:r>
              <a:rPr lang="pl-PL"/>
              <a:t>Kliknij, aby edytować styl</a:t>
            </a:r>
            <a:endParaRPr lang="en-US" dirty="0"/>
          </a:p>
        </p:txBody>
      </p:sp>
    </p:spTree>
    <p:extLst>
      <p:ext uri="{BB962C8B-B14F-4D97-AF65-F5344CB8AC3E}">
        <p14:creationId xmlns:p14="http://schemas.microsoft.com/office/powerpoint/2010/main" val="2603778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71DB88F7-8FC1-4C47-90DA-92BC29BA0FF1}" type="datetimeFigureOut">
              <a:rPr lang="pl-PL" smtClean="0"/>
              <a:t>30.04.2024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8002A8E-6664-456F-8EAD-2DA5F72B5460}" type="slidenum">
              <a:rPr lang="pl-PL" smtClean="0"/>
              <a:t>‹#›</a:t>
            </a:fld>
            <a:endParaRPr lang="pl-PL"/>
          </a:p>
        </p:txBody>
      </p:sp>
    </p:spTree>
    <p:extLst>
      <p:ext uri="{BB962C8B-B14F-4D97-AF65-F5344CB8AC3E}">
        <p14:creationId xmlns:p14="http://schemas.microsoft.com/office/powerpoint/2010/main" val="3481563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71DB88F7-8FC1-4C47-90DA-92BC29BA0FF1}" type="datetimeFigureOut">
              <a:rPr lang="pl-PL" smtClean="0"/>
              <a:t>30.04.2024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8002A8E-6664-456F-8EAD-2DA5F72B5460}" type="slidenum">
              <a:rPr lang="pl-PL" smtClean="0"/>
              <a:t>‹#›</a:t>
            </a:fld>
            <a:endParaRPr lang="pl-PL"/>
          </a:p>
        </p:txBody>
      </p:sp>
    </p:spTree>
    <p:extLst>
      <p:ext uri="{BB962C8B-B14F-4D97-AF65-F5344CB8AC3E}">
        <p14:creationId xmlns:p14="http://schemas.microsoft.com/office/powerpoint/2010/main" val="33123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l-PL"/>
              <a:t>Kliknij, aby edytować styl</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71DB88F7-8FC1-4C47-90DA-92BC29BA0FF1}" type="datetimeFigureOut">
              <a:rPr lang="pl-PL" smtClean="0"/>
              <a:t>30.04.2024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8002A8E-6664-456F-8EAD-2DA5F72B5460}" type="slidenum">
              <a:rPr lang="pl-PL" smtClean="0"/>
              <a:t>‹#›</a:t>
            </a:fld>
            <a:endParaRPr lang="pl-PL"/>
          </a:p>
        </p:txBody>
      </p:sp>
    </p:spTree>
    <p:extLst>
      <p:ext uri="{BB962C8B-B14F-4D97-AF65-F5344CB8AC3E}">
        <p14:creationId xmlns:p14="http://schemas.microsoft.com/office/powerpoint/2010/main" val="274729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71DB88F7-8FC1-4C47-90DA-92BC29BA0FF1}" type="datetimeFigureOut">
              <a:rPr lang="pl-PL" smtClean="0"/>
              <a:t>30.04.2024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78002A8E-6664-456F-8EAD-2DA5F72B5460}" type="slidenum">
              <a:rPr lang="pl-PL" smtClean="0"/>
              <a:t>‹#›</a:t>
            </a:fld>
            <a:endParaRPr lang="pl-PL"/>
          </a:p>
        </p:txBody>
      </p:sp>
    </p:spTree>
    <p:extLst>
      <p:ext uri="{BB962C8B-B14F-4D97-AF65-F5344CB8AC3E}">
        <p14:creationId xmlns:p14="http://schemas.microsoft.com/office/powerpoint/2010/main" val="405491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71DB88F7-8FC1-4C47-90DA-92BC29BA0FF1}" type="datetimeFigureOut">
              <a:rPr lang="pl-PL" smtClean="0"/>
              <a:t>30.04.2024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78002A8E-6664-456F-8EAD-2DA5F72B5460}" type="slidenum">
              <a:rPr lang="pl-PL" smtClean="0"/>
              <a:t>‹#›</a:t>
            </a:fld>
            <a:endParaRPr lang="pl-PL"/>
          </a:p>
        </p:txBody>
      </p:sp>
    </p:spTree>
    <p:extLst>
      <p:ext uri="{BB962C8B-B14F-4D97-AF65-F5344CB8AC3E}">
        <p14:creationId xmlns:p14="http://schemas.microsoft.com/office/powerpoint/2010/main" val="310015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71DB88F7-8FC1-4C47-90DA-92BC29BA0FF1}" type="datetimeFigureOut">
              <a:rPr lang="pl-PL" smtClean="0"/>
              <a:t>30.04.2024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78002A8E-6664-456F-8EAD-2DA5F72B5460}" type="slidenum">
              <a:rPr lang="pl-PL" smtClean="0"/>
              <a:t>‹#›</a:t>
            </a:fld>
            <a:endParaRPr lang="pl-PL"/>
          </a:p>
        </p:txBody>
      </p:sp>
    </p:spTree>
    <p:extLst>
      <p:ext uri="{BB962C8B-B14F-4D97-AF65-F5344CB8AC3E}">
        <p14:creationId xmlns:p14="http://schemas.microsoft.com/office/powerpoint/2010/main" val="213292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1DB88F7-8FC1-4C47-90DA-92BC29BA0FF1}" type="datetimeFigureOut">
              <a:rPr lang="pl-PL" smtClean="0"/>
              <a:t>30.04.2024</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78002A8E-6664-456F-8EAD-2DA5F72B5460}" type="slidenum">
              <a:rPr lang="pl-PL" smtClean="0"/>
              <a:t>‹#›</a:t>
            </a:fld>
            <a:endParaRPr lang="pl-PL"/>
          </a:p>
        </p:txBody>
      </p:sp>
    </p:spTree>
    <p:extLst>
      <p:ext uri="{BB962C8B-B14F-4D97-AF65-F5344CB8AC3E}">
        <p14:creationId xmlns:p14="http://schemas.microsoft.com/office/powerpoint/2010/main" val="2342976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71DB88F7-8FC1-4C47-90DA-92BC29BA0FF1}" type="datetimeFigureOut">
              <a:rPr lang="pl-PL" smtClean="0"/>
              <a:t>30.04.2024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78002A8E-6664-456F-8EAD-2DA5F72B5460}" type="slidenum">
              <a:rPr lang="pl-PL" smtClean="0"/>
              <a:t>‹#›</a:t>
            </a:fld>
            <a:endParaRPr lang="pl-PL"/>
          </a:p>
        </p:txBody>
      </p:sp>
    </p:spTree>
    <p:extLst>
      <p:ext uri="{BB962C8B-B14F-4D97-AF65-F5344CB8AC3E}">
        <p14:creationId xmlns:p14="http://schemas.microsoft.com/office/powerpoint/2010/main" val="284533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71DB88F7-8FC1-4C47-90DA-92BC29BA0FF1}" type="datetimeFigureOut">
              <a:rPr lang="pl-PL" smtClean="0"/>
              <a:t>30.04.2024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78002A8E-6664-456F-8EAD-2DA5F72B5460}" type="slidenum">
              <a:rPr lang="pl-PL" smtClean="0"/>
              <a:t>‹#›</a:t>
            </a:fld>
            <a:endParaRPr lang="pl-PL"/>
          </a:p>
        </p:txBody>
      </p:sp>
    </p:spTree>
    <p:extLst>
      <p:ext uri="{BB962C8B-B14F-4D97-AF65-F5344CB8AC3E}">
        <p14:creationId xmlns:p14="http://schemas.microsoft.com/office/powerpoint/2010/main" val="277785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DB88F7-8FC1-4C47-90DA-92BC29BA0FF1}" type="datetimeFigureOut">
              <a:rPr lang="pl-PL" smtClean="0"/>
              <a:t>30.04.2024</a:t>
            </a:fld>
            <a:endParaRPr lang="pl-PL"/>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l-PL"/>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002A8E-6664-456F-8EAD-2DA5F72B5460}" type="slidenum">
              <a:rPr lang="pl-PL" smtClean="0"/>
              <a:t>‹#›</a:t>
            </a:fld>
            <a:endParaRPr lang="pl-PL"/>
          </a:p>
        </p:txBody>
      </p:sp>
    </p:spTree>
    <p:extLst>
      <p:ext uri="{BB962C8B-B14F-4D97-AF65-F5344CB8AC3E}">
        <p14:creationId xmlns:p14="http://schemas.microsoft.com/office/powerpoint/2010/main" val="10970274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C34BEC7-3B04-AB7F-D9E1-2C20C42B8E21}"/>
              </a:ext>
            </a:extLst>
          </p:cNvPr>
          <p:cNvSpPr>
            <a:spLocks noGrp="1"/>
          </p:cNvSpPr>
          <p:nvPr>
            <p:ph type="ctrTitle"/>
          </p:nvPr>
        </p:nvSpPr>
        <p:spPr/>
        <p:txBody>
          <a:bodyPr/>
          <a:lstStyle/>
          <a:p>
            <a:r>
              <a:rPr lang="pl-PL" dirty="0"/>
              <a:t>C++</a:t>
            </a:r>
          </a:p>
        </p:txBody>
      </p:sp>
      <p:sp>
        <p:nvSpPr>
          <p:cNvPr id="3" name="Podtytuł 2">
            <a:extLst>
              <a:ext uri="{FF2B5EF4-FFF2-40B4-BE49-F238E27FC236}">
                <a16:creationId xmlns:a16="http://schemas.microsoft.com/office/drawing/2014/main" id="{FEF5B7F6-2FAE-D735-F5C4-58B95CA38732}"/>
              </a:ext>
            </a:extLst>
          </p:cNvPr>
          <p:cNvSpPr>
            <a:spLocks noGrp="1"/>
          </p:cNvSpPr>
          <p:nvPr>
            <p:ph type="subTitle" idx="1"/>
          </p:nvPr>
        </p:nvSpPr>
        <p:spPr/>
        <p:txBody>
          <a:bodyPr/>
          <a:lstStyle/>
          <a:p>
            <a:r>
              <a:rPr lang="pl-PL" dirty="0"/>
              <a:t>Michalina Janowska</a:t>
            </a:r>
          </a:p>
          <a:p>
            <a:r>
              <a:rPr lang="pl-PL" dirty="0"/>
              <a:t>Krystian Krasnodębski </a:t>
            </a:r>
          </a:p>
          <a:p>
            <a:r>
              <a:rPr lang="pl-PL" dirty="0"/>
              <a:t>1A</a:t>
            </a:r>
          </a:p>
        </p:txBody>
      </p:sp>
    </p:spTree>
    <p:extLst>
      <p:ext uri="{BB962C8B-B14F-4D97-AF65-F5344CB8AC3E}">
        <p14:creationId xmlns:p14="http://schemas.microsoft.com/office/powerpoint/2010/main" val="1186356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6B1384-4521-44A2-9833-0BFB30BD1F37}"/>
              </a:ext>
            </a:extLst>
          </p:cNvPr>
          <p:cNvSpPr>
            <a:spLocks noGrp="1"/>
          </p:cNvSpPr>
          <p:nvPr>
            <p:ph type="title"/>
          </p:nvPr>
        </p:nvSpPr>
        <p:spPr>
          <a:xfrm>
            <a:off x="790576" y="438150"/>
            <a:ext cx="10131425" cy="1456267"/>
          </a:xfrm>
        </p:spPr>
        <p:txBody>
          <a:bodyPr/>
          <a:lstStyle/>
          <a:p>
            <a:pPr algn="ctr"/>
            <a:r>
              <a:rPr lang="en-US" dirty="0"/>
              <a:t>Thank you for your attention</a:t>
            </a:r>
            <a:endParaRPr lang="pl-PL" dirty="0"/>
          </a:p>
        </p:txBody>
      </p:sp>
      <p:pic>
        <p:nvPicPr>
          <p:cNvPr id="2050" name="Picture 2" descr="C++ - Najlepsze memy, zdjęcia, gify i obrazki - KWEJK.pl">
            <a:extLst>
              <a:ext uri="{FF2B5EF4-FFF2-40B4-BE49-F238E27FC236}">
                <a16:creationId xmlns:a16="http://schemas.microsoft.com/office/drawing/2014/main" id="{4C63B379-EDE0-D1EB-B2E4-78DB44172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289" y="1790700"/>
            <a:ext cx="4584061" cy="46291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AZAŁ MI PISAĆ PROGRAM W C++">
            <a:extLst>
              <a:ext uri="{FF2B5EF4-FFF2-40B4-BE49-F238E27FC236}">
                <a16:creationId xmlns:a16="http://schemas.microsoft.com/office/drawing/2014/main" id="{40EC8988-E5BD-C4C0-6071-9282FC0AB9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8561" y="1790699"/>
            <a:ext cx="3372229" cy="462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84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0F0F560-342B-D892-0883-AE4392BA10EB}"/>
              </a:ext>
            </a:extLst>
          </p:cNvPr>
          <p:cNvSpPr>
            <a:spLocks noGrp="1"/>
          </p:cNvSpPr>
          <p:nvPr>
            <p:ph type="title"/>
          </p:nvPr>
        </p:nvSpPr>
        <p:spPr>
          <a:xfrm>
            <a:off x="685801" y="685800"/>
            <a:ext cx="10131425" cy="1456267"/>
          </a:xfrm>
        </p:spPr>
        <p:txBody>
          <a:bodyPr/>
          <a:lstStyle/>
          <a:p>
            <a:r>
              <a:rPr lang="pl-PL" dirty="0" err="1"/>
              <a:t>programming</a:t>
            </a:r>
            <a:r>
              <a:rPr lang="pl-PL" dirty="0"/>
              <a:t> </a:t>
            </a:r>
            <a:r>
              <a:rPr lang="pl-PL" dirty="0" err="1"/>
              <a:t>language</a:t>
            </a:r>
            <a:endParaRPr lang="pl-PL" dirty="0"/>
          </a:p>
        </p:txBody>
      </p:sp>
      <p:sp>
        <p:nvSpPr>
          <p:cNvPr id="3" name="Symbol zastępczy zawartości 2">
            <a:extLst>
              <a:ext uri="{FF2B5EF4-FFF2-40B4-BE49-F238E27FC236}">
                <a16:creationId xmlns:a16="http://schemas.microsoft.com/office/drawing/2014/main" id="{77EC1148-C3BE-4A98-92D8-C7D9C4CC2BDA}"/>
              </a:ext>
            </a:extLst>
          </p:cNvPr>
          <p:cNvSpPr>
            <a:spLocks noGrp="1"/>
          </p:cNvSpPr>
          <p:nvPr>
            <p:ph idx="1"/>
          </p:nvPr>
        </p:nvSpPr>
        <p:spPr/>
        <p:txBody>
          <a:bodyPr/>
          <a:lstStyle/>
          <a:p>
            <a:pPr marL="0" indent="0">
              <a:buNone/>
            </a:pPr>
            <a:r>
              <a:rPr lang="en-US" dirty="0"/>
              <a:t>A programming language is a tool that allows you to communicate with computers by giving them instructions.</a:t>
            </a:r>
            <a:r>
              <a:rPr lang="pl-PL" dirty="0"/>
              <a:t> </a:t>
            </a:r>
            <a:r>
              <a:rPr lang="en-US" dirty="0"/>
              <a:t>In our presentation, we will discuss the C++ language, which is a general-purpose language and an extension of the C language. Unlike the C language, it supports object-oriented programming. This feature made C++ multi-paradigm. C++ combines low-level programming with high-level programming. There are many object-oriented languages, but C++ differs in terms of performance. It is compiled into low-level code that can be run directly by the computer's processor. It is a portable, popular language and designed for most operating systems.</a:t>
            </a:r>
            <a:endParaRPr lang="en-GB" dirty="0"/>
          </a:p>
        </p:txBody>
      </p:sp>
    </p:spTree>
    <p:extLst>
      <p:ext uri="{BB962C8B-B14F-4D97-AF65-F5344CB8AC3E}">
        <p14:creationId xmlns:p14="http://schemas.microsoft.com/office/powerpoint/2010/main" val="392588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0F0F560-342B-D892-0883-AE4392BA10EB}"/>
              </a:ext>
            </a:extLst>
          </p:cNvPr>
          <p:cNvSpPr>
            <a:spLocks noGrp="1"/>
          </p:cNvSpPr>
          <p:nvPr>
            <p:ph type="title"/>
          </p:nvPr>
        </p:nvSpPr>
        <p:spPr>
          <a:xfrm>
            <a:off x="685801" y="685800"/>
            <a:ext cx="10131425" cy="1456267"/>
          </a:xfrm>
        </p:spPr>
        <p:txBody>
          <a:bodyPr/>
          <a:lstStyle/>
          <a:p>
            <a:r>
              <a:rPr lang="en-US" dirty="0"/>
              <a:t>Difference between python and C++</a:t>
            </a:r>
            <a:endParaRPr lang="pl-PL" dirty="0"/>
          </a:p>
        </p:txBody>
      </p:sp>
      <p:graphicFrame>
        <p:nvGraphicFramePr>
          <p:cNvPr id="6" name="Tabela 5">
            <a:extLst>
              <a:ext uri="{FF2B5EF4-FFF2-40B4-BE49-F238E27FC236}">
                <a16:creationId xmlns:a16="http://schemas.microsoft.com/office/drawing/2014/main" id="{5431F845-837E-B12F-8607-10D632A7C6F1}"/>
              </a:ext>
            </a:extLst>
          </p:cNvPr>
          <p:cNvGraphicFramePr>
            <a:graphicFrameLocks noGrp="1"/>
          </p:cNvGraphicFramePr>
          <p:nvPr>
            <p:extLst>
              <p:ext uri="{D42A27DB-BD31-4B8C-83A1-F6EECF244321}">
                <p14:modId xmlns:p14="http://schemas.microsoft.com/office/powerpoint/2010/main" val="2876501731"/>
              </p:ext>
            </p:extLst>
          </p:nvPr>
        </p:nvGraphicFramePr>
        <p:xfrm>
          <a:off x="1083445" y="2142067"/>
          <a:ext cx="9336136" cy="4245170"/>
        </p:xfrm>
        <a:graphic>
          <a:graphicData uri="http://schemas.openxmlformats.org/drawingml/2006/table">
            <a:tbl>
              <a:tblPr firstRow="1" bandRow="1">
                <a:tableStyleId>{5C22544A-7EE6-4342-B048-85BDC9FD1C3A}</a:tableStyleId>
              </a:tblPr>
              <a:tblGrid>
                <a:gridCol w="4668068">
                  <a:extLst>
                    <a:ext uri="{9D8B030D-6E8A-4147-A177-3AD203B41FA5}">
                      <a16:colId xmlns:a16="http://schemas.microsoft.com/office/drawing/2014/main" val="40786137"/>
                    </a:ext>
                  </a:extLst>
                </a:gridCol>
                <a:gridCol w="4668068">
                  <a:extLst>
                    <a:ext uri="{9D8B030D-6E8A-4147-A177-3AD203B41FA5}">
                      <a16:colId xmlns:a16="http://schemas.microsoft.com/office/drawing/2014/main" val="2569296860"/>
                    </a:ext>
                  </a:extLst>
                </a:gridCol>
              </a:tblGrid>
              <a:tr h="796705">
                <a:tc>
                  <a:txBody>
                    <a:bodyPr/>
                    <a:lstStyle/>
                    <a:p>
                      <a:pPr algn="ctr"/>
                      <a:r>
                        <a:rPr lang="pl-PL" dirty="0"/>
                        <a:t>PYTHON</a:t>
                      </a:r>
                    </a:p>
                  </a:txBody>
                  <a:tcPr/>
                </a:tc>
                <a:tc>
                  <a:txBody>
                    <a:bodyPr/>
                    <a:lstStyle/>
                    <a:p>
                      <a:pPr algn="ctr"/>
                      <a:r>
                        <a:rPr lang="pl-PL" dirty="0"/>
                        <a:t>C++</a:t>
                      </a:r>
                    </a:p>
                  </a:txBody>
                  <a:tcPr/>
                </a:tc>
                <a:extLst>
                  <a:ext uri="{0D108BD9-81ED-4DB2-BD59-A6C34878D82A}">
                    <a16:rowId xmlns:a16="http://schemas.microsoft.com/office/drawing/2014/main" val="1429746939"/>
                  </a:ext>
                </a:extLst>
              </a:tr>
              <a:tr h="796705">
                <a:tc>
                  <a:txBody>
                    <a:bodyPr/>
                    <a:lstStyle/>
                    <a:p>
                      <a:r>
                        <a:rPr lang="en-US" dirty="0">
                          <a:solidFill>
                            <a:schemeClr val="accent1">
                              <a:lumMod val="75000"/>
                            </a:schemeClr>
                          </a:solidFill>
                        </a:rPr>
                        <a:t>Python is known for its simplicity and readability. Its syntax is clear and easy to learn, making it an excellent choice for beginner programmers</a:t>
                      </a:r>
                      <a:endParaRPr lang="pl-PL" dirty="0">
                        <a:solidFill>
                          <a:schemeClr val="accent1">
                            <a:lumMod val="75000"/>
                          </a:schemeClr>
                        </a:solidFill>
                      </a:endParaRPr>
                    </a:p>
                  </a:txBody>
                  <a:tcPr/>
                </a:tc>
                <a:tc>
                  <a:txBody>
                    <a:bodyPr/>
                    <a:lstStyle/>
                    <a:p>
                      <a:r>
                        <a:rPr lang="en-US" dirty="0">
                          <a:solidFill>
                            <a:schemeClr val="accent1">
                              <a:lumMod val="75000"/>
                            </a:schemeClr>
                          </a:solidFill>
                        </a:rPr>
                        <a:t>It has a more complex syntax than Python and requires the programmer to manage memory, which can lead to more difficult learning and more bugs in the code</a:t>
                      </a:r>
                      <a:endParaRPr lang="pl-PL" dirty="0">
                        <a:solidFill>
                          <a:schemeClr val="accent1">
                            <a:lumMod val="75000"/>
                          </a:schemeClr>
                        </a:solidFill>
                      </a:endParaRPr>
                    </a:p>
                  </a:txBody>
                  <a:tcPr/>
                </a:tc>
                <a:extLst>
                  <a:ext uri="{0D108BD9-81ED-4DB2-BD59-A6C34878D82A}">
                    <a16:rowId xmlns:a16="http://schemas.microsoft.com/office/drawing/2014/main" val="1514305731"/>
                  </a:ext>
                </a:extLst>
              </a:tr>
              <a:tr h="796705">
                <a:tc>
                  <a:txBody>
                    <a:bodyPr/>
                    <a:lstStyle/>
                    <a:p>
                      <a:r>
                        <a:rPr lang="en-US" dirty="0">
                          <a:solidFill>
                            <a:schemeClr val="accent1">
                              <a:lumMod val="75000"/>
                            </a:schemeClr>
                          </a:solidFill>
                        </a:rPr>
                        <a:t>Python is a language where code is executed line by line, which makes testing and debugging easier, but may result in lower performance</a:t>
                      </a:r>
                      <a:endParaRPr lang="pl-PL" dirty="0">
                        <a:solidFill>
                          <a:schemeClr val="accent1">
                            <a:lumMod val="75000"/>
                          </a:schemeClr>
                        </a:solidFill>
                      </a:endParaRPr>
                    </a:p>
                  </a:txBody>
                  <a:tcPr/>
                </a:tc>
                <a:tc>
                  <a:txBody>
                    <a:bodyPr/>
                    <a:lstStyle/>
                    <a:p>
                      <a:r>
                        <a:rPr lang="pl-PL" dirty="0">
                          <a:solidFill>
                            <a:schemeClr val="accent1">
                              <a:lumMod val="75000"/>
                            </a:schemeClr>
                          </a:solidFill>
                        </a:rPr>
                        <a:t>C++ </a:t>
                      </a:r>
                      <a:r>
                        <a:rPr lang="en-US" dirty="0">
                          <a:solidFill>
                            <a:schemeClr val="accent1">
                              <a:lumMod val="75000"/>
                            </a:schemeClr>
                          </a:solidFill>
                        </a:rPr>
                        <a:t>is a compiled language, which ensures higher performance and speed of execution. This is crucial in applications requiring high computing power, such as computer games or real-time systems</a:t>
                      </a:r>
                      <a:endParaRPr lang="pl-PL" dirty="0">
                        <a:solidFill>
                          <a:schemeClr val="accent1">
                            <a:lumMod val="75000"/>
                          </a:schemeClr>
                        </a:solidFill>
                      </a:endParaRPr>
                    </a:p>
                  </a:txBody>
                  <a:tcPr/>
                </a:tc>
                <a:extLst>
                  <a:ext uri="{0D108BD9-81ED-4DB2-BD59-A6C34878D82A}">
                    <a16:rowId xmlns:a16="http://schemas.microsoft.com/office/drawing/2014/main" val="3286858548"/>
                  </a:ext>
                </a:extLst>
              </a:tr>
              <a:tr h="796705">
                <a:tc>
                  <a:txBody>
                    <a:bodyPr/>
                    <a:lstStyle/>
                    <a:p>
                      <a:r>
                        <a:rPr lang="en-US" dirty="0">
                          <a:solidFill>
                            <a:schemeClr val="accent1">
                              <a:lumMod val="75000"/>
                            </a:schemeClr>
                          </a:solidFill>
                        </a:rPr>
                        <a:t>Used in many fields, from web development to artificial intelligence and data science</a:t>
                      </a:r>
                      <a:endParaRPr lang="pl-PL" dirty="0">
                        <a:solidFill>
                          <a:schemeClr val="accent1">
                            <a:lumMod val="75000"/>
                          </a:schemeClr>
                        </a:solidFill>
                      </a:endParaRPr>
                    </a:p>
                  </a:txBody>
                  <a:tcPr/>
                </a:tc>
                <a:tc>
                  <a:txBody>
                    <a:bodyPr/>
                    <a:lstStyle/>
                    <a:p>
                      <a:r>
                        <a:rPr lang="en-US" dirty="0">
                          <a:solidFill>
                            <a:schemeClr val="accent1">
                              <a:lumMod val="75000"/>
                            </a:schemeClr>
                          </a:solidFill>
                        </a:rPr>
                        <a:t>Used in operating systems, computer games, desktop applications, and embedded systems</a:t>
                      </a:r>
                      <a:endParaRPr lang="pl-PL" dirty="0">
                        <a:solidFill>
                          <a:schemeClr val="accent1">
                            <a:lumMod val="75000"/>
                          </a:schemeClr>
                        </a:solidFill>
                      </a:endParaRPr>
                    </a:p>
                  </a:txBody>
                  <a:tcPr/>
                </a:tc>
                <a:extLst>
                  <a:ext uri="{0D108BD9-81ED-4DB2-BD59-A6C34878D82A}">
                    <a16:rowId xmlns:a16="http://schemas.microsoft.com/office/drawing/2014/main" val="964518696"/>
                  </a:ext>
                </a:extLst>
              </a:tr>
            </a:tbl>
          </a:graphicData>
        </a:graphic>
      </p:graphicFrame>
    </p:spTree>
    <p:extLst>
      <p:ext uri="{BB962C8B-B14F-4D97-AF65-F5344CB8AC3E}">
        <p14:creationId xmlns:p14="http://schemas.microsoft.com/office/powerpoint/2010/main" val="367177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0F0F560-342B-D892-0883-AE4392BA10EB}"/>
              </a:ext>
            </a:extLst>
          </p:cNvPr>
          <p:cNvSpPr>
            <a:spLocks noGrp="1"/>
          </p:cNvSpPr>
          <p:nvPr>
            <p:ph type="title"/>
          </p:nvPr>
        </p:nvSpPr>
        <p:spPr>
          <a:xfrm>
            <a:off x="685801" y="685800"/>
            <a:ext cx="10131425" cy="1456267"/>
          </a:xfrm>
        </p:spPr>
        <p:txBody>
          <a:bodyPr/>
          <a:lstStyle/>
          <a:p>
            <a:r>
              <a:rPr lang="pl-PL" dirty="0" err="1"/>
              <a:t>use</a:t>
            </a:r>
            <a:r>
              <a:rPr lang="pl-PL" dirty="0"/>
              <a:t> of c++</a:t>
            </a:r>
          </a:p>
        </p:txBody>
      </p:sp>
      <p:sp>
        <p:nvSpPr>
          <p:cNvPr id="3" name="Symbol zastępczy zawartości 2">
            <a:extLst>
              <a:ext uri="{FF2B5EF4-FFF2-40B4-BE49-F238E27FC236}">
                <a16:creationId xmlns:a16="http://schemas.microsoft.com/office/drawing/2014/main" id="{77EC1148-C3BE-4A98-92D8-C7D9C4CC2BDA}"/>
              </a:ext>
            </a:extLst>
          </p:cNvPr>
          <p:cNvSpPr>
            <a:spLocks noGrp="1"/>
          </p:cNvSpPr>
          <p:nvPr>
            <p:ph idx="1"/>
          </p:nvPr>
        </p:nvSpPr>
        <p:spPr/>
        <p:txBody>
          <a:bodyPr/>
          <a:lstStyle/>
          <a:p>
            <a:r>
              <a:rPr lang="en-US" dirty="0"/>
              <a:t>Computer game development - for creating game engines and real-time software.</a:t>
            </a:r>
            <a:r>
              <a:rPr lang="pl-PL" dirty="0"/>
              <a:t> (</a:t>
            </a:r>
            <a:r>
              <a:rPr lang="pl-PL" dirty="0" err="1"/>
              <a:t>e.g</a:t>
            </a:r>
            <a:r>
              <a:rPr lang="pl-PL" dirty="0"/>
              <a:t>. </a:t>
            </a:r>
            <a:r>
              <a:rPr lang="pl-PL" dirty="0" err="1"/>
              <a:t>Fortnite</a:t>
            </a:r>
            <a:r>
              <a:rPr lang="pl-PL" dirty="0"/>
              <a:t>, </a:t>
            </a:r>
            <a:r>
              <a:rPr lang="pl-PL" dirty="0" err="1"/>
              <a:t>Minecraft</a:t>
            </a:r>
            <a:r>
              <a:rPr lang="pl-PL" dirty="0"/>
              <a:t> </a:t>
            </a:r>
            <a:r>
              <a:rPr lang="pl-PL" dirty="0" err="1"/>
              <a:t>Bedrock</a:t>
            </a:r>
            <a:r>
              <a:rPr lang="pl-PL" dirty="0"/>
              <a:t> Edition) </a:t>
            </a:r>
            <a:endParaRPr lang="en-US" dirty="0"/>
          </a:p>
          <a:p>
            <a:r>
              <a:rPr lang="en-US" dirty="0"/>
              <a:t>Operating systems - in low-level programming and system kernel development.</a:t>
            </a:r>
            <a:r>
              <a:rPr lang="pl-PL" dirty="0"/>
              <a:t> (</a:t>
            </a:r>
            <a:r>
              <a:rPr lang="pl-PL" dirty="0" err="1"/>
              <a:t>e.g</a:t>
            </a:r>
            <a:r>
              <a:rPr lang="pl-PL" dirty="0"/>
              <a:t>. Windows </a:t>
            </a:r>
            <a:r>
              <a:rPr lang="pl-PL" dirty="0" err="1"/>
              <a:t>partly</a:t>
            </a:r>
            <a:r>
              <a:rPr lang="pl-PL" dirty="0"/>
              <a:t>, Linux </a:t>
            </a:r>
            <a:r>
              <a:rPr lang="pl-PL" dirty="0" err="1"/>
              <a:t>partly</a:t>
            </a:r>
            <a:r>
              <a:rPr lang="pl-PL" dirty="0"/>
              <a:t>)</a:t>
            </a:r>
            <a:endParaRPr lang="en-US" dirty="0"/>
          </a:p>
          <a:p>
            <a:r>
              <a:rPr lang="en-US" dirty="0"/>
              <a:t>Graphics processing applications - in graphics processing and rendering tools.</a:t>
            </a:r>
            <a:r>
              <a:rPr lang="pl-PL" dirty="0"/>
              <a:t> (</a:t>
            </a:r>
            <a:r>
              <a:rPr lang="pl-PL" dirty="0" err="1"/>
              <a:t>e.g</a:t>
            </a:r>
            <a:r>
              <a:rPr lang="pl-PL" dirty="0"/>
              <a:t>. Adobe Photoshop)</a:t>
            </a:r>
            <a:endParaRPr lang="en-US" dirty="0"/>
          </a:p>
          <a:p>
            <a:r>
              <a:rPr lang="en-US" dirty="0"/>
              <a:t>Financial applications - in transaction systems and high-performance data analysis.</a:t>
            </a:r>
            <a:r>
              <a:rPr lang="pl-PL" dirty="0"/>
              <a:t> (</a:t>
            </a:r>
            <a:r>
              <a:rPr lang="pl-PL" dirty="0" err="1"/>
              <a:t>e.g</a:t>
            </a:r>
            <a:r>
              <a:rPr lang="pl-PL" dirty="0"/>
              <a:t>. Bloomberg Terminal)</a:t>
            </a:r>
            <a:endParaRPr lang="en-US" dirty="0"/>
          </a:p>
          <a:p>
            <a:r>
              <a:rPr lang="en-US" dirty="0"/>
              <a:t>System software development - in the creation of compilers, programming tools and database systems.</a:t>
            </a:r>
            <a:r>
              <a:rPr lang="pl-PL" dirty="0"/>
              <a:t> (</a:t>
            </a:r>
            <a:r>
              <a:rPr lang="pl-PL" dirty="0" err="1"/>
              <a:t>e.g</a:t>
            </a:r>
            <a:r>
              <a:rPr lang="pl-PL" dirty="0"/>
              <a:t>. MySQL)</a:t>
            </a:r>
            <a:endParaRPr lang="en-GB" dirty="0"/>
          </a:p>
        </p:txBody>
      </p:sp>
    </p:spTree>
    <p:extLst>
      <p:ext uri="{BB962C8B-B14F-4D97-AF65-F5344CB8AC3E}">
        <p14:creationId xmlns:p14="http://schemas.microsoft.com/office/powerpoint/2010/main" val="112705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0F0F560-342B-D892-0883-AE4392BA10EB}"/>
              </a:ext>
            </a:extLst>
          </p:cNvPr>
          <p:cNvSpPr>
            <a:spLocks noGrp="1"/>
          </p:cNvSpPr>
          <p:nvPr>
            <p:ph type="title"/>
          </p:nvPr>
        </p:nvSpPr>
        <p:spPr>
          <a:xfrm>
            <a:off x="685802" y="0"/>
            <a:ext cx="4328686" cy="1801639"/>
          </a:xfrm>
        </p:spPr>
        <p:txBody>
          <a:bodyPr/>
          <a:lstStyle/>
          <a:p>
            <a:r>
              <a:rPr lang="pl-PL" dirty="0"/>
              <a:t>c++ </a:t>
            </a:r>
            <a:r>
              <a:rPr lang="pl-PL" dirty="0" err="1"/>
              <a:t>variable</a:t>
            </a:r>
            <a:r>
              <a:rPr lang="pl-PL" dirty="0"/>
              <a:t> </a:t>
            </a:r>
            <a:r>
              <a:rPr lang="pl-PL" dirty="0" err="1"/>
              <a:t>types</a:t>
            </a:r>
            <a:endParaRPr lang="pl-PL" dirty="0"/>
          </a:p>
        </p:txBody>
      </p:sp>
      <p:pic>
        <p:nvPicPr>
          <p:cNvPr id="5" name="Obraz 4">
            <a:extLst>
              <a:ext uri="{FF2B5EF4-FFF2-40B4-BE49-F238E27FC236}">
                <a16:creationId xmlns:a16="http://schemas.microsoft.com/office/drawing/2014/main" id="{BB7AC030-9DE6-773B-360C-118D3451CC37}"/>
              </a:ext>
            </a:extLst>
          </p:cNvPr>
          <p:cNvPicPr>
            <a:picLocks noChangeAspect="1"/>
          </p:cNvPicPr>
          <p:nvPr/>
        </p:nvPicPr>
        <p:blipFill>
          <a:blip r:embed="rId2"/>
          <a:stretch>
            <a:fillRect/>
          </a:stretch>
        </p:blipFill>
        <p:spPr>
          <a:xfrm>
            <a:off x="516881" y="1801639"/>
            <a:ext cx="4497606" cy="4934139"/>
          </a:xfrm>
          <a:prstGeom prst="rect">
            <a:avLst/>
          </a:prstGeom>
        </p:spPr>
      </p:pic>
      <p:pic>
        <p:nvPicPr>
          <p:cNvPr id="7" name="Obraz 6">
            <a:extLst>
              <a:ext uri="{FF2B5EF4-FFF2-40B4-BE49-F238E27FC236}">
                <a16:creationId xmlns:a16="http://schemas.microsoft.com/office/drawing/2014/main" id="{4B944488-B40B-F849-20F1-734835AA88E4}"/>
              </a:ext>
            </a:extLst>
          </p:cNvPr>
          <p:cNvPicPr>
            <a:picLocks noChangeAspect="1"/>
          </p:cNvPicPr>
          <p:nvPr/>
        </p:nvPicPr>
        <p:blipFill>
          <a:blip r:embed="rId3"/>
          <a:stretch>
            <a:fillRect/>
          </a:stretch>
        </p:blipFill>
        <p:spPr>
          <a:xfrm>
            <a:off x="5996940" y="1815251"/>
            <a:ext cx="4497606" cy="4920527"/>
          </a:xfrm>
          <a:prstGeom prst="rect">
            <a:avLst/>
          </a:prstGeom>
        </p:spPr>
      </p:pic>
      <p:sp>
        <p:nvSpPr>
          <p:cNvPr id="8" name="pole tekstowe 7">
            <a:extLst>
              <a:ext uri="{FF2B5EF4-FFF2-40B4-BE49-F238E27FC236}">
                <a16:creationId xmlns:a16="http://schemas.microsoft.com/office/drawing/2014/main" id="{7BFD9B01-E26E-3D6B-BE7F-3517CDA345DB}"/>
              </a:ext>
            </a:extLst>
          </p:cNvPr>
          <p:cNvSpPr txBox="1"/>
          <p:nvPr/>
        </p:nvSpPr>
        <p:spPr>
          <a:xfrm>
            <a:off x="4916031" y="362211"/>
            <a:ext cx="6998329" cy="1077218"/>
          </a:xfrm>
          <a:prstGeom prst="rect">
            <a:avLst/>
          </a:prstGeom>
          <a:noFill/>
        </p:spPr>
        <p:txBody>
          <a:bodyPr wrap="square" rtlCol="0">
            <a:spAutoFit/>
          </a:bodyPr>
          <a:lstStyle/>
          <a:p>
            <a:r>
              <a:rPr lang="en-US" sz="1600" dirty="0"/>
              <a:t>A variable in programming is a basic element that is used to store data in computer memory while a program is running. A variable is assigned to a specific data type, which determines the type of data that can be stored in it, for example numbers, texts, logical values, etc.</a:t>
            </a:r>
            <a:endParaRPr lang="pl-PL" sz="1600" dirty="0"/>
          </a:p>
        </p:txBody>
      </p:sp>
    </p:spTree>
    <p:extLst>
      <p:ext uri="{BB962C8B-B14F-4D97-AF65-F5344CB8AC3E}">
        <p14:creationId xmlns:p14="http://schemas.microsoft.com/office/powerpoint/2010/main" val="236956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0F0F560-342B-D892-0883-AE4392BA10EB}"/>
              </a:ext>
            </a:extLst>
          </p:cNvPr>
          <p:cNvSpPr>
            <a:spLocks noGrp="1"/>
          </p:cNvSpPr>
          <p:nvPr>
            <p:ph type="title"/>
          </p:nvPr>
        </p:nvSpPr>
        <p:spPr>
          <a:xfrm>
            <a:off x="685802" y="0"/>
            <a:ext cx="4328686" cy="1801639"/>
          </a:xfrm>
        </p:spPr>
        <p:txBody>
          <a:bodyPr/>
          <a:lstStyle/>
          <a:p>
            <a:r>
              <a:rPr lang="pl-PL" dirty="0" err="1"/>
              <a:t>Functions</a:t>
            </a:r>
            <a:r>
              <a:rPr lang="pl-PL" dirty="0"/>
              <a:t> in c++</a:t>
            </a:r>
          </a:p>
        </p:txBody>
      </p:sp>
      <p:sp>
        <p:nvSpPr>
          <p:cNvPr id="8" name="pole tekstowe 7">
            <a:extLst>
              <a:ext uri="{FF2B5EF4-FFF2-40B4-BE49-F238E27FC236}">
                <a16:creationId xmlns:a16="http://schemas.microsoft.com/office/drawing/2014/main" id="{7BFD9B01-E26E-3D6B-BE7F-3517CDA345DB}"/>
              </a:ext>
            </a:extLst>
          </p:cNvPr>
          <p:cNvSpPr txBox="1"/>
          <p:nvPr/>
        </p:nvSpPr>
        <p:spPr>
          <a:xfrm>
            <a:off x="4916031" y="362211"/>
            <a:ext cx="6998329" cy="1077218"/>
          </a:xfrm>
          <a:prstGeom prst="rect">
            <a:avLst/>
          </a:prstGeom>
          <a:noFill/>
        </p:spPr>
        <p:txBody>
          <a:bodyPr wrap="square" rtlCol="0">
            <a:spAutoFit/>
          </a:bodyPr>
          <a:lstStyle/>
          <a:p>
            <a:r>
              <a:rPr lang="en-US" sz="1600" dirty="0"/>
              <a:t>A function in C++ is a method without referring to a class, a named piece of code that performs a specific task. It can accept data, process it and return a result. Functions allow code to be modular and organized, making it easier to read and reuse.</a:t>
            </a:r>
            <a:endParaRPr lang="pl-PL" sz="1600" dirty="0"/>
          </a:p>
        </p:txBody>
      </p:sp>
      <p:pic>
        <p:nvPicPr>
          <p:cNvPr id="9" name="Obraz 8">
            <a:extLst>
              <a:ext uri="{FF2B5EF4-FFF2-40B4-BE49-F238E27FC236}">
                <a16:creationId xmlns:a16="http://schemas.microsoft.com/office/drawing/2014/main" id="{4CBC7EFC-0B88-76BA-C682-54DE067BB22D}"/>
              </a:ext>
            </a:extLst>
          </p:cNvPr>
          <p:cNvPicPr>
            <a:picLocks noChangeAspect="1"/>
          </p:cNvPicPr>
          <p:nvPr/>
        </p:nvPicPr>
        <p:blipFill>
          <a:blip r:embed="rId2"/>
          <a:stretch>
            <a:fillRect/>
          </a:stretch>
        </p:blipFill>
        <p:spPr>
          <a:xfrm>
            <a:off x="2665463" y="4291351"/>
            <a:ext cx="6560018" cy="1939064"/>
          </a:xfrm>
          <a:prstGeom prst="rect">
            <a:avLst/>
          </a:prstGeom>
        </p:spPr>
      </p:pic>
      <p:pic>
        <p:nvPicPr>
          <p:cNvPr id="11" name="Obraz 10">
            <a:extLst>
              <a:ext uri="{FF2B5EF4-FFF2-40B4-BE49-F238E27FC236}">
                <a16:creationId xmlns:a16="http://schemas.microsoft.com/office/drawing/2014/main" id="{FBC51A79-DE19-ABFB-46C5-315F3211F222}"/>
              </a:ext>
            </a:extLst>
          </p:cNvPr>
          <p:cNvPicPr>
            <a:picLocks noChangeAspect="1"/>
          </p:cNvPicPr>
          <p:nvPr/>
        </p:nvPicPr>
        <p:blipFill>
          <a:blip r:embed="rId3"/>
          <a:stretch>
            <a:fillRect/>
          </a:stretch>
        </p:blipFill>
        <p:spPr>
          <a:xfrm>
            <a:off x="2665463" y="2154359"/>
            <a:ext cx="6560019" cy="2066370"/>
          </a:xfrm>
          <a:prstGeom prst="rect">
            <a:avLst/>
          </a:prstGeom>
        </p:spPr>
      </p:pic>
    </p:spTree>
    <p:extLst>
      <p:ext uri="{BB962C8B-B14F-4D97-AF65-F5344CB8AC3E}">
        <p14:creationId xmlns:p14="http://schemas.microsoft.com/office/powerpoint/2010/main" val="43537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0F0F560-342B-D892-0883-AE4392BA10EB}"/>
              </a:ext>
            </a:extLst>
          </p:cNvPr>
          <p:cNvSpPr>
            <a:spLocks noGrp="1"/>
          </p:cNvSpPr>
          <p:nvPr>
            <p:ph type="title"/>
          </p:nvPr>
        </p:nvSpPr>
        <p:spPr>
          <a:xfrm>
            <a:off x="685802" y="0"/>
            <a:ext cx="4328686" cy="1801639"/>
          </a:xfrm>
        </p:spPr>
        <p:txBody>
          <a:bodyPr/>
          <a:lstStyle/>
          <a:p>
            <a:r>
              <a:rPr lang="pl-PL" dirty="0" err="1"/>
              <a:t>method</a:t>
            </a:r>
            <a:r>
              <a:rPr lang="pl-PL" dirty="0"/>
              <a:t> in c++</a:t>
            </a:r>
          </a:p>
        </p:txBody>
      </p:sp>
      <p:sp>
        <p:nvSpPr>
          <p:cNvPr id="8" name="pole tekstowe 7">
            <a:extLst>
              <a:ext uri="{FF2B5EF4-FFF2-40B4-BE49-F238E27FC236}">
                <a16:creationId xmlns:a16="http://schemas.microsoft.com/office/drawing/2014/main" id="{7BFD9B01-E26E-3D6B-BE7F-3517CDA345DB}"/>
              </a:ext>
            </a:extLst>
          </p:cNvPr>
          <p:cNvSpPr txBox="1"/>
          <p:nvPr/>
        </p:nvSpPr>
        <p:spPr>
          <a:xfrm>
            <a:off x="4916031" y="362211"/>
            <a:ext cx="6998329" cy="830997"/>
          </a:xfrm>
          <a:prstGeom prst="rect">
            <a:avLst/>
          </a:prstGeom>
          <a:noFill/>
        </p:spPr>
        <p:txBody>
          <a:bodyPr wrap="square" rtlCol="0">
            <a:spAutoFit/>
          </a:bodyPr>
          <a:lstStyle/>
          <a:p>
            <a:r>
              <a:rPr lang="en-US" sz="1600" dirty="0"/>
              <a:t>A method is the definition of an action that is assigned to a specific type of data or object. A method is a function associated with a class or object that performs specific operations on data or performs a specific task.</a:t>
            </a:r>
            <a:endParaRPr lang="pl-PL" sz="1600" dirty="0"/>
          </a:p>
        </p:txBody>
      </p:sp>
      <p:pic>
        <p:nvPicPr>
          <p:cNvPr id="4" name="Obraz 3">
            <a:extLst>
              <a:ext uri="{FF2B5EF4-FFF2-40B4-BE49-F238E27FC236}">
                <a16:creationId xmlns:a16="http://schemas.microsoft.com/office/drawing/2014/main" id="{4566CA56-B93F-0B30-7426-BDE1DE606742}"/>
              </a:ext>
            </a:extLst>
          </p:cNvPr>
          <p:cNvPicPr>
            <a:picLocks noChangeAspect="1"/>
          </p:cNvPicPr>
          <p:nvPr/>
        </p:nvPicPr>
        <p:blipFill>
          <a:blip r:embed="rId2"/>
          <a:stretch>
            <a:fillRect/>
          </a:stretch>
        </p:blipFill>
        <p:spPr>
          <a:xfrm>
            <a:off x="685802" y="1729211"/>
            <a:ext cx="4834254" cy="5052076"/>
          </a:xfrm>
          <a:prstGeom prst="rect">
            <a:avLst/>
          </a:prstGeom>
        </p:spPr>
      </p:pic>
      <p:pic>
        <p:nvPicPr>
          <p:cNvPr id="6" name="Obraz 5">
            <a:extLst>
              <a:ext uri="{FF2B5EF4-FFF2-40B4-BE49-F238E27FC236}">
                <a16:creationId xmlns:a16="http://schemas.microsoft.com/office/drawing/2014/main" id="{74BC81E4-38B7-805E-2099-C412E7F050EF}"/>
              </a:ext>
            </a:extLst>
          </p:cNvPr>
          <p:cNvPicPr>
            <a:picLocks noChangeAspect="1"/>
          </p:cNvPicPr>
          <p:nvPr/>
        </p:nvPicPr>
        <p:blipFill>
          <a:blip r:embed="rId3"/>
          <a:stretch>
            <a:fillRect/>
          </a:stretch>
        </p:blipFill>
        <p:spPr>
          <a:xfrm>
            <a:off x="5891171" y="1729211"/>
            <a:ext cx="5334744" cy="3153215"/>
          </a:xfrm>
          <a:prstGeom prst="rect">
            <a:avLst/>
          </a:prstGeom>
        </p:spPr>
      </p:pic>
    </p:spTree>
    <p:extLst>
      <p:ext uri="{BB962C8B-B14F-4D97-AF65-F5344CB8AC3E}">
        <p14:creationId xmlns:p14="http://schemas.microsoft.com/office/powerpoint/2010/main" val="322407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0F0F560-342B-D892-0883-AE4392BA10EB}"/>
              </a:ext>
            </a:extLst>
          </p:cNvPr>
          <p:cNvSpPr>
            <a:spLocks noGrp="1"/>
          </p:cNvSpPr>
          <p:nvPr>
            <p:ph type="title"/>
          </p:nvPr>
        </p:nvSpPr>
        <p:spPr>
          <a:xfrm>
            <a:off x="685802" y="0"/>
            <a:ext cx="4328686" cy="1801639"/>
          </a:xfrm>
        </p:spPr>
        <p:txBody>
          <a:bodyPr/>
          <a:lstStyle/>
          <a:p>
            <a:r>
              <a:rPr lang="pl-PL" dirty="0" err="1"/>
              <a:t>class</a:t>
            </a:r>
            <a:r>
              <a:rPr lang="pl-PL" dirty="0"/>
              <a:t> in c++</a:t>
            </a:r>
          </a:p>
        </p:txBody>
      </p:sp>
      <p:sp>
        <p:nvSpPr>
          <p:cNvPr id="8" name="pole tekstowe 7">
            <a:extLst>
              <a:ext uri="{FF2B5EF4-FFF2-40B4-BE49-F238E27FC236}">
                <a16:creationId xmlns:a16="http://schemas.microsoft.com/office/drawing/2014/main" id="{7BFD9B01-E26E-3D6B-BE7F-3517CDA345DB}"/>
              </a:ext>
            </a:extLst>
          </p:cNvPr>
          <p:cNvSpPr txBox="1"/>
          <p:nvPr/>
        </p:nvSpPr>
        <p:spPr>
          <a:xfrm>
            <a:off x="4916031" y="362211"/>
            <a:ext cx="6998329" cy="1169551"/>
          </a:xfrm>
          <a:prstGeom prst="rect">
            <a:avLst/>
          </a:prstGeom>
          <a:noFill/>
        </p:spPr>
        <p:txBody>
          <a:bodyPr wrap="square" rtlCol="0">
            <a:spAutoFit/>
          </a:bodyPr>
          <a:lstStyle/>
          <a:p>
            <a:r>
              <a:rPr lang="en-US" sz="1400" dirty="0"/>
              <a:t>A class is a structure that describes the characteristics and behaviors of a specific type of object. A class is the basic organizational unit in object-oriented programming and defines the properties (fields) and behaviors (methods) of objects belonging to this class. A class can be understood as a kind of form on the</a:t>
            </a:r>
            <a:r>
              <a:rPr lang="pl-PL" sz="1400" dirty="0"/>
              <a:t> </a:t>
            </a:r>
            <a:r>
              <a:rPr lang="en-US" sz="1400" dirty="0"/>
              <a:t>basis of which you can create specific representatives (objects) having specific features and behaviors defined by this class.</a:t>
            </a:r>
            <a:endParaRPr lang="pl-PL" sz="1400" dirty="0"/>
          </a:p>
        </p:txBody>
      </p:sp>
      <p:pic>
        <p:nvPicPr>
          <p:cNvPr id="5" name="Obraz 4">
            <a:extLst>
              <a:ext uri="{FF2B5EF4-FFF2-40B4-BE49-F238E27FC236}">
                <a16:creationId xmlns:a16="http://schemas.microsoft.com/office/drawing/2014/main" id="{8EB8488F-E3D3-0C6E-352B-B0D0490A2009}"/>
              </a:ext>
            </a:extLst>
          </p:cNvPr>
          <p:cNvPicPr>
            <a:picLocks noChangeAspect="1"/>
          </p:cNvPicPr>
          <p:nvPr/>
        </p:nvPicPr>
        <p:blipFill>
          <a:blip r:embed="rId2"/>
          <a:stretch>
            <a:fillRect/>
          </a:stretch>
        </p:blipFill>
        <p:spPr>
          <a:xfrm>
            <a:off x="622365" y="1723713"/>
            <a:ext cx="4568467" cy="4772076"/>
          </a:xfrm>
          <a:prstGeom prst="rect">
            <a:avLst/>
          </a:prstGeom>
        </p:spPr>
      </p:pic>
      <p:pic>
        <p:nvPicPr>
          <p:cNvPr id="9" name="Obraz 8">
            <a:extLst>
              <a:ext uri="{FF2B5EF4-FFF2-40B4-BE49-F238E27FC236}">
                <a16:creationId xmlns:a16="http://schemas.microsoft.com/office/drawing/2014/main" id="{32D59463-D781-B3D5-FF38-EB4AC024F1E4}"/>
              </a:ext>
            </a:extLst>
          </p:cNvPr>
          <p:cNvPicPr>
            <a:picLocks noChangeAspect="1"/>
          </p:cNvPicPr>
          <p:nvPr/>
        </p:nvPicPr>
        <p:blipFill>
          <a:blip r:embed="rId3"/>
          <a:stretch>
            <a:fillRect/>
          </a:stretch>
        </p:blipFill>
        <p:spPr>
          <a:xfrm>
            <a:off x="5544711" y="1723713"/>
            <a:ext cx="6192114" cy="3115110"/>
          </a:xfrm>
          <a:prstGeom prst="rect">
            <a:avLst/>
          </a:prstGeom>
        </p:spPr>
      </p:pic>
    </p:spTree>
    <p:extLst>
      <p:ext uri="{BB962C8B-B14F-4D97-AF65-F5344CB8AC3E}">
        <p14:creationId xmlns:p14="http://schemas.microsoft.com/office/powerpoint/2010/main" val="358871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0F0F560-342B-D892-0883-AE4392BA10EB}"/>
              </a:ext>
            </a:extLst>
          </p:cNvPr>
          <p:cNvSpPr>
            <a:spLocks noGrp="1"/>
          </p:cNvSpPr>
          <p:nvPr>
            <p:ph type="title"/>
          </p:nvPr>
        </p:nvSpPr>
        <p:spPr>
          <a:xfrm>
            <a:off x="685802" y="0"/>
            <a:ext cx="4328686" cy="1801639"/>
          </a:xfrm>
        </p:spPr>
        <p:txBody>
          <a:bodyPr/>
          <a:lstStyle/>
          <a:p>
            <a:r>
              <a:rPr lang="pl-PL" dirty="0" err="1"/>
              <a:t>constructor</a:t>
            </a:r>
            <a:r>
              <a:rPr lang="pl-PL" dirty="0"/>
              <a:t> in c++</a:t>
            </a:r>
          </a:p>
        </p:txBody>
      </p:sp>
      <p:sp>
        <p:nvSpPr>
          <p:cNvPr id="8" name="pole tekstowe 7">
            <a:extLst>
              <a:ext uri="{FF2B5EF4-FFF2-40B4-BE49-F238E27FC236}">
                <a16:creationId xmlns:a16="http://schemas.microsoft.com/office/drawing/2014/main" id="{7BFD9B01-E26E-3D6B-BE7F-3517CDA345DB}"/>
              </a:ext>
            </a:extLst>
          </p:cNvPr>
          <p:cNvSpPr txBox="1"/>
          <p:nvPr/>
        </p:nvSpPr>
        <p:spPr>
          <a:xfrm>
            <a:off x="4916031" y="362211"/>
            <a:ext cx="6998329" cy="954107"/>
          </a:xfrm>
          <a:prstGeom prst="rect">
            <a:avLst/>
          </a:prstGeom>
          <a:noFill/>
        </p:spPr>
        <p:txBody>
          <a:bodyPr wrap="square" rtlCol="0">
            <a:spAutoFit/>
          </a:bodyPr>
          <a:lstStyle/>
          <a:p>
            <a:r>
              <a:rPr lang="en-US" sz="1400" dirty="0"/>
              <a:t>In programming, a constructor is a special method of a class that is called automatically when a new object of that class is created. Its main purpose is to initialize the state of an object by setting its initial values or performing other operations necessary for the proper operation of the object.</a:t>
            </a:r>
            <a:endParaRPr lang="pl-PL" sz="1400" dirty="0"/>
          </a:p>
        </p:txBody>
      </p:sp>
      <p:pic>
        <p:nvPicPr>
          <p:cNvPr id="4" name="Obraz 3">
            <a:extLst>
              <a:ext uri="{FF2B5EF4-FFF2-40B4-BE49-F238E27FC236}">
                <a16:creationId xmlns:a16="http://schemas.microsoft.com/office/drawing/2014/main" id="{68DEBFBA-9DD7-54F6-249E-C24CC46E490D}"/>
              </a:ext>
            </a:extLst>
          </p:cNvPr>
          <p:cNvPicPr>
            <a:picLocks noChangeAspect="1"/>
          </p:cNvPicPr>
          <p:nvPr/>
        </p:nvPicPr>
        <p:blipFill>
          <a:blip r:embed="rId2"/>
          <a:stretch>
            <a:fillRect/>
          </a:stretch>
        </p:blipFill>
        <p:spPr>
          <a:xfrm>
            <a:off x="453338" y="1531762"/>
            <a:ext cx="4707889" cy="5230988"/>
          </a:xfrm>
          <a:prstGeom prst="rect">
            <a:avLst/>
          </a:prstGeom>
        </p:spPr>
      </p:pic>
      <p:pic>
        <p:nvPicPr>
          <p:cNvPr id="7" name="Obraz 6">
            <a:extLst>
              <a:ext uri="{FF2B5EF4-FFF2-40B4-BE49-F238E27FC236}">
                <a16:creationId xmlns:a16="http://schemas.microsoft.com/office/drawing/2014/main" id="{404B2C48-B3DC-6A7F-82A2-358AED621F99}"/>
              </a:ext>
            </a:extLst>
          </p:cNvPr>
          <p:cNvPicPr>
            <a:picLocks noChangeAspect="1"/>
          </p:cNvPicPr>
          <p:nvPr/>
        </p:nvPicPr>
        <p:blipFill>
          <a:blip r:embed="rId3"/>
          <a:stretch>
            <a:fillRect/>
          </a:stretch>
        </p:blipFill>
        <p:spPr>
          <a:xfrm>
            <a:off x="5712720" y="1534012"/>
            <a:ext cx="6201640" cy="3238952"/>
          </a:xfrm>
          <a:prstGeom prst="rect">
            <a:avLst/>
          </a:prstGeom>
        </p:spPr>
      </p:pic>
    </p:spTree>
    <p:extLst>
      <p:ext uri="{BB962C8B-B14F-4D97-AF65-F5344CB8AC3E}">
        <p14:creationId xmlns:p14="http://schemas.microsoft.com/office/powerpoint/2010/main" val="268873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lepienie niebieskie">
  <a:themeElements>
    <a:clrScheme name="Sklepienie niebieski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Sklepienie niebieski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lepienie niebieski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TM03457452[[fn=Sklepienie niebieskie]]</Template>
  <TotalTime>145</TotalTime>
  <Words>697</Words>
  <Application>Microsoft Office PowerPoint</Application>
  <PresentationFormat>Panoramiczny</PresentationFormat>
  <Paragraphs>32</Paragraphs>
  <Slides>10</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10</vt:i4>
      </vt:variant>
    </vt:vector>
  </HeadingPairs>
  <TitlesOfParts>
    <vt:vector size="14" baseType="lpstr">
      <vt:lpstr>Arial</vt:lpstr>
      <vt:lpstr>Calibri</vt:lpstr>
      <vt:lpstr>Calibri Light</vt:lpstr>
      <vt:lpstr>Sklepienie niebieskie</vt:lpstr>
      <vt:lpstr>C++</vt:lpstr>
      <vt:lpstr>programming language</vt:lpstr>
      <vt:lpstr>Difference between python and C++</vt:lpstr>
      <vt:lpstr>use of c++</vt:lpstr>
      <vt:lpstr>c++ variable types</vt:lpstr>
      <vt:lpstr>Functions in c++</vt:lpstr>
      <vt:lpstr>method in c++</vt:lpstr>
      <vt:lpstr>class in c++</vt:lpstr>
      <vt:lpstr>constructor in c++</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Krystian Krasnodębski</dc:creator>
  <cp:lastModifiedBy>Krystian Krasnodębski</cp:lastModifiedBy>
  <cp:revision>12</cp:revision>
  <dcterms:created xsi:type="dcterms:W3CDTF">2024-04-30T11:58:08Z</dcterms:created>
  <dcterms:modified xsi:type="dcterms:W3CDTF">2024-04-30T14:23:15Z</dcterms:modified>
</cp:coreProperties>
</file>