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4"/>
    <p:sldMasterId id="2147483914" r:id="rId5"/>
    <p:sldMasterId id="2147483931" r:id="rId6"/>
    <p:sldMasterId id="2147483944" r:id="rId7"/>
  </p:sldMasterIdLst>
  <p:notesMasterIdLst>
    <p:notesMasterId r:id="rId21"/>
  </p:notesMasterIdLst>
  <p:sldIdLst>
    <p:sldId id="461" r:id="rId8"/>
    <p:sldId id="507" r:id="rId9"/>
    <p:sldId id="546" r:id="rId10"/>
    <p:sldId id="543" r:id="rId11"/>
    <p:sldId id="544" r:id="rId12"/>
    <p:sldId id="545" r:id="rId13"/>
    <p:sldId id="581" r:id="rId14"/>
    <p:sldId id="583" r:id="rId15"/>
    <p:sldId id="584" r:id="rId16"/>
    <p:sldId id="588" r:id="rId17"/>
    <p:sldId id="585" r:id="rId18"/>
    <p:sldId id="587" r:id="rId19"/>
    <p:sldId id="586" r:id="rId2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9115AB51-D712-44DD-8F06-33FA547EF054}">
          <p14:sldIdLst>
            <p14:sldId id="461"/>
            <p14:sldId id="507"/>
            <p14:sldId id="546"/>
          </p14:sldIdLst>
        </p14:section>
        <p14:section name="Belfast" id="{6FEED75E-1260-4206-8F19-44FA39F9E37E}">
          <p14:sldIdLst/>
        </p14:section>
        <p14:section name="Dublin" id="{A5CE01B2-802F-4EC3-BCB8-F05EAA4DB7D6}">
          <p14:sldIdLst/>
        </p14:section>
        <p14:section name="CIS" id="{ED53E2ED-BC2F-4C6F-8511-478D0F3E57F2}">
          <p14:sldIdLst/>
        </p14:section>
        <p14:section name="Dubai" id="{3D11C064-64D4-4F11-A23E-9F250BDB92FD}">
          <p14:sldIdLst/>
        </p14:section>
        <p14:section name="Gurgaon" id="{0258AD82-D441-4B69-8DD0-9200037E38AA}">
          <p14:sldIdLst/>
        </p14:section>
        <p14:section name="Hong Kong" id="{95B37415-3A6D-49B0-8400-BB5096FE51AB}">
          <p14:sldIdLst/>
        </p14:section>
        <p14:section name="Kuala Lumpur" id="{4DB19802-7663-407B-85B5-02E30457722E}">
          <p14:sldIdLst/>
        </p14:section>
        <p14:section name="Manila" id="{7A490C91-DF76-498F-9CF5-E0E683CC5BA6}">
          <p14:sldIdLst/>
        </p14:section>
        <p14:section name="Mumbai" id="{3DE770D8-B266-4BA6-8C33-092CF4929533}">
          <p14:sldIdLst/>
        </p14:section>
        <p14:section name="Poland" id="{0EDAB571-1BB7-46DC-8ACB-E789FDE81446}">
          <p14:sldIdLst/>
        </p14:section>
        <p14:section name="Pune" id="{693320BB-2BC6-4EAD-B132-8A147E4A765F}">
          <p14:sldIdLst/>
        </p14:section>
        <p14:section name="Shanghai" id="{EEFE7944-6D78-4918-9889-0C869FD2E076}">
          <p14:sldIdLst/>
        </p14:section>
        <p14:section name="Singapore" id="{2EB71B93-40B5-4674-BB1C-296F83A39DFB}">
          <p14:sldIdLst/>
        </p14:section>
        <p14:section name="Tokyo" id="{1465E585-BDB6-4081-9D39-0F422B9FC329}">
          <p14:sldIdLst/>
        </p14:section>
        <p14:section name="TEMPLATE" id="{DF43DD9A-3F02-4ECE-9BF0-CBD7CA375CB5}">
          <p14:sldIdLst>
            <p14:sldId id="543"/>
            <p14:sldId id="544"/>
            <p14:sldId id="545"/>
            <p14:sldId id="581"/>
            <p14:sldId id="583"/>
            <p14:sldId id="584"/>
            <p14:sldId id="588"/>
            <p14:sldId id="585"/>
            <p14:sldId id="587"/>
            <p14:sldId id="5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FAAA11"/>
    <a:srgbClr val="E7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7" autoAdjust="0"/>
    <p:restoredTop sz="95113" autoAdjust="0"/>
  </p:normalViewPr>
  <p:slideViewPr>
    <p:cSldViewPr>
      <p:cViewPr varScale="1">
        <p:scale>
          <a:sx n="115" d="100"/>
          <a:sy n="115" d="100"/>
        </p:scale>
        <p:origin x="1872" y="108"/>
      </p:cViewPr>
      <p:guideLst>
        <p:guide orient="horz" pos="2160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0821414-39E3-4359-82A1-9F2CA987678F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5C7293B-C629-4961-9858-BE3903286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85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header - ICG KYC Control Unit_Mar_2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4" y="122238"/>
            <a:ext cx="8499475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2264" y="664534"/>
            <a:ext cx="8503920" cy="381000"/>
          </a:xfrm>
        </p:spPr>
        <p:txBody>
          <a:bodyPr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009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ackground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r="72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Picture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r="1613"/>
          <a:stretch>
            <a:fillRect/>
          </a:stretch>
        </p:blipFill>
        <p:spPr bwMode="auto">
          <a:xfrm>
            <a:off x="0" y="2809875"/>
            <a:ext cx="9144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0" y="5562600"/>
            <a:ext cx="9144000" cy="129381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7" descr="isg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t="30392" r="10606" b="33006"/>
          <a:stretch>
            <a:fillRect/>
          </a:stretch>
        </p:blipFill>
        <p:spPr bwMode="auto">
          <a:xfrm>
            <a:off x="973138" y="685800"/>
            <a:ext cx="35337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citi-logo-whit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4454525"/>
            <a:ext cx="5445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845" y="2971800"/>
            <a:ext cx="7772400" cy="1470025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747" y="4563979"/>
            <a:ext cx="4800600" cy="4572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9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 _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ackground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r="72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Picture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r="1613"/>
          <a:stretch>
            <a:fillRect/>
          </a:stretch>
        </p:blipFill>
        <p:spPr bwMode="auto">
          <a:xfrm>
            <a:off x="0" y="2819400"/>
            <a:ext cx="9144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citi-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4468813"/>
            <a:ext cx="504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 rot="10800000">
            <a:off x="0" y="5562600"/>
            <a:ext cx="9144000" cy="129381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18" descr="isg_log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t="30392" r="10606" b="33006"/>
          <a:stretch>
            <a:fillRect/>
          </a:stretch>
        </p:blipFill>
        <p:spPr bwMode="auto">
          <a:xfrm>
            <a:off x="973138" y="685800"/>
            <a:ext cx="35337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845" y="2971800"/>
            <a:ext cx="77724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747" y="4563979"/>
            <a:ext cx="4800600" cy="4572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6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5" y="124692"/>
            <a:ext cx="8666161" cy="865908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449146" cy="492601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i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6B637010-299F-4C0C-83B3-5E2923075D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background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r="72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4" descr="Picture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2522538"/>
            <a:ext cx="830897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6"/>
          <p:cNvGrpSpPr>
            <a:grpSpLocks/>
          </p:cNvGrpSpPr>
          <p:nvPr userDrawn="1"/>
        </p:nvGrpSpPr>
        <p:grpSpPr bwMode="auto">
          <a:xfrm>
            <a:off x="7162800" y="6365875"/>
            <a:ext cx="1779588" cy="392113"/>
            <a:chOff x="7162800" y="6365284"/>
            <a:chExt cx="1779814" cy="392723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7586523" y="6544951"/>
              <a:ext cx="2702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7" name="Picture 18" descr="citi-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6393684"/>
              <a:ext cx="398632" cy="265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9" descr="isg_logo.png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6" t="30392" r="10606" b="33006"/>
            <a:stretch>
              <a:fillRect/>
            </a:stretch>
          </p:blipFill>
          <p:spPr bwMode="auto">
            <a:xfrm>
              <a:off x="7848600" y="6365284"/>
              <a:ext cx="1094014" cy="39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32484"/>
            <a:ext cx="7467600" cy="2133600"/>
          </a:xfrm>
        </p:spPr>
        <p:txBody>
          <a:bodyPr anchor="t"/>
          <a:lstStyle>
            <a:lvl1pPr algn="l">
              <a:defRPr sz="4400" b="0" cap="none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i="0">
                <a:solidFill>
                  <a:prstClr val="black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269C8559-322B-4AD1-A205-D4CA735D2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80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83" y="125413"/>
            <a:ext cx="8677275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4BAA98C3-5E01-4CAF-BC69-EE3055E8A9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8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34200" y="6172200"/>
            <a:ext cx="2209800" cy="684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83" y="125413"/>
            <a:ext cx="8677275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616D647C-4072-4587-8841-7A357FB3BE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43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i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5DD43420-54A4-4627-8557-A87F0A3EF7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6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- 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6934200" y="6172200"/>
            <a:ext cx="2209800" cy="684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i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8580CBE4-DAF8-431D-97C0-B28D4CFA7C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03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83" y="125413"/>
            <a:ext cx="8677275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i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A567B813-75F1-4E29-81EA-2C186334A0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09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83" y="125413"/>
            <a:ext cx="8677275" cy="8651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i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36205CCA-D89F-4218-9BEF-D40390131F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19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i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F24F158D-C04E-470B-A563-8300DC2FFD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77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i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BAE28750-E4DB-4775-AFB4-A329F18B45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53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i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99C486C6-8492-4CF0-9738-52499C7D6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38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5" y="122240"/>
            <a:ext cx="8499475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2265" y="1557339"/>
            <a:ext cx="8499475" cy="4462462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9149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2" y="125421"/>
            <a:ext cx="8677275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A0039B-1041-44E7-8608-F921D9874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3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4881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8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888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20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2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88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2841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085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9035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15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6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header - ICG KYC Control Unit_Mar_2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4" y="122238"/>
            <a:ext cx="8499475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2264" y="664534"/>
            <a:ext cx="8503920" cy="381000"/>
          </a:xfrm>
        </p:spPr>
        <p:txBody>
          <a:bodyPr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8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77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9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635378"/>
            <a:ext cx="8861425" cy="488822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50472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22205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497" indent="0">
              <a:buNone/>
              <a:defRPr sz="1800"/>
            </a:lvl2pPr>
            <a:lvl3pPr marL="910986" indent="0">
              <a:buNone/>
              <a:defRPr sz="1600"/>
            </a:lvl3pPr>
            <a:lvl4pPr marL="1366477" indent="0">
              <a:buNone/>
              <a:defRPr sz="1400"/>
            </a:lvl4pPr>
            <a:lvl5pPr marL="1821970" indent="0">
              <a:buNone/>
              <a:defRPr sz="1400"/>
            </a:lvl5pPr>
            <a:lvl6pPr marL="2277462" indent="0">
              <a:buNone/>
              <a:defRPr sz="1400"/>
            </a:lvl6pPr>
            <a:lvl7pPr marL="2732954" indent="0">
              <a:buNone/>
              <a:defRPr sz="1400"/>
            </a:lvl7pPr>
            <a:lvl8pPr marL="3188448" indent="0">
              <a:buNone/>
              <a:defRPr sz="1400"/>
            </a:lvl8pPr>
            <a:lvl9pPr marL="36439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624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9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3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66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497" indent="0">
              <a:buNone/>
              <a:defRPr sz="2000" b="1"/>
            </a:lvl2pPr>
            <a:lvl3pPr marL="910986" indent="0">
              <a:buNone/>
              <a:defRPr sz="1800" b="1"/>
            </a:lvl3pPr>
            <a:lvl4pPr marL="1366477" indent="0">
              <a:buNone/>
              <a:defRPr sz="1600" b="1"/>
            </a:lvl4pPr>
            <a:lvl5pPr marL="1821970" indent="0">
              <a:buNone/>
              <a:defRPr sz="1600" b="1"/>
            </a:lvl5pPr>
            <a:lvl6pPr marL="2277462" indent="0">
              <a:buNone/>
              <a:defRPr sz="1600" b="1"/>
            </a:lvl6pPr>
            <a:lvl7pPr marL="2732954" indent="0">
              <a:buNone/>
              <a:defRPr sz="1600" b="1"/>
            </a:lvl7pPr>
            <a:lvl8pPr marL="3188448" indent="0">
              <a:buNone/>
              <a:defRPr sz="1600" b="1"/>
            </a:lvl8pPr>
            <a:lvl9pPr marL="3643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497" indent="0">
              <a:buNone/>
              <a:defRPr sz="2000" b="1"/>
            </a:lvl2pPr>
            <a:lvl3pPr marL="910986" indent="0">
              <a:buNone/>
              <a:defRPr sz="1800" b="1"/>
            </a:lvl3pPr>
            <a:lvl4pPr marL="1366477" indent="0">
              <a:buNone/>
              <a:defRPr sz="1600" b="1"/>
            </a:lvl4pPr>
            <a:lvl5pPr marL="1821970" indent="0">
              <a:buNone/>
              <a:defRPr sz="1600" b="1"/>
            </a:lvl5pPr>
            <a:lvl6pPr marL="2277462" indent="0">
              <a:buNone/>
              <a:defRPr sz="1600" b="1"/>
            </a:lvl6pPr>
            <a:lvl7pPr marL="2732954" indent="0">
              <a:buNone/>
              <a:defRPr sz="1600" b="1"/>
            </a:lvl7pPr>
            <a:lvl8pPr marL="3188448" indent="0">
              <a:buNone/>
              <a:defRPr sz="1600" b="1"/>
            </a:lvl8pPr>
            <a:lvl9pPr marL="3643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06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241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7725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81957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497" indent="0">
              <a:buNone/>
              <a:defRPr sz="1200"/>
            </a:lvl2pPr>
            <a:lvl3pPr marL="910986" indent="0">
              <a:buNone/>
              <a:defRPr sz="1000"/>
            </a:lvl3pPr>
            <a:lvl4pPr marL="1366477" indent="0">
              <a:buNone/>
              <a:defRPr sz="900"/>
            </a:lvl4pPr>
            <a:lvl5pPr marL="1821970" indent="0">
              <a:buNone/>
              <a:defRPr sz="900"/>
            </a:lvl5pPr>
            <a:lvl6pPr marL="2277462" indent="0">
              <a:buNone/>
              <a:defRPr sz="900"/>
            </a:lvl6pPr>
            <a:lvl7pPr marL="2732954" indent="0">
              <a:buNone/>
              <a:defRPr sz="900"/>
            </a:lvl7pPr>
            <a:lvl8pPr marL="3188448" indent="0">
              <a:buNone/>
              <a:defRPr sz="900"/>
            </a:lvl8pPr>
            <a:lvl9pPr marL="364393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7377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4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497" indent="0">
              <a:buNone/>
              <a:defRPr sz="2800"/>
            </a:lvl2pPr>
            <a:lvl3pPr marL="910986" indent="0">
              <a:buNone/>
              <a:defRPr sz="2400"/>
            </a:lvl3pPr>
            <a:lvl4pPr marL="1366477" indent="0">
              <a:buNone/>
              <a:defRPr sz="2000"/>
            </a:lvl4pPr>
            <a:lvl5pPr marL="1821970" indent="0">
              <a:buNone/>
              <a:defRPr sz="2000"/>
            </a:lvl5pPr>
            <a:lvl6pPr marL="2277462" indent="0">
              <a:buNone/>
              <a:defRPr sz="2000"/>
            </a:lvl6pPr>
            <a:lvl7pPr marL="2732954" indent="0">
              <a:buNone/>
              <a:defRPr sz="2000"/>
            </a:lvl7pPr>
            <a:lvl8pPr marL="3188448" indent="0">
              <a:buNone/>
              <a:defRPr sz="2000"/>
            </a:lvl8pPr>
            <a:lvl9pPr marL="3643938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497" indent="0">
              <a:buNone/>
              <a:defRPr sz="1200"/>
            </a:lvl2pPr>
            <a:lvl3pPr marL="910986" indent="0">
              <a:buNone/>
              <a:defRPr sz="1000"/>
            </a:lvl3pPr>
            <a:lvl4pPr marL="1366477" indent="0">
              <a:buNone/>
              <a:defRPr sz="900"/>
            </a:lvl4pPr>
            <a:lvl5pPr marL="1821970" indent="0">
              <a:buNone/>
              <a:defRPr sz="900"/>
            </a:lvl5pPr>
            <a:lvl6pPr marL="2277462" indent="0">
              <a:buNone/>
              <a:defRPr sz="900"/>
            </a:lvl6pPr>
            <a:lvl7pPr marL="2732954" indent="0">
              <a:buNone/>
              <a:defRPr sz="900"/>
            </a:lvl7pPr>
            <a:lvl8pPr marL="3188448" indent="0">
              <a:buNone/>
              <a:defRPr sz="900"/>
            </a:lvl8pPr>
            <a:lvl9pPr marL="364393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9398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66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381" y="60327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7"/>
            <a:ext cx="6494462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01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header - ICG KYC Control Unit_Mar_2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92" y="122238"/>
            <a:ext cx="8499475" cy="366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2264" y="664534"/>
            <a:ext cx="8503920" cy="381000"/>
          </a:xfrm>
        </p:spPr>
        <p:txBody>
          <a:bodyPr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23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4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8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13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59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9461" name="Picture 10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0" y="6573838"/>
            <a:ext cx="9144000" cy="215900"/>
          </a:xfrm>
          <a:prstGeom prst="rect">
            <a:avLst/>
          </a:prstGeom>
          <a:noFill/>
          <a:ln>
            <a:noFill/>
          </a:ln>
          <a:extLst/>
        </p:spPr>
        <p:txBody>
          <a:bodyPr lIns="45720" rIns="4572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rgbClr val="969696"/>
                </a:solidFill>
                <a:cs typeface="Arial" pitchFamily="34" charset="0"/>
              </a:rPr>
              <a:t>- </a:t>
            </a:r>
            <a:fld id="{44811749-AB87-4C51-AFBE-4B36CD2C196A}" type="slidenum">
              <a:rPr lang="en-US" sz="800" smtClean="0">
                <a:solidFill>
                  <a:srgbClr val="969696"/>
                </a:solidFill>
                <a:cs typeface="Arial" pitchFamily="34" charset="0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800" dirty="0" smtClean="0">
                <a:solidFill>
                  <a:srgbClr val="969696"/>
                </a:solidFill>
                <a:cs typeface="Arial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799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7650" y="125413"/>
            <a:ext cx="867727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46772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167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50" y="6362700"/>
            <a:ext cx="3984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439CDC-9D69-4FB5-A69C-87E5CA0A0053}" type="slidenum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9538"/>
          </a:xfrm>
          <a:prstGeom prst="rect">
            <a:avLst/>
          </a:prstGeom>
          <a:gradFill>
            <a:gsLst>
              <a:gs pos="0">
                <a:srgbClr val="21578B"/>
              </a:gs>
              <a:gs pos="100000">
                <a:srgbClr val="0092D1"/>
              </a:gs>
            </a:gsLst>
            <a:lin ang="54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319088" y="908050"/>
            <a:ext cx="8501062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defTabSz="457200">
              <a:defRPr/>
            </a:pPr>
            <a:endParaRPr lang="en-GB" dirty="0">
              <a:solidFill>
                <a:srgbClr val="717073"/>
              </a:solidFill>
              <a:latin typeface="Arial" charset="0"/>
              <a:cs typeface="Arial" pitchFamily="34" charset="0"/>
            </a:endParaRPr>
          </a:p>
        </p:txBody>
      </p:sp>
      <p:grpSp>
        <p:nvGrpSpPr>
          <p:cNvPr id="1033" name="Group 17"/>
          <p:cNvGrpSpPr>
            <a:grpSpLocks/>
          </p:cNvGrpSpPr>
          <p:nvPr/>
        </p:nvGrpSpPr>
        <p:grpSpPr bwMode="auto">
          <a:xfrm>
            <a:off x="7162800" y="6365875"/>
            <a:ext cx="1779588" cy="392113"/>
            <a:chOff x="7162800" y="6365284"/>
            <a:chExt cx="1779814" cy="392723"/>
          </a:xfrm>
        </p:grpSpPr>
        <p:cxnSp>
          <p:nvCxnSpPr>
            <p:cNvPr id="14" name="Straight Connector 13"/>
            <p:cNvCxnSpPr/>
            <p:nvPr/>
          </p:nvCxnSpPr>
          <p:spPr bwMode="auto">
            <a:xfrm rot="5400000">
              <a:off x="7586523" y="6544951"/>
              <a:ext cx="2702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035" name="Picture 29" descr="citi-logo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6393684"/>
              <a:ext cx="398632" cy="265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6" descr="isg_logo.png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6" t="30392" r="10606" b="33006"/>
            <a:stretch>
              <a:fillRect/>
            </a:stretch>
          </p:blipFill>
          <p:spPr bwMode="auto">
            <a:xfrm>
              <a:off x="7848600" y="6365284"/>
              <a:ext cx="1094014" cy="39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98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30" r:id="rId1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2000" kern="1200">
          <a:solidFill>
            <a:srgbClr val="404040"/>
          </a:solidFill>
          <a:latin typeface="Arial" pitchFamily="34" charset="0"/>
          <a:ea typeface="Verdana" pitchFamily="34" charset="0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–"/>
        <a:defRPr kern="1200">
          <a:solidFill>
            <a:srgbClr val="404040"/>
          </a:solidFill>
          <a:latin typeface="Arial" pitchFamily="34" charset="0"/>
          <a:ea typeface="Verdana" pitchFamily="34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600" kern="1200">
          <a:solidFill>
            <a:srgbClr val="404040"/>
          </a:solidFill>
          <a:latin typeface="Arial" pitchFamily="34" charset="0"/>
          <a:ea typeface="Verdana" pitchFamily="34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–"/>
        <a:defRPr sz="1400" kern="1200">
          <a:solidFill>
            <a:srgbClr val="404040"/>
          </a:solidFill>
          <a:latin typeface="Arial" pitchFamily="34" charset="0"/>
          <a:ea typeface="Verdana" pitchFamily="34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»"/>
        <a:defRPr sz="1400" kern="1200">
          <a:solidFill>
            <a:srgbClr val="404040"/>
          </a:solidFill>
          <a:latin typeface="Arial" pitchFamily="34" charset="0"/>
          <a:ea typeface="Verdana" pitchFamily="34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8675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2867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8677" name="Picture 10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0" y="6573838"/>
            <a:ext cx="9144000" cy="215900"/>
          </a:xfrm>
          <a:prstGeom prst="rect">
            <a:avLst/>
          </a:prstGeom>
          <a:noFill/>
          <a:ln>
            <a:noFill/>
          </a:ln>
          <a:extLst/>
        </p:spPr>
        <p:txBody>
          <a:bodyPr lIns="45720" rIns="4572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rgbClr val="969696"/>
                </a:solidFill>
                <a:cs typeface="Arial" pitchFamily="34" charset="0"/>
              </a:rPr>
              <a:t>- </a:t>
            </a:r>
            <a:fld id="{CA2877BE-9BF5-4B13-9025-1A8CC272ABE7}" type="slidenum">
              <a:rPr lang="en-US" sz="800" smtClean="0">
                <a:solidFill>
                  <a:srgbClr val="969696"/>
                </a:solidFill>
                <a:cs typeface="Arial" pitchFamily="34" charset="0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800" dirty="0" smtClean="0">
                <a:solidFill>
                  <a:srgbClr val="969696"/>
                </a:solidFill>
                <a:cs typeface="Arial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1937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59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99" tIns="45552" rIns="91099" bIns="45552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301" y="60328"/>
            <a:ext cx="88598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9461" name="Picture 10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9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0" y="6573841"/>
            <a:ext cx="9144000" cy="215900"/>
          </a:xfrm>
          <a:prstGeom prst="rect">
            <a:avLst/>
          </a:prstGeom>
          <a:noFill/>
          <a:ln>
            <a:noFill/>
          </a:ln>
          <a:extLst/>
        </p:spPr>
        <p:txBody>
          <a:bodyPr lIns="45552" tIns="45552" rIns="45552" bIns="45552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rgbClr val="969696"/>
                </a:solidFill>
                <a:cs typeface="Arial" pitchFamily="34" charset="0"/>
              </a:rPr>
              <a:t>- </a:t>
            </a:r>
            <a:fld id="{0ED08EFE-E1B1-48A2-ACFB-EB3BE9B9BA95}" type="slidenum">
              <a:rPr lang="en-US" sz="800" smtClean="0">
                <a:solidFill>
                  <a:srgbClr val="969696"/>
                </a:solidFill>
                <a:cs typeface="Arial" pitchFamily="34" charset="0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800" dirty="0" smtClean="0">
                <a:solidFill>
                  <a:srgbClr val="969696"/>
                </a:solidFill>
                <a:cs typeface="Arial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382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5497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098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66477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197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0810" indent="-170810" algn="l" defTabSz="1831461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3202" indent="-170810" algn="l" defTabSz="183146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5582" indent="-170810" algn="l" defTabSz="183146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3237" indent="-166066" algn="l" defTabSz="183146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49306" indent="-164485" algn="l" defTabSz="183146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4794" indent="-164485" algn="l" defTabSz="183146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0290" indent="-164485" algn="l" defTabSz="183146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15781" indent="-164485" algn="l" defTabSz="183146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71273" indent="-164485" algn="l" defTabSz="183146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97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986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477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970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462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954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448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938" algn="l" defTabSz="910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ISG EMEA/APAC Quarterly Update – Q2 2017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2017 – April 2017</a:t>
            </a:r>
            <a:endParaRPr lang="pl-PL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52400"/>
            <a:ext cx="4267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DRAFT</a:t>
            </a:r>
            <a:endParaRPr lang="pl-PL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8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workshops </a:t>
            </a:r>
            <a:r>
              <a:rPr lang="pl-PL" dirty="0" smtClean="0"/>
              <a:t>– </a:t>
            </a:r>
            <a:r>
              <a:rPr lang="en-US" dirty="0" smtClean="0"/>
              <a:t>Citi</a:t>
            </a:r>
            <a:r>
              <a:rPr lang="pl-PL" dirty="0" smtClean="0"/>
              <a:t> </a:t>
            </a:r>
            <a:r>
              <a:rPr lang="en-US" dirty="0" smtClean="0"/>
              <a:t>Lean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6286500"/>
            <a:ext cx="39846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555F4A-9688-416B-87F3-6490C68DF50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72750" y="1501774"/>
            <a:ext cx="2370449" cy="4934922"/>
            <a:chOff x="220351" y="1219199"/>
            <a:chExt cx="2370449" cy="4934922"/>
          </a:xfrm>
        </p:grpSpPr>
        <p:sp>
          <p:nvSpPr>
            <p:cNvPr id="6" name="Rounded Rectangle 65"/>
            <p:cNvSpPr>
              <a:spLocks noChangeArrowheads="1"/>
            </p:cNvSpPr>
            <p:nvPr/>
          </p:nvSpPr>
          <p:spPr bwMode="auto">
            <a:xfrm>
              <a:off x="530355" y="1295400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Promotion trought organization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7" name="Rounded Rectangle 65"/>
            <p:cNvSpPr>
              <a:spLocks noChangeArrowheads="1"/>
            </p:cNvSpPr>
            <p:nvPr/>
          </p:nvSpPr>
          <p:spPr bwMode="auto">
            <a:xfrm>
              <a:off x="530355" y="1905000"/>
              <a:ext cx="1984245" cy="386888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Online trainings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8" name="Rounded Rectangle 65"/>
            <p:cNvSpPr>
              <a:spLocks noChangeArrowheads="1"/>
            </p:cNvSpPr>
            <p:nvPr/>
          </p:nvSpPr>
          <p:spPr bwMode="auto">
            <a:xfrm>
              <a:off x="530355" y="2368088"/>
              <a:ext cx="1984245" cy="3810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„Ready to use” tools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9" name="Rounded Rectangle 65"/>
            <p:cNvSpPr>
              <a:spLocks noChangeArrowheads="1"/>
            </p:cNvSpPr>
            <p:nvPr/>
          </p:nvSpPr>
          <p:spPr bwMode="auto">
            <a:xfrm>
              <a:off x="530354" y="2825288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Global Citi Lean community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2" name="Plus 1"/>
            <p:cNvSpPr/>
            <p:nvPr/>
          </p:nvSpPr>
          <p:spPr>
            <a:xfrm>
              <a:off x="1143001" y="3537337"/>
              <a:ext cx="685800" cy="609600"/>
            </a:xfrm>
            <a:prstGeom prst="mathPlus">
              <a:avLst/>
            </a:prstGeom>
            <a:ln>
              <a:solidFill>
                <a:srgbClr val="FAAA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65"/>
            <p:cNvSpPr>
              <a:spLocks noChangeArrowheads="1"/>
            </p:cNvSpPr>
            <p:nvPr/>
          </p:nvSpPr>
          <p:spPr bwMode="auto">
            <a:xfrm>
              <a:off x="399767" y="1219199"/>
              <a:ext cx="2191033" cy="2209801"/>
            </a:xfrm>
            <a:prstGeom prst="roundRect">
              <a:avLst>
                <a:gd name="adj" fmla="val 3426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0" name="Rounded Rectangle 65"/>
            <p:cNvSpPr>
              <a:spLocks noChangeArrowheads="1"/>
            </p:cNvSpPr>
            <p:nvPr/>
          </p:nvSpPr>
          <p:spPr bwMode="auto">
            <a:xfrm>
              <a:off x="530354" y="4337512"/>
              <a:ext cx="1984245" cy="386888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On site training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1" name="Rounded Rectangle 65"/>
            <p:cNvSpPr>
              <a:spLocks noChangeArrowheads="1"/>
            </p:cNvSpPr>
            <p:nvPr/>
          </p:nvSpPr>
          <p:spPr bwMode="auto">
            <a:xfrm>
              <a:off x="530353" y="4800599"/>
              <a:ext cx="1984245" cy="687706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Workshop in form of lean projects lead by process SME’s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3" name="Rounded Rectangle 65"/>
            <p:cNvSpPr>
              <a:spLocks noChangeArrowheads="1"/>
            </p:cNvSpPr>
            <p:nvPr/>
          </p:nvSpPr>
          <p:spPr bwMode="auto">
            <a:xfrm>
              <a:off x="530353" y="5568487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Workshops lead by expirenced PM 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7" name="Rounded Rectangle 65"/>
            <p:cNvSpPr>
              <a:spLocks noChangeArrowheads="1"/>
            </p:cNvSpPr>
            <p:nvPr/>
          </p:nvSpPr>
          <p:spPr bwMode="auto">
            <a:xfrm>
              <a:off x="399768" y="4261313"/>
              <a:ext cx="2180776" cy="1892808"/>
            </a:xfrm>
            <a:prstGeom prst="roundRect">
              <a:avLst>
                <a:gd name="adj" fmla="val 3426"/>
              </a:avLst>
            </a:prstGeom>
            <a:noFill/>
            <a:ln>
              <a:solidFill>
                <a:srgbClr val="FAAA1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506079" y="5033439"/>
              <a:ext cx="1783493" cy="2954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AAA1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Additional actions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AA1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43766" y="2169116"/>
              <a:ext cx="823699" cy="2954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Citi Lean</a:t>
              </a:r>
            </a:p>
          </p:txBody>
        </p:sp>
      </p:grpSp>
      <p:sp>
        <p:nvSpPr>
          <p:cNvPr id="18" name="Rounded Rectangle 65"/>
          <p:cNvSpPr>
            <a:spLocks noChangeArrowheads="1"/>
          </p:cNvSpPr>
          <p:nvPr/>
        </p:nvSpPr>
        <p:spPr bwMode="auto">
          <a:xfrm>
            <a:off x="377323" y="1187641"/>
            <a:ext cx="2518278" cy="5365559"/>
          </a:xfrm>
          <a:prstGeom prst="roundRect">
            <a:avLst>
              <a:gd name="adj" fmla="val 3426"/>
            </a:avLst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166" y="1043524"/>
            <a:ext cx="2126378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workshops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3292074" y="2443162"/>
            <a:ext cx="548640" cy="2128838"/>
          </a:xfrm>
          <a:custGeom>
            <a:avLst/>
            <a:gdLst>
              <a:gd name="T0" fmla="*/ 2147483647 w 477"/>
              <a:gd name="T1" fmla="*/ 0 h 2374"/>
              <a:gd name="T2" fmla="*/ 2147483647 w 477"/>
              <a:gd name="T3" fmla="*/ 0 h 2374"/>
              <a:gd name="T4" fmla="*/ 2147483647 w 477"/>
              <a:gd name="T5" fmla="*/ 2147483647 h 2374"/>
              <a:gd name="T6" fmla="*/ 2147483647 w 477"/>
              <a:gd name="T7" fmla="*/ 2147483647 h 2374"/>
              <a:gd name="T8" fmla="*/ 0 w 477"/>
              <a:gd name="T9" fmla="*/ 2147483647 h 2374"/>
              <a:gd name="T10" fmla="*/ 2147483647 w 477"/>
              <a:gd name="T11" fmla="*/ 2147483647 h 2374"/>
              <a:gd name="T12" fmla="*/ 2147483647 w 477"/>
              <a:gd name="T13" fmla="*/ 0 h 23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2374"/>
              <a:gd name="T23" fmla="*/ 477 w 477"/>
              <a:gd name="T24" fmla="*/ 2374 h 23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2374">
                <a:moveTo>
                  <a:pt x="8" y="0"/>
                </a:moveTo>
                <a:lnTo>
                  <a:pt x="80" y="0"/>
                </a:lnTo>
                <a:lnTo>
                  <a:pt x="477" y="1187"/>
                </a:lnTo>
                <a:lnTo>
                  <a:pt x="77" y="2374"/>
                </a:lnTo>
                <a:lnTo>
                  <a:pt x="0" y="2374"/>
                </a:lnTo>
                <a:lnTo>
                  <a:pt x="405" y="1184"/>
                </a:lnTo>
                <a:lnTo>
                  <a:pt x="8" y="0"/>
                </a:lnTo>
                <a:close/>
              </a:path>
            </a:pathLst>
          </a:custGeom>
          <a:solidFill>
            <a:srgbClr val="1F497D"/>
          </a:solidFill>
          <a:ln w="12700" cmpd="sng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black">
          <a:xfrm>
            <a:off x="3733800" y="1118750"/>
            <a:ext cx="5306265" cy="158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Combining the  Citi Lean standard approach in the form of </a:t>
            </a: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workshops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dedicated to the SME process, lead us to achieve multiple process improvements.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15561" y="270487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34" y="2743200"/>
            <a:ext cx="457480" cy="4574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87" y="2736184"/>
            <a:ext cx="460602" cy="46449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446427" y="2707663"/>
            <a:ext cx="377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00" y="2742920"/>
            <a:ext cx="457480" cy="45748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488076" y="2741111"/>
            <a:ext cx="329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58" y="4539945"/>
            <a:ext cx="1486626" cy="148662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625703" y="3739726"/>
            <a:ext cx="14143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l-PL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desined solutions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971106" y="3167520"/>
            <a:ext cx="11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332133" y="3167520"/>
            <a:ext cx="204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workshop members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666654" y="3167822"/>
            <a:ext cx="122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pain points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4493455" y="3605527"/>
            <a:ext cx="375066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493455" y="2575878"/>
            <a:ext cx="375066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 bwMode="auto">
          <a:xfrm rot="16200000">
            <a:off x="3919204" y="3640984"/>
            <a:ext cx="1091361" cy="1236173"/>
          </a:xfrm>
          <a:prstGeom prst="roundRect">
            <a:avLst>
              <a:gd name="adj" fmla="val 6569"/>
            </a:avLst>
          </a:prstGeom>
          <a:solidFill>
            <a:srgbClr val="97999B">
              <a:lumMod val="60000"/>
              <a:lumOff val="4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Geneva" charset="0"/>
              <a:cs typeface="ヒラギノ角ゴ Pro W3" charset="0"/>
            </a:endParaRPr>
          </a:p>
        </p:txBody>
      </p: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3830732" y="3722840"/>
            <a:ext cx="124304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dirty="0">
                <a:solidFill>
                  <a:srgbClr val="002D72"/>
                </a:solidFill>
                <a:ea typeface="Geneva" pitchFamily="127" charset="-128"/>
              </a:rPr>
              <a:t>Current step of solution  implementation</a:t>
            </a:r>
          </a:p>
        </p:txBody>
      </p:sp>
      <p:grpSp>
        <p:nvGrpSpPr>
          <p:cNvPr id="65" name="Group 32"/>
          <p:cNvGrpSpPr>
            <a:grpSpLocks/>
          </p:cNvGrpSpPr>
          <p:nvPr/>
        </p:nvGrpSpPr>
        <p:grpSpPr bwMode="auto">
          <a:xfrm>
            <a:off x="5224556" y="3713314"/>
            <a:ext cx="1493425" cy="546270"/>
            <a:chOff x="306388" y="2813922"/>
            <a:chExt cx="894299" cy="1022303"/>
          </a:xfrm>
        </p:grpSpPr>
        <p:grpSp>
          <p:nvGrpSpPr>
            <p:cNvPr id="66" name="Group 33"/>
            <p:cNvGrpSpPr/>
            <p:nvPr/>
          </p:nvGrpSpPr>
          <p:grpSpPr>
            <a:xfrm rot="16200000">
              <a:off x="241198" y="2891868"/>
              <a:ext cx="1022303" cy="866412"/>
              <a:chOff x="3016318" y="1335852"/>
              <a:chExt cx="1237241" cy="1048573"/>
            </a:xfrm>
            <a:solidFill>
              <a:srgbClr val="00BDF2"/>
            </a:solidFill>
          </p:grpSpPr>
          <p:sp>
            <p:nvSpPr>
              <p:cNvPr id="68" name="Rounded Rectangle 67"/>
              <p:cNvSpPr/>
              <p:nvPr/>
            </p:nvSpPr>
            <p:spPr bwMode="auto">
              <a:xfrm>
                <a:off x="3204986" y="1335852"/>
                <a:ext cx="1048573" cy="1048573"/>
              </a:xfrm>
              <a:prstGeom prst="roundRect">
                <a:avLst>
                  <a:gd name="adj" fmla="val 6569"/>
                </a:avLst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Geneva" charset="0"/>
                  <a:cs typeface="ヒラギノ角ゴ Pro W3" charset="0"/>
                </a:endParaRPr>
              </a:p>
            </p:txBody>
          </p:sp>
          <p:sp>
            <p:nvSpPr>
              <p:cNvPr id="69" name="Isosceles Triangle 68"/>
              <p:cNvSpPr/>
              <p:nvPr/>
            </p:nvSpPr>
            <p:spPr bwMode="auto">
              <a:xfrm rot="5400000" flipV="1">
                <a:off x="2914347" y="1765042"/>
                <a:ext cx="394134" cy="19019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Geneva" charset="0"/>
                  <a:cs typeface="ヒラギノ角ゴ Pro W3" charset="0"/>
                </a:endParaRPr>
              </a:p>
            </p:txBody>
          </p:sp>
        </p:grp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306388" y="2821479"/>
              <a:ext cx="894299" cy="85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lvl="0"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200" kern="0" dirty="0">
                  <a:solidFill>
                    <a:srgbClr val="FFFFFF"/>
                  </a:solidFill>
                  <a:ea typeface="Geneva" pitchFamily="127" charset="-128"/>
                </a:rPr>
                <a:t>Manager </a:t>
              </a:r>
              <a:r>
                <a:rPr lang="en-US" altLang="en-US" sz="1200" kern="0" dirty="0" smtClean="0">
                  <a:solidFill>
                    <a:srgbClr val="FFFFFF"/>
                  </a:solidFill>
                  <a:ea typeface="Geneva" pitchFamily="127" charset="-128"/>
                </a:rPr>
                <a:t>Approval</a:t>
              </a:r>
              <a:r>
                <a:rPr lang="pl-PL" altLang="en-US" sz="1200" kern="0" dirty="0" smtClean="0">
                  <a:solidFill>
                    <a:srgbClr val="FFFFFF"/>
                  </a:solidFill>
                  <a:ea typeface="Geneva" pitchFamily="127" charset="-128"/>
                </a:rPr>
                <a:t/>
              </a:r>
              <a:br>
                <a:rPr lang="pl-PL" altLang="en-US" sz="1200" kern="0" dirty="0" smtClean="0">
                  <a:solidFill>
                    <a:srgbClr val="FFFFFF"/>
                  </a:solidFill>
                  <a:ea typeface="Geneva" pitchFamily="127" charset="-128"/>
                </a:rPr>
              </a:br>
              <a:r>
                <a:rPr lang="pl-PL" altLang="en-US" sz="1600" kern="0" dirty="0" smtClean="0">
                  <a:solidFill>
                    <a:schemeClr val="bg1"/>
                  </a:solidFill>
                  <a:ea typeface="Geneva" pitchFamily="127" charset="-128"/>
                </a:rPr>
                <a:t>12</a:t>
              </a:r>
              <a:endParaRPr lang="en-US" altLang="en-US" sz="1200" kern="0" dirty="0">
                <a:solidFill>
                  <a:schemeClr val="bg1"/>
                </a:solidFill>
                <a:ea typeface="Geneva" pitchFamily="127" charset="-128"/>
              </a:endParaRPr>
            </a:p>
          </p:txBody>
        </p:sp>
      </p:grpSp>
      <p:grpSp>
        <p:nvGrpSpPr>
          <p:cNvPr id="70" name="Group 37"/>
          <p:cNvGrpSpPr>
            <a:grpSpLocks/>
          </p:cNvGrpSpPr>
          <p:nvPr/>
        </p:nvGrpSpPr>
        <p:grpSpPr bwMode="auto">
          <a:xfrm>
            <a:off x="5240611" y="4325798"/>
            <a:ext cx="1452104" cy="581233"/>
            <a:chOff x="1758730" y="2813924"/>
            <a:chExt cx="842440" cy="1011358"/>
          </a:xfrm>
        </p:grpSpPr>
        <p:grpSp>
          <p:nvGrpSpPr>
            <p:cNvPr id="71" name="Group 38"/>
            <p:cNvGrpSpPr/>
            <p:nvPr/>
          </p:nvGrpSpPr>
          <p:grpSpPr>
            <a:xfrm rot="16200000">
              <a:off x="1674271" y="2898383"/>
              <a:ext cx="1011358" cy="842440"/>
              <a:chOff x="3029564" y="1335852"/>
              <a:chExt cx="1223995" cy="1019561"/>
            </a:xfrm>
            <a:solidFill>
              <a:srgbClr val="00BDF2"/>
            </a:solidFill>
          </p:grpSpPr>
          <p:sp>
            <p:nvSpPr>
              <p:cNvPr id="73" name="Rounded Rectangle 72"/>
              <p:cNvSpPr/>
              <p:nvPr/>
            </p:nvSpPr>
            <p:spPr bwMode="auto">
              <a:xfrm>
                <a:off x="3204986" y="1335852"/>
                <a:ext cx="1048573" cy="1019561"/>
              </a:xfrm>
              <a:prstGeom prst="roundRect">
                <a:avLst>
                  <a:gd name="adj" fmla="val 6569"/>
                </a:avLst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Geneva" charset="0"/>
                  <a:cs typeface="ヒラギノ角ゴ Pro W3" charset="0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 bwMode="auto">
              <a:xfrm rot="5400000" flipV="1">
                <a:off x="2927634" y="1765030"/>
                <a:ext cx="394079" cy="190219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Geneva" charset="0"/>
                  <a:cs typeface="ヒラギノ角ゴ Pro W3" charset="0"/>
                </a:endParaRPr>
              </a:p>
            </p:txBody>
          </p:sp>
        </p:grp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1761251" y="2821479"/>
              <a:ext cx="839919" cy="73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lvl="0"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200" kern="0" dirty="0">
                  <a:solidFill>
                    <a:srgbClr val="FFFFFF"/>
                  </a:solidFill>
                  <a:ea typeface="Geneva" pitchFamily="127" charset="-128"/>
                </a:rPr>
                <a:t>Business </a:t>
              </a:r>
              <a:r>
                <a:rPr lang="en-US" altLang="en-US" sz="1200" kern="0" dirty="0" smtClean="0">
                  <a:solidFill>
                    <a:srgbClr val="FFFFFF"/>
                  </a:solidFill>
                  <a:ea typeface="Geneva" pitchFamily="127" charset="-128"/>
                </a:rPr>
                <a:t>Approval</a:t>
              </a:r>
              <a:endParaRPr lang="pl-PL" altLang="en-US" sz="1200" kern="0" dirty="0" smtClean="0">
                <a:solidFill>
                  <a:srgbClr val="FFFFFF"/>
                </a:solidFill>
                <a:ea typeface="Geneva" pitchFamily="127" charset="-128"/>
              </a:endParaRPr>
            </a:p>
            <a:p>
              <a:pPr lvl="0"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pl-PL" altLang="en-US" sz="1600" kern="0" dirty="0">
                  <a:solidFill>
                    <a:schemeClr val="bg1"/>
                  </a:solidFill>
                  <a:ea typeface="Geneva" pitchFamily="127" charset="-128"/>
                </a:rPr>
                <a:t>2</a:t>
              </a:r>
              <a:endParaRPr lang="en-US" altLang="en-US" sz="1200" kern="0" dirty="0">
                <a:solidFill>
                  <a:schemeClr val="bg1"/>
                </a:solidFill>
                <a:ea typeface="Geneva" pitchFamily="127" charset="-128"/>
              </a:endParaRPr>
            </a:p>
          </p:txBody>
        </p:sp>
      </p:grpSp>
      <p:grpSp>
        <p:nvGrpSpPr>
          <p:cNvPr id="75" name="Group 37"/>
          <p:cNvGrpSpPr>
            <a:grpSpLocks/>
          </p:cNvGrpSpPr>
          <p:nvPr/>
        </p:nvGrpSpPr>
        <p:grpSpPr bwMode="auto">
          <a:xfrm>
            <a:off x="5240611" y="4979853"/>
            <a:ext cx="1452102" cy="525137"/>
            <a:chOff x="1758730" y="2813924"/>
            <a:chExt cx="822530" cy="1011358"/>
          </a:xfrm>
        </p:grpSpPr>
        <p:grpSp>
          <p:nvGrpSpPr>
            <p:cNvPr id="76" name="Group 38"/>
            <p:cNvGrpSpPr/>
            <p:nvPr/>
          </p:nvGrpSpPr>
          <p:grpSpPr>
            <a:xfrm rot="16200000">
              <a:off x="1664316" y="2908338"/>
              <a:ext cx="1011358" cy="822530"/>
              <a:chOff x="3029564" y="1335852"/>
              <a:chExt cx="1223995" cy="995465"/>
            </a:xfrm>
            <a:solidFill>
              <a:srgbClr val="00BDF2"/>
            </a:solidFill>
          </p:grpSpPr>
          <p:sp>
            <p:nvSpPr>
              <p:cNvPr id="78" name="Rounded Rectangle 77"/>
              <p:cNvSpPr/>
              <p:nvPr/>
            </p:nvSpPr>
            <p:spPr bwMode="auto">
              <a:xfrm>
                <a:off x="3204985" y="1335852"/>
                <a:ext cx="1048574" cy="995465"/>
              </a:xfrm>
              <a:prstGeom prst="roundRect">
                <a:avLst>
                  <a:gd name="adj" fmla="val 6569"/>
                </a:avLst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Geneva" charset="0"/>
                  <a:cs typeface="ヒラギノ角ゴ Pro W3" charset="0"/>
                </a:endParaRPr>
              </a:p>
            </p:txBody>
          </p:sp>
          <p:sp>
            <p:nvSpPr>
              <p:cNvPr id="79" name="Isosceles Triangle 78"/>
              <p:cNvSpPr/>
              <p:nvPr/>
            </p:nvSpPr>
            <p:spPr bwMode="auto">
              <a:xfrm rot="5400000" flipV="1">
                <a:off x="2927634" y="1765030"/>
                <a:ext cx="394079" cy="190219"/>
              </a:xfrm>
              <a:prstGeom prst="triangle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Geneva" charset="0"/>
                  <a:cs typeface="ヒラギノ角ゴ Pro W3" charset="0"/>
                </a:endParaRPr>
              </a:p>
            </p:txBody>
          </p:sp>
        </p:grpSp>
        <p:sp>
          <p:nvSpPr>
            <p:cNvPr id="77" name="Text Box 23"/>
            <p:cNvSpPr txBox="1">
              <a:spLocks noChangeArrowheads="1"/>
            </p:cNvSpPr>
            <p:nvPr/>
          </p:nvSpPr>
          <p:spPr bwMode="auto">
            <a:xfrm>
              <a:off x="1761251" y="2821479"/>
              <a:ext cx="820008" cy="858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lvl="0"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200" kern="0" dirty="0" smtClean="0">
                  <a:solidFill>
                    <a:srgbClr val="FFFFFF"/>
                  </a:solidFill>
                  <a:ea typeface="Geneva" pitchFamily="127" charset="-128"/>
                </a:rPr>
                <a:t>Implementation</a:t>
              </a:r>
              <a:endParaRPr lang="pl-PL" altLang="en-US" sz="1200" kern="0" dirty="0" smtClean="0">
                <a:solidFill>
                  <a:srgbClr val="FFFFFF"/>
                </a:solidFill>
                <a:ea typeface="Geneva" pitchFamily="127" charset="-128"/>
              </a:endParaRPr>
            </a:p>
            <a:p>
              <a:pPr lvl="0"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pl-PL" altLang="en-US" sz="1600" kern="0" dirty="0">
                  <a:solidFill>
                    <a:schemeClr val="bg1"/>
                  </a:solidFill>
                  <a:ea typeface="Geneva" pitchFamily="127" charset="-128"/>
                </a:rPr>
                <a:t>3</a:t>
              </a:r>
              <a:endParaRPr lang="en-US" altLang="en-US" sz="1200" kern="0" dirty="0">
                <a:solidFill>
                  <a:schemeClr val="bg1"/>
                </a:solidFill>
                <a:ea typeface="Geneva" pitchFamily="127" charset="-128"/>
              </a:endParaRPr>
            </a:p>
          </p:txBody>
        </p:sp>
      </p:grpSp>
      <p:grpSp>
        <p:nvGrpSpPr>
          <p:cNvPr id="80" name="Group 37"/>
          <p:cNvGrpSpPr>
            <a:grpSpLocks/>
          </p:cNvGrpSpPr>
          <p:nvPr/>
        </p:nvGrpSpPr>
        <p:grpSpPr bwMode="auto">
          <a:xfrm>
            <a:off x="5242835" y="5561300"/>
            <a:ext cx="1449878" cy="449875"/>
            <a:chOff x="1758729" y="2813922"/>
            <a:chExt cx="821270" cy="866412"/>
          </a:xfrm>
        </p:grpSpPr>
        <p:sp>
          <p:nvSpPr>
            <p:cNvPr id="83" name="Rounded Rectangle 82"/>
            <p:cNvSpPr/>
            <p:nvPr/>
          </p:nvSpPr>
          <p:spPr bwMode="auto">
            <a:xfrm rot="16200000">
              <a:off x="1736158" y="2836493"/>
              <a:ext cx="866412" cy="821269"/>
            </a:xfrm>
            <a:prstGeom prst="roundRect">
              <a:avLst>
                <a:gd name="adj" fmla="val 6569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eneva" charset="0"/>
                <a:cs typeface="ヒラギノ角ゴ Pro W3" charset="0"/>
              </a:endParaRPr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1761251" y="2821479"/>
              <a:ext cx="818748" cy="85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lvl="0"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pl-PL" altLang="en-US" sz="1200" kern="0" dirty="0" smtClean="0">
                  <a:solidFill>
                    <a:srgbClr val="FFFFFF"/>
                  </a:solidFill>
                  <a:ea typeface="Geneva" pitchFamily="127" charset="-128"/>
                </a:rPr>
                <a:t>Implemented</a:t>
              </a:r>
            </a:p>
            <a:p>
              <a:pPr lvl="0"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pl-PL" altLang="en-US" sz="1600" kern="0" dirty="0">
                  <a:solidFill>
                    <a:schemeClr val="bg1"/>
                  </a:solidFill>
                  <a:ea typeface="Geneva" pitchFamily="127" charset="-128"/>
                </a:rPr>
                <a:t>3</a:t>
              </a:r>
              <a:endParaRPr lang="en-US" altLang="en-US" sz="1200" kern="0" dirty="0">
                <a:solidFill>
                  <a:schemeClr val="bg1"/>
                </a:solidFill>
                <a:ea typeface="Geneva" pitchFamily="12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3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workshops </a:t>
            </a:r>
            <a:r>
              <a:rPr lang="pl-PL" dirty="0" smtClean="0"/>
              <a:t>– </a:t>
            </a:r>
            <a:r>
              <a:rPr lang="en-US" dirty="0" smtClean="0"/>
              <a:t>Citi</a:t>
            </a:r>
            <a:r>
              <a:rPr lang="pl-PL" dirty="0" smtClean="0"/>
              <a:t> </a:t>
            </a:r>
            <a:r>
              <a:rPr lang="en-US" dirty="0" smtClean="0"/>
              <a:t>Lean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6286500"/>
            <a:ext cx="39846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555F4A-9688-416B-87F3-6490C68DF50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ounded Rectangle 65"/>
          <p:cNvSpPr>
            <a:spLocks noChangeArrowheads="1"/>
          </p:cNvSpPr>
          <p:nvPr/>
        </p:nvSpPr>
        <p:spPr bwMode="auto">
          <a:xfrm>
            <a:off x="531472" y="2570528"/>
            <a:ext cx="1984245" cy="533400"/>
          </a:xfrm>
          <a:prstGeom prst="roundRect">
            <a:avLst>
              <a:gd name="adj" fmla="val 6569"/>
            </a:avLst>
          </a:prstGeom>
          <a:solidFill>
            <a:srgbClr val="00BD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Promotion trought organization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7" name="Rounded Rectangle 65"/>
          <p:cNvSpPr>
            <a:spLocks noChangeArrowheads="1"/>
          </p:cNvSpPr>
          <p:nvPr/>
        </p:nvSpPr>
        <p:spPr bwMode="auto">
          <a:xfrm>
            <a:off x="531472" y="3180128"/>
            <a:ext cx="1984245" cy="386888"/>
          </a:xfrm>
          <a:prstGeom prst="roundRect">
            <a:avLst>
              <a:gd name="adj" fmla="val 6569"/>
            </a:avLst>
          </a:prstGeom>
          <a:solidFill>
            <a:srgbClr val="00BD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Online trainings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8" name="Rounded Rectangle 65"/>
          <p:cNvSpPr>
            <a:spLocks noChangeArrowheads="1"/>
          </p:cNvSpPr>
          <p:nvPr/>
        </p:nvSpPr>
        <p:spPr bwMode="auto">
          <a:xfrm>
            <a:off x="531472" y="3643216"/>
            <a:ext cx="1984245" cy="381000"/>
          </a:xfrm>
          <a:prstGeom prst="roundRect">
            <a:avLst>
              <a:gd name="adj" fmla="val 6569"/>
            </a:avLst>
          </a:prstGeom>
          <a:solidFill>
            <a:srgbClr val="00BD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„Ready to use” tools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9" name="Rounded Rectangle 65"/>
          <p:cNvSpPr>
            <a:spLocks noChangeArrowheads="1"/>
          </p:cNvSpPr>
          <p:nvPr/>
        </p:nvSpPr>
        <p:spPr bwMode="auto">
          <a:xfrm>
            <a:off x="531471" y="4100416"/>
            <a:ext cx="1984245" cy="533400"/>
          </a:xfrm>
          <a:prstGeom prst="roundRect">
            <a:avLst>
              <a:gd name="adj" fmla="val 6569"/>
            </a:avLst>
          </a:prstGeom>
          <a:solidFill>
            <a:srgbClr val="00BD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Global Citi Lean community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2" name="Plus 1"/>
          <p:cNvSpPr/>
          <p:nvPr/>
        </p:nvSpPr>
        <p:spPr>
          <a:xfrm>
            <a:off x="2725954" y="3068772"/>
            <a:ext cx="685800" cy="609600"/>
          </a:xfrm>
          <a:prstGeom prst="mathPlus">
            <a:avLst/>
          </a:prstGeom>
          <a:ln>
            <a:solidFill>
              <a:srgbClr val="FAAA1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65"/>
          <p:cNvSpPr>
            <a:spLocks noChangeArrowheads="1"/>
          </p:cNvSpPr>
          <p:nvPr/>
        </p:nvSpPr>
        <p:spPr bwMode="auto">
          <a:xfrm>
            <a:off x="400884" y="2494327"/>
            <a:ext cx="2191033" cy="2209801"/>
          </a:xfrm>
          <a:prstGeom prst="roundRect">
            <a:avLst>
              <a:gd name="adj" fmla="val 342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0" name="Rounded Rectangle 65"/>
          <p:cNvSpPr>
            <a:spLocks noChangeArrowheads="1"/>
          </p:cNvSpPr>
          <p:nvPr/>
        </p:nvSpPr>
        <p:spPr bwMode="auto">
          <a:xfrm>
            <a:off x="3756941" y="2677981"/>
            <a:ext cx="1984245" cy="386888"/>
          </a:xfrm>
          <a:prstGeom prst="roundRect">
            <a:avLst>
              <a:gd name="adj" fmla="val 6569"/>
            </a:avLst>
          </a:prstGeom>
          <a:solidFill>
            <a:srgbClr val="FAAA11"/>
          </a:solidFill>
          <a:ln>
            <a:noFill/>
          </a:ln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On site training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1" name="Rounded Rectangle 65"/>
          <p:cNvSpPr>
            <a:spLocks noChangeArrowheads="1"/>
          </p:cNvSpPr>
          <p:nvPr/>
        </p:nvSpPr>
        <p:spPr bwMode="auto">
          <a:xfrm>
            <a:off x="3756940" y="3141068"/>
            <a:ext cx="1984245" cy="687706"/>
          </a:xfrm>
          <a:prstGeom prst="roundRect">
            <a:avLst>
              <a:gd name="adj" fmla="val 6569"/>
            </a:avLst>
          </a:prstGeom>
          <a:solidFill>
            <a:srgbClr val="FAAA11"/>
          </a:solidFill>
          <a:ln>
            <a:noFill/>
          </a:ln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Workshop in form of lean projects lead by process SME’s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3" name="Rounded Rectangle 65"/>
          <p:cNvSpPr>
            <a:spLocks noChangeArrowheads="1"/>
          </p:cNvSpPr>
          <p:nvPr/>
        </p:nvSpPr>
        <p:spPr bwMode="auto">
          <a:xfrm>
            <a:off x="3770265" y="3907579"/>
            <a:ext cx="1984245" cy="533400"/>
          </a:xfrm>
          <a:prstGeom prst="roundRect">
            <a:avLst>
              <a:gd name="adj" fmla="val 6569"/>
            </a:avLst>
          </a:prstGeom>
          <a:solidFill>
            <a:srgbClr val="FAAA11"/>
          </a:solidFill>
          <a:ln>
            <a:noFill/>
          </a:ln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Workshops lead by expirenced PM 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7" name="Rounded Rectangle 65"/>
          <p:cNvSpPr>
            <a:spLocks noChangeArrowheads="1"/>
          </p:cNvSpPr>
          <p:nvPr/>
        </p:nvSpPr>
        <p:spPr bwMode="auto">
          <a:xfrm>
            <a:off x="3626355" y="2601782"/>
            <a:ext cx="2180776" cy="1920240"/>
          </a:xfrm>
          <a:prstGeom prst="roundRect">
            <a:avLst>
              <a:gd name="adj" fmla="val 3426"/>
            </a:avLst>
          </a:prstGeom>
          <a:noFill/>
          <a:ln>
            <a:solidFill>
              <a:srgbClr val="FAAA1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720509" y="3373908"/>
            <a:ext cx="1783493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AA1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Additional actions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AAA1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42649" y="3444244"/>
            <a:ext cx="823699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Citi Lean</a:t>
            </a:r>
          </a:p>
        </p:txBody>
      </p:sp>
      <p:sp>
        <p:nvSpPr>
          <p:cNvPr id="18" name="Rounded Rectangle 65"/>
          <p:cNvSpPr>
            <a:spLocks noChangeArrowheads="1"/>
          </p:cNvSpPr>
          <p:nvPr/>
        </p:nvSpPr>
        <p:spPr bwMode="auto">
          <a:xfrm>
            <a:off x="226041" y="2180195"/>
            <a:ext cx="5717560" cy="2682780"/>
          </a:xfrm>
          <a:prstGeom prst="roundRect">
            <a:avLst>
              <a:gd name="adj" fmla="val 3426"/>
            </a:avLst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7830" y="2049098"/>
            <a:ext cx="2126378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workshops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6139441" y="2541000"/>
            <a:ext cx="548640" cy="2128838"/>
          </a:xfrm>
          <a:custGeom>
            <a:avLst/>
            <a:gdLst>
              <a:gd name="T0" fmla="*/ 2147483647 w 477"/>
              <a:gd name="T1" fmla="*/ 0 h 2374"/>
              <a:gd name="T2" fmla="*/ 2147483647 w 477"/>
              <a:gd name="T3" fmla="*/ 0 h 2374"/>
              <a:gd name="T4" fmla="*/ 2147483647 w 477"/>
              <a:gd name="T5" fmla="*/ 2147483647 h 2374"/>
              <a:gd name="T6" fmla="*/ 2147483647 w 477"/>
              <a:gd name="T7" fmla="*/ 2147483647 h 2374"/>
              <a:gd name="T8" fmla="*/ 0 w 477"/>
              <a:gd name="T9" fmla="*/ 2147483647 h 2374"/>
              <a:gd name="T10" fmla="*/ 2147483647 w 477"/>
              <a:gd name="T11" fmla="*/ 2147483647 h 2374"/>
              <a:gd name="T12" fmla="*/ 2147483647 w 477"/>
              <a:gd name="T13" fmla="*/ 0 h 23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2374"/>
              <a:gd name="T23" fmla="*/ 477 w 477"/>
              <a:gd name="T24" fmla="*/ 2374 h 23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2374">
                <a:moveTo>
                  <a:pt x="8" y="0"/>
                </a:moveTo>
                <a:lnTo>
                  <a:pt x="80" y="0"/>
                </a:lnTo>
                <a:lnTo>
                  <a:pt x="477" y="1187"/>
                </a:lnTo>
                <a:lnTo>
                  <a:pt x="77" y="2374"/>
                </a:lnTo>
                <a:lnTo>
                  <a:pt x="0" y="2374"/>
                </a:lnTo>
                <a:lnTo>
                  <a:pt x="405" y="1184"/>
                </a:lnTo>
                <a:lnTo>
                  <a:pt x="8" y="0"/>
                </a:lnTo>
                <a:close/>
              </a:path>
            </a:pathLst>
          </a:custGeom>
          <a:solidFill>
            <a:srgbClr val="1F497D"/>
          </a:solidFill>
          <a:ln w="12700" cmpd="sng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black">
          <a:xfrm>
            <a:off x="297598" y="976324"/>
            <a:ext cx="8608748" cy="100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Combining the  Citi Lean standard approach in the form of </a:t>
            </a: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workshops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dedicated to the SME process, lead us to achieve multiple process improvements</a:t>
            </a: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4246" y="2197955"/>
            <a:ext cx="1633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processes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81" y="2111792"/>
            <a:ext cx="656165" cy="6561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64" y="2893079"/>
            <a:ext cx="668823" cy="66882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448344" y="2895147"/>
            <a:ext cx="1849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workshop members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95" y="3695747"/>
            <a:ext cx="672225" cy="6722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387865" y="3793383"/>
            <a:ext cx="1789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pain points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51" y="4501817"/>
            <a:ext cx="668069" cy="66806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417246" y="4444408"/>
            <a:ext cx="1849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 desined solutions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6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workshops </a:t>
            </a:r>
            <a:r>
              <a:rPr lang="pl-PL" dirty="0" smtClean="0"/>
              <a:t>– </a:t>
            </a:r>
            <a:r>
              <a:rPr lang="en-US" dirty="0" smtClean="0"/>
              <a:t>Citi</a:t>
            </a:r>
            <a:r>
              <a:rPr lang="pl-PL" dirty="0" smtClean="0"/>
              <a:t> </a:t>
            </a:r>
            <a:r>
              <a:rPr lang="en-US" dirty="0" smtClean="0"/>
              <a:t>Lean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6286500"/>
            <a:ext cx="39846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555F4A-9688-416B-87F3-6490C68DF50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Plus 1"/>
          <p:cNvSpPr/>
          <p:nvPr/>
        </p:nvSpPr>
        <p:spPr>
          <a:xfrm>
            <a:off x="2462523" y="3216785"/>
            <a:ext cx="685800" cy="609600"/>
          </a:xfrm>
          <a:prstGeom prst="mathPlus">
            <a:avLst/>
          </a:prstGeom>
          <a:ln>
            <a:solidFill>
              <a:srgbClr val="FAAA1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553" y="2461018"/>
            <a:ext cx="2102885" cy="2289784"/>
            <a:chOff x="474663" y="2414345"/>
            <a:chExt cx="2102885" cy="2289784"/>
          </a:xfrm>
        </p:grpSpPr>
        <p:sp>
          <p:nvSpPr>
            <p:cNvPr id="6" name="Rounded Rectangle 65"/>
            <p:cNvSpPr>
              <a:spLocks noChangeArrowheads="1"/>
            </p:cNvSpPr>
            <p:nvPr/>
          </p:nvSpPr>
          <p:spPr bwMode="auto">
            <a:xfrm>
              <a:off x="531472" y="2570528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Promotion trought organization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7" name="Rounded Rectangle 65"/>
            <p:cNvSpPr>
              <a:spLocks noChangeArrowheads="1"/>
            </p:cNvSpPr>
            <p:nvPr/>
          </p:nvSpPr>
          <p:spPr bwMode="auto">
            <a:xfrm>
              <a:off x="531472" y="3180128"/>
              <a:ext cx="1984245" cy="386888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Online trainings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8" name="Rounded Rectangle 65"/>
            <p:cNvSpPr>
              <a:spLocks noChangeArrowheads="1"/>
            </p:cNvSpPr>
            <p:nvPr/>
          </p:nvSpPr>
          <p:spPr bwMode="auto">
            <a:xfrm>
              <a:off x="531472" y="3643216"/>
              <a:ext cx="1984245" cy="3810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„Ready to use” tools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9" name="Rounded Rectangle 65"/>
            <p:cNvSpPr>
              <a:spLocks noChangeArrowheads="1"/>
            </p:cNvSpPr>
            <p:nvPr/>
          </p:nvSpPr>
          <p:spPr bwMode="auto">
            <a:xfrm>
              <a:off x="531471" y="4100416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Global Citi Lean community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6" name="Rounded Rectangle 65"/>
            <p:cNvSpPr>
              <a:spLocks noChangeArrowheads="1"/>
            </p:cNvSpPr>
            <p:nvPr/>
          </p:nvSpPr>
          <p:spPr bwMode="auto">
            <a:xfrm>
              <a:off x="474663" y="2414345"/>
              <a:ext cx="2102885" cy="2289784"/>
            </a:xfrm>
            <a:prstGeom prst="roundRect">
              <a:avLst>
                <a:gd name="adj" fmla="val 3426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3980" y="2473749"/>
            <a:ext cx="2149531" cy="2176306"/>
            <a:chOff x="3657599" y="2345716"/>
            <a:chExt cx="2149531" cy="2176306"/>
          </a:xfrm>
        </p:grpSpPr>
        <p:sp>
          <p:nvSpPr>
            <p:cNvPr id="10" name="Rounded Rectangle 65"/>
            <p:cNvSpPr>
              <a:spLocks noChangeArrowheads="1"/>
            </p:cNvSpPr>
            <p:nvPr/>
          </p:nvSpPr>
          <p:spPr bwMode="auto">
            <a:xfrm>
              <a:off x="3756941" y="2677981"/>
              <a:ext cx="1984245" cy="386888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On site training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1" name="Rounded Rectangle 65"/>
            <p:cNvSpPr>
              <a:spLocks noChangeArrowheads="1"/>
            </p:cNvSpPr>
            <p:nvPr/>
          </p:nvSpPr>
          <p:spPr bwMode="auto">
            <a:xfrm>
              <a:off x="3756940" y="3141068"/>
              <a:ext cx="1984245" cy="687706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Workshop in form of lean projects lead by process SME’s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3" name="Rounded Rectangle 65"/>
            <p:cNvSpPr>
              <a:spLocks noChangeArrowheads="1"/>
            </p:cNvSpPr>
            <p:nvPr/>
          </p:nvSpPr>
          <p:spPr bwMode="auto">
            <a:xfrm>
              <a:off x="3770265" y="3907579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Workshops lead by expirenced PM </a:t>
              </a: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7" name="Rounded Rectangle 65"/>
            <p:cNvSpPr>
              <a:spLocks noChangeArrowheads="1"/>
            </p:cNvSpPr>
            <p:nvPr/>
          </p:nvSpPr>
          <p:spPr bwMode="auto">
            <a:xfrm>
              <a:off x="3657599" y="2539261"/>
              <a:ext cx="2149531" cy="1982761"/>
            </a:xfrm>
            <a:prstGeom prst="roundRect">
              <a:avLst>
                <a:gd name="adj" fmla="val 3426"/>
              </a:avLst>
            </a:prstGeom>
            <a:noFill/>
            <a:ln>
              <a:solidFill>
                <a:srgbClr val="FAAA1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7315" y="2345716"/>
              <a:ext cx="1783493" cy="2954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AAA1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Additional actions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AA1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41500" y="2316122"/>
            <a:ext cx="823699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Citi Lean</a:t>
            </a:r>
          </a:p>
        </p:txBody>
      </p:sp>
      <p:sp>
        <p:nvSpPr>
          <p:cNvPr id="18" name="Rounded Rectangle 65"/>
          <p:cNvSpPr>
            <a:spLocks noChangeArrowheads="1"/>
          </p:cNvSpPr>
          <p:nvPr/>
        </p:nvSpPr>
        <p:spPr bwMode="auto">
          <a:xfrm>
            <a:off x="226041" y="2180195"/>
            <a:ext cx="5257235" cy="2682780"/>
          </a:xfrm>
          <a:prstGeom prst="roundRect">
            <a:avLst>
              <a:gd name="adj" fmla="val 3426"/>
            </a:avLst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7830" y="2049098"/>
            <a:ext cx="2126378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workshops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5702736" y="2504229"/>
            <a:ext cx="548640" cy="2128838"/>
          </a:xfrm>
          <a:custGeom>
            <a:avLst/>
            <a:gdLst>
              <a:gd name="T0" fmla="*/ 2147483647 w 477"/>
              <a:gd name="T1" fmla="*/ 0 h 2374"/>
              <a:gd name="T2" fmla="*/ 2147483647 w 477"/>
              <a:gd name="T3" fmla="*/ 0 h 2374"/>
              <a:gd name="T4" fmla="*/ 2147483647 w 477"/>
              <a:gd name="T5" fmla="*/ 2147483647 h 2374"/>
              <a:gd name="T6" fmla="*/ 2147483647 w 477"/>
              <a:gd name="T7" fmla="*/ 2147483647 h 2374"/>
              <a:gd name="T8" fmla="*/ 0 w 477"/>
              <a:gd name="T9" fmla="*/ 2147483647 h 2374"/>
              <a:gd name="T10" fmla="*/ 2147483647 w 477"/>
              <a:gd name="T11" fmla="*/ 2147483647 h 2374"/>
              <a:gd name="T12" fmla="*/ 2147483647 w 477"/>
              <a:gd name="T13" fmla="*/ 0 h 23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2374"/>
              <a:gd name="T23" fmla="*/ 477 w 477"/>
              <a:gd name="T24" fmla="*/ 2374 h 23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2374">
                <a:moveTo>
                  <a:pt x="8" y="0"/>
                </a:moveTo>
                <a:lnTo>
                  <a:pt x="80" y="0"/>
                </a:lnTo>
                <a:lnTo>
                  <a:pt x="477" y="1187"/>
                </a:lnTo>
                <a:lnTo>
                  <a:pt x="77" y="2374"/>
                </a:lnTo>
                <a:lnTo>
                  <a:pt x="0" y="2374"/>
                </a:lnTo>
                <a:lnTo>
                  <a:pt x="405" y="1184"/>
                </a:lnTo>
                <a:lnTo>
                  <a:pt x="8" y="0"/>
                </a:lnTo>
                <a:close/>
              </a:path>
            </a:pathLst>
          </a:custGeom>
          <a:solidFill>
            <a:srgbClr val="1F497D"/>
          </a:solidFill>
          <a:ln w="12700" cmpd="sng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black">
          <a:xfrm>
            <a:off x="297598" y="976324"/>
            <a:ext cx="8608748" cy="100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Combining the  Citi Lean standard approach in the form of </a:t>
            </a: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workshops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dedicated to the SME process, lead us to achieve multiple process improvements</a:t>
            </a: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5996" y="2135261"/>
            <a:ext cx="1285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r>
              <a:rPr kumimoji="0" lang="pl-PL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processes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31" y="2049098"/>
            <a:ext cx="656165" cy="6561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37" y="2794974"/>
            <a:ext cx="668823" cy="66882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120094" y="2832453"/>
            <a:ext cx="184921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pl-PL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workshop members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12" y="3528452"/>
            <a:ext cx="672225" cy="6722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059615" y="3730689"/>
            <a:ext cx="1789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r>
              <a:rPr kumimoji="0" lang="pl-PL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pain points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76" y="4286986"/>
            <a:ext cx="668069" cy="66806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088996" y="4381714"/>
            <a:ext cx="20550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</a:t>
            </a:r>
            <a:r>
              <a:rPr kumimoji="0" lang="pl-PL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desined solutions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9082" y="5011894"/>
            <a:ext cx="1414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altLang="en-US" sz="2000" dirty="0">
                <a:solidFill>
                  <a:srgbClr val="1F497D"/>
                </a:solidFill>
              </a:rPr>
              <a:t>Manager </a:t>
            </a:r>
            <a:r>
              <a:rPr lang="pl-PL" altLang="en-US" sz="2000" dirty="0" smtClean="0">
                <a:solidFill>
                  <a:srgbClr val="1F497D"/>
                </a:solidFill>
              </a:rPr>
              <a:t>Approved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12164" y="5011894"/>
            <a:ext cx="1414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altLang="en-US" sz="2000" dirty="0">
                <a:solidFill>
                  <a:srgbClr val="1F497D"/>
                </a:solidFill>
              </a:rPr>
              <a:t>Business </a:t>
            </a:r>
            <a:r>
              <a:rPr lang="pl-PL" altLang="en-US" sz="2000" dirty="0" smtClean="0">
                <a:solidFill>
                  <a:srgbClr val="1F497D"/>
                </a:solidFill>
              </a:rPr>
              <a:t>Approved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27011" y="5195272"/>
            <a:ext cx="1343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altLang="en-US" sz="2000" dirty="0" smtClean="0">
                <a:solidFill>
                  <a:srgbClr val="92D050"/>
                </a:solidFill>
              </a:rPr>
              <a:t>In progress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59797" y="5195272"/>
            <a:ext cx="1641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rgbClr val="00B050"/>
                </a:solidFill>
              </a:rPr>
              <a:t>Implemented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4464528" y="5227521"/>
            <a:ext cx="200025" cy="379413"/>
          </a:xfrm>
          <a:custGeom>
            <a:avLst/>
            <a:gdLst>
              <a:gd name="T0" fmla="*/ 2147483647 w 358"/>
              <a:gd name="T1" fmla="*/ 0 h 674"/>
              <a:gd name="T2" fmla="*/ 2147483647 w 358"/>
              <a:gd name="T3" fmla="*/ 2147483647 h 674"/>
              <a:gd name="T4" fmla="*/ 2147483647 w 358"/>
              <a:gd name="T5" fmla="*/ 2147483647 h 674"/>
              <a:gd name="T6" fmla="*/ 0 w 358"/>
              <a:gd name="T7" fmla="*/ 2147483647 h 674"/>
              <a:gd name="T8" fmla="*/ 2147483647 w 358"/>
              <a:gd name="T9" fmla="*/ 2147483647 h 674"/>
              <a:gd name="T10" fmla="*/ 2147483647 w 358"/>
              <a:gd name="T11" fmla="*/ 2147483647 h 674"/>
              <a:gd name="T12" fmla="*/ 2147483647 w 358"/>
              <a:gd name="T13" fmla="*/ 0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8"/>
              <a:gd name="T22" fmla="*/ 0 h 674"/>
              <a:gd name="T23" fmla="*/ 358 w 358"/>
              <a:gd name="T24" fmla="*/ 674 h 6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8" h="674">
                <a:moveTo>
                  <a:pt x="2" y="0"/>
                </a:moveTo>
                <a:lnTo>
                  <a:pt x="2" y="172"/>
                </a:lnTo>
                <a:lnTo>
                  <a:pt x="174" y="338"/>
                </a:lnTo>
                <a:lnTo>
                  <a:pt x="0" y="500"/>
                </a:lnTo>
                <a:lnTo>
                  <a:pt x="2" y="674"/>
                </a:lnTo>
                <a:lnTo>
                  <a:pt x="358" y="334"/>
                </a:lnTo>
                <a:lnTo>
                  <a:pt x="2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53565A"/>
              </a:solidFill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>
            <a:off x="5749986" y="5226808"/>
            <a:ext cx="200025" cy="379413"/>
          </a:xfrm>
          <a:custGeom>
            <a:avLst/>
            <a:gdLst>
              <a:gd name="T0" fmla="*/ 2147483647 w 358"/>
              <a:gd name="T1" fmla="*/ 0 h 674"/>
              <a:gd name="T2" fmla="*/ 2147483647 w 358"/>
              <a:gd name="T3" fmla="*/ 2147483647 h 674"/>
              <a:gd name="T4" fmla="*/ 2147483647 w 358"/>
              <a:gd name="T5" fmla="*/ 2147483647 h 674"/>
              <a:gd name="T6" fmla="*/ 0 w 358"/>
              <a:gd name="T7" fmla="*/ 2147483647 h 674"/>
              <a:gd name="T8" fmla="*/ 2147483647 w 358"/>
              <a:gd name="T9" fmla="*/ 2147483647 h 674"/>
              <a:gd name="T10" fmla="*/ 2147483647 w 358"/>
              <a:gd name="T11" fmla="*/ 2147483647 h 674"/>
              <a:gd name="T12" fmla="*/ 2147483647 w 358"/>
              <a:gd name="T13" fmla="*/ 0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8"/>
              <a:gd name="T22" fmla="*/ 0 h 674"/>
              <a:gd name="T23" fmla="*/ 358 w 358"/>
              <a:gd name="T24" fmla="*/ 674 h 6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8" h="674">
                <a:moveTo>
                  <a:pt x="2" y="0"/>
                </a:moveTo>
                <a:lnTo>
                  <a:pt x="2" y="172"/>
                </a:lnTo>
                <a:lnTo>
                  <a:pt x="174" y="338"/>
                </a:lnTo>
                <a:lnTo>
                  <a:pt x="0" y="500"/>
                </a:lnTo>
                <a:lnTo>
                  <a:pt x="2" y="674"/>
                </a:lnTo>
                <a:lnTo>
                  <a:pt x="358" y="334"/>
                </a:lnTo>
                <a:lnTo>
                  <a:pt x="2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53565A"/>
              </a:solidFill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7199688" y="5233013"/>
            <a:ext cx="200025" cy="379413"/>
          </a:xfrm>
          <a:custGeom>
            <a:avLst/>
            <a:gdLst>
              <a:gd name="T0" fmla="*/ 2147483647 w 358"/>
              <a:gd name="T1" fmla="*/ 0 h 674"/>
              <a:gd name="T2" fmla="*/ 2147483647 w 358"/>
              <a:gd name="T3" fmla="*/ 2147483647 h 674"/>
              <a:gd name="T4" fmla="*/ 2147483647 w 358"/>
              <a:gd name="T5" fmla="*/ 2147483647 h 674"/>
              <a:gd name="T6" fmla="*/ 0 w 358"/>
              <a:gd name="T7" fmla="*/ 2147483647 h 674"/>
              <a:gd name="T8" fmla="*/ 2147483647 w 358"/>
              <a:gd name="T9" fmla="*/ 2147483647 h 674"/>
              <a:gd name="T10" fmla="*/ 2147483647 w 358"/>
              <a:gd name="T11" fmla="*/ 2147483647 h 674"/>
              <a:gd name="T12" fmla="*/ 2147483647 w 358"/>
              <a:gd name="T13" fmla="*/ 0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8"/>
              <a:gd name="T22" fmla="*/ 0 h 674"/>
              <a:gd name="T23" fmla="*/ 358 w 358"/>
              <a:gd name="T24" fmla="*/ 674 h 6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8" h="674">
                <a:moveTo>
                  <a:pt x="2" y="0"/>
                </a:moveTo>
                <a:lnTo>
                  <a:pt x="2" y="172"/>
                </a:lnTo>
                <a:lnTo>
                  <a:pt x="174" y="338"/>
                </a:lnTo>
                <a:lnTo>
                  <a:pt x="0" y="500"/>
                </a:lnTo>
                <a:lnTo>
                  <a:pt x="2" y="674"/>
                </a:lnTo>
                <a:lnTo>
                  <a:pt x="358" y="334"/>
                </a:lnTo>
                <a:lnTo>
                  <a:pt x="2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53565A"/>
              </a:solidFill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96714" y="5715000"/>
            <a:ext cx="409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sz="2400" dirty="0" smtClean="0">
                <a:solidFill>
                  <a:srgbClr val="00B0F0"/>
                </a:solidFill>
              </a:rPr>
              <a:t>3</a:t>
            </a:r>
            <a:r>
              <a:rPr lang="pl-PL" altLang="en-US" sz="2400" dirty="0" smtClean="0">
                <a:solidFill>
                  <a:srgbClr val="1F497D"/>
                </a:solidFill>
              </a:rPr>
              <a:t>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394326" y="5715624"/>
            <a:ext cx="409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sz="2400" dirty="0" smtClean="0">
                <a:solidFill>
                  <a:srgbClr val="00B0F0"/>
                </a:solidFill>
              </a:rPr>
              <a:t>3</a:t>
            </a:r>
            <a:r>
              <a:rPr lang="pl-PL" altLang="en-US" sz="2400" dirty="0" smtClean="0">
                <a:solidFill>
                  <a:srgbClr val="1F497D"/>
                </a:solidFill>
              </a:rPr>
              <a:t> 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50160" y="57150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656427" y="5724416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sz="2400" dirty="0" smtClean="0">
                <a:solidFill>
                  <a:srgbClr val="00B0F0"/>
                </a:solidFill>
              </a:rPr>
              <a:t>12</a:t>
            </a:r>
            <a:r>
              <a:rPr lang="pl-PL" altLang="en-US" sz="2400" dirty="0" smtClean="0">
                <a:solidFill>
                  <a:srgbClr val="1F497D"/>
                </a:solidFill>
              </a:rPr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273812" y="6068952"/>
            <a:ext cx="1414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altLang="en-US" sz="2000" dirty="0" smtClean="0">
                <a:solidFill>
                  <a:srgbClr val="1F497D"/>
                </a:solidFill>
              </a:rPr>
              <a:t>Rejected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66890" y="635549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sz="2400" dirty="0" smtClean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workshops </a:t>
            </a:r>
            <a:r>
              <a:rPr lang="pl-PL" dirty="0" smtClean="0"/>
              <a:t>– </a:t>
            </a:r>
            <a:r>
              <a:rPr lang="en-US" dirty="0" smtClean="0"/>
              <a:t>Citi</a:t>
            </a:r>
            <a:r>
              <a:rPr lang="pl-PL" dirty="0" smtClean="0"/>
              <a:t> </a:t>
            </a:r>
            <a:r>
              <a:rPr lang="en-US" dirty="0" smtClean="0"/>
              <a:t>Lean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6286500"/>
            <a:ext cx="39846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555F4A-9688-416B-87F3-6490C68DF50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Plus 1"/>
          <p:cNvSpPr/>
          <p:nvPr/>
        </p:nvSpPr>
        <p:spPr>
          <a:xfrm>
            <a:off x="4519259" y="2748765"/>
            <a:ext cx="685800" cy="609600"/>
          </a:xfrm>
          <a:prstGeom prst="mathPlus">
            <a:avLst/>
          </a:prstGeom>
          <a:ln>
            <a:solidFill>
              <a:srgbClr val="FAAA1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65"/>
          <p:cNvSpPr>
            <a:spLocks noChangeArrowheads="1"/>
          </p:cNvSpPr>
          <p:nvPr/>
        </p:nvSpPr>
        <p:spPr bwMode="auto">
          <a:xfrm>
            <a:off x="5336175" y="2632659"/>
            <a:ext cx="1598025" cy="386888"/>
          </a:xfrm>
          <a:prstGeom prst="roundRect">
            <a:avLst>
              <a:gd name="adj" fmla="val 6569"/>
            </a:avLst>
          </a:prstGeom>
          <a:solidFill>
            <a:srgbClr val="FAAA11"/>
          </a:solidFill>
          <a:ln>
            <a:noFill/>
          </a:ln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On site training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1" name="Rounded Rectangle 65"/>
          <p:cNvSpPr>
            <a:spLocks noChangeArrowheads="1"/>
          </p:cNvSpPr>
          <p:nvPr/>
        </p:nvSpPr>
        <p:spPr bwMode="auto">
          <a:xfrm>
            <a:off x="6993657" y="2628280"/>
            <a:ext cx="1769343" cy="730085"/>
          </a:xfrm>
          <a:prstGeom prst="roundRect">
            <a:avLst>
              <a:gd name="adj" fmla="val 6569"/>
            </a:avLst>
          </a:prstGeom>
          <a:solidFill>
            <a:srgbClr val="FAAA11"/>
          </a:solidFill>
          <a:ln>
            <a:noFill/>
          </a:ln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Workshop in form of lean projects lead by process SME’s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3" name="Rounded Rectangle 65"/>
          <p:cNvSpPr>
            <a:spLocks noChangeArrowheads="1"/>
          </p:cNvSpPr>
          <p:nvPr/>
        </p:nvSpPr>
        <p:spPr bwMode="auto">
          <a:xfrm>
            <a:off x="5336175" y="3078137"/>
            <a:ext cx="1598025" cy="533400"/>
          </a:xfrm>
          <a:prstGeom prst="roundRect">
            <a:avLst>
              <a:gd name="adj" fmla="val 6569"/>
            </a:avLst>
          </a:prstGeom>
          <a:solidFill>
            <a:srgbClr val="FAAA11"/>
          </a:solidFill>
          <a:ln>
            <a:noFill/>
          </a:ln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Workshops lead by expirenced PM 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7" name="Rounded Rectangle 65"/>
          <p:cNvSpPr>
            <a:spLocks noChangeArrowheads="1"/>
          </p:cNvSpPr>
          <p:nvPr/>
        </p:nvSpPr>
        <p:spPr bwMode="auto">
          <a:xfrm>
            <a:off x="5288419" y="2472189"/>
            <a:ext cx="3550781" cy="1226603"/>
          </a:xfrm>
          <a:prstGeom prst="roundRect">
            <a:avLst>
              <a:gd name="adj" fmla="val 3426"/>
            </a:avLst>
          </a:prstGeom>
          <a:noFill/>
          <a:ln>
            <a:solidFill>
              <a:srgbClr val="FAAA1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8741" y="2320177"/>
            <a:ext cx="1783493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AA1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Additional actions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AAA1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65"/>
          <p:cNvSpPr>
            <a:spLocks noChangeArrowheads="1"/>
          </p:cNvSpPr>
          <p:nvPr/>
        </p:nvSpPr>
        <p:spPr bwMode="auto">
          <a:xfrm>
            <a:off x="226040" y="2180196"/>
            <a:ext cx="8680305" cy="1596932"/>
          </a:xfrm>
          <a:prstGeom prst="roundRect">
            <a:avLst>
              <a:gd name="adj" fmla="val 3426"/>
            </a:avLst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746" y="2049061"/>
            <a:ext cx="2126378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workshops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 rot="5400000">
            <a:off x="4178065" y="2024536"/>
            <a:ext cx="345610" cy="4025715"/>
          </a:xfrm>
          <a:custGeom>
            <a:avLst/>
            <a:gdLst>
              <a:gd name="T0" fmla="*/ 2147483647 w 477"/>
              <a:gd name="T1" fmla="*/ 0 h 2374"/>
              <a:gd name="T2" fmla="*/ 2147483647 w 477"/>
              <a:gd name="T3" fmla="*/ 0 h 2374"/>
              <a:gd name="T4" fmla="*/ 2147483647 w 477"/>
              <a:gd name="T5" fmla="*/ 2147483647 h 2374"/>
              <a:gd name="T6" fmla="*/ 2147483647 w 477"/>
              <a:gd name="T7" fmla="*/ 2147483647 h 2374"/>
              <a:gd name="T8" fmla="*/ 0 w 477"/>
              <a:gd name="T9" fmla="*/ 2147483647 h 2374"/>
              <a:gd name="T10" fmla="*/ 2147483647 w 477"/>
              <a:gd name="T11" fmla="*/ 2147483647 h 2374"/>
              <a:gd name="T12" fmla="*/ 2147483647 w 477"/>
              <a:gd name="T13" fmla="*/ 0 h 23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2374"/>
              <a:gd name="T23" fmla="*/ 477 w 477"/>
              <a:gd name="T24" fmla="*/ 2374 h 23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2374">
                <a:moveTo>
                  <a:pt x="8" y="0"/>
                </a:moveTo>
                <a:lnTo>
                  <a:pt x="80" y="0"/>
                </a:lnTo>
                <a:lnTo>
                  <a:pt x="477" y="1187"/>
                </a:lnTo>
                <a:lnTo>
                  <a:pt x="77" y="2374"/>
                </a:lnTo>
                <a:lnTo>
                  <a:pt x="0" y="2374"/>
                </a:lnTo>
                <a:lnTo>
                  <a:pt x="405" y="1184"/>
                </a:lnTo>
                <a:lnTo>
                  <a:pt x="8" y="0"/>
                </a:lnTo>
                <a:close/>
              </a:path>
            </a:pathLst>
          </a:custGeom>
          <a:solidFill>
            <a:srgbClr val="1F497D"/>
          </a:solidFill>
          <a:ln w="12700" cmpd="sng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black">
          <a:xfrm>
            <a:off x="297598" y="976324"/>
            <a:ext cx="8608748" cy="100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Combining the  Citi Lean standard approach in the form of </a:t>
            </a: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workshops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dedicated to the SME process, lead us to achieve multiple process improvements</a:t>
            </a:r>
            <a:r>
              <a:rPr kumimoji="0" lang="en-US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3624" y="4253684"/>
            <a:ext cx="16737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processes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2" y="4309543"/>
            <a:ext cx="656165" cy="6561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16" y="4276427"/>
            <a:ext cx="668823" cy="66882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136439" y="4253684"/>
            <a:ext cx="1849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workshop members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90344"/>
            <a:ext cx="672225" cy="6722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458124" y="4223436"/>
            <a:ext cx="1293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pain points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61" y="4282031"/>
            <a:ext cx="668069" cy="66806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294782" y="4269603"/>
            <a:ext cx="1849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desined solutions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65"/>
          <p:cNvSpPr>
            <a:spLocks noChangeArrowheads="1"/>
          </p:cNvSpPr>
          <p:nvPr/>
        </p:nvSpPr>
        <p:spPr bwMode="auto">
          <a:xfrm>
            <a:off x="353290" y="2614372"/>
            <a:ext cx="1984245" cy="533400"/>
          </a:xfrm>
          <a:prstGeom prst="roundRect">
            <a:avLst>
              <a:gd name="adj" fmla="val 6569"/>
            </a:avLst>
          </a:prstGeom>
          <a:solidFill>
            <a:srgbClr val="00BD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Promotion trought organization</a:t>
            </a:r>
            <a:endParaRPr kumimoji="0" lang="en-US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34" name="Rounded Rectangle 65"/>
          <p:cNvSpPr>
            <a:spLocks noChangeArrowheads="1"/>
          </p:cNvSpPr>
          <p:nvPr/>
        </p:nvSpPr>
        <p:spPr bwMode="auto">
          <a:xfrm>
            <a:off x="353290" y="3223972"/>
            <a:ext cx="1984245" cy="386888"/>
          </a:xfrm>
          <a:prstGeom prst="roundRect">
            <a:avLst>
              <a:gd name="adj" fmla="val 6569"/>
            </a:avLst>
          </a:prstGeom>
          <a:solidFill>
            <a:srgbClr val="00BD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Online trainings</a:t>
            </a:r>
            <a:endParaRPr kumimoji="0" lang="en-US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35" name="Rounded Rectangle 65"/>
          <p:cNvSpPr>
            <a:spLocks noChangeArrowheads="1"/>
          </p:cNvSpPr>
          <p:nvPr/>
        </p:nvSpPr>
        <p:spPr bwMode="auto">
          <a:xfrm>
            <a:off x="2410691" y="2628089"/>
            <a:ext cx="1984245" cy="381000"/>
          </a:xfrm>
          <a:prstGeom prst="roundRect">
            <a:avLst>
              <a:gd name="adj" fmla="val 6569"/>
            </a:avLst>
          </a:prstGeom>
          <a:solidFill>
            <a:srgbClr val="00BD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altLang="en-US" sz="1200" kern="0" noProof="0" dirty="0" smtClean="0">
                <a:solidFill>
                  <a:srgbClr val="FFFFFF"/>
                </a:solidFill>
                <a:ea typeface="Geneva" pitchFamily="127" charset="-128"/>
              </a:rPr>
              <a:t>„</a:t>
            </a:r>
            <a:r>
              <a:rPr kumimoji="0" lang="pl-PL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Geneva" pitchFamily="127" charset="-128"/>
              </a:rPr>
              <a:t>Ready to use”</a:t>
            </a:r>
            <a:r>
              <a:rPr kumimoji="0" lang="pl-PL" altLang="en-US" sz="120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Geneva" pitchFamily="127" charset="-128"/>
              </a:rPr>
              <a:t> tools</a:t>
            </a:r>
            <a:endParaRPr kumimoji="0" lang="en-US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Geneva" pitchFamily="127" charset="-128"/>
            </a:endParaRPr>
          </a:p>
        </p:txBody>
      </p:sp>
      <p:sp>
        <p:nvSpPr>
          <p:cNvPr id="36" name="Rounded Rectangle 65"/>
          <p:cNvSpPr>
            <a:spLocks noChangeArrowheads="1"/>
          </p:cNvSpPr>
          <p:nvPr/>
        </p:nvSpPr>
        <p:spPr bwMode="auto">
          <a:xfrm>
            <a:off x="2410690" y="3085289"/>
            <a:ext cx="1984245" cy="533400"/>
          </a:xfrm>
          <a:prstGeom prst="roundRect">
            <a:avLst>
              <a:gd name="adj" fmla="val 6569"/>
            </a:avLst>
          </a:prstGeom>
          <a:solidFill>
            <a:srgbClr val="00BD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Global CitiLean</a:t>
            </a:r>
            <a:r>
              <a:rPr kumimoji="0" lang="pl-PL" altLang="en-US" sz="120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rPr>
              <a:t> community</a:t>
            </a:r>
            <a:endParaRPr kumimoji="0" lang="en-US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37" name="Rounded Rectangle 65"/>
          <p:cNvSpPr>
            <a:spLocks noChangeArrowheads="1"/>
          </p:cNvSpPr>
          <p:nvPr/>
        </p:nvSpPr>
        <p:spPr bwMode="auto">
          <a:xfrm>
            <a:off x="297597" y="2470967"/>
            <a:ext cx="4150105" cy="1227825"/>
          </a:xfrm>
          <a:prstGeom prst="roundRect">
            <a:avLst>
              <a:gd name="adj" fmla="val 342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3167" y="2313000"/>
            <a:ext cx="1682483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pl-PL" dirty="0" smtClean="0">
                <a:solidFill>
                  <a:srgbClr val="00B0F0"/>
                </a:solidFill>
              </a:rPr>
              <a:t>CitiLean standard</a:t>
            </a:r>
          </a:p>
        </p:txBody>
      </p:sp>
      <p:sp>
        <p:nvSpPr>
          <p:cNvPr id="39" name="Freeform 15"/>
          <p:cNvSpPr>
            <a:spLocks/>
          </p:cNvSpPr>
          <p:nvPr/>
        </p:nvSpPr>
        <p:spPr bwMode="auto">
          <a:xfrm rot="5400000">
            <a:off x="4185107" y="3327409"/>
            <a:ext cx="330570" cy="4025715"/>
          </a:xfrm>
          <a:custGeom>
            <a:avLst/>
            <a:gdLst>
              <a:gd name="T0" fmla="*/ 2147483647 w 477"/>
              <a:gd name="T1" fmla="*/ 0 h 2374"/>
              <a:gd name="T2" fmla="*/ 2147483647 w 477"/>
              <a:gd name="T3" fmla="*/ 0 h 2374"/>
              <a:gd name="T4" fmla="*/ 2147483647 w 477"/>
              <a:gd name="T5" fmla="*/ 2147483647 h 2374"/>
              <a:gd name="T6" fmla="*/ 2147483647 w 477"/>
              <a:gd name="T7" fmla="*/ 2147483647 h 2374"/>
              <a:gd name="T8" fmla="*/ 0 w 477"/>
              <a:gd name="T9" fmla="*/ 2147483647 h 2374"/>
              <a:gd name="T10" fmla="*/ 2147483647 w 477"/>
              <a:gd name="T11" fmla="*/ 2147483647 h 2374"/>
              <a:gd name="T12" fmla="*/ 2147483647 w 477"/>
              <a:gd name="T13" fmla="*/ 0 h 23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2374"/>
              <a:gd name="T23" fmla="*/ 477 w 477"/>
              <a:gd name="T24" fmla="*/ 2374 h 23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2374">
                <a:moveTo>
                  <a:pt x="8" y="0"/>
                </a:moveTo>
                <a:lnTo>
                  <a:pt x="80" y="0"/>
                </a:lnTo>
                <a:lnTo>
                  <a:pt x="477" y="1187"/>
                </a:lnTo>
                <a:lnTo>
                  <a:pt x="77" y="2374"/>
                </a:lnTo>
                <a:lnTo>
                  <a:pt x="0" y="2374"/>
                </a:lnTo>
                <a:lnTo>
                  <a:pt x="405" y="1184"/>
                </a:lnTo>
                <a:lnTo>
                  <a:pt x="8" y="0"/>
                </a:lnTo>
                <a:close/>
              </a:path>
            </a:pathLst>
          </a:custGeom>
          <a:solidFill>
            <a:srgbClr val="1F497D"/>
          </a:solidFill>
          <a:ln w="12700" cmpd="sng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0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Updates &amp; Focus Projects</a:t>
            </a:r>
          </a:p>
          <a:p>
            <a:pPr lvl="1"/>
            <a:r>
              <a:rPr lang="en-US" dirty="0"/>
              <a:t>Belfast  </a:t>
            </a:r>
            <a:endParaRPr lang="en-US" dirty="0" smtClean="0"/>
          </a:p>
          <a:p>
            <a:pPr lvl="1"/>
            <a:r>
              <a:rPr lang="en-US" dirty="0" smtClean="0"/>
              <a:t>Dublin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CIS (RU, UA, KA)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Dubai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Gurgaon 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Hong </a:t>
            </a:r>
            <a:r>
              <a:rPr lang="en-US" dirty="0"/>
              <a:t>Kong </a:t>
            </a:r>
            <a:endParaRPr lang="en-US" dirty="0" smtClean="0"/>
          </a:p>
          <a:p>
            <a:pPr lvl="1"/>
            <a:r>
              <a:rPr lang="en-US" dirty="0" smtClean="0"/>
              <a:t>Kuala </a:t>
            </a:r>
            <a:r>
              <a:rPr lang="en-US" dirty="0"/>
              <a:t>Lumpur </a:t>
            </a:r>
            <a:endParaRPr lang="en-US" dirty="0" smtClean="0"/>
          </a:p>
          <a:p>
            <a:pPr lvl="1"/>
            <a:r>
              <a:rPr lang="en-US" dirty="0" smtClean="0"/>
              <a:t>Manila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Mumbai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Poland 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Pune 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Shanghai </a:t>
            </a:r>
          </a:p>
          <a:p>
            <a:pPr lvl="1"/>
            <a:r>
              <a:rPr lang="en-US" dirty="0" smtClean="0"/>
              <a:t>Singapore</a:t>
            </a:r>
          </a:p>
          <a:p>
            <a:pPr lvl="1"/>
            <a:r>
              <a:rPr lang="en-US" dirty="0" smtClean="0"/>
              <a:t>Tokyo </a:t>
            </a:r>
          </a:p>
        </p:txBody>
      </p:sp>
    </p:spTree>
    <p:extLst>
      <p:ext uri="{BB962C8B-B14F-4D97-AF65-F5344CB8AC3E}">
        <p14:creationId xmlns:p14="http://schemas.microsoft.com/office/powerpoint/2010/main" val="17051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Status by Site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979806"/>
              </p:ext>
            </p:extLst>
          </p:nvPr>
        </p:nvGraphicFramePr>
        <p:xfrm>
          <a:off x="1905000" y="1767840"/>
          <a:ext cx="5306060" cy="2514600"/>
        </p:xfrm>
        <a:graphic>
          <a:graphicData uri="http://schemas.openxmlformats.org/drawingml/2006/table">
            <a:tbl>
              <a:tblPr firstRow="1" firstCol="1" bandRow="1"/>
              <a:tblGrid>
                <a:gridCol w="152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</a:rPr>
                        <a:t>Site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</a:rPr>
                        <a:t>Owner(s)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</a:rPr>
                        <a:t>Status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Belfast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Gary Cubitt / Sarah </a:t>
                      </a:r>
                      <a:r>
                        <a:rPr lang="en-US" sz="1100" dirty="0" err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Pye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Dublin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Sharon Bodkin / Marcelle Visser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</a:rPr>
                        <a:t>Pending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CIS (RU, UA, KA)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Sharon Bodkin / Marcelle Visser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Dubai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Sharon Bodkin / Marcelle Visser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Gurgaon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Deepa Srivastava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Hong Kong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Aswini Kumar / Lisa Ngai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Kuala Lumpur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Aswini Kumar / Lisa Ngai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Manila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Maria Lee / Bernie Biag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Mumbai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Kaushik Ramanathan / Lisa Ngai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Poland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Michal Podgorski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Pune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Avi Singh / Aparna Verma Thakur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Shanghai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Steve Dai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+mn-cs"/>
                        </a:rPr>
                        <a:t>Singapore</a:t>
                      </a:r>
                      <a:endParaRPr lang="pl-PL" sz="1100" b="1" kern="1200" dirty="0">
                        <a:solidFill>
                          <a:srgbClr val="1F497D"/>
                        </a:solidFill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l-PL" sz="1100" kern="1200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+mn-cs"/>
                        </a:rPr>
                        <a:t>Kiran Baliram</a:t>
                      </a:r>
                      <a:r>
                        <a:rPr lang="en-US" sz="1100" kern="1200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+mn-cs"/>
                        </a:rPr>
                        <a:t> </a:t>
                      </a:r>
                      <a:r>
                        <a:rPr lang="pl-PL" sz="1100" kern="1200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+mn-cs"/>
                        </a:rPr>
                        <a:t>Badhe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Tokyo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</a:rPr>
                        <a:t>Kazuhiro Harada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</a:rPr>
                        <a:t>Pending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37010-299F-4C0C-83B3-5E2923075D6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52400"/>
            <a:ext cx="4267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 BE DELETED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&lt;SITE&gt; Site Update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55F4A-9688-416B-87F3-6490C68DF5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152400"/>
            <a:ext cx="4267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Section dedicated to individual site updates. 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&lt;SITE&gt; </a:t>
            </a:r>
            <a:r>
              <a:rPr lang="en-US" dirty="0"/>
              <a:t>– </a:t>
            </a:r>
            <a:r>
              <a:rPr lang="en-US" dirty="0" smtClean="0"/>
              <a:t>Executive Summary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55F4A-9688-416B-87F3-6490C68DF5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9906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Project/Service Delivery</a:t>
            </a:r>
          </a:p>
          <a:p>
            <a:r>
              <a:rPr lang="en-US" sz="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Bullet points on key projects or service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Can include site-wide accomplishments</a:t>
            </a:r>
            <a:endParaRPr lang="en-US" sz="1000" dirty="0"/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9906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Risk &amp; Control</a:t>
            </a:r>
          </a:p>
          <a:p>
            <a:r>
              <a:rPr lang="en-US" sz="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Bullet Points on key R&amp;C 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Include site risk assessments, audits, MCA testing, etc.  </a:t>
            </a:r>
            <a:endParaRPr lang="en-US" sz="1000" dirty="0"/>
          </a:p>
          <a:p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2860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People &amp; Infrastructure</a:t>
            </a:r>
          </a:p>
          <a:p>
            <a:r>
              <a:rPr lang="en-US" sz="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Bullet points on people (staffing, hiring, anniversaries,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Bullet points on infrastructure (real estate, technology, etc.) </a:t>
            </a:r>
            <a:endParaRPr lang="en-US" sz="1000" dirty="0"/>
          </a:p>
          <a:p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2860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Other Updates</a:t>
            </a:r>
          </a:p>
          <a:p>
            <a:r>
              <a:rPr lang="en-US" sz="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Bullet points on any addition updates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That you may want to give</a:t>
            </a:r>
            <a:endParaRPr lang="en-US" sz="1000" dirty="0"/>
          </a:p>
          <a:p>
            <a:endParaRPr lang="pl-PL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152400"/>
            <a:ext cx="4267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Head updates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&lt;SITE&gt; </a:t>
            </a:r>
            <a:r>
              <a:rPr lang="en-US" dirty="0"/>
              <a:t>– </a:t>
            </a:r>
            <a:r>
              <a:rPr lang="en-US" dirty="0" smtClean="0"/>
              <a:t>Functional Update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55F4A-9688-416B-87F3-6490C68DF5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990600"/>
            <a:ext cx="4343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Highlights &amp; Accomplishments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200" b="1" dirty="0" smtClean="0"/>
              <a:t>&lt;FUNCTION/DEPT NAME&gt;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Bullet points of accomplishments </a:t>
            </a:r>
          </a:p>
          <a:p>
            <a:endParaRPr lang="en-US" sz="1200" dirty="0" smtClean="0"/>
          </a:p>
          <a:p>
            <a:r>
              <a:rPr lang="en-US" sz="1200" b="1" dirty="0" smtClean="0"/>
              <a:t>&lt;FUNCTION/DEPT NAME&gt; 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Bullet points of accomplishments </a:t>
            </a:r>
            <a:endParaRPr lang="pl-PL" sz="1200" dirty="0"/>
          </a:p>
        </p:txBody>
      </p:sp>
      <p:sp>
        <p:nvSpPr>
          <p:cNvPr id="19" name="Rectangle 18"/>
          <p:cNvSpPr/>
          <p:nvPr/>
        </p:nvSpPr>
        <p:spPr>
          <a:xfrm>
            <a:off x="4586068" y="990600"/>
            <a:ext cx="434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Upcoming Milestones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800" dirty="0"/>
              <a:t> 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DATE</a:t>
            </a:r>
            <a:r>
              <a:rPr lang="en-US" sz="1200" dirty="0" smtClean="0"/>
              <a:t>	MILESTONE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DATE</a:t>
            </a:r>
            <a:r>
              <a:rPr lang="en-US" sz="1200" dirty="0" smtClean="0"/>
              <a:t>	MILESTONE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86068" y="3176826"/>
            <a:ext cx="43434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People Strategy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800" dirty="0"/>
              <a:t> 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Bullet points of People Strategy initiatives and updates.  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152400"/>
            <a:ext cx="4267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Updates from individual functions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Poland Focus Project – Innovation workshops (</a:t>
            </a:r>
            <a:r>
              <a:rPr lang="en-US" dirty="0" smtClean="0"/>
              <a:t>Citi</a:t>
            </a:r>
            <a:r>
              <a:rPr lang="pl-PL" dirty="0" smtClean="0"/>
              <a:t> </a:t>
            </a:r>
            <a:r>
              <a:rPr lang="en-US" dirty="0" smtClean="0"/>
              <a:t>Lean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55F4A-9688-416B-87F3-6490C68DF5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workshops </a:t>
            </a:r>
            <a:r>
              <a:rPr lang="pl-PL" dirty="0" smtClean="0"/>
              <a:t>- </a:t>
            </a:r>
            <a:r>
              <a:rPr lang="en-US" dirty="0" smtClean="0"/>
              <a:t>CitiLean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6286500"/>
            <a:ext cx="398463" cy="365125"/>
          </a:xfrm>
        </p:spPr>
        <p:txBody>
          <a:bodyPr/>
          <a:lstStyle/>
          <a:p>
            <a:pPr>
              <a:defRPr/>
            </a:pPr>
            <a:fld id="{16555F4A-9688-416B-87F3-6490C68DF50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4406" y="1379374"/>
            <a:ext cx="2126394" cy="5173826"/>
            <a:chOff x="464406" y="998374"/>
            <a:chExt cx="2126394" cy="5173826"/>
          </a:xfrm>
        </p:grpSpPr>
        <p:sp>
          <p:nvSpPr>
            <p:cNvPr id="6" name="Rounded Rectangle 65"/>
            <p:cNvSpPr>
              <a:spLocks noChangeArrowheads="1"/>
            </p:cNvSpPr>
            <p:nvPr/>
          </p:nvSpPr>
          <p:spPr bwMode="auto">
            <a:xfrm>
              <a:off x="530355" y="1295400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Promotion trought organization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7" name="Rounded Rectangle 65"/>
            <p:cNvSpPr>
              <a:spLocks noChangeArrowheads="1"/>
            </p:cNvSpPr>
            <p:nvPr/>
          </p:nvSpPr>
          <p:spPr bwMode="auto">
            <a:xfrm>
              <a:off x="530355" y="1905000"/>
              <a:ext cx="1984245" cy="386888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Online trainings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8" name="Rounded Rectangle 65"/>
            <p:cNvSpPr>
              <a:spLocks noChangeArrowheads="1"/>
            </p:cNvSpPr>
            <p:nvPr/>
          </p:nvSpPr>
          <p:spPr bwMode="auto">
            <a:xfrm>
              <a:off x="530355" y="2368088"/>
              <a:ext cx="1984245" cy="3810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l-PL" altLang="en-US" sz="1200" kern="0" noProof="0" dirty="0" smtClean="0">
                  <a:solidFill>
                    <a:srgbClr val="FFFFFF"/>
                  </a:solidFill>
                  <a:ea typeface="Geneva" pitchFamily="127" charset="-128"/>
                </a:rPr>
                <a:t>„</a:t>
              </a: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Geneva" pitchFamily="127" charset="-128"/>
                </a:rPr>
                <a:t>Ready to use”</a:t>
              </a:r>
              <a:r>
                <a:rPr kumimoji="0" lang="pl-PL" altLang="en-US" sz="120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Geneva" pitchFamily="127" charset="-128"/>
                </a:rPr>
                <a:t> tools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Geneva" pitchFamily="127" charset="-128"/>
              </a:endParaRPr>
            </a:p>
          </p:txBody>
        </p:sp>
        <p:sp>
          <p:nvSpPr>
            <p:cNvPr id="9" name="Rounded Rectangle 65"/>
            <p:cNvSpPr>
              <a:spLocks noChangeArrowheads="1"/>
            </p:cNvSpPr>
            <p:nvPr/>
          </p:nvSpPr>
          <p:spPr bwMode="auto">
            <a:xfrm>
              <a:off x="530354" y="2825288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Global CitiLean</a:t>
              </a:r>
              <a:r>
                <a:rPr kumimoji="0" lang="pl-PL" altLang="en-US" sz="120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 community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2" name="Plus 1"/>
            <p:cNvSpPr/>
            <p:nvPr/>
          </p:nvSpPr>
          <p:spPr>
            <a:xfrm>
              <a:off x="1179574" y="3440776"/>
              <a:ext cx="685800" cy="609600"/>
            </a:xfrm>
            <a:prstGeom prst="mathPlus">
              <a:avLst/>
            </a:prstGeom>
            <a:ln>
              <a:solidFill>
                <a:srgbClr val="FAAA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65"/>
            <p:cNvSpPr>
              <a:spLocks noChangeArrowheads="1"/>
            </p:cNvSpPr>
            <p:nvPr/>
          </p:nvSpPr>
          <p:spPr bwMode="auto">
            <a:xfrm>
              <a:off x="474663" y="1151995"/>
              <a:ext cx="2116137" cy="2277005"/>
            </a:xfrm>
            <a:prstGeom prst="roundRect">
              <a:avLst>
                <a:gd name="adj" fmla="val 3426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0" name="Rounded Rectangle 65"/>
            <p:cNvSpPr>
              <a:spLocks noChangeArrowheads="1"/>
            </p:cNvSpPr>
            <p:nvPr/>
          </p:nvSpPr>
          <p:spPr bwMode="auto">
            <a:xfrm>
              <a:off x="530354" y="4337512"/>
              <a:ext cx="1984245" cy="386888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On site training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1" name="Rounded Rectangle 65"/>
            <p:cNvSpPr>
              <a:spLocks noChangeArrowheads="1"/>
            </p:cNvSpPr>
            <p:nvPr/>
          </p:nvSpPr>
          <p:spPr bwMode="auto">
            <a:xfrm>
              <a:off x="530353" y="4800599"/>
              <a:ext cx="1984245" cy="687706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Workshop in</a:t>
              </a:r>
              <a:r>
                <a:rPr kumimoji="0" lang="pl-PL" altLang="en-US" sz="120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 form of lean p</a:t>
              </a: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rojects</a:t>
              </a:r>
              <a:r>
                <a:rPr kumimoji="0" lang="pl-PL" altLang="en-US" sz="120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 lead by process SME’s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3" name="Rounded Rectangle 65"/>
            <p:cNvSpPr>
              <a:spLocks noChangeArrowheads="1"/>
            </p:cNvSpPr>
            <p:nvPr/>
          </p:nvSpPr>
          <p:spPr bwMode="auto">
            <a:xfrm>
              <a:off x="530353" y="5568487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l-PL" altLang="en-US" sz="1200" kern="0" dirty="0" smtClean="0">
                  <a:solidFill>
                    <a:srgbClr val="FFFFFF"/>
                  </a:solidFill>
                  <a:ea typeface="Geneva" pitchFamily="127" charset="-128"/>
                </a:rPr>
                <a:t>Workshops lead by expirenced PM</a:t>
              </a: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 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7" name="Rounded Rectangle 65"/>
            <p:cNvSpPr>
              <a:spLocks noChangeArrowheads="1"/>
            </p:cNvSpPr>
            <p:nvPr/>
          </p:nvSpPr>
          <p:spPr bwMode="auto">
            <a:xfrm>
              <a:off x="464406" y="4191000"/>
              <a:ext cx="2116137" cy="1981200"/>
            </a:xfrm>
            <a:prstGeom prst="roundRect">
              <a:avLst>
                <a:gd name="adj" fmla="val 3426"/>
              </a:avLst>
            </a:prstGeom>
            <a:noFill/>
            <a:ln>
              <a:solidFill>
                <a:srgbClr val="FAAA1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0984" y="4038599"/>
              <a:ext cx="1783493" cy="2954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pl-PL" dirty="0" smtClean="0">
                  <a:solidFill>
                    <a:srgbClr val="FAAA11"/>
                  </a:solidFill>
                </a:rPr>
                <a:t>Additional actions</a:t>
              </a:r>
              <a:endParaRPr lang="en-US" dirty="0">
                <a:solidFill>
                  <a:srgbClr val="FAAA1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022" y="998374"/>
              <a:ext cx="1682483" cy="2954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pl-PL" dirty="0" smtClean="0">
                  <a:solidFill>
                    <a:srgbClr val="00B0F0"/>
                  </a:solidFill>
                </a:rPr>
                <a:t>CitiLean standard</a:t>
              </a:r>
            </a:p>
          </p:txBody>
        </p:sp>
      </p:grpSp>
      <p:sp>
        <p:nvSpPr>
          <p:cNvPr id="18" name="Rounded Rectangle 65"/>
          <p:cNvSpPr>
            <a:spLocks noChangeArrowheads="1"/>
          </p:cNvSpPr>
          <p:nvPr/>
        </p:nvSpPr>
        <p:spPr bwMode="auto">
          <a:xfrm>
            <a:off x="381001" y="1219200"/>
            <a:ext cx="2286000" cy="5432425"/>
          </a:xfrm>
          <a:prstGeom prst="roundRect">
            <a:avLst>
              <a:gd name="adj" fmla="val 3426"/>
            </a:avLst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663" y="990600"/>
            <a:ext cx="2126378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pl-PL" dirty="0">
                <a:solidFill>
                  <a:srgbClr val="1F497D"/>
                </a:solidFill>
              </a:rPr>
              <a:t>Innovation workshops </a:t>
            </a:r>
            <a:endParaRPr lang="pl-PL" dirty="0" smtClean="0">
              <a:solidFill>
                <a:srgbClr val="1F497D"/>
              </a:solidFill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3341046" y="2806001"/>
            <a:ext cx="548640" cy="2128838"/>
          </a:xfrm>
          <a:custGeom>
            <a:avLst/>
            <a:gdLst>
              <a:gd name="T0" fmla="*/ 2147483647 w 477"/>
              <a:gd name="T1" fmla="*/ 0 h 2374"/>
              <a:gd name="T2" fmla="*/ 2147483647 w 477"/>
              <a:gd name="T3" fmla="*/ 0 h 2374"/>
              <a:gd name="T4" fmla="*/ 2147483647 w 477"/>
              <a:gd name="T5" fmla="*/ 2147483647 h 2374"/>
              <a:gd name="T6" fmla="*/ 2147483647 w 477"/>
              <a:gd name="T7" fmla="*/ 2147483647 h 2374"/>
              <a:gd name="T8" fmla="*/ 0 w 477"/>
              <a:gd name="T9" fmla="*/ 2147483647 h 2374"/>
              <a:gd name="T10" fmla="*/ 2147483647 w 477"/>
              <a:gd name="T11" fmla="*/ 2147483647 h 2374"/>
              <a:gd name="T12" fmla="*/ 2147483647 w 477"/>
              <a:gd name="T13" fmla="*/ 0 h 23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2374"/>
              <a:gd name="T23" fmla="*/ 477 w 477"/>
              <a:gd name="T24" fmla="*/ 2374 h 23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2374">
                <a:moveTo>
                  <a:pt x="8" y="0"/>
                </a:moveTo>
                <a:lnTo>
                  <a:pt x="80" y="0"/>
                </a:lnTo>
                <a:lnTo>
                  <a:pt x="477" y="1187"/>
                </a:lnTo>
                <a:lnTo>
                  <a:pt x="77" y="2374"/>
                </a:lnTo>
                <a:lnTo>
                  <a:pt x="0" y="2374"/>
                </a:lnTo>
                <a:lnTo>
                  <a:pt x="405" y="1184"/>
                </a:lnTo>
                <a:lnTo>
                  <a:pt x="8" y="0"/>
                </a:lnTo>
                <a:close/>
              </a:path>
            </a:pathLst>
          </a:custGeom>
          <a:solidFill>
            <a:srgbClr val="1F497D"/>
          </a:solidFill>
          <a:ln w="12700" cmpd="sng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black">
          <a:xfrm>
            <a:off x="4114800" y="1301750"/>
            <a:ext cx="461327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panose="020B0604020202020204" pitchFamily="34" charset="0"/>
              </a:rPr>
              <a:t>Citi Lean in</a:t>
            </a:r>
            <a:r>
              <a:rPr kumimoji="0" lang="pl-PL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 panose="020B0604020202020204" pitchFamily="34" charset="0"/>
              </a:rPr>
              <a:t> workshop form allow us to in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DF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workshops </a:t>
            </a:r>
            <a:r>
              <a:rPr lang="pl-PL" dirty="0" smtClean="0"/>
              <a:t>– </a:t>
            </a:r>
            <a:r>
              <a:rPr lang="en-US" dirty="0" smtClean="0"/>
              <a:t>Citi</a:t>
            </a:r>
            <a:r>
              <a:rPr lang="pl-PL" dirty="0" smtClean="0"/>
              <a:t> </a:t>
            </a:r>
            <a:r>
              <a:rPr lang="en-US" dirty="0" smtClean="0"/>
              <a:t>Lean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6286500"/>
            <a:ext cx="398463" cy="365125"/>
          </a:xfrm>
        </p:spPr>
        <p:txBody>
          <a:bodyPr/>
          <a:lstStyle/>
          <a:p>
            <a:pPr>
              <a:defRPr/>
            </a:pPr>
            <a:fld id="{16555F4A-9688-416B-87F3-6490C68DF50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72750" y="1501774"/>
            <a:ext cx="2370449" cy="4934922"/>
            <a:chOff x="220351" y="1219199"/>
            <a:chExt cx="2370449" cy="4934922"/>
          </a:xfrm>
        </p:grpSpPr>
        <p:sp>
          <p:nvSpPr>
            <p:cNvPr id="6" name="Rounded Rectangle 65"/>
            <p:cNvSpPr>
              <a:spLocks noChangeArrowheads="1"/>
            </p:cNvSpPr>
            <p:nvPr/>
          </p:nvSpPr>
          <p:spPr bwMode="auto">
            <a:xfrm>
              <a:off x="530355" y="1295400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Promotion trought organization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7" name="Rounded Rectangle 65"/>
            <p:cNvSpPr>
              <a:spLocks noChangeArrowheads="1"/>
            </p:cNvSpPr>
            <p:nvPr/>
          </p:nvSpPr>
          <p:spPr bwMode="auto">
            <a:xfrm>
              <a:off x="530355" y="1905000"/>
              <a:ext cx="1984245" cy="386888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Online trainings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8" name="Rounded Rectangle 65"/>
            <p:cNvSpPr>
              <a:spLocks noChangeArrowheads="1"/>
            </p:cNvSpPr>
            <p:nvPr/>
          </p:nvSpPr>
          <p:spPr bwMode="auto">
            <a:xfrm>
              <a:off x="530355" y="2368088"/>
              <a:ext cx="1984245" cy="3810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l-PL" altLang="en-US" sz="1200" kern="0" noProof="0" dirty="0" smtClean="0">
                  <a:solidFill>
                    <a:srgbClr val="FFFFFF"/>
                  </a:solidFill>
                  <a:ea typeface="Geneva" pitchFamily="127" charset="-128"/>
                </a:rPr>
                <a:t>„</a:t>
              </a: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Geneva" pitchFamily="127" charset="-128"/>
                </a:rPr>
                <a:t>Ready to use”</a:t>
              </a:r>
              <a:r>
                <a:rPr kumimoji="0" lang="pl-PL" altLang="en-US" sz="120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Geneva" pitchFamily="127" charset="-128"/>
                </a:rPr>
                <a:t> tools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Geneva" pitchFamily="127" charset="-128"/>
              </a:endParaRPr>
            </a:p>
          </p:txBody>
        </p:sp>
        <p:sp>
          <p:nvSpPr>
            <p:cNvPr id="9" name="Rounded Rectangle 65"/>
            <p:cNvSpPr>
              <a:spLocks noChangeArrowheads="1"/>
            </p:cNvSpPr>
            <p:nvPr/>
          </p:nvSpPr>
          <p:spPr bwMode="auto">
            <a:xfrm>
              <a:off x="530354" y="2825288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00B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Global Citi Lean</a:t>
              </a:r>
              <a:r>
                <a:rPr kumimoji="0" lang="pl-PL" altLang="en-US" sz="120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 community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2" name="Plus 1"/>
            <p:cNvSpPr/>
            <p:nvPr/>
          </p:nvSpPr>
          <p:spPr>
            <a:xfrm>
              <a:off x="1143001" y="3537337"/>
              <a:ext cx="685800" cy="609600"/>
            </a:xfrm>
            <a:prstGeom prst="mathPlus">
              <a:avLst/>
            </a:prstGeom>
            <a:ln>
              <a:solidFill>
                <a:srgbClr val="FAAA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65"/>
            <p:cNvSpPr>
              <a:spLocks noChangeArrowheads="1"/>
            </p:cNvSpPr>
            <p:nvPr/>
          </p:nvSpPr>
          <p:spPr bwMode="auto">
            <a:xfrm>
              <a:off x="399767" y="1219199"/>
              <a:ext cx="2191033" cy="2209801"/>
            </a:xfrm>
            <a:prstGeom prst="roundRect">
              <a:avLst>
                <a:gd name="adj" fmla="val 3426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0" name="Rounded Rectangle 65"/>
            <p:cNvSpPr>
              <a:spLocks noChangeArrowheads="1"/>
            </p:cNvSpPr>
            <p:nvPr/>
          </p:nvSpPr>
          <p:spPr bwMode="auto">
            <a:xfrm>
              <a:off x="530354" y="4337512"/>
              <a:ext cx="1984245" cy="386888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On site training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1" name="Rounded Rectangle 65"/>
            <p:cNvSpPr>
              <a:spLocks noChangeArrowheads="1"/>
            </p:cNvSpPr>
            <p:nvPr/>
          </p:nvSpPr>
          <p:spPr bwMode="auto">
            <a:xfrm>
              <a:off x="530353" y="4800599"/>
              <a:ext cx="1984245" cy="687706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Workshop in</a:t>
              </a:r>
              <a:r>
                <a:rPr kumimoji="0" lang="pl-PL" altLang="en-US" sz="120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 form of lean p</a:t>
              </a: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rojects</a:t>
              </a:r>
              <a:r>
                <a:rPr kumimoji="0" lang="pl-PL" altLang="en-US" sz="120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 lead by process SME’s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3" name="Rounded Rectangle 65"/>
            <p:cNvSpPr>
              <a:spLocks noChangeArrowheads="1"/>
            </p:cNvSpPr>
            <p:nvPr/>
          </p:nvSpPr>
          <p:spPr bwMode="auto">
            <a:xfrm>
              <a:off x="530353" y="5568487"/>
              <a:ext cx="1984245" cy="533400"/>
            </a:xfrm>
            <a:prstGeom prst="roundRect">
              <a:avLst>
                <a:gd name="adj" fmla="val 6569"/>
              </a:avLst>
            </a:prstGeom>
            <a:solidFill>
              <a:srgbClr val="FAAA11"/>
            </a:solidFill>
            <a:ln>
              <a:noFill/>
            </a:ln>
          </p:spPr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l-PL" altLang="en-US" sz="1200" kern="0" dirty="0" smtClean="0">
                  <a:solidFill>
                    <a:srgbClr val="FFFFFF"/>
                  </a:solidFill>
                  <a:ea typeface="Geneva" pitchFamily="127" charset="-128"/>
                </a:rPr>
                <a:t>Workshops lead by expirenced PM</a:t>
              </a:r>
              <a:r>
                <a:rPr kumimoji="0" lang="pl-PL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Geneva" pitchFamily="127" charset="-128"/>
                </a:rPr>
                <a:t> </a:t>
              </a: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7" name="Rounded Rectangle 65"/>
            <p:cNvSpPr>
              <a:spLocks noChangeArrowheads="1"/>
            </p:cNvSpPr>
            <p:nvPr/>
          </p:nvSpPr>
          <p:spPr bwMode="auto">
            <a:xfrm>
              <a:off x="399768" y="4261313"/>
              <a:ext cx="2180776" cy="1892808"/>
            </a:xfrm>
            <a:prstGeom prst="roundRect">
              <a:avLst>
                <a:gd name="adj" fmla="val 3426"/>
              </a:avLst>
            </a:prstGeom>
            <a:noFill/>
            <a:ln>
              <a:solidFill>
                <a:srgbClr val="FAAA1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91440" bIns="9144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spcAft>
                  <a:spcPct val="2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0"/>
                  <a:cs typeface="Geneva" pitchFamily="127" charset="-128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4pPr>
              <a:lvl5pPr marL="2057400" indent="-228600" ea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Geneva" pitchFamily="127" charset="-128"/>
                  <a:cs typeface="Geneva" pitchFamily="127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7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506079" y="5033439"/>
              <a:ext cx="1783493" cy="2954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pl-PL" dirty="0" smtClean="0">
                  <a:solidFill>
                    <a:srgbClr val="FAAA11"/>
                  </a:solidFill>
                </a:rPr>
                <a:t>Additional actions</a:t>
              </a:r>
              <a:endParaRPr lang="en-US" dirty="0">
                <a:solidFill>
                  <a:srgbClr val="FAAA1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43766" y="2169116"/>
              <a:ext cx="823699" cy="2954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pl-PL" dirty="0" smtClean="0">
                  <a:solidFill>
                    <a:srgbClr val="00B0F0"/>
                  </a:solidFill>
                </a:rPr>
                <a:t>Citi Lean</a:t>
              </a:r>
            </a:p>
          </p:txBody>
        </p:sp>
      </p:grpSp>
      <p:sp>
        <p:nvSpPr>
          <p:cNvPr id="18" name="Rounded Rectangle 65"/>
          <p:cNvSpPr>
            <a:spLocks noChangeArrowheads="1"/>
          </p:cNvSpPr>
          <p:nvPr/>
        </p:nvSpPr>
        <p:spPr bwMode="auto">
          <a:xfrm>
            <a:off x="377323" y="1187641"/>
            <a:ext cx="2518278" cy="5365559"/>
          </a:xfrm>
          <a:prstGeom prst="roundRect">
            <a:avLst>
              <a:gd name="adj" fmla="val 3426"/>
            </a:avLst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166" y="1043524"/>
            <a:ext cx="2126378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pl-PL" dirty="0">
                <a:solidFill>
                  <a:srgbClr val="1F497D"/>
                </a:solidFill>
              </a:rPr>
              <a:t>Innovation workshops </a:t>
            </a:r>
            <a:endParaRPr lang="pl-PL" dirty="0" smtClean="0">
              <a:solidFill>
                <a:srgbClr val="1F497D"/>
              </a:solidFill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3292074" y="2443162"/>
            <a:ext cx="548640" cy="2128838"/>
          </a:xfrm>
          <a:custGeom>
            <a:avLst/>
            <a:gdLst>
              <a:gd name="T0" fmla="*/ 2147483647 w 477"/>
              <a:gd name="T1" fmla="*/ 0 h 2374"/>
              <a:gd name="T2" fmla="*/ 2147483647 w 477"/>
              <a:gd name="T3" fmla="*/ 0 h 2374"/>
              <a:gd name="T4" fmla="*/ 2147483647 w 477"/>
              <a:gd name="T5" fmla="*/ 2147483647 h 2374"/>
              <a:gd name="T6" fmla="*/ 2147483647 w 477"/>
              <a:gd name="T7" fmla="*/ 2147483647 h 2374"/>
              <a:gd name="T8" fmla="*/ 0 w 477"/>
              <a:gd name="T9" fmla="*/ 2147483647 h 2374"/>
              <a:gd name="T10" fmla="*/ 2147483647 w 477"/>
              <a:gd name="T11" fmla="*/ 2147483647 h 2374"/>
              <a:gd name="T12" fmla="*/ 2147483647 w 477"/>
              <a:gd name="T13" fmla="*/ 0 h 23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2374"/>
              <a:gd name="T23" fmla="*/ 477 w 477"/>
              <a:gd name="T24" fmla="*/ 2374 h 23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2374">
                <a:moveTo>
                  <a:pt x="8" y="0"/>
                </a:moveTo>
                <a:lnTo>
                  <a:pt x="80" y="0"/>
                </a:lnTo>
                <a:lnTo>
                  <a:pt x="477" y="1187"/>
                </a:lnTo>
                <a:lnTo>
                  <a:pt x="77" y="2374"/>
                </a:lnTo>
                <a:lnTo>
                  <a:pt x="0" y="2374"/>
                </a:lnTo>
                <a:lnTo>
                  <a:pt x="405" y="1184"/>
                </a:lnTo>
                <a:lnTo>
                  <a:pt x="8" y="0"/>
                </a:lnTo>
                <a:close/>
              </a:path>
            </a:pathLst>
          </a:custGeom>
          <a:solidFill>
            <a:srgbClr val="1F497D"/>
          </a:solidFill>
          <a:ln w="12700" cmpd="sng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black">
          <a:xfrm>
            <a:off x="3733800" y="1118750"/>
            <a:ext cx="5306265" cy="158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200" dirty="0">
                <a:solidFill>
                  <a:srgbClr val="1F497D"/>
                </a:solidFill>
                <a:latin typeface="+mn-lt"/>
                <a:ea typeface="+mn-ea"/>
                <a:cs typeface="+mn-cs"/>
              </a:rPr>
              <a:t>Combining the  Citi Lean standard approach in the form of </a:t>
            </a:r>
            <a:r>
              <a:rPr lang="en-US" altLang="en-US" sz="2200" dirty="0" smtClean="0">
                <a:solidFill>
                  <a:srgbClr val="1F497D"/>
                </a:solidFill>
                <a:latin typeface="+mn-lt"/>
                <a:ea typeface="+mn-ea"/>
                <a:cs typeface="+mn-cs"/>
              </a:rPr>
              <a:t>workshops</a:t>
            </a:r>
            <a:r>
              <a:rPr lang="en-US" altLang="en-US" sz="2200" dirty="0">
                <a:solidFill>
                  <a:srgbClr val="1F497D"/>
                </a:solidFill>
                <a:latin typeface="+mn-lt"/>
                <a:ea typeface="+mn-ea"/>
                <a:cs typeface="+mn-cs"/>
              </a:rPr>
              <a:t> dedicated to the SME process, lead us to achieve multiple process improvements.</a:t>
            </a:r>
            <a:r>
              <a:rPr lang="en-US" altLang="en-US" sz="2400" dirty="0">
                <a:solidFill>
                  <a:srgbClr val="1F497D"/>
                </a:solidFill>
                <a:latin typeface="+mn-lt"/>
                <a:ea typeface="+mn-ea"/>
                <a:cs typeface="+mn-cs"/>
              </a:rPr>
              <a:t> 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15561" y="270487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sz="2800" dirty="0" smtClean="0">
                <a:solidFill>
                  <a:srgbClr val="00B0F0"/>
                </a:solidFill>
              </a:rPr>
              <a:t>7</a:t>
            </a:r>
            <a:endParaRPr lang="en-US" sz="2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34" y="2743200"/>
            <a:ext cx="457480" cy="4574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87" y="2736184"/>
            <a:ext cx="460602" cy="46449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446427" y="2707663"/>
            <a:ext cx="377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en-US" sz="2800" dirty="0" smtClean="0">
                <a:solidFill>
                  <a:srgbClr val="00B0F0"/>
                </a:solidFill>
              </a:rPr>
              <a:t>8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00" y="2742920"/>
            <a:ext cx="457480" cy="45748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488076" y="2741111"/>
            <a:ext cx="329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en-US" sz="2800" dirty="0" smtClean="0">
                <a:solidFill>
                  <a:srgbClr val="00B0F0"/>
                </a:solidFill>
              </a:rPr>
              <a:t>9</a:t>
            </a:r>
            <a:endParaRPr lang="en-US" sz="2800" dirty="0"/>
          </a:p>
        </p:txBody>
      </p:sp>
      <p:sp>
        <p:nvSpPr>
          <p:cNvPr id="178" name="Rounded Rectangle 65"/>
          <p:cNvSpPr>
            <a:spLocks noChangeArrowheads="1"/>
          </p:cNvSpPr>
          <p:nvPr/>
        </p:nvSpPr>
        <p:spPr bwMode="auto">
          <a:xfrm>
            <a:off x="7550162" y="3757450"/>
            <a:ext cx="1472422" cy="2406419"/>
          </a:xfrm>
          <a:prstGeom prst="roundRect">
            <a:avLst>
              <a:gd name="adj" fmla="val 6569"/>
            </a:avLst>
          </a:prstGeom>
          <a:solidFill>
            <a:srgbClr val="1F497D"/>
          </a:solidFill>
          <a:ln>
            <a:noFill/>
          </a:ln>
        </p:spPr>
        <p:txBody>
          <a:bodyPr tIns="91440" bIns="9144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eneva" pitchFamily="127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58" y="4539945"/>
            <a:ext cx="1486626" cy="148662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625703" y="3739726"/>
            <a:ext cx="14143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en-US" sz="2800" dirty="0" smtClean="0">
                <a:solidFill>
                  <a:schemeClr val="bg1"/>
                </a:solidFill>
              </a:rPr>
              <a:t>21</a:t>
            </a:r>
            <a:r>
              <a:rPr lang="pl-PL" altLang="en-US" sz="2400" dirty="0" smtClean="0">
                <a:solidFill>
                  <a:schemeClr val="bg1"/>
                </a:solidFill>
              </a:rPr>
              <a:t> </a:t>
            </a:r>
            <a:r>
              <a:rPr lang="pl-PL" altLang="en-US" dirty="0" smtClean="0">
                <a:solidFill>
                  <a:schemeClr val="bg1"/>
                </a:solidFill>
              </a:rPr>
              <a:t>desined 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971106" y="3167520"/>
            <a:ext cx="11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dirty="0">
                <a:solidFill>
                  <a:srgbClr val="1F497D"/>
                </a:solidFill>
              </a:rPr>
              <a:t>processes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332133" y="3167520"/>
            <a:ext cx="204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dirty="0">
                <a:solidFill>
                  <a:srgbClr val="1F497D"/>
                </a:solidFill>
              </a:rPr>
              <a:t>workshop members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666654" y="3167822"/>
            <a:ext cx="122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dirty="0">
                <a:solidFill>
                  <a:srgbClr val="1F497D"/>
                </a:solidFill>
              </a:rPr>
              <a:t>pain points</a:t>
            </a: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4493455" y="3605527"/>
            <a:ext cx="375066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493455" y="2575878"/>
            <a:ext cx="375066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334000" y="3690735"/>
            <a:ext cx="205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altLang="en-US" dirty="0">
                <a:solidFill>
                  <a:srgbClr val="1F497D"/>
                </a:solidFill>
              </a:rPr>
              <a:t>Manager </a:t>
            </a:r>
            <a:r>
              <a:rPr lang="pl-PL" altLang="en-US" dirty="0" smtClean="0">
                <a:solidFill>
                  <a:srgbClr val="1F497D"/>
                </a:solidFill>
              </a:rPr>
              <a:t>Approval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81173" y="4438120"/>
            <a:ext cx="1959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altLang="en-US" dirty="0">
                <a:solidFill>
                  <a:srgbClr val="1F497D"/>
                </a:solidFill>
              </a:rPr>
              <a:t>Business </a:t>
            </a:r>
            <a:r>
              <a:rPr lang="pl-PL" altLang="en-US" dirty="0" smtClean="0">
                <a:solidFill>
                  <a:srgbClr val="1F497D"/>
                </a:solidFill>
              </a:rPr>
              <a:t>Approval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0" name="Freeform 13"/>
          <p:cNvSpPr>
            <a:spLocks/>
          </p:cNvSpPr>
          <p:nvPr/>
        </p:nvSpPr>
        <p:spPr bwMode="auto">
          <a:xfrm rot="5400000">
            <a:off x="6279820" y="4164680"/>
            <a:ext cx="200025" cy="379413"/>
          </a:xfrm>
          <a:custGeom>
            <a:avLst/>
            <a:gdLst>
              <a:gd name="T0" fmla="*/ 2147483647 w 358"/>
              <a:gd name="T1" fmla="*/ 0 h 674"/>
              <a:gd name="T2" fmla="*/ 2147483647 w 358"/>
              <a:gd name="T3" fmla="*/ 2147483647 h 674"/>
              <a:gd name="T4" fmla="*/ 2147483647 w 358"/>
              <a:gd name="T5" fmla="*/ 2147483647 h 674"/>
              <a:gd name="T6" fmla="*/ 0 w 358"/>
              <a:gd name="T7" fmla="*/ 2147483647 h 674"/>
              <a:gd name="T8" fmla="*/ 2147483647 w 358"/>
              <a:gd name="T9" fmla="*/ 2147483647 h 674"/>
              <a:gd name="T10" fmla="*/ 2147483647 w 358"/>
              <a:gd name="T11" fmla="*/ 2147483647 h 674"/>
              <a:gd name="T12" fmla="*/ 2147483647 w 358"/>
              <a:gd name="T13" fmla="*/ 0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8"/>
              <a:gd name="T22" fmla="*/ 0 h 674"/>
              <a:gd name="T23" fmla="*/ 358 w 358"/>
              <a:gd name="T24" fmla="*/ 674 h 6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8" h="674">
                <a:moveTo>
                  <a:pt x="2" y="0"/>
                </a:moveTo>
                <a:lnTo>
                  <a:pt x="2" y="172"/>
                </a:lnTo>
                <a:lnTo>
                  <a:pt x="174" y="338"/>
                </a:lnTo>
                <a:lnTo>
                  <a:pt x="0" y="500"/>
                </a:lnTo>
                <a:lnTo>
                  <a:pt x="2" y="674"/>
                </a:lnTo>
                <a:lnTo>
                  <a:pt x="358" y="334"/>
                </a:lnTo>
                <a:lnTo>
                  <a:pt x="2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53565A"/>
              </a:solidFill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61" name="Freeform 13"/>
          <p:cNvSpPr>
            <a:spLocks/>
          </p:cNvSpPr>
          <p:nvPr/>
        </p:nvSpPr>
        <p:spPr bwMode="auto">
          <a:xfrm rot="5400000">
            <a:off x="6270272" y="4973838"/>
            <a:ext cx="200025" cy="379413"/>
          </a:xfrm>
          <a:custGeom>
            <a:avLst/>
            <a:gdLst>
              <a:gd name="T0" fmla="*/ 2147483647 w 358"/>
              <a:gd name="T1" fmla="*/ 0 h 674"/>
              <a:gd name="T2" fmla="*/ 2147483647 w 358"/>
              <a:gd name="T3" fmla="*/ 2147483647 h 674"/>
              <a:gd name="T4" fmla="*/ 2147483647 w 358"/>
              <a:gd name="T5" fmla="*/ 2147483647 h 674"/>
              <a:gd name="T6" fmla="*/ 0 w 358"/>
              <a:gd name="T7" fmla="*/ 2147483647 h 674"/>
              <a:gd name="T8" fmla="*/ 2147483647 w 358"/>
              <a:gd name="T9" fmla="*/ 2147483647 h 674"/>
              <a:gd name="T10" fmla="*/ 2147483647 w 358"/>
              <a:gd name="T11" fmla="*/ 2147483647 h 674"/>
              <a:gd name="T12" fmla="*/ 2147483647 w 358"/>
              <a:gd name="T13" fmla="*/ 0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8"/>
              <a:gd name="T22" fmla="*/ 0 h 674"/>
              <a:gd name="T23" fmla="*/ 358 w 358"/>
              <a:gd name="T24" fmla="*/ 674 h 6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8" h="674">
                <a:moveTo>
                  <a:pt x="2" y="0"/>
                </a:moveTo>
                <a:lnTo>
                  <a:pt x="2" y="172"/>
                </a:lnTo>
                <a:lnTo>
                  <a:pt x="174" y="338"/>
                </a:lnTo>
                <a:lnTo>
                  <a:pt x="0" y="500"/>
                </a:lnTo>
                <a:lnTo>
                  <a:pt x="2" y="674"/>
                </a:lnTo>
                <a:lnTo>
                  <a:pt x="358" y="334"/>
                </a:lnTo>
                <a:lnTo>
                  <a:pt x="2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53565A"/>
              </a:solidFill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190991" y="46703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6132233" y="3876633"/>
            <a:ext cx="1338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sz="2400" dirty="0" smtClean="0">
                <a:solidFill>
                  <a:srgbClr val="00B0F0"/>
                </a:solidFill>
              </a:rPr>
              <a:t>12 </a:t>
            </a:r>
            <a:r>
              <a:rPr lang="pl-PL" altLang="en-US" sz="1200" dirty="0" smtClean="0">
                <a:solidFill>
                  <a:srgbClr val="1F497D"/>
                </a:solidFill>
              </a:rPr>
              <a:t>(1 rejected)</a:t>
            </a:r>
            <a:r>
              <a:rPr lang="pl-PL" altLang="en-US" sz="1600" dirty="0" smtClean="0">
                <a:solidFill>
                  <a:srgbClr val="1F497D"/>
                </a:solidFill>
              </a:rPr>
              <a:t> 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5503061" y="5206361"/>
            <a:ext cx="177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dirty="0" smtClean="0">
                <a:solidFill>
                  <a:srgbClr val="92D050"/>
                </a:solidFill>
              </a:rPr>
              <a:t>Implementation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7" name="Freeform 13"/>
          <p:cNvSpPr>
            <a:spLocks/>
          </p:cNvSpPr>
          <p:nvPr/>
        </p:nvSpPr>
        <p:spPr bwMode="auto">
          <a:xfrm rot="5400000">
            <a:off x="6270272" y="5769247"/>
            <a:ext cx="200025" cy="379413"/>
          </a:xfrm>
          <a:custGeom>
            <a:avLst/>
            <a:gdLst>
              <a:gd name="T0" fmla="*/ 2147483647 w 358"/>
              <a:gd name="T1" fmla="*/ 0 h 674"/>
              <a:gd name="T2" fmla="*/ 2147483647 w 358"/>
              <a:gd name="T3" fmla="*/ 2147483647 h 674"/>
              <a:gd name="T4" fmla="*/ 2147483647 w 358"/>
              <a:gd name="T5" fmla="*/ 2147483647 h 674"/>
              <a:gd name="T6" fmla="*/ 0 w 358"/>
              <a:gd name="T7" fmla="*/ 2147483647 h 674"/>
              <a:gd name="T8" fmla="*/ 2147483647 w 358"/>
              <a:gd name="T9" fmla="*/ 2147483647 h 674"/>
              <a:gd name="T10" fmla="*/ 2147483647 w 358"/>
              <a:gd name="T11" fmla="*/ 2147483647 h 674"/>
              <a:gd name="T12" fmla="*/ 2147483647 w 358"/>
              <a:gd name="T13" fmla="*/ 0 h 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8"/>
              <a:gd name="T22" fmla="*/ 0 h 674"/>
              <a:gd name="T23" fmla="*/ 358 w 358"/>
              <a:gd name="T24" fmla="*/ 674 h 6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8" h="674">
                <a:moveTo>
                  <a:pt x="2" y="0"/>
                </a:moveTo>
                <a:lnTo>
                  <a:pt x="2" y="172"/>
                </a:lnTo>
                <a:lnTo>
                  <a:pt x="174" y="338"/>
                </a:lnTo>
                <a:lnTo>
                  <a:pt x="0" y="500"/>
                </a:lnTo>
                <a:lnTo>
                  <a:pt x="2" y="674"/>
                </a:lnTo>
                <a:lnTo>
                  <a:pt x="358" y="334"/>
                </a:lnTo>
                <a:lnTo>
                  <a:pt x="2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53565A"/>
              </a:solidFill>
              <a:latin typeface="Arial" panose="020B0604020202020204" pitchFamily="34" charset="0"/>
              <a:ea typeface="Geneva" pitchFamily="127" charset="-128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15176" y="544730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5626788" y="5979203"/>
            <a:ext cx="1468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dirty="0">
                <a:solidFill>
                  <a:srgbClr val="00B050"/>
                </a:solidFill>
              </a:rPr>
              <a:t>Implemented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209753" y="623127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6190126" y="4642253"/>
            <a:ext cx="409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sz="2400" dirty="0">
                <a:solidFill>
                  <a:srgbClr val="00B0F0"/>
                </a:solidFill>
              </a:rPr>
              <a:t>2</a:t>
            </a:r>
            <a:r>
              <a:rPr lang="pl-PL" altLang="en-US" sz="2400" dirty="0" smtClean="0">
                <a:solidFill>
                  <a:srgbClr val="1F497D"/>
                </a:solidFill>
              </a:rPr>
              <a:t> </a:t>
            </a:r>
            <a:endParaRPr lang="en-US" dirty="0"/>
          </a:p>
        </p:txBody>
      </p:sp>
      <p:sp>
        <p:nvSpPr>
          <p:cNvPr id="177" name="Content Placeholder 2"/>
          <p:cNvSpPr txBox="1">
            <a:spLocks/>
          </p:cNvSpPr>
          <p:nvPr/>
        </p:nvSpPr>
        <p:spPr bwMode="black">
          <a:xfrm>
            <a:off x="3857296" y="3739959"/>
            <a:ext cx="1547378" cy="7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pl-PL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Current step of solution  implementation</a:t>
            </a:r>
            <a:endParaRPr lang="en-US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6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heme/theme1.xml><?xml version="1.0" encoding="utf-8"?>
<a:theme xmlns:a="http://schemas.openxmlformats.org/drawingml/2006/main" name="1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.xml><?xml version="1.0" encoding="utf-8"?>
<a:theme xmlns:a="http://schemas.openxmlformats.org/drawingml/2006/main" name="ISG_TEMPLATE_2013_(cover,_blank,_divider,_project_status,_focus_project,_roadmap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8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4.xml><?xml version="1.0" encoding="utf-8"?>
<a:theme xmlns:a="http://schemas.openxmlformats.org/drawingml/2006/main" name="1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D6E0EF03D9B148A10EA00283E85B71" ma:contentTypeVersion="0" ma:contentTypeDescription="Create a new document." ma:contentTypeScope="" ma:versionID="985d34d624a8d3a09196074d9e185fd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127233-2F07-4123-82E1-6D0EC670C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E0F2CB-A728-4C5E-9E8F-583AE604D8AB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6DCA11-E833-43AF-82A2-64F500F29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49443</TotalTime>
  <Words>697</Words>
  <Application>Microsoft Office PowerPoint</Application>
  <PresentationFormat>On-screen Show (4:3)</PresentationFormat>
  <Paragraphs>239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Geneva</vt:lpstr>
      <vt:lpstr>Arial</vt:lpstr>
      <vt:lpstr>Calibri</vt:lpstr>
      <vt:lpstr>Symbol</vt:lpstr>
      <vt:lpstr>Verdana</vt:lpstr>
      <vt:lpstr>ヒラギノ角ゴ Pro W3</vt:lpstr>
      <vt:lpstr>11_ICG_Pres (A4)</vt:lpstr>
      <vt:lpstr>ISG_TEMPLATE_2013_(cover,_blank,_divider,_project_status,_focus_project,_roadmap)</vt:lpstr>
      <vt:lpstr>18_ICG_Pres (A4)</vt:lpstr>
      <vt:lpstr>12_ICG_Pres (A4)</vt:lpstr>
      <vt:lpstr>ISG EMEA/APAC Quarterly Update – Q2 2017</vt:lpstr>
      <vt:lpstr>Agenda</vt:lpstr>
      <vt:lpstr>Slide Status by Site</vt:lpstr>
      <vt:lpstr>&lt;SITE&gt; Site Update</vt:lpstr>
      <vt:lpstr>&lt;SITE&gt; – Executive Summary</vt:lpstr>
      <vt:lpstr>&lt;SITE&gt; – Functional Update</vt:lpstr>
      <vt:lpstr>Poland Focus Project – Innovation workshops (Citi Lean)</vt:lpstr>
      <vt:lpstr>Innovation workshops - CitiLean</vt:lpstr>
      <vt:lpstr>Innovation workshops – Citi Lean</vt:lpstr>
      <vt:lpstr>Innovation workshops – Citi Lean</vt:lpstr>
      <vt:lpstr>Innovation workshops – Citi Lean</vt:lpstr>
      <vt:lpstr>Innovation workshops – Citi Lean</vt:lpstr>
      <vt:lpstr>Innovation workshops – Citi Lean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Credit Steering Committee</dc:title>
  <dc:creator>Ostrov, Brittany [ICG-OPS]</dc:creator>
  <cp:lastModifiedBy>Pilat, Krystian [ICG-OPS]</cp:lastModifiedBy>
  <cp:revision>711</cp:revision>
  <cp:lastPrinted>2017-06-13T09:39:44Z</cp:lastPrinted>
  <dcterms:created xsi:type="dcterms:W3CDTF">2014-08-06T19:32:22Z</dcterms:created>
  <dcterms:modified xsi:type="dcterms:W3CDTF">2017-10-04T14:56:54Z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0x01010018D6E0EF03D9B148A10EA00283E85B71</vt:lpwstr>
  </property>
  <property fmtid="{D5CDD505-2E9C-101B-9397-08002B2CF9AE}" pid="3" name="Pitchbook Compatible">
    <vt:lpwstr>Yes</vt:lpwstr>
  </property>
</Properties>
</file>