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70" r:id="rId11"/>
    <p:sldId id="267" r:id="rId12"/>
    <p:sldId id="268" r:id="rId13"/>
    <p:sldId id="269" r:id="rId14"/>
    <p:sldId id="271" r:id="rId15"/>
    <p:sldId id="264" r:id="rId16"/>
    <p:sldId id="265" r:id="rId17"/>
    <p:sldId id="266" r:id="rId1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0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tIns="0" rIns="0" bIns="0">
            <a:normAutofit/>
          </a:bodyPr>
          <a:lstStyle/>
          <a:p>
            <a:endParaRPr lang="pl-PL" sz="3200" b="0" strike="noStrike" spc="-1">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pl-PL" sz="3200" b="0" strike="noStrike" spc="-1">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pl-PL" sz="3200" b="0" strike="noStrike" spc="-1">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tIns="0" rIns="0" bIns="0">
            <a:normAutofit/>
          </a:bodyPr>
          <a:lstStyle/>
          <a:p>
            <a:endParaRPr lang="pl-PL" sz="3200" b="0" strike="noStrike" spc="-1">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tIns="0" rIns="0" bIns="0">
            <a:normAutofit/>
          </a:bodyPr>
          <a:lstStyle/>
          <a:p>
            <a:endParaRPr lang="pl-PL" sz="3200" b="0" strike="noStrike" spc="-1">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tIns="0" rIns="0" bIns="0">
            <a:normAutofit/>
          </a:bodyPr>
          <a:lstStyle/>
          <a:p>
            <a:endParaRPr lang="pl-PL" sz="3200" b="0" strike="noStrike" spc="-1">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tIns="0" rIns="0" bIns="0">
            <a:normAutofit/>
          </a:bodyPr>
          <a:lstStyle/>
          <a:p>
            <a:endParaRPr lang="pl-PL" sz="3200" b="0" strike="noStrike" spc="-1">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tIns="0" rIns="0" bIns="0">
            <a:normAutofit/>
          </a:bodyPr>
          <a:lstStyle/>
          <a:p>
            <a:endParaRPr lang="pl-PL" sz="3200" b="0" strike="noStrike" spc="-1">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tIns="0" rIns="0" bIns="0">
            <a:normAutofit/>
          </a:bodyPr>
          <a:lstStyle/>
          <a:p>
            <a:endParaRPr lang="pl-PL" sz="3200" b="0" strike="noStrike" spc="-1">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tIns="0" rIns="0" bIns="0" anchor="ctr"/>
          <a:lstStyle/>
          <a:p>
            <a:pPr algn="ctr"/>
            <a:endParaRPr lang="pl-PL"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pl-PL" sz="3200" b="0" strike="noStrike" spc="-1">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tIns="0" rIns="0" bIns="0" anchor="ctr"/>
          <a:lstStyle/>
          <a:p>
            <a:pPr algn="ctr"/>
            <a:endParaRPr lang="pl-PL"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pl-PL" sz="3200" b="0" strike="noStrike" spc="-1">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tIns="0" rIns="0" bIns="0">
            <a:normAutofit/>
          </a:bodyPr>
          <a:lstStyle/>
          <a:p>
            <a:endParaRPr lang="pl-PL" sz="3200" b="0" strike="noStrike" spc="-1">
              <a:latin typeface="Arial"/>
            </a:endParaRPr>
          </a:p>
        </p:txBody>
      </p:sp>
      <p:sp>
        <p:nvSpPr>
          <p:cNvPr id="52" name="PlaceHolder 4"/>
          <p:cNvSpPr>
            <a:spLocks noGrp="1"/>
          </p:cNvSpPr>
          <p:nvPr>
            <p:ph type="body"/>
          </p:nvPr>
        </p:nvSpPr>
        <p:spPr>
          <a:xfrm>
            <a:off x="311760" y="2936520"/>
            <a:ext cx="415728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tIns="0" rIns="0" bIns="0" anchor="ctr"/>
          <a:lstStyle/>
          <a:p>
            <a:pPr algn="ctr"/>
            <a:endParaRPr lang="pl-PL"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pl-PL" sz="3200" b="0" strike="noStrike" spc="-1">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pl-PL" sz="3200" b="0" strike="noStrike" spc="-1">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pl-PL" sz="3200" b="0" strike="noStrike" spc="-1">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pl-PL" sz="3200" b="0" strike="noStrike" spc="-1">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tIns="0" rIns="0" bIns="0">
            <a:normAutofit/>
          </a:bodyPr>
          <a:lstStyle/>
          <a:p>
            <a:endParaRPr lang="pl-PL" sz="3200" b="0" strike="noStrike" spc="-1">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pl-PL" sz="3200" b="0" strike="noStrike" spc="-1">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pl-PL" sz="3200" b="0" strike="noStrike" spc="-1">
              <a:latin typeface="Arial"/>
            </a:endParaRPr>
          </a:p>
        </p:txBody>
      </p:sp>
      <p:sp>
        <p:nvSpPr>
          <p:cNvPr id="67" name="PlaceHolder 4"/>
          <p:cNvSpPr>
            <a:spLocks noGrp="1"/>
          </p:cNvSpPr>
          <p:nvPr>
            <p:ph type="body"/>
          </p:nvPr>
        </p:nvSpPr>
        <p:spPr>
          <a:xfrm>
            <a:off x="311760" y="2936520"/>
            <a:ext cx="4157280" cy="1629000"/>
          </a:xfrm>
          <a:prstGeom prst="rect">
            <a:avLst/>
          </a:prstGeom>
        </p:spPr>
        <p:txBody>
          <a:bodyPr lIns="0" tIns="0" rIns="0" bIns="0">
            <a:normAutofit/>
          </a:bodyPr>
          <a:lstStyle/>
          <a:p>
            <a:endParaRPr lang="pl-PL" sz="3200" b="0" strike="noStrike" spc="-1">
              <a:latin typeface="Arial"/>
            </a:endParaRPr>
          </a:p>
        </p:txBody>
      </p:sp>
      <p:sp>
        <p:nvSpPr>
          <p:cNvPr id="68" name="PlaceHolder 5"/>
          <p:cNvSpPr>
            <a:spLocks noGrp="1"/>
          </p:cNvSpPr>
          <p:nvPr>
            <p:ph type="body"/>
          </p:nvPr>
        </p:nvSpPr>
        <p:spPr>
          <a:xfrm>
            <a:off x="4677120" y="2936520"/>
            <a:ext cx="415728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tIns="0" rIns="0" bIns="0">
            <a:normAutofit/>
          </a:bodyPr>
          <a:lstStyle/>
          <a:p>
            <a:endParaRPr lang="pl-PL" sz="3200" b="0" strike="noStrike" spc="-1">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tIns="0" rIns="0" bIns="0">
            <a:normAutofit/>
          </a:bodyPr>
          <a:lstStyle/>
          <a:p>
            <a:endParaRPr lang="pl-PL" sz="3200" b="0" strike="noStrike" spc="-1">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tIns="0" rIns="0" bIns="0">
            <a:normAutofit/>
          </a:bodyPr>
          <a:lstStyle/>
          <a:p>
            <a:endParaRPr lang="pl-PL" sz="3200" b="0" strike="noStrike" spc="-1">
              <a:latin typeface="Arial"/>
            </a:endParaRPr>
          </a:p>
        </p:txBody>
      </p:sp>
      <p:sp>
        <p:nvSpPr>
          <p:cNvPr id="73" name="PlaceHolder 5"/>
          <p:cNvSpPr>
            <a:spLocks noGrp="1"/>
          </p:cNvSpPr>
          <p:nvPr>
            <p:ph type="body"/>
          </p:nvPr>
        </p:nvSpPr>
        <p:spPr>
          <a:xfrm>
            <a:off x="311760" y="2936520"/>
            <a:ext cx="2743200" cy="1629000"/>
          </a:xfrm>
          <a:prstGeom prst="rect">
            <a:avLst/>
          </a:prstGeom>
        </p:spPr>
        <p:txBody>
          <a:bodyPr lIns="0" tIns="0" rIns="0" bIns="0">
            <a:normAutofit/>
          </a:bodyPr>
          <a:lstStyle/>
          <a:p>
            <a:endParaRPr lang="pl-PL" sz="3200" b="0" strike="noStrike" spc="-1">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tIns="0" rIns="0" bIns="0">
            <a:normAutofit/>
          </a:bodyPr>
          <a:lstStyle/>
          <a:p>
            <a:endParaRPr lang="pl-PL" sz="3200" b="0" strike="noStrike" spc="-1">
              <a:latin typeface="Arial"/>
            </a:endParaRPr>
          </a:p>
        </p:txBody>
      </p:sp>
      <p:sp>
        <p:nvSpPr>
          <p:cNvPr id="75" name="PlaceHolder 7"/>
          <p:cNvSpPr>
            <a:spLocks noGrp="1"/>
          </p:cNvSpPr>
          <p:nvPr>
            <p:ph type="body"/>
          </p:nvPr>
        </p:nvSpPr>
        <p:spPr>
          <a:xfrm>
            <a:off x="6073200" y="2936520"/>
            <a:ext cx="274320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pl-PL" sz="3200" b="0" strike="noStrike" spc="-1">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tIns="0" rIns="0" bIns="0" anchor="ctr"/>
          <a:lstStyle/>
          <a:p>
            <a:pPr algn="ctr"/>
            <a:endParaRPr lang="pl-PL"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pl-PL" sz="3200" b="0" strike="noStrike" spc="-1">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tIns="0" rIns="0" bIns="0">
            <a:normAutofit/>
          </a:bodyPr>
          <a:lstStyle/>
          <a:p>
            <a:endParaRPr lang="pl-PL" sz="3200" b="0" strike="noStrike" spc="-1">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pl-PL" sz="3200" b="0" strike="noStrike" spc="-1">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pl-PL" sz="3200" b="0" strike="noStrike" spc="-1">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tIns="0" rIns="0" bIns="0" anchor="ctr"/>
          <a:lstStyle/>
          <a:p>
            <a:pPr algn="ctr"/>
            <a:endParaRPr lang="pl-PL" sz="4400" b="0" strike="noStrike" spc="-1">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pl-PL" sz="3200" b="0" strike="noStrike" spc="-1">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pl-PL" sz="3200" b="0" strike="noStrike" spc="-1">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tIns="0" rIns="0" bIns="0">
            <a:normAutofit/>
          </a:bodyPr>
          <a:lstStyle/>
          <a:p>
            <a:endParaRPr lang="pl-PL"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44960"/>
            <a:ext cx="8519760" cy="572040"/>
          </a:xfrm>
          <a:prstGeom prst="rect">
            <a:avLst/>
          </a:prstGeom>
        </p:spPr>
        <p:txBody>
          <a:bodyPr lIns="0" tIns="0" rIns="0" bIns="0" anchor="ctr"/>
          <a:lstStyle/>
          <a:p>
            <a:r>
              <a:rPr lang="pl-PL" sz="1800" b="0" strike="noStrike" spc="-1">
                <a:latin typeface="Arial"/>
              </a:rPr>
              <a:t>Kliknij, aby edytować format tekstu tytułu</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l-PL" sz="3200" b="0" strike="noStrike" spc="-1">
                <a:latin typeface="Arial"/>
              </a:rPr>
              <a:t>Kliknij, aby edytować format tekstu konspektu</a:t>
            </a:r>
          </a:p>
          <a:p>
            <a:pPr marL="864000" lvl="1" indent="-324000">
              <a:spcBef>
                <a:spcPts val="1134"/>
              </a:spcBef>
              <a:buClr>
                <a:srgbClr val="000000"/>
              </a:buClr>
              <a:buSzPct val="75000"/>
              <a:buFont typeface="Symbol" charset="2"/>
              <a:buChar char=""/>
            </a:pPr>
            <a:r>
              <a:rPr lang="pl-PL" sz="2800" b="0" strike="noStrike" spc="-1">
                <a:latin typeface="Arial"/>
              </a:rPr>
              <a:t>Drugi poziom konspektu</a:t>
            </a:r>
          </a:p>
          <a:p>
            <a:pPr marL="1296000" lvl="2" indent="-288000">
              <a:spcBef>
                <a:spcPts val="850"/>
              </a:spcBef>
              <a:buClr>
                <a:srgbClr val="000000"/>
              </a:buClr>
              <a:buSzPct val="45000"/>
              <a:buFont typeface="Wingdings" charset="2"/>
              <a:buChar char=""/>
            </a:pPr>
            <a:r>
              <a:rPr lang="pl-PL" sz="2400" b="0" strike="noStrike" spc="-1">
                <a:latin typeface="Arial"/>
              </a:rPr>
              <a:t>Trzeci poziom konspektu</a:t>
            </a:r>
          </a:p>
          <a:p>
            <a:pPr marL="1728000" lvl="3" indent="-216000">
              <a:spcBef>
                <a:spcPts val="567"/>
              </a:spcBef>
              <a:buClr>
                <a:srgbClr val="000000"/>
              </a:buClr>
              <a:buSzPct val="75000"/>
              <a:buFont typeface="Symbol" charset="2"/>
              <a:buChar char=""/>
            </a:pPr>
            <a:r>
              <a:rPr lang="pl-PL" sz="2000" b="0" strike="noStrike" spc="-1">
                <a:latin typeface="Arial"/>
              </a:rPr>
              <a:t>Czwarty poziom konspektu</a:t>
            </a:r>
          </a:p>
          <a:p>
            <a:pPr marL="2160000" lvl="4" indent="-216000">
              <a:spcBef>
                <a:spcPts val="283"/>
              </a:spcBef>
              <a:buClr>
                <a:srgbClr val="000000"/>
              </a:buClr>
              <a:buSzPct val="45000"/>
              <a:buFont typeface="Wingdings" charset="2"/>
              <a:buChar char=""/>
            </a:pPr>
            <a:r>
              <a:rPr lang="pl-PL" sz="2000" b="0" strike="noStrike" spc="-1">
                <a:latin typeface="Arial"/>
              </a:rPr>
              <a:t>Piąty poziom konspektu</a:t>
            </a:r>
          </a:p>
          <a:p>
            <a:pPr marL="2592000" lvl="5" indent="-216000">
              <a:spcBef>
                <a:spcPts val="283"/>
              </a:spcBef>
              <a:buClr>
                <a:srgbClr val="000000"/>
              </a:buClr>
              <a:buSzPct val="45000"/>
              <a:buFont typeface="Wingdings" charset="2"/>
              <a:buChar char=""/>
            </a:pPr>
            <a:r>
              <a:rPr lang="pl-PL" sz="2000" b="0" strike="noStrike" spc="-1">
                <a:latin typeface="Arial"/>
              </a:rPr>
              <a:t>Szósty poziom konspektu</a:t>
            </a:r>
          </a:p>
          <a:p>
            <a:pPr marL="3024000" lvl="6" indent="-216000">
              <a:spcBef>
                <a:spcPts val="283"/>
              </a:spcBef>
              <a:buClr>
                <a:srgbClr val="000000"/>
              </a:buClr>
              <a:buSzPct val="45000"/>
              <a:buFont typeface="Wingdings" charset="2"/>
              <a:buChar char=""/>
            </a:pPr>
            <a:r>
              <a:rPr lang="pl-PL" sz="2000" b="0" strike="noStrike" spc="-1">
                <a:latin typeface="Arial"/>
              </a:rPr>
              <a:t>Siódmy poziom konspektu</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tIns="0" rIns="0" bIns="0" anchor="ctr"/>
          <a:lstStyle/>
          <a:p>
            <a:r>
              <a:rPr lang="pl-PL" sz="1800" b="0" strike="noStrike" spc="-1">
                <a:latin typeface="Arial"/>
              </a:rPr>
              <a:t>Kliknij, aby edytować format tekstu tytułu</a:t>
            </a:r>
          </a:p>
        </p:txBody>
      </p:sp>
      <p:sp>
        <p:nvSpPr>
          <p:cNvPr id="39" name="PlaceHolder 2"/>
          <p:cNvSpPr>
            <a:spLocks noGrp="1"/>
          </p:cNvSpPr>
          <p:nvPr>
            <p:ph type="body"/>
          </p:nvPr>
        </p:nvSpPr>
        <p:spPr>
          <a:xfrm>
            <a:off x="311760" y="1152360"/>
            <a:ext cx="8519760" cy="3415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l-PL" sz="1800" b="0" strike="noStrike" spc="-1">
                <a:latin typeface="Arial"/>
              </a:rPr>
              <a:t>Kliknij, aby edytować format tekstu konspektu</a:t>
            </a:r>
          </a:p>
          <a:p>
            <a:pPr marL="864000" lvl="1" indent="-324000">
              <a:spcBef>
                <a:spcPts val="1134"/>
              </a:spcBef>
              <a:buClr>
                <a:srgbClr val="000000"/>
              </a:buClr>
              <a:buSzPct val="75000"/>
              <a:buFont typeface="Symbol" charset="2"/>
              <a:buChar char=""/>
            </a:pPr>
            <a:r>
              <a:rPr lang="pl-PL" sz="1800" b="0" strike="noStrike" spc="-1">
                <a:latin typeface="Arial"/>
              </a:rPr>
              <a:t>Drugi poziom konspektu</a:t>
            </a:r>
          </a:p>
          <a:p>
            <a:pPr marL="1296000" lvl="2" indent="-288000">
              <a:spcBef>
                <a:spcPts val="850"/>
              </a:spcBef>
              <a:buClr>
                <a:srgbClr val="000000"/>
              </a:buClr>
              <a:buSzPct val="45000"/>
              <a:buFont typeface="Wingdings" charset="2"/>
              <a:buChar char=""/>
            </a:pPr>
            <a:r>
              <a:rPr lang="pl-PL" sz="1800" b="0" strike="noStrike" spc="-1">
                <a:latin typeface="Arial"/>
              </a:rPr>
              <a:t>Trzeci poziom konspektu</a:t>
            </a:r>
          </a:p>
          <a:p>
            <a:pPr marL="1728000" lvl="3" indent="-216000">
              <a:spcBef>
                <a:spcPts val="567"/>
              </a:spcBef>
              <a:buClr>
                <a:srgbClr val="000000"/>
              </a:buClr>
              <a:buSzPct val="75000"/>
              <a:buFont typeface="Symbol" charset="2"/>
              <a:buChar char=""/>
            </a:pPr>
            <a:r>
              <a:rPr lang="pl-PL" sz="1800" b="0" strike="noStrike" spc="-1">
                <a:latin typeface="Arial"/>
              </a:rPr>
              <a:t>Czwarty poziom konspektu</a:t>
            </a:r>
          </a:p>
          <a:p>
            <a:pPr marL="2160000" lvl="4" indent="-216000">
              <a:spcBef>
                <a:spcPts val="283"/>
              </a:spcBef>
              <a:buClr>
                <a:srgbClr val="000000"/>
              </a:buClr>
              <a:buSzPct val="45000"/>
              <a:buFont typeface="Wingdings" charset="2"/>
              <a:buChar char=""/>
            </a:pPr>
            <a:r>
              <a:rPr lang="pl-PL" sz="1800" b="0" strike="noStrike" spc="-1">
                <a:latin typeface="Arial"/>
              </a:rPr>
              <a:t>Piąty poziom konspektu</a:t>
            </a:r>
          </a:p>
          <a:p>
            <a:pPr marL="2592000" lvl="5" indent="-216000">
              <a:spcBef>
                <a:spcPts val="283"/>
              </a:spcBef>
              <a:buClr>
                <a:srgbClr val="000000"/>
              </a:buClr>
              <a:buSzPct val="45000"/>
              <a:buFont typeface="Wingdings" charset="2"/>
              <a:buChar char=""/>
            </a:pPr>
            <a:r>
              <a:rPr lang="pl-PL" sz="1800" b="0" strike="noStrike" spc="-1">
                <a:latin typeface="Arial"/>
              </a:rPr>
              <a:t>Szósty poziom konspektu</a:t>
            </a:r>
          </a:p>
          <a:p>
            <a:pPr marL="3024000" lvl="6" indent="-216000">
              <a:spcBef>
                <a:spcPts val="283"/>
              </a:spcBef>
              <a:buClr>
                <a:srgbClr val="000000"/>
              </a:buClr>
              <a:buSzPct val="45000"/>
              <a:buFont typeface="Wingdings" charset="2"/>
              <a:buChar char=""/>
            </a:pPr>
            <a:r>
              <a:rPr lang="pl-PL" sz="1800" b="0" strike="noStrike" spc="-1">
                <a:latin typeface="Arial"/>
              </a:rPr>
              <a:t>Siódmy poziom konspektu</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iroslavsabo/young-people-survey"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l-PL" sz="5200" b="0" strike="noStrike" spc="-1">
                <a:solidFill>
                  <a:srgbClr val="000000"/>
                </a:solidFill>
                <a:latin typeface="Arial"/>
                <a:ea typeface="Arial"/>
              </a:rPr>
              <a:t>Young people survey analysis using Python</a:t>
            </a:r>
            <a:endParaRPr lang="pl-PL" sz="5200" b="0" strike="noStrike" spc="-1">
              <a:latin typeface="Arial"/>
            </a:endParaRPr>
          </a:p>
        </p:txBody>
      </p:sp>
      <p:sp>
        <p:nvSpPr>
          <p:cNvPr id="77"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pl-PL" sz="2800" b="0" strike="noStrike" spc="-1">
                <a:solidFill>
                  <a:srgbClr val="595959"/>
                </a:solidFill>
                <a:latin typeface="Arial"/>
                <a:ea typeface="Arial"/>
              </a:rPr>
              <a:t>By Krystian Plackowski</a:t>
            </a:r>
            <a:endParaRPr lang="pl-PL"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CustomShape 1"/>
          <p:cNvSpPr/>
          <p:nvPr/>
        </p:nvSpPr>
        <p:spPr>
          <a:xfrm>
            <a:off x="635508" y="225378"/>
            <a:ext cx="7879842" cy="89839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gn="ctr">
              <a:lnSpc>
                <a:spcPct val="90000"/>
              </a:lnSpc>
              <a:spcBef>
                <a:spcPct val="0"/>
              </a:spcBef>
              <a:spcAft>
                <a:spcPts val="600"/>
              </a:spcAft>
            </a:pPr>
            <a:r>
              <a:rPr lang="en-US" sz="3600" b="0" strike="noStrike" spc="-1" dirty="0">
                <a:latin typeface="+mj-lt"/>
                <a:ea typeface="+mj-ea"/>
                <a:cs typeface="+mj-cs"/>
              </a:rPr>
              <a:t>Findings</a:t>
            </a:r>
            <a:endParaRPr lang="en-US" sz="4100" b="0" strike="noStrike" spc="-1" dirty="0">
              <a:latin typeface="+mj-lt"/>
              <a:ea typeface="+mj-ea"/>
              <a:cs typeface="+mj-cs"/>
            </a:endParaRPr>
          </a:p>
        </p:txBody>
      </p:sp>
      <p:pic>
        <p:nvPicPr>
          <p:cNvPr id="9" name="Picture 8" descr="A close up of a map&#10;&#10;Description automatically generated">
            <a:extLst>
              <a:ext uri="{FF2B5EF4-FFF2-40B4-BE49-F238E27FC236}">
                <a16:creationId xmlns:a16="http://schemas.microsoft.com/office/drawing/2014/main" id="{7395E889-7649-4DC0-A189-7CEA96022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6239"/>
            <a:ext cx="3409616" cy="2141109"/>
          </a:xfrm>
          <a:prstGeom prst="rect">
            <a:avLst/>
          </a:prstGeom>
        </p:spPr>
      </p:pic>
      <p:pic>
        <p:nvPicPr>
          <p:cNvPr id="7" name="Picture 6" descr="A close up of a map&#10;&#10;Description automatically generated">
            <a:extLst>
              <a:ext uri="{FF2B5EF4-FFF2-40B4-BE49-F238E27FC236}">
                <a16:creationId xmlns:a16="http://schemas.microsoft.com/office/drawing/2014/main" id="{9EBEF157-8F03-4383-B036-BFBE61D94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499" y="1559425"/>
            <a:ext cx="5678147" cy="2853268"/>
          </a:xfrm>
          <a:prstGeom prst="rect">
            <a:avLst/>
          </a:prstGeom>
        </p:spPr>
      </p:pic>
      <p:sp>
        <p:nvSpPr>
          <p:cNvPr id="91" name="CustomShape 2"/>
          <p:cNvSpPr/>
          <p:nvPr/>
        </p:nvSpPr>
        <p:spPr>
          <a:xfrm>
            <a:off x="3479655" y="3433978"/>
            <a:ext cx="5136279" cy="128587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900" b="0" strike="noStrike" spc="-1" dirty="0"/>
          </a:p>
        </p:txBody>
      </p:sp>
    </p:spTree>
    <p:extLst>
      <p:ext uri="{BB962C8B-B14F-4D97-AF65-F5344CB8AC3E}">
        <p14:creationId xmlns:p14="http://schemas.microsoft.com/office/powerpoint/2010/main" val="31682868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8440-FC8B-4389-AA64-320A6A986F58}"/>
              </a:ext>
            </a:extLst>
          </p:cNvPr>
          <p:cNvSpPr>
            <a:spLocks noGrp="1"/>
          </p:cNvSpPr>
          <p:nvPr>
            <p:ph type="title"/>
          </p:nvPr>
        </p:nvSpPr>
        <p:spPr>
          <a:xfrm>
            <a:off x="635508" y="225378"/>
            <a:ext cx="7879842" cy="898398"/>
          </a:xfrm>
        </p:spPr>
        <p:txBody>
          <a:bodyPr vert="horz" lIns="91440" tIns="45720" rIns="91440" bIns="45720" rtlCol="0" anchor="b">
            <a:normAutofit/>
          </a:bodyPr>
          <a:lstStyle/>
          <a:p>
            <a:pPr algn="ctr"/>
            <a:r>
              <a:rPr lang="en-US" sz="3600" dirty="0"/>
              <a:t>Outliers</a:t>
            </a:r>
            <a:endParaRPr lang="en-US" sz="4100" dirty="0"/>
          </a:p>
        </p:txBody>
      </p:sp>
      <p:pic>
        <p:nvPicPr>
          <p:cNvPr id="7" name="Picture 6" descr="A close up of a piece of paper&#10;&#10;Description automatically generated">
            <a:extLst>
              <a:ext uri="{FF2B5EF4-FFF2-40B4-BE49-F238E27FC236}">
                <a16:creationId xmlns:a16="http://schemas.microsoft.com/office/drawing/2014/main" id="{29AE0F08-3307-4B94-ABC6-FF609F561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80" y="1091368"/>
            <a:ext cx="4530680" cy="361321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780F391-9D1B-421A-81E4-A07B57D32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185" y="2209800"/>
            <a:ext cx="3640192" cy="2390842"/>
          </a:xfrm>
          <a:prstGeom prst="rect">
            <a:avLst/>
          </a:prstGeom>
        </p:spPr>
      </p:pic>
    </p:spTree>
    <p:extLst>
      <p:ext uri="{BB962C8B-B14F-4D97-AF65-F5344CB8AC3E}">
        <p14:creationId xmlns:p14="http://schemas.microsoft.com/office/powerpoint/2010/main" val="241040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271F-A9D1-4613-AB83-F5546D434325}"/>
              </a:ext>
            </a:extLst>
          </p:cNvPr>
          <p:cNvSpPr>
            <a:spLocks noGrp="1"/>
          </p:cNvSpPr>
          <p:nvPr>
            <p:ph type="title"/>
          </p:nvPr>
        </p:nvSpPr>
        <p:spPr>
          <a:xfrm>
            <a:off x="628649" y="218317"/>
            <a:ext cx="7886699" cy="699516"/>
          </a:xfrm>
        </p:spPr>
        <p:txBody>
          <a:bodyPr vert="horz" lIns="91440" tIns="45720" rIns="91440" bIns="45720" rtlCol="0" anchor="b">
            <a:normAutofit/>
          </a:bodyPr>
          <a:lstStyle/>
          <a:p>
            <a:pPr algn="ctr"/>
            <a:r>
              <a:rPr lang="pl-PL" sz="3600" kern="1200" dirty="0">
                <a:solidFill>
                  <a:schemeClr val="tx1"/>
                </a:solidFill>
                <a:latin typeface="+mj-lt"/>
                <a:ea typeface="+mj-ea"/>
                <a:cs typeface="+mj-cs"/>
              </a:rPr>
              <a:t>BMI </a:t>
            </a:r>
            <a:r>
              <a:rPr lang="pl-PL" sz="3600" kern="1200" dirty="0" err="1">
                <a:solidFill>
                  <a:schemeClr val="tx1"/>
                </a:solidFill>
                <a:latin typeface="+mj-lt"/>
                <a:ea typeface="+mj-ea"/>
                <a:cs typeface="+mj-cs"/>
              </a:rPr>
              <a:t>distribution</a:t>
            </a:r>
            <a:endParaRPr lang="en-US" sz="36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92CAD049-712E-42B6-B806-E8D5B564BE12}"/>
              </a:ext>
            </a:extLst>
          </p:cNvPr>
          <p:cNvSpPr>
            <a:spLocks noGrp="1"/>
          </p:cNvSpPr>
          <p:nvPr>
            <p:ph type="subTitle"/>
          </p:nvPr>
        </p:nvSpPr>
        <p:spPr>
          <a:xfrm>
            <a:off x="628649" y="1001794"/>
            <a:ext cx="7886699" cy="315468"/>
          </a:xfrm>
        </p:spPr>
        <p:txBody>
          <a:bodyPr vert="horz" lIns="91440" tIns="45720" rIns="91440" bIns="45720" rtlCol="0">
            <a:normAutofit/>
          </a:bodyPr>
          <a:lstStyle/>
          <a:p>
            <a:pPr algn="ctr">
              <a:spcBef>
                <a:spcPts val="1000"/>
              </a:spcBef>
            </a:pPr>
            <a:endParaRPr lang="en-US" sz="1500" kern="1200" dirty="0">
              <a:solidFill>
                <a:schemeClr val="tx1"/>
              </a:solidFill>
              <a:latin typeface="+mn-lt"/>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462F158A-1E8D-4FF8-9F93-50225668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815" y="1397850"/>
            <a:ext cx="5474368" cy="3330560"/>
          </a:xfrm>
          <a:prstGeom prst="rect">
            <a:avLst/>
          </a:prstGeom>
        </p:spPr>
      </p:pic>
    </p:spTree>
    <p:extLst>
      <p:ext uri="{BB962C8B-B14F-4D97-AF65-F5344CB8AC3E}">
        <p14:creationId xmlns:p14="http://schemas.microsoft.com/office/powerpoint/2010/main" val="153130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D2D2-8488-43BC-A070-789542907162}"/>
              </a:ext>
            </a:extLst>
          </p:cNvPr>
          <p:cNvSpPr>
            <a:spLocks noGrp="1"/>
          </p:cNvSpPr>
          <p:nvPr>
            <p:ph type="title"/>
          </p:nvPr>
        </p:nvSpPr>
        <p:spPr>
          <a:xfrm>
            <a:off x="2503347" y="113137"/>
            <a:ext cx="4489124" cy="1204675"/>
          </a:xfrm>
        </p:spPr>
        <p:txBody>
          <a:bodyPr vert="horz" lIns="91440" tIns="45720" rIns="91440" bIns="45720" rtlCol="0" anchor="ctr">
            <a:normAutofit/>
          </a:bodyPr>
          <a:lstStyle/>
          <a:p>
            <a:r>
              <a:rPr lang="pl-PL" sz="2400" dirty="0" err="1"/>
              <a:t>Faith</a:t>
            </a:r>
            <a:r>
              <a:rPr lang="pl-PL" sz="2400" dirty="0"/>
              <a:t> in </a:t>
            </a:r>
            <a:r>
              <a:rPr lang="pl-PL" sz="2400" dirty="0" err="1"/>
              <a:t>God</a:t>
            </a:r>
            <a:r>
              <a:rPr lang="pl-PL" sz="2400" dirty="0"/>
              <a:t> </a:t>
            </a:r>
            <a:r>
              <a:rPr lang="pl-PL" sz="2400" dirty="0" err="1"/>
              <a:t>comparision</a:t>
            </a:r>
            <a:endParaRPr lang="en-US" sz="2400" dirty="0"/>
          </a:p>
        </p:txBody>
      </p:sp>
      <p:pic>
        <p:nvPicPr>
          <p:cNvPr id="5" name="Picture 4" descr="A picture containing drawing&#10;&#10;Description automatically generated">
            <a:extLst>
              <a:ext uri="{FF2B5EF4-FFF2-40B4-BE49-F238E27FC236}">
                <a16:creationId xmlns:a16="http://schemas.microsoft.com/office/drawing/2014/main" id="{804932AA-EE7C-4152-9B3E-0CEE93C1E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66" y="1961499"/>
            <a:ext cx="3950562" cy="2490769"/>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750FA741-32F6-41AA-A31F-65E5677D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372" y="1921310"/>
            <a:ext cx="3950561" cy="2571148"/>
          </a:xfrm>
          <a:prstGeom prst="rect">
            <a:avLst/>
          </a:prstGeom>
        </p:spPr>
      </p:pic>
      <p:sp>
        <p:nvSpPr>
          <p:cNvPr id="3" name="Subtitle 2">
            <a:extLst>
              <a:ext uri="{FF2B5EF4-FFF2-40B4-BE49-F238E27FC236}">
                <a16:creationId xmlns:a16="http://schemas.microsoft.com/office/drawing/2014/main" id="{CBE19440-AC79-47F1-B956-7851CB386568}"/>
              </a:ext>
            </a:extLst>
          </p:cNvPr>
          <p:cNvSpPr>
            <a:spLocks noGrp="1"/>
          </p:cNvSpPr>
          <p:nvPr>
            <p:ph type="subTitle"/>
          </p:nvPr>
        </p:nvSpPr>
        <p:spPr>
          <a:xfrm>
            <a:off x="311760" y="1152360"/>
            <a:ext cx="8519760" cy="3415680"/>
          </a:xfrm>
        </p:spPr>
        <p:txBody>
          <a:bodyPr/>
          <a:lstStyle/>
          <a:p>
            <a:pPr marL="0" indent="0">
              <a:buNone/>
            </a:pPr>
            <a:endParaRPr lang="en-GB" dirty="0"/>
          </a:p>
        </p:txBody>
      </p:sp>
    </p:spTree>
    <p:extLst>
      <p:ext uri="{BB962C8B-B14F-4D97-AF65-F5344CB8AC3E}">
        <p14:creationId xmlns:p14="http://schemas.microsoft.com/office/powerpoint/2010/main" val="186533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Limitations</a:t>
            </a:r>
            <a:endParaRPr lang="pl-PL" sz="2800" b="0" strike="noStrike" spc="-1">
              <a:latin typeface="Arial"/>
            </a:endParaRPr>
          </a:p>
        </p:txBody>
      </p:sp>
      <p:sp>
        <p:nvSpPr>
          <p:cNvPr id="93"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pl-PL" sz="1800" b="0" strike="noStrike" spc="-1">
                <a:solidFill>
                  <a:srgbClr val="595959"/>
                </a:solidFill>
                <a:latin typeface="Arial"/>
                <a:ea typeface="Arial"/>
              </a:rPr>
              <a:t>The dataset consist of informations from one country in Europe and all people surveyed are aged 15-30 years. Though the data is gathered from various places in Slovakia, there is a big chance that features like BMI and faith will vary if compared with another country. Phobias analysis is likely to agree amoung well rich countries. Old people are likely of be outliers aswell.</a:t>
            </a:r>
            <a:endParaRPr lang="pl-PL" sz="1800" b="0" strike="noStrike" spc="-1">
              <a:latin typeface="Arial"/>
            </a:endParaRPr>
          </a:p>
          <a:p>
            <a:pPr>
              <a:lnSpc>
                <a:spcPct val="115000"/>
              </a:lnSpc>
            </a:pPr>
            <a:endParaRPr lang="pl-PL" sz="1800" b="0" strike="noStrike" spc="-1">
              <a:latin typeface="Arial"/>
            </a:endParaRPr>
          </a:p>
          <a:p>
            <a:pPr>
              <a:lnSpc>
                <a:spcPct val="115000"/>
              </a:lnSpc>
            </a:pPr>
            <a:endParaRPr lang="pl-PL"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Conclusions</a:t>
            </a:r>
            <a:endParaRPr lang="pl-PL" sz="2800" b="0" strike="noStrike" spc="-1">
              <a:latin typeface="Arial"/>
            </a:endParaRPr>
          </a:p>
        </p:txBody>
      </p:sp>
      <p:sp>
        <p:nvSpPr>
          <p:cNvPr id="95"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600" b="0" strike="noStrike" spc="-1" dirty="0" err="1">
                <a:solidFill>
                  <a:srgbClr val="595959"/>
                </a:solidFill>
                <a:latin typeface="Arial"/>
                <a:ea typeface="Arial"/>
              </a:rPr>
              <a:t>There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seem</a:t>
            </a:r>
            <a:r>
              <a:rPr lang="pl-PL" sz="1600" b="0" strike="noStrike" spc="-1" dirty="0">
                <a:solidFill>
                  <a:srgbClr val="595959"/>
                </a:solidFill>
                <a:latin typeface="Arial"/>
                <a:ea typeface="Arial"/>
              </a:rPr>
              <a:t> to be </a:t>
            </a:r>
            <a:r>
              <a:rPr lang="pl-PL" sz="1600" b="0" strike="noStrike" spc="-1" dirty="0" err="1">
                <a:solidFill>
                  <a:srgbClr val="595959"/>
                </a:solidFill>
                <a:latin typeface="Arial"/>
                <a:ea typeface="Arial"/>
              </a:rPr>
              <a:t>tree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kinds</a:t>
            </a:r>
            <a:r>
              <a:rPr lang="pl-PL" sz="1600" b="0" strike="noStrike" spc="-1" dirty="0">
                <a:solidFill>
                  <a:srgbClr val="595959"/>
                </a:solidFill>
                <a:latin typeface="Arial"/>
                <a:ea typeface="Arial"/>
              </a:rPr>
              <a:t> of </a:t>
            </a:r>
            <a:r>
              <a:rPr lang="pl-PL" sz="1600" b="0" strike="noStrike" spc="-1" dirty="0" err="1">
                <a:solidFill>
                  <a:srgbClr val="595959"/>
                </a:solidFill>
                <a:latin typeface="Arial"/>
                <a:ea typeface="Arial"/>
              </a:rPr>
              <a:t>correlated</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fobias</a:t>
            </a:r>
            <a:r>
              <a:rPr lang="pl-PL" sz="1600" b="0" strike="noStrike" spc="-1" dirty="0">
                <a:solidFill>
                  <a:srgbClr val="595959"/>
                </a:solidFill>
                <a:latin typeface="Arial"/>
                <a:ea typeface="Arial"/>
              </a:rPr>
              <a:t>: 1-animals (</a:t>
            </a:r>
            <a:r>
              <a:rPr lang="pl-PL" sz="1600" b="0" strike="noStrike" spc="-1" dirty="0" err="1">
                <a:solidFill>
                  <a:srgbClr val="595959"/>
                </a:solidFill>
                <a:latin typeface="Arial"/>
                <a:ea typeface="Arial"/>
              </a:rPr>
              <a:t>Rats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Snakes</a:t>
            </a:r>
            <a:r>
              <a:rPr lang="pl-PL" sz="1600" b="0" strike="noStrike" spc="-1" dirty="0">
                <a:solidFill>
                  <a:srgbClr val="595959"/>
                </a:solidFill>
                <a:latin typeface="Arial"/>
                <a:ea typeface="Arial"/>
              </a:rPr>
              <a:t>, Dangerous </a:t>
            </a:r>
            <a:r>
              <a:rPr lang="pl-PL" sz="1600" b="0" strike="noStrike" spc="-1" dirty="0" err="1">
                <a:solidFill>
                  <a:srgbClr val="595959"/>
                </a:solidFill>
                <a:latin typeface="Arial"/>
                <a:ea typeface="Arial"/>
              </a:rPr>
              <a:t>dogs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Spiders</a:t>
            </a:r>
            <a:r>
              <a:rPr lang="pl-PL" sz="1600" b="0" strike="noStrike" spc="-1" dirty="0">
                <a:solidFill>
                  <a:srgbClr val="595959"/>
                </a:solidFill>
                <a:latin typeface="Arial"/>
                <a:ea typeface="Arial"/>
              </a:rPr>
              <a:t>), 2-nature (</a:t>
            </a:r>
            <a:r>
              <a:rPr lang="pl-PL" sz="1600" b="0" strike="noStrike" spc="-1" dirty="0" err="1">
                <a:solidFill>
                  <a:srgbClr val="595959"/>
                </a:solidFill>
                <a:latin typeface="Arial"/>
                <a:ea typeface="Arial"/>
              </a:rPr>
              <a:t>Darkness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Storm</a:t>
            </a:r>
            <a:r>
              <a:rPr lang="pl-PL" sz="1600" b="0" strike="noStrike" spc="-1" dirty="0">
                <a:solidFill>
                  <a:srgbClr val="595959"/>
                </a:solidFill>
                <a:latin typeface="Arial"/>
                <a:ea typeface="Arial"/>
              </a:rPr>
              <a:t>, Flying), 3-social (</a:t>
            </a:r>
            <a:r>
              <a:rPr lang="pl-PL" sz="1600" b="0" strike="noStrike" spc="-1" dirty="0" err="1">
                <a:solidFill>
                  <a:srgbClr val="595959"/>
                </a:solidFill>
                <a:latin typeface="Arial"/>
                <a:ea typeface="Arial"/>
              </a:rPr>
              <a:t>Fear</a:t>
            </a:r>
            <a:r>
              <a:rPr lang="pl-PL" sz="1600" b="0" strike="noStrike" spc="-1" dirty="0">
                <a:solidFill>
                  <a:srgbClr val="595959"/>
                </a:solidFill>
                <a:latin typeface="Arial"/>
                <a:ea typeface="Arial"/>
              </a:rPr>
              <a:t> of public </a:t>
            </a:r>
            <a:r>
              <a:rPr lang="pl-PL" sz="1600" b="0" strike="noStrike" spc="-1" dirty="0" err="1">
                <a:solidFill>
                  <a:srgbClr val="595959"/>
                </a:solidFill>
                <a:latin typeface="Arial"/>
                <a:ea typeface="Arial"/>
              </a:rPr>
              <a:t>speaking</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Heights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Ageing</a:t>
            </a:r>
            <a:r>
              <a:rPr lang="pl-PL" sz="1600" b="0" strike="noStrike" spc="-1" dirty="0">
                <a:solidFill>
                  <a:srgbClr val="595959"/>
                </a:solidFill>
                <a:latin typeface="Arial"/>
                <a:ea typeface="Arial"/>
              </a:rPr>
              <a:t>).</a:t>
            </a:r>
            <a:endParaRPr lang="pl-PL" sz="1600" b="0" strike="noStrike" spc="-1" dirty="0">
              <a:latin typeface="Arial"/>
            </a:endParaRPr>
          </a:p>
          <a:p>
            <a:pPr>
              <a:lnSpc>
                <a:spcPct val="115000"/>
              </a:lnSpc>
              <a:spcAft>
                <a:spcPts val="1599"/>
              </a:spcAft>
            </a:pPr>
            <a:r>
              <a:rPr lang="pl-PL" sz="1600" b="0" strike="noStrike" spc="-1" dirty="0">
                <a:solidFill>
                  <a:srgbClr val="595959"/>
                </a:solidFill>
                <a:latin typeface="Arial"/>
                <a:ea typeface="Arial"/>
              </a:rPr>
              <a:t>People </a:t>
            </a:r>
            <a:r>
              <a:rPr lang="pl-PL" sz="1600" b="0" strike="noStrike" spc="-1" dirty="0" err="1">
                <a:solidFill>
                  <a:srgbClr val="595959"/>
                </a:solidFill>
                <a:latin typeface="Arial"/>
                <a:ea typeface="Arial"/>
              </a:rPr>
              <a:t>seem</a:t>
            </a:r>
            <a:r>
              <a:rPr lang="pl-PL" sz="1600" b="0" strike="noStrike" spc="-1" dirty="0">
                <a:solidFill>
                  <a:srgbClr val="595959"/>
                </a:solidFill>
                <a:latin typeface="Arial"/>
                <a:ea typeface="Arial"/>
              </a:rPr>
              <a:t> to </a:t>
            </a:r>
            <a:r>
              <a:rPr lang="pl-PL" sz="1600" b="0" strike="noStrike" spc="-1" dirty="0" err="1">
                <a:solidFill>
                  <a:srgbClr val="595959"/>
                </a:solidFill>
                <a:latin typeface="Arial"/>
                <a:ea typeface="Arial"/>
              </a:rPr>
              <a:t>divide</a:t>
            </a:r>
            <a:r>
              <a:rPr lang="pl-PL" sz="1600" b="0" strike="noStrike" spc="-1" dirty="0">
                <a:solidFill>
                  <a:srgbClr val="595959"/>
                </a:solidFill>
                <a:latin typeface="Arial"/>
                <a:ea typeface="Arial"/>
              </a:rPr>
              <a:t> in 4 </a:t>
            </a:r>
            <a:r>
              <a:rPr lang="pl-PL" sz="1600" b="0" strike="noStrike" spc="-1" dirty="0" err="1">
                <a:solidFill>
                  <a:srgbClr val="595959"/>
                </a:solidFill>
                <a:latin typeface="Arial"/>
                <a:ea typeface="Arial"/>
              </a:rPr>
              <a:t>different</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types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considering</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phobias</a:t>
            </a:r>
            <a:r>
              <a:rPr lang="pl-PL" sz="1600" b="0" strike="noStrike" spc="-1" dirty="0">
                <a:solidFill>
                  <a:srgbClr val="595959"/>
                </a:solidFill>
                <a:latin typeface="Arial"/>
                <a:ea typeface="Arial"/>
              </a:rPr>
              <a:t>: 1-scared of </a:t>
            </a:r>
            <a:r>
              <a:rPr lang="pl-PL" sz="1600" b="0" strike="noStrike" spc="-1" dirty="0" err="1">
                <a:solidFill>
                  <a:srgbClr val="595959"/>
                </a:solidFill>
                <a:latin typeface="Arial"/>
                <a:ea typeface="Arial"/>
              </a:rPr>
              <a:t>nothing</a:t>
            </a:r>
            <a:r>
              <a:rPr lang="pl-PL" sz="1600" b="0" strike="noStrike" spc="-1" dirty="0">
                <a:solidFill>
                  <a:srgbClr val="595959"/>
                </a:solidFill>
                <a:latin typeface="Arial"/>
                <a:ea typeface="Arial"/>
              </a:rPr>
              <a:t>, 2-scared of </a:t>
            </a:r>
            <a:r>
              <a:rPr lang="pl-PL" sz="1600" b="0" strike="noStrike" spc="-1" dirty="0" err="1">
                <a:solidFill>
                  <a:srgbClr val="595959"/>
                </a:solidFill>
                <a:latin typeface="Arial"/>
                <a:ea typeface="Arial"/>
              </a:rPr>
              <a:t>various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animals</a:t>
            </a:r>
            <a:r>
              <a:rPr lang="pl-PL" sz="1600" b="0" strike="noStrike" spc="-1" dirty="0">
                <a:solidFill>
                  <a:srgbClr val="595959"/>
                </a:solidFill>
                <a:latin typeface="Arial"/>
                <a:ea typeface="Arial"/>
              </a:rPr>
              <a:t>, 3-scared of </a:t>
            </a:r>
            <a:r>
              <a:rPr lang="pl-PL" sz="1600" b="0" strike="noStrike" spc="-1" dirty="0" err="1">
                <a:solidFill>
                  <a:srgbClr val="595959"/>
                </a:solidFill>
                <a:latin typeface="Arial"/>
                <a:ea typeface="Arial"/>
              </a:rPr>
              <a:t>everything</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except</a:t>
            </a:r>
            <a:r>
              <a:rPr lang="pl-PL" sz="1600" b="0" strike="noStrike" spc="-1" dirty="0">
                <a:solidFill>
                  <a:srgbClr val="595959"/>
                </a:solidFill>
                <a:latin typeface="Arial"/>
                <a:ea typeface="Arial"/>
              </a:rPr>
              <a:t> of </a:t>
            </a:r>
            <a:r>
              <a:rPr lang="pl-PL" sz="1600" b="0" strike="noStrike" spc="-1" dirty="0" err="1">
                <a:solidFill>
                  <a:srgbClr val="595959"/>
                </a:solidFill>
                <a:latin typeface="Arial"/>
                <a:ea typeface="Arial"/>
              </a:rPr>
              <a:t>animals</a:t>
            </a:r>
            <a:r>
              <a:rPr lang="pl-PL" sz="1600" b="0" strike="noStrike" spc="-1" dirty="0">
                <a:solidFill>
                  <a:srgbClr val="595959"/>
                </a:solidFill>
                <a:latin typeface="Arial"/>
                <a:ea typeface="Arial"/>
              </a:rPr>
              <a:t>, 4-scared of </a:t>
            </a:r>
            <a:r>
              <a:rPr lang="pl-PL" sz="1600" b="0" strike="noStrike" spc="-1" dirty="0" err="1">
                <a:solidFill>
                  <a:srgbClr val="595959"/>
                </a:solidFill>
                <a:latin typeface="Arial"/>
                <a:ea typeface="Arial"/>
              </a:rPr>
              <a:t>everything</a:t>
            </a:r>
            <a:r>
              <a:rPr lang="pl-PL" sz="1600" b="0" strike="noStrike" spc="-1" dirty="0">
                <a:solidFill>
                  <a:srgbClr val="595959"/>
                </a:solidFill>
                <a:latin typeface="Arial"/>
                <a:ea typeface="Arial"/>
              </a:rPr>
              <a:t>.</a:t>
            </a:r>
            <a:endParaRPr lang="pl-PL" sz="1600" b="0" strike="noStrike" spc="-1" dirty="0">
              <a:latin typeface="Arial"/>
            </a:endParaRPr>
          </a:p>
          <a:p>
            <a:pPr>
              <a:lnSpc>
                <a:spcPct val="115000"/>
              </a:lnSpc>
              <a:spcAft>
                <a:spcPts val="1599"/>
              </a:spcAft>
            </a:pPr>
            <a:r>
              <a:rPr lang="pl-PL" sz="1600" b="0" strike="noStrike" spc="-1" dirty="0" err="1">
                <a:solidFill>
                  <a:srgbClr val="595959"/>
                </a:solidFill>
                <a:latin typeface="Arial"/>
                <a:ea typeface="Arial"/>
              </a:rPr>
              <a:t>Outliners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mostly</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woman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who</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enjoy</a:t>
            </a:r>
            <a:r>
              <a:rPr lang="pl-PL" sz="1600" b="0" strike="noStrike" spc="-1" dirty="0">
                <a:solidFill>
                  <a:srgbClr val="595959"/>
                </a:solidFill>
                <a:latin typeface="Arial"/>
                <a:ea typeface="Arial"/>
              </a:rPr>
              <a:t> pop </a:t>
            </a:r>
            <a:r>
              <a:rPr lang="pl-PL" sz="1600" b="0" strike="noStrike" spc="-1" dirty="0" err="1">
                <a:solidFill>
                  <a:srgbClr val="595959"/>
                </a:solidFill>
                <a:latin typeface="Arial"/>
                <a:ea typeface="Arial"/>
              </a:rPr>
              <a:t>music</a:t>
            </a:r>
            <a:r>
              <a:rPr lang="pl-PL" sz="1600" b="0" strike="noStrike" spc="-1" dirty="0">
                <a:solidFill>
                  <a:srgbClr val="595959"/>
                </a:solidFill>
                <a:latin typeface="Arial"/>
                <a:ea typeface="Arial"/>
              </a:rPr>
              <a:t>.</a:t>
            </a:r>
            <a:endParaRPr lang="pl-PL" sz="1600" b="0" strike="noStrike" spc="-1" dirty="0">
              <a:latin typeface="Arial"/>
            </a:endParaRPr>
          </a:p>
          <a:p>
            <a:pPr>
              <a:lnSpc>
                <a:spcPct val="115000"/>
              </a:lnSpc>
              <a:spcAft>
                <a:spcPts val="1599"/>
              </a:spcAft>
            </a:pPr>
            <a:r>
              <a:rPr lang="pl-PL" sz="1600" b="0" strike="noStrike" spc="-1" dirty="0">
                <a:solidFill>
                  <a:srgbClr val="595959"/>
                </a:solidFill>
                <a:latin typeface="Arial"/>
                <a:ea typeface="Arial"/>
              </a:rPr>
              <a:t>In </a:t>
            </a:r>
            <a:r>
              <a:rPr lang="pl-PL" sz="1600" b="0" strike="noStrike" spc="-1" dirty="0" err="1">
                <a:solidFill>
                  <a:srgbClr val="595959"/>
                </a:solidFill>
                <a:latin typeface="Arial"/>
                <a:ea typeface="Arial"/>
              </a:rPr>
              <a:t>Slovakia</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women’s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average</a:t>
            </a:r>
            <a:r>
              <a:rPr lang="pl-PL" sz="1600" b="0" strike="noStrike" spc="-1" dirty="0">
                <a:solidFill>
                  <a:srgbClr val="595959"/>
                </a:solidFill>
                <a:latin typeface="Arial"/>
                <a:ea typeface="Arial"/>
              </a:rPr>
              <a:t> BMI </a:t>
            </a:r>
            <a:r>
              <a:rPr lang="pl-PL" sz="1600" b="0" strike="noStrike" spc="-1" dirty="0" err="1">
                <a:solidFill>
                  <a:srgbClr val="595959"/>
                </a:solidFill>
                <a:latin typeface="Arial"/>
                <a:ea typeface="Arial"/>
              </a:rPr>
              <a:t>is</a:t>
            </a:r>
            <a:r>
              <a:rPr lang="pl-PL" sz="1600" b="0" strike="noStrike" spc="-1" dirty="0">
                <a:solidFill>
                  <a:srgbClr val="595959"/>
                </a:solidFill>
                <a:latin typeface="Arial"/>
                <a:ea typeface="Arial"/>
              </a:rPr>
              <a:t> 20, </a:t>
            </a:r>
            <a:r>
              <a:rPr lang="pl-PL" sz="1600" b="0" strike="noStrike" spc="-1" dirty="0" err="1">
                <a:solidFill>
                  <a:srgbClr val="595959"/>
                </a:solidFill>
                <a:latin typeface="Arial"/>
                <a:ea typeface="Arial"/>
              </a:rPr>
              <a:t>where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men’s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is</a:t>
            </a:r>
            <a:r>
              <a:rPr lang="pl-PL" sz="1600" b="0" strike="noStrike" spc="-1" dirty="0">
                <a:solidFill>
                  <a:srgbClr val="595959"/>
                </a:solidFill>
                <a:latin typeface="Arial"/>
                <a:ea typeface="Arial"/>
              </a:rPr>
              <a:t> 24.</a:t>
            </a:r>
            <a:endParaRPr lang="pl-PL" sz="1600" b="0" strike="noStrike" spc="-1" dirty="0">
              <a:latin typeface="Arial"/>
            </a:endParaRPr>
          </a:p>
          <a:p>
            <a:pPr>
              <a:lnSpc>
                <a:spcPct val="115000"/>
              </a:lnSpc>
              <a:spcAft>
                <a:spcPts val="1599"/>
              </a:spcAft>
            </a:pPr>
            <a:r>
              <a:rPr lang="pl-PL" sz="1600" b="0" strike="noStrike" spc="-1" dirty="0" err="1">
                <a:solidFill>
                  <a:srgbClr val="595959"/>
                </a:solidFill>
                <a:latin typeface="Arial"/>
                <a:ea typeface="Arial"/>
              </a:rPr>
              <a:t>Woman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more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likely</a:t>
            </a:r>
            <a:r>
              <a:rPr lang="pl-PL" sz="1600" b="0" strike="noStrike" spc="-1" dirty="0">
                <a:solidFill>
                  <a:srgbClr val="595959"/>
                </a:solidFill>
                <a:latin typeface="Arial"/>
                <a:ea typeface="Arial"/>
              </a:rPr>
              <a:t> to be </a:t>
            </a:r>
            <a:r>
              <a:rPr lang="pl-PL" sz="1600" b="0" strike="noStrike" spc="-1" dirty="0" err="1">
                <a:solidFill>
                  <a:srgbClr val="595959"/>
                </a:solidFill>
                <a:latin typeface="Arial"/>
                <a:ea typeface="Arial"/>
              </a:rPr>
              <a:t>religious</a:t>
            </a:r>
            <a:r>
              <a:rPr lang="pl-PL" sz="1600" b="0" strike="noStrike" spc="-1" dirty="0">
                <a:solidFill>
                  <a:srgbClr val="595959"/>
                </a:solidFill>
                <a:latin typeface="Arial"/>
                <a:ea typeface="Arial"/>
              </a:rPr>
              <a:t>. 36% of </a:t>
            </a:r>
            <a:r>
              <a:rPr lang="pl-PL" sz="1600" b="0" strike="noStrike" spc="-1" dirty="0" err="1">
                <a:solidFill>
                  <a:srgbClr val="595959"/>
                </a:solidFill>
                <a:latin typeface="Arial"/>
                <a:ea typeface="Arial"/>
              </a:rPr>
              <a:t>woman</a:t>
            </a:r>
            <a:r>
              <a:rPr lang="pl-PL" sz="1600" b="0" strike="noStrike" spc="-1" dirty="0">
                <a:solidFill>
                  <a:srgbClr val="595959"/>
                </a:solidFill>
                <a:latin typeface="Arial"/>
                <a:ea typeface="Arial"/>
              </a:rPr>
              <a:t> and 25% of men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strongly</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religious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where</a:t>
            </a:r>
            <a:r>
              <a:rPr lang="pl-PL" sz="1600" b="0" strike="noStrike" spc="-1" dirty="0">
                <a:solidFill>
                  <a:srgbClr val="595959"/>
                </a:solidFill>
                <a:latin typeface="Arial"/>
                <a:ea typeface="Arial"/>
              </a:rPr>
              <a:t> 15% of </a:t>
            </a:r>
            <a:r>
              <a:rPr lang="pl-PL" sz="1600" b="0" strike="noStrike" spc="-1" dirty="0" err="1">
                <a:solidFill>
                  <a:srgbClr val="595959"/>
                </a:solidFill>
                <a:latin typeface="Arial"/>
                <a:ea typeface="Arial"/>
              </a:rPr>
              <a:t>woman</a:t>
            </a:r>
            <a:r>
              <a:rPr lang="pl-PL" sz="1600" b="0" strike="noStrike" spc="-1" dirty="0">
                <a:solidFill>
                  <a:srgbClr val="595959"/>
                </a:solidFill>
                <a:latin typeface="Arial"/>
                <a:ea typeface="Arial"/>
              </a:rPr>
              <a:t> and 24% men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atheists</a:t>
            </a:r>
            <a:r>
              <a:rPr lang="pl-PL" sz="1600" b="0" strike="noStrike" spc="-1" dirty="0">
                <a:solidFill>
                  <a:srgbClr val="595959"/>
                </a:solidFill>
                <a:latin typeface="Arial"/>
                <a:ea typeface="Arial"/>
              </a:rPr>
              <a:t>.</a:t>
            </a:r>
            <a:endParaRPr lang="pl-PL" sz="1600" b="0" strike="noStrike" spc="-1" dirty="0">
              <a:latin typeface="Arial"/>
            </a:endParaRPr>
          </a:p>
          <a:p>
            <a:pPr>
              <a:lnSpc>
                <a:spcPct val="115000"/>
              </a:lnSpc>
              <a:spcAft>
                <a:spcPts val="1599"/>
              </a:spcAft>
            </a:pPr>
            <a:endParaRPr lang="pl-PL"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References</a:t>
            </a:r>
            <a:endParaRPr lang="pl-PL" sz="2800" b="0" strike="noStrike" spc="-1">
              <a:latin typeface="Arial"/>
            </a:endParaRPr>
          </a:p>
        </p:txBody>
      </p:sp>
      <p:sp>
        <p:nvSpPr>
          <p:cNvPr id="97"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800" b="0" strike="noStrike" spc="-1">
                <a:solidFill>
                  <a:srgbClr val="595959"/>
                </a:solidFill>
                <a:latin typeface="Arial"/>
                <a:ea typeface="Arial"/>
              </a:rPr>
              <a:t>Two custom functions for convenient ploting of clustering analysis algorithm results were borrowed from EDX course „Python for Data Science” prepared by University of San Diego in California.</a:t>
            </a:r>
            <a:endParaRPr lang="pl-PL"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Abstract</a:t>
            </a:r>
            <a:endParaRPr lang="pl-PL" sz="2800" b="0" strike="noStrike" spc="-1">
              <a:latin typeface="Arial"/>
            </a:endParaRPr>
          </a:p>
        </p:txBody>
      </p:sp>
      <p:sp>
        <p:nvSpPr>
          <p:cNvPr id="79"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800" b="0" strike="noStrike" spc="-1" dirty="0">
                <a:solidFill>
                  <a:srgbClr val="595959"/>
                </a:solidFill>
                <a:latin typeface="Arial"/>
                <a:ea typeface="Arial"/>
              </a:rPr>
              <a:t>The </a:t>
            </a:r>
            <a:r>
              <a:rPr lang="pl-PL" sz="1800" b="0" strike="noStrike" spc="-1" dirty="0" err="1">
                <a:solidFill>
                  <a:srgbClr val="595959"/>
                </a:solidFill>
                <a:latin typeface="Arial"/>
                <a:ea typeface="Arial"/>
              </a:rPr>
              <a:t>work</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aims</a:t>
            </a:r>
            <a:r>
              <a:rPr lang="pl-PL" sz="1800" b="0" strike="noStrike" spc="-1" dirty="0">
                <a:solidFill>
                  <a:srgbClr val="595959"/>
                </a:solidFill>
                <a:latin typeface="Arial"/>
                <a:ea typeface="Arial"/>
              </a:rPr>
              <a:t> to </a:t>
            </a:r>
            <a:r>
              <a:rPr lang="pl-PL" sz="1800" b="0" strike="noStrike" spc="-1" dirty="0" err="1">
                <a:solidFill>
                  <a:srgbClr val="595959"/>
                </a:solidFill>
                <a:latin typeface="Arial"/>
                <a:ea typeface="Arial"/>
              </a:rPr>
              <a:t>answer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questions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about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social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behaviour</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young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age</a:t>
            </a:r>
            <a:r>
              <a:rPr lang="pl-PL" sz="1800" b="0" strike="noStrike" spc="-1" dirty="0">
                <a:solidFill>
                  <a:srgbClr val="595959"/>
                </a:solidFill>
                <a:latin typeface="Arial"/>
                <a:ea typeface="Arial"/>
              </a:rPr>
              <a:t> 15-30). The </a:t>
            </a:r>
            <a:r>
              <a:rPr lang="pl-PL" sz="1800" b="0" strike="noStrike" spc="-1" dirty="0" err="1">
                <a:solidFill>
                  <a:srgbClr val="595959"/>
                </a:solidFill>
                <a:latin typeface="Arial"/>
                <a:ea typeface="Arial"/>
              </a:rPr>
              <a:t>dataset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consists</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survey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responses</a:t>
            </a:r>
            <a:r>
              <a:rPr lang="pl-PL" sz="1800" b="0" strike="noStrike" spc="-1" dirty="0">
                <a:solidFill>
                  <a:srgbClr val="595959"/>
                </a:solidFill>
                <a:latin typeface="Arial"/>
                <a:ea typeface="Arial"/>
              </a:rPr>
              <a:t> of 1010 </a:t>
            </a:r>
            <a:r>
              <a:rPr lang="pl-PL" sz="1800" b="0" strike="noStrike" spc="-1" dirty="0" err="1">
                <a:solidFill>
                  <a:srgbClr val="595959"/>
                </a:solidFill>
                <a:latin typeface="Arial"/>
                <a:ea typeface="Arial"/>
              </a:rPr>
              <a:t>participants</a:t>
            </a:r>
            <a:r>
              <a:rPr lang="pl-PL" sz="1800" b="0" strike="noStrike" spc="-1" dirty="0">
                <a:solidFill>
                  <a:srgbClr val="595959"/>
                </a:solidFill>
                <a:latin typeface="Arial"/>
                <a:ea typeface="Arial"/>
              </a:rPr>
              <a:t> from </a:t>
            </a:r>
            <a:r>
              <a:rPr lang="pl-PL" sz="1800" b="0" strike="noStrike" spc="-1" dirty="0" err="1">
                <a:solidFill>
                  <a:srgbClr val="595959"/>
                </a:solidFill>
                <a:latin typeface="Arial"/>
                <a:ea typeface="Arial"/>
              </a:rPr>
              <a:t>Slovakia</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Questions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stated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about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preferences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hobbies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phobias</a:t>
            </a:r>
            <a:r>
              <a:rPr lang="pl-PL" sz="1800" b="0" strike="noStrike" spc="-1" dirty="0">
                <a:solidFill>
                  <a:srgbClr val="595959"/>
                </a:solidFill>
                <a:latin typeface="Arial"/>
                <a:ea typeface="Arial"/>
              </a:rPr>
              <a:t> and </a:t>
            </a:r>
            <a:r>
              <a:rPr lang="pl-PL" sz="1800" b="0" strike="noStrike" spc="-1" dirty="0" err="1">
                <a:solidFill>
                  <a:srgbClr val="595959"/>
                </a:solidFill>
                <a:latin typeface="Arial"/>
                <a:ea typeface="Arial"/>
              </a:rPr>
              <a:t>personality</a:t>
            </a:r>
            <a:r>
              <a:rPr lang="pl-PL" sz="1800" b="0" strike="noStrike" spc="-1" dirty="0">
                <a:solidFill>
                  <a:srgbClr val="595959"/>
                </a:solidFill>
                <a:latin typeface="Arial"/>
                <a:ea typeface="Arial"/>
              </a:rPr>
              <a:t>. </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The </a:t>
            </a:r>
            <a:r>
              <a:rPr lang="pl-PL" sz="1800" b="0" strike="noStrike" spc="-1" dirty="0" err="1">
                <a:solidFill>
                  <a:srgbClr val="595959"/>
                </a:solidFill>
                <a:latin typeface="Arial"/>
                <a:ea typeface="Arial"/>
              </a:rPr>
              <a:t>analysis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starts</a:t>
            </a:r>
            <a:r>
              <a:rPr lang="pl-PL" sz="1800" b="0" strike="noStrike" spc="-1" dirty="0">
                <a:solidFill>
                  <a:srgbClr val="595959"/>
                </a:solidFill>
                <a:latin typeface="Arial"/>
                <a:ea typeface="Arial"/>
              </a:rPr>
              <a:t> with </a:t>
            </a:r>
            <a:r>
              <a:rPr lang="pl-PL" sz="1800" b="0" strike="noStrike" spc="-1" dirty="0" err="1">
                <a:solidFill>
                  <a:srgbClr val="595959"/>
                </a:solidFill>
                <a:latin typeface="Arial"/>
                <a:ea typeface="Arial"/>
              </a:rPr>
              <a:t>searching</a:t>
            </a:r>
            <a:r>
              <a:rPr lang="pl-PL" sz="1800" b="0" strike="noStrike" spc="-1" dirty="0">
                <a:solidFill>
                  <a:srgbClr val="595959"/>
                </a:solidFill>
                <a:latin typeface="Arial"/>
                <a:ea typeface="Arial"/>
              </a:rPr>
              <a:t> for </a:t>
            </a:r>
            <a:r>
              <a:rPr lang="pl-PL" sz="1800" b="0" strike="noStrike" spc="-1" dirty="0" err="1">
                <a:solidFill>
                  <a:srgbClr val="595959"/>
                </a:solidFill>
                <a:latin typeface="Arial"/>
                <a:ea typeface="Arial"/>
              </a:rPr>
              <a:t>personality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features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which</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have</a:t>
            </a:r>
            <a:r>
              <a:rPr lang="pl-PL" sz="1800" b="0" strike="noStrike" spc="-1" dirty="0">
                <a:solidFill>
                  <a:srgbClr val="595959"/>
                </a:solidFill>
                <a:latin typeface="Arial"/>
                <a:ea typeface="Arial"/>
              </a:rPr>
              <a:t> the most </a:t>
            </a:r>
            <a:r>
              <a:rPr lang="pl-PL" sz="1800" b="0" strike="noStrike" spc="-1" dirty="0" err="1">
                <a:solidFill>
                  <a:srgbClr val="595959"/>
                </a:solidFill>
                <a:latin typeface="Arial"/>
                <a:ea typeface="Arial"/>
              </a:rPr>
              <a:t>interesting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correlations</a:t>
            </a:r>
            <a:r>
              <a:rPr lang="pl-PL" sz="1800" b="0" strike="noStrike" spc="-1" dirty="0">
                <a:solidFill>
                  <a:srgbClr val="595959"/>
                </a:solidFill>
                <a:latin typeface="Arial"/>
                <a:ea typeface="Arial"/>
              </a:rPr>
              <a:t> with </a:t>
            </a:r>
            <a:r>
              <a:rPr lang="pl-PL" sz="1800" b="0" strike="noStrike" spc="-1" dirty="0" err="1">
                <a:solidFill>
                  <a:srgbClr val="595959"/>
                </a:solidFill>
                <a:latin typeface="Arial"/>
                <a:ea typeface="Arial"/>
              </a:rPr>
              <a:t>any</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answers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provided</a:t>
            </a:r>
            <a:r>
              <a:rPr lang="pl-PL" sz="1800" b="0" strike="noStrike" spc="-1" dirty="0">
                <a:solidFill>
                  <a:srgbClr val="595959"/>
                </a:solidFill>
                <a:latin typeface="Arial"/>
                <a:ea typeface="Arial"/>
              </a:rPr>
              <a:t> in </a:t>
            </a:r>
            <a:r>
              <a:rPr lang="pl-PL" sz="1800" b="0" strike="noStrike" spc="-1" dirty="0" err="1">
                <a:solidFill>
                  <a:srgbClr val="595959"/>
                </a:solidFill>
                <a:latin typeface="Arial"/>
                <a:ea typeface="Arial"/>
              </a:rPr>
              <a:t>survey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Next</a:t>
            </a:r>
            <a:r>
              <a:rPr lang="pl-PL" sz="1800" b="0" strike="noStrike" spc="-1" dirty="0">
                <a:solidFill>
                  <a:srgbClr val="595959"/>
                </a:solidFill>
                <a:latin typeface="Arial"/>
                <a:ea typeface="Arial"/>
              </a:rPr>
              <a:t> point,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divided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into</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groups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related</a:t>
            </a:r>
            <a:r>
              <a:rPr lang="pl-PL" sz="1800" b="0" strike="noStrike" spc="-1" dirty="0">
                <a:solidFill>
                  <a:srgbClr val="595959"/>
                </a:solidFill>
                <a:latin typeface="Arial"/>
                <a:ea typeface="Arial"/>
              </a:rPr>
              <a:t> to </a:t>
            </a:r>
            <a:r>
              <a:rPr lang="pl-PL" sz="1800" b="0" strike="noStrike" spc="-1" dirty="0" err="1">
                <a:solidFill>
                  <a:srgbClr val="595959"/>
                </a:solidFill>
                <a:latin typeface="Arial"/>
                <a:ea typeface="Arial"/>
              </a:rPr>
              <a:t>their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fobias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Last</a:t>
            </a:r>
            <a:r>
              <a:rPr lang="pl-PL" sz="1800" b="0" strike="noStrike" spc="-1" dirty="0">
                <a:solidFill>
                  <a:srgbClr val="595959"/>
                </a:solidFill>
                <a:latin typeface="Arial"/>
                <a:ea typeface="Arial"/>
              </a:rPr>
              <a:t> part </a:t>
            </a:r>
            <a:r>
              <a:rPr lang="pl-PL" sz="1800" b="0" strike="noStrike" spc="-1" dirty="0" err="1">
                <a:solidFill>
                  <a:srgbClr val="595959"/>
                </a:solidFill>
                <a:latin typeface="Arial"/>
                <a:ea typeface="Arial"/>
              </a:rPr>
              <a:t>focuses</a:t>
            </a:r>
            <a:r>
              <a:rPr lang="pl-PL" sz="1800" b="0" strike="noStrike" spc="-1" dirty="0">
                <a:solidFill>
                  <a:srgbClr val="595959"/>
                </a:solidFill>
                <a:latin typeface="Arial"/>
                <a:ea typeface="Arial"/>
              </a:rPr>
              <a:t> on BMI (body mass index) </a:t>
            </a:r>
            <a:r>
              <a:rPr lang="pl-PL" sz="1800" b="0" strike="noStrike" spc="-1" dirty="0" err="1">
                <a:solidFill>
                  <a:srgbClr val="595959"/>
                </a:solidFill>
                <a:latin typeface="Arial"/>
                <a:ea typeface="Arial"/>
              </a:rPr>
              <a:t>distribution</a:t>
            </a:r>
            <a:r>
              <a:rPr lang="pl-PL" sz="1800" b="0" strike="noStrike" spc="-1" dirty="0">
                <a:solidFill>
                  <a:srgbClr val="595959"/>
                </a:solidFill>
                <a:latin typeface="Arial"/>
                <a:ea typeface="Arial"/>
              </a:rPr>
              <a:t> and </a:t>
            </a:r>
            <a:r>
              <a:rPr lang="pl-PL" sz="1800" b="0" strike="noStrike" spc="-1" dirty="0" err="1">
                <a:solidFill>
                  <a:srgbClr val="595959"/>
                </a:solidFill>
                <a:latin typeface="Arial"/>
                <a:ea typeface="Arial"/>
              </a:rPr>
              <a:t>faith</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comparision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genders</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pc="-1" dirty="0">
                <a:solidFill>
                  <a:srgbClr val="595959"/>
                </a:solidFill>
                <a:ea typeface="Arial"/>
              </a:rPr>
              <a:t>K-</a:t>
            </a:r>
            <a:r>
              <a:rPr lang="pl-PL" spc="-1" dirty="0" err="1">
                <a:solidFill>
                  <a:srgbClr val="595959"/>
                </a:solidFill>
                <a:ea typeface="Arial"/>
              </a:rPr>
              <a:t>means</a:t>
            </a:r>
            <a:r>
              <a:rPr lang="pl-PL" spc="-1" dirty="0">
                <a:solidFill>
                  <a:srgbClr val="595959"/>
                </a:solidFill>
                <a:ea typeface="Arial"/>
              </a:rPr>
              <a:t> </a:t>
            </a:r>
            <a:r>
              <a:rPr lang="pl-PL" spc="-1" dirty="0" err="1">
                <a:solidFill>
                  <a:srgbClr val="595959"/>
                </a:solidFill>
                <a:ea typeface="Arial"/>
              </a:rPr>
              <a:t>clustering</a:t>
            </a:r>
            <a:r>
              <a:rPr lang="pl-PL" spc="-1" dirty="0">
                <a:solidFill>
                  <a:srgbClr val="595959"/>
                </a:solidFill>
                <a:ea typeface="Arial"/>
              </a:rPr>
              <a:t> </a:t>
            </a:r>
            <a:r>
              <a:rPr lang="pl-PL" spc="-1" dirty="0" err="1">
                <a:solidFill>
                  <a:srgbClr val="595959"/>
                </a:solidFill>
                <a:ea typeface="Arial"/>
              </a:rPr>
              <a:t>algorithm</a:t>
            </a:r>
            <a:r>
              <a:rPr lang="pl-PL" spc="-1" dirty="0">
                <a:solidFill>
                  <a:srgbClr val="595959"/>
                </a:solidFill>
                <a:ea typeface="Arial"/>
              </a:rPr>
              <a:t> </a:t>
            </a:r>
            <a:r>
              <a:rPr lang="pl-PL" spc="-1" dirty="0" err="1">
                <a:solidFill>
                  <a:srgbClr val="595959"/>
                </a:solidFill>
                <a:ea typeface="Arial"/>
              </a:rPr>
              <a:t>finds</a:t>
            </a:r>
            <a:r>
              <a:rPr lang="pl-PL" spc="-1" dirty="0">
                <a:solidFill>
                  <a:srgbClr val="595959"/>
                </a:solidFill>
                <a:ea typeface="Arial"/>
              </a:rPr>
              <a:t> </a:t>
            </a:r>
            <a:r>
              <a:rPr lang="pl-PL" sz="1800" b="0" strike="noStrike" spc="-1" dirty="0" err="1">
                <a:solidFill>
                  <a:srgbClr val="595959"/>
                </a:solidFill>
                <a:latin typeface="Arial"/>
                <a:ea typeface="Arial"/>
              </a:rPr>
              <a:t>relevant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grouping</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BMI </a:t>
            </a:r>
            <a:r>
              <a:rPr lang="pl-PL" sz="1800" b="0" strike="noStrike" spc="-1" dirty="0" err="1">
                <a:solidFill>
                  <a:srgbClr val="595959"/>
                </a:solidFill>
                <a:latin typeface="Arial"/>
                <a:ea typeface="Arial"/>
              </a:rPr>
              <a:t>distribution</a:t>
            </a:r>
            <a:r>
              <a:rPr lang="pl-PL" sz="1800" b="0" strike="noStrike" spc="-1" dirty="0">
                <a:solidFill>
                  <a:srgbClr val="595959"/>
                </a:solidFill>
                <a:latin typeface="Arial"/>
                <a:ea typeface="Arial"/>
              </a:rPr>
              <a:t> </a:t>
            </a:r>
            <a:r>
              <a:rPr lang="pl-PL" spc="-1" dirty="0" err="1">
                <a:solidFill>
                  <a:srgbClr val="595959"/>
                </a:solidFill>
                <a:latin typeface="Arial"/>
                <a:ea typeface="Arial"/>
              </a:rPr>
              <a:t>has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gaussian</a:t>
            </a:r>
            <a:r>
              <a:rPr lang="pl-PL" spc="-1" dirty="0">
                <a:solidFill>
                  <a:srgbClr val="595959"/>
                </a:solidFill>
                <a:latin typeface="Arial"/>
                <a:ea typeface="Arial"/>
              </a:rPr>
              <a:t> </a:t>
            </a:r>
            <a:r>
              <a:rPr lang="pl-PL" sz="1800" b="0" strike="noStrike" spc="-1" dirty="0">
                <a:solidFill>
                  <a:srgbClr val="595959"/>
                </a:solidFill>
                <a:latin typeface="Arial"/>
                <a:ea typeface="Arial"/>
              </a:rPr>
              <a:t>form and </a:t>
            </a:r>
            <a:r>
              <a:rPr lang="pl-PL" sz="1800" b="0" strike="noStrike" spc="-1" dirty="0" err="1">
                <a:solidFill>
                  <a:srgbClr val="595959"/>
                </a:solidFill>
                <a:latin typeface="Arial"/>
                <a:ea typeface="Arial"/>
              </a:rPr>
              <a:t>average</a:t>
            </a:r>
            <a:r>
              <a:rPr lang="pl-PL" sz="1800" b="0" strike="noStrike" spc="-1" dirty="0">
                <a:solidFill>
                  <a:srgbClr val="595959"/>
                </a:solidFill>
                <a:latin typeface="Arial"/>
                <a:ea typeface="Arial"/>
              </a:rPr>
              <a:t> BMI </a:t>
            </a:r>
            <a:r>
              <a:rPr lang="pl-PL" sz="1800" b="0" strike="noStrike" spc="-1" dirty="0" err="1">
                <a:solidFill>
                  <a:srgbClr val="595959"/>
                </a:solidFill>
                <a:latin typeface="Arial"/>
                <a:ea typeface="Arial"/>
              </a:rPr>
              <a:t>differs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genders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It’s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shown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that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women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tend</a:t>
            </a:r>
            <a:r>
              <a:rPr lang="pl-PL" sz="1800" b="0" strike="noStrike" spc="-1" dirty="0">
                <a:solidFill>
                  <a:srgbClr val="595959"/>
                </a:solidFill>
                <a:latin typeface="Arial"/>
                <a:ea typeface="Arial"/>
              </a:rPr>
              <a:t> to be </a:t>
            </a:r>
            <a:r>
              <a:rPr lang="pl-PL" sz="1800" b="0" strike="noStrike" spc="-1" dirty="0" err="1">
                <a:solidFill>
                  <a:srgbClr val="595959"/>
                </a:solidFill>
                <a:latin typeface="Arial"/>
                <a:ea typeface="Arial"/>
              </a:rPr>
              <a:t>more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religious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than</a:t>
            </a:r>
            <a:r>
              <a:rPr lang="pl-PL" sz="1800" b="0" strike="noStrike" spc="-1" dirty="0">
                <a:solidFill>
                  <a:srgbClr val="595959"/>
                </a:solidFill>
                <a:latin typeface="Arial"/>
                <a:ea typeface="Arial"/>
              </a:rPr>
              <a:t> men.</a:t>
            </a:r>
            <a:endParaRPr lang="pl-PL"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Motivation</a:t>
            </a:r>
            <a:endParaRPr lang="pl-PL" sz="2800" b="0" strike="noStrike" spc="-1">
              <a:latin typeface="Arial"/>
            </a:endParaRPr>
          </a:p>
        </p:txBody>
      </p:sp>
      <p:sp>
        <p:nvSpPr>
          <p:cNvPr id="81"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600" b="0" strike="noStrike" spc="-1" dirty="0">
                <a:solidFill>
                  <a:srgbClr val="595959"/>
                </a:solidFill>
                <a:latin typeface="Arial"/>
                <a:ea typeface="Arial"/>
              </a:rPr>
              <a:t>The </a:t>
            </a:r>
            <a:r>
              <a:rPr lang="pl-PL" sz="1600" b="0" strike="noStrike" spc="-1" dirty="0" err="1">
                <a:solidFill>
                  <a:srgbClr val="595959"/>
                </a:solidFill>
                <a:latin typeface="Arial"/>
                <a:ea typeface="Arial"/>
              </a:rPr>
              <a:t>work</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shows</a:t>
            </a:r>
            <a:r>
              <a:rPr lang="pl-PL" sz="1600" b="0" strike="noStrike" spc="-1" dirty="0">
                <a:solidFill>
                  <a:srgbClr val="595959"/>
                </a:solidFill>
                <a:latin typeface="Arial"/>
                <a:ea typeface="Arial"/>
              </a:rPr>
              <a:t> </a:t>
            </a:r>
            <a:r>
              <a:rPr lang="pl-PL" sz="1600" spc="-1" dirty="0" err="1">
                <a:solidFill>
                  <a:srgbClr val="595959"/>
                </a:solidFill>
                <a:latin typeface="Arial"/>
                <a:ea typeface="Arial"/>
              </a:rPr>
              <a:t>many</a:t>
            </a:r>
            <a:r>
              <a:rPr lang="pl-PL" sz="1600" spc="-1" dirty="0">
                <a:solidFill>
                  <a:srgbClr val="595959"/>
                </a:solidFill>
                <a:latin typeface="Arial"/>
                <a:ea typeface="Arial"/>
              </a:rPr>
              <a:t> </a:t>
            </a:r>
            <a:r>
              <a:rPr lang="pl-PL" sz="1600" b="0" strike="noStrike" spc="-1" dirty="0">
                <a:solidFill>
                  <a:srgbClr val="595959"/>
                </a:solidFill>
                <a:latin typeface="Arial"/>
                <a:ea typeface="Arial"/>
              </a:rPr>
              <a:t>data </a:t>
            </a:r>
            <a:r>
              <a:rPr lang="pl-PL" sz="1600" b="0" strike="noStrike" spc="-1" dirty="0" err="1">
                <a:solidFill>
                  <a:srgbClr val="595959"/>
                </a:solidFill>
                <a:latin typeface="Arial"/>
                <a:ea typeface="Arial"/>
              </a:rPr>
              <a:t>analysis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methods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available</a:t>
            </a:r>
            <a:r>
              <a:rPr lang="pl-PL" sz="1600" b="0" strike="noStrike" spc="-1" dirty="0">
                <a:solidFill>
                  <a:srgbClr val="595959"/>
                </a:solidFill>
                <a:latin typeface="Arial"/>
                <a:ea typeface="Arial"/>
              </a:rPr>
              <a:t> in </a:t>
            </a:r>
            <a:r>
              <a:rPr lang="pl-PL" sz="1600" b="0" strike="noStrike" spc="-1" dirty="0" err="1">
                <a:solidFill>
                  <a:srgbClr val="595959"/>
                </a:solidFill>
                <a:latin typeface="Arial"/>
                <a:ea typeface="Arial"/>
              </a:rPr>
              <a:t>Python</a:t>
            </a:r>
            <a:r>
              <a:rPr lang="pl-PL" sz="1600" b="0" strike="noStrike" spc="-1" dirty="0">
                <a:solidFill>
                  <a:srgbClr val="595959"/>
                </a:solidFill>
                <a:latin typeface="Arial"/>
                <a:ea typeface="Arial"/>
              </a:rPr>
              <a:t> in </a:t>
            </a:r>
            <a:r>
              <a:rPr lang="pl-PL" sz="1600" b="0" strike="noStrike" spc="-1" dirty="0" err="1">
                <a:solidFill>
                  <a:srgbClr val="595959"/>
                </a:solidFill>
                <a:latin typeface="Arial"/>
                <a:ea typeface="Arial"/>
              </a:rPr>
              <a:t>practice</a:t>
            </a:r>
            <a:r>
              <a:rPr lang="pl-PL" sz="1600" b="0" strike="noStrike" spc="-1" dirty="0">
                <a:solidFill>
                  <a:srgbClr val="595959"/>
                </a:solidFill>
                <a:latin typeface="Arial"/>
                <a:ea typeface="Arial"/>
              </a:rPr>
              <a:t>.</a:t>
            </a:r>
            <a:endParaRPr lang="pl-PL" sz="1600" b="0" strike="noStrike" spc="-1" dirty="0">
              <a:latin typeface="Arial"/>
            </a:endParaRPr>
          </a:p>
          <a:p>
            <a:pPr>
              <a:lnSpc>
                <a:spcPct val="115000"/>
              </a:lnSpc>
              <a:spcAft>
                <a:spcPts val="1599"/>
              </a:spcAft>
            </a:pPr>
            <a:r>
              <a:rPr lang="pl-PL" sz="1600" b="0" strike="noStrike" spc="-1" dirty="0">
                <a:solidFill>
                  <a:srgbClr val="595959"/>
                </a:solidFill>
                <a:latin typeface="Arial"/>
                <a:ea typeface="Arial"/>
              </a:rPr>
              <a:t>First </a:t>
            </a:r>
            <a:r>
              <a:rPr lang="pl-PL" sz="1600" b="0" strike="noStrike" spc="-1" dirty="0" err="1">
                <a:solidFill>
                  <a:srgbClr val="595959"/>
                </a:solidFill>
                <a:latin typeface="Arial"/>
                <a:ea typeface="Arial"/>
              </a:rPr>
              <a:t>thing</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analysis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aims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is</a:t>
            </a:r>
            <a:r>
              <a:rPr lang="pl-PL" sz="1600" b="0" strike="noStrike" spc="-1" dirty="0">
                <a:solidFill>
                  <a:srgbClr val="595959"/>
                </a:solidFill>
                <a:latin typeface="Arial"/>
                <a:ea typeface="Arial"/>
              </a:rPr>
              <a:t> to </a:t>
            </a:r>
            <a:r>
              <a:rPr lang="pl-PL" sz="1600" b="0" strike="noStrike" spc="-1" dirty="0" err="1">
                <a:solidFill>
                  <a:srgbClr val="595959"/>
                </a:solidFill>
                <a:latin typeface="Arial"/>
                <a:ea typeface="Arial"/>
              </a:rPr>
              <a:t>find</a:t>
            </a:r>
            <a:r>
              <a:rPr lang="pl-PL" sz="1600" b="0" strike="noStrike" spc="-1" dirty="0">
                <a:solidFill>
                  <a:srgbClr val="595959"/>
                </a:solidFill>
                <a:latin typeface="Arial"/>
                <a:ea typeface="Arial"/>
              </a:rPr>
              <a:t> out </a:t>
            </a:r>
            <a:r>
              <a:rPr lang="pl-PL" sz="1600" b="0" strike="noStrike" spc="-1" dirty="0" err="1">
                <a:solidFill>
                  <a:srgbClr val="595959"/>
                </a:solidFill>
                <a:latin typeface="Arial"/>
                <a:ea typeface="Arial"/>
              </a:rPr>
              <a:t>about</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phobias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troubling</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young</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people</a:t>
            </a:r>
            <a:r>
              <a:rPr lang="pl-PL" sz="1600" spc="-1" dirty="0">
                <a:solidFill>
                  <a:srgbClr val="595959"/>
                </a:solidFill>
                <a:latin typeface="Arial"/>
                <a:ea typeface="Arial"/>
              </a:rPr>
              <a:t>. O</a:t>
            </a:r>
            <a:r>
              <a:rPr lang="pl-PL" sz="1600" b="0" strike="noStrike" spc="-1" dirty="0">
                <a:solidFill>
                  <a:srgbClr val="595959"/>
                </a:solidFill>
                <a:latin typeface="Arial"/>
                <a:ea typeface="Arial"/>
              </a:rPr>
              <a:t>ne </a:t>
            </a:r>
            <a:r>
              <a:rPr lang="pl-PL" sz="1600" b="0" strike="noStrike" spc="-1" dirty="0" err="1">
                <a:solidFill>
                  <a:srgbClr val="595959"/>
                </a:solidFill>
                <a:latin typeface="Arial"/>
                <a:ea typeface="Arial"/>
              </a:rPr>
              <a:t>can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ask</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if</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arachnofobia</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common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What</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other</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kind</a:t>
            </a:r>
            <a:r>
              <a:rPr lang="pl-PL" sz="1600" b="0" strike="noStrike" spc="-1" dirty="0">
                <a:solidFill>
                  <a:srgbClr val="595959"/>
                </a:solidFill>
                <a:latin typeface="Arial"/>
                <a:ea typeface="Arial"/>
              </a:rPr>
              <a:t> of </a:t>
            </a:r>
            <a:r>
              <a:rPr lang="pl-PL" sz="1600" b="0" strike="noStrike" spc="-1" dirty="0" err="1">
                <a:solidFill>
                  <a:srgbClr val="595959"/>
                </a:solidFill>
                <a:latin typeface="Arial"/>
                <a:ea typeface="Arial"/>
              </a:rPr>
              <a:t>phobias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likely</a:t>
            </a:r>
            <a:r>
              <a:rPr lang="pl-PL" sz="1600" b="0" strike="noStrike" spc="-1" dirty="0">
                <a:solidFill>
                  <a:srgbClr val="595959"/>
                </a:solidFill>
                <a:latin typeface="Arial"/>
                <a:ea typeface="Arial"/>
              </a:rPr>
              <a:t> to </a:t>
            </a:r>
            <a:r>
              <a:rPr lang="pl-PL" sz="1600" spc="-1" dirty="0" err="1">
                <a:solidFill>
                  <a:srgbClr val="595959"/>
                </a:solidFill>
                <a:latin typeface="Arial"/>
                <a:ea typeface="Arial"/>
              </a:rPr>
              <a:t>o</a:t>
            </a:r>
            <a:r>
              <a:rPr lang="pl-PL" sz="1600" b="0" strike="noStrike" spc="-1" dirty="0" err="1">
                <a:solidFill>
                  <a:srgbClr val="595959"/>
                </a:solidFill>
                <a:latin typeface="Arial"/>
                <a:ea typeface="Arial"/>
              </a:rPr>
              <a:t>ccure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if</a:t>
            </a:r>
            <a:r>
              <a:rPr lang="pl-PL" sz="1600" b="0" strike="noStrike" spc="-1" dirty="0">
                <a:solidFill>
                  <a:srgbClr val="595959"/>
                </a:solidFill>
                <a:latin typeface="Arial"/>
                <a:ea typeface="Arial"/>
              </a:rPr>
              <a:t> a person </a:t>
            </a:r>
            <a:r>
              <a:rPr lang="pl-PL" sz="1600" b="0" strike="noStrike" spc="-1" dirty="0" err="1">
                <a:solidFill>
                  <a:srgbClr val="595959"/>
                </a:solidFill>
                <a:latin typeface="Arial"/>
                <a:ea typeface="Arial"/>
              </a:rPr>
              <a:t>is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arachnofobic</a:t>
            </a:r>
            <a:r>
              <a:rPr lang="pl-PL" sz="1600" b="0" strike="noStrike" spc="-1" dirty="0">
                <a:solidFill>
                  <a:srgbClr val="595959"/>
                </a:solidFill>
                <a:latin typeface="Arial"/>
                <a:ea typeface="Arial"/>
              </a:rPr>
              <a:t>?</a:t>
            </a:r>
            <a:endParaRPr lang="pl-PL" sz="1600" b="0" strike="noStrike" spc="-1" dirty="0">
              <a:latin typeface="Arial"/>
            </a:endParaRPr>
          </a:p>
          <a:p>
            <a:pPr>
              <a:lnSpc>
                <a:spcPct val="115000"/>
              </a:lnSpc>
              <a:spcAft>
                <a:spcPts val="1599"/>
              </a:spcAft>
            </a:pPr>
            <a:r>
              <a:rPr lang="pl-PL" sz="1600" b="0" strike="noStrike" spc="-1" dirty="0" err="1">
                <a:solidFill>
                  <a:srgbClr val="595959"/>
                </a:solidFill>
                <a:latin typeface="Arial"/>
                <a:ea typeface="Arial"/>
              </a:rPr>
              <a:t>Secondly</a:t>
            </a:r>
            <a:r>
              <a:rPr lang="pl-PL" sz="1600" b="0" strike="noStrike" spc="-1" dirty="0">
                <a:solidFill>
                  <a:srgbClr val="595959"/>
                </a:solidFill>
                <a:latin typeface="Arial"/>
                <a:ea typeface="Arial"/>
              </a:rPr>
              <a:t>, we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interested</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if</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there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connections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between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personality</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features</a:t>
            </a:r>
            <a:r>
              <a:rPr lang="pl-PL" sz="1600" b="0" strike="noStrike" spc="-1" dirty="0">
                <a:solidFill>
                  <a:srgbClr val="595959"/>
                </a:solidFill>
                <a:latin typeface="Arial"/>
                <a:ea typeface="Arial"/>
              </a:rPr>
              <a:t> and </a:t>
            </a:r>
            <a:r>
              <a:rPr lang="pl-PL" sz="1600" spc="-1" dirty="0" err="1">
                <a:solidFill>
                  <a:srgbClr val="595959"/>
                </a:solidFill>
                <a:latin typeface="Arial"/>
                <a:ea typeface="Arial"/>
              </a:rPr>
              <a:t>other</a:t>
            </a:r>
            <a:r>
              <a:rPr lang="pl-PL" sz="1600" spc="-1" dirty="0">
                <a:solidFill>
                  <a:srgbClr val="595959"/>
                </a:solidFill>
                <a:latin typeface="Arial"/>
                <a:ea typeface="Arial"/>
              </a:rPr>
              <a:t> </a:t>
            </a:r>
            <a:r>
              <a:rPr lang="pl-PL" sz="1600" spc="-1" dirty="0" err="1">
                <a:solidFill>
                  <a:srgbClr val="595959"/>
                </a:solidFill>
                <a:latin typeface="Arial"/>
                <a:ea typeface="Arial"/>
              </a:rPr>
              <a:t>features</a:t>
            </a:r>
            <a:r>
              <a:rPr lang="pl-PL" sz="1600" spc="-1" dirty="0">
                <a:solidFill>
                  <a:srgbClr val="595959"/>
                </a:solidFill>
                <a:latin typeface="Arial"/>
                <a:ea typeface="Arial"/>
              </a:rPr>
              <a:t>, </a:t>
            </a:r>
            <a:r>
              <a:rPr lang="pl-PL" sz="1600" spc="-1" dirty="0" err="1">
                <a:solidFill>
                  <a:srgbClr val="595959"/>
                </a:solidFill>
                <a:latin typeface="Arial"/>
                <a:ea typeface="Arial"/>
              </a:rPr>
              <a:t>like</a:t>
            </a:r>
            <a:r>
              <a:rPr lang="pl-PL" sz="1600" spc="-1" dirty="0">
                <a:solidFill>
                  <a:srgbClr val="595959"/>
                </a:solidFill>
                <a:latin typeface="Arial"/>
                <a:ea typeface="Arial"/>
              </a:rPr>
              <a:t> </a:t>
            </a:r>
            <a:r>
              <a:rPr lang="pl-PL" sz="1600" spc="-1" dirty="0" err="1">
                <a:solidFill>
                  <a:srgbClr val="595959"/>
                </a:solidFill>
                <a:latin typeface="Arial"/>
                <a:ea typeface="Arial"/>
              </a:rPr>
              <a:t>i.a</a:t>
            </a:r>
            <a:r>
              <a:rPr lang="pl-PL" sz="1600" spc="-1" dirty="0">
                <a:solidFill>
                  <a:srgbClr val="595959"/>
                </a:solidFill>
                <a:latin typeface="Arial"/>
                <a:ea typeface="Arial"/>
              </a:rPr>
              <a:t>. </a:t>
            </a:r>
            <a:r>
              <a:rPr lang="pl-PL" sz="1600" b="0" strike="noStrike" spc="-1" dirty="0" err="1">
                <a:solidFill>
                  <a:srgbClr val="595959"/>
                </a:solidFill>
                <a:latin typeface="Arial"/>
                <a:ea typeface="Arial"/>
              </a:rPr>
              <a:t>specific</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music</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taste</a:t>
            </a:r>
            <a:r>
              <a:rPr lang="pl-PL" sz="1600" b="0" strike="noStrike" spc="-1" dirty="0">
                <a:solidFill>
                  <a:srgbClr val="595959"/>
                </a:solidFill>
                <a:latin typeface="Arial"/>
                <a:ea typeface="Arial"/>
              </a:rPr>
              <a:t> and </a:t>
            </a:r>
            <a:r>
              <a:rPr lang="pl-PL" sz="1600" b="0" strike="noStrike" spc="-1" dirty="0" err="1">
                <a:solidFill>
                  <a:srgbClr val="595959"/>
                </a:solidFill>
                <a:latin typeface="Arial"/>
                <a:ea typeface="Arial"/>
              </a:rPr>
              <a:t>hobbies</a:t>
            </a:r>
            <a:r>
              <a:rPr lang="pl-PL" sz="1600" spc="-1" dirty="0">
                <a:solidFill>
                  <a:srgbClr val="595959"/>
                </a:solidFill>
                <a:latin typeface="Arial"/>
                <a:ea typeface="Arial"/>
              </a:rPr>
              <a:t>.</a:t>
            </a:r>
            <a:r>
              <a:rPr lang="pl-PL" sz="1600" b="0" strike="noStrike" spc="-1" dirty="0">
                <a:solidFill>
                  <a:srgbClr val="595959"/>
                </a:solidFill>
                <a:latin typeface="Arial"/>
                <a:ea typeface="Arial"/>
              </a:rPr>
              <a:t> </a:t>
            </a:r>
          </a:p>
          <a:p>
            <a:pPr>
              <a:lnSpc>
                <a:spcPct val="115000"/>
              </a:lnSpc>
              <a:spcAft>
                <a:spcPts val="1599"/>
              </a:spcAft>
            </a:pPr>
            <a:r>
              <a:rPr lang="pl-PL" sz="1600" b="0" strike="noStrike" spc="-1" dirty="0" err="1">
                <a:solidFill>
                  <a:srgbClr val="595959"/>
                </a:solidFill>
                <a:latin typeface="Arial"/>
                <a:ea typeface="Arial"/>
              </a:rPr>
              <a:t>Thirtly</a:t>
            </a:r>
            <a:r>
              <a:rPr lang="pl-PL" sz="1600" b="0" strike="noStrike" spc="-1" dirty="0">
                <a:solidFill>
                  <a:srgbClr val="595959"/>
                </a:solidFill>
                <a:latin typeface="Arial"/>
                <a:ea typeface="Arial"/>
              </a:rPr>
              <a:t>, we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looking</a:t>
            </a:r>
            <a:r>
              <a:rPr lang="pl-PL" sz="1600" b="0" strike="noStrike" spc="-1" dirty="0">
                <a:solidFill>
                  <a:srgbClr val="595959"/>
                </a:solidFill>
                <a:latin typeface="Arial"/>
                <a:ea typeface="Arial"/>
              </a:rPr>
              <a:t> for </a:t>
            </a:r>
            <a:r>
              <a:rPr lang="pl-PL" sz="1600" b="0" strike="noStrike" spc="-1" dirty="0" err="1">
                <a:solidFill>
                  <a:srgbClr val="595959"/>
                </a:solidFill>
                <a:latin typeface="Arial"/>
                <a:ea typeface="Arial"/>
              </a:rPr>
              <a:t>answers</a:t>
            </a:r>
            <a:r>
              <a:rPr lang="pl-PL" sz="1600" b="0" strike="noStrike" spc="-1" dirty="0">
                <a:solidFill>
                  <a:srgbClr val="595959"/>
                </a:solidFill>
                <a:latin typeface="Arial"/>
                <a:ea typeface="Arial"/>
              </a:rPr>
              <a:t> on </a:t>
            </a:r>
            <a:r>
              <a:rPr lang="pl-PL" sz="1600" b="0" strike="noStrike" spc="-1" dirty="0" err="1">
                <a:solidFill>
                  <a:srgbClr val="595959"/>
                </a:solidFill>
                <a:latin typeface="Arial"/>
                <a:ea typeface="Arial"/>
              </a:rPr>
              <a:t>gender</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reference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questions</a:t>
            </a:r>
            <a:r>
              <a:rPr lang="pl-PL" sz="1600" b="0" strike="noStrike" spc="-1" dirty="0">
                <a:solidFill>
                  <a:srgbClr val="595959"/>
                </a:solidFill>
                <a:latin typeface="Arial"/>
                <a:ea typeface="Arial"/>
              </a:rPr>
              <a:t>: </a:t>
            </a:r>
            <a:r>
              <a:rPr lang="pl-PL" sz="1600" spc="-1" dirty="0" err="1">
                <a:solidFill>
                  <a:srgbClr val="595959"/>
                </a:solidFill>
                <a:latin typeface="Arial"/>
                <a:ea typeface="Arial"/>
              </a:rPr>
              <a:t>w</a:t>
            </a:r>
            <a:r>
              <a:rPr lang="pl-PL" sz="1600" b="0" strike="noStrike" spc="-1" dirty="0" err="1">
                <a:solidFill>
                  <a:srgbClr val="595959"/>
                </a:solidFill>
                <a:latin typeface="Arial"/>
                <a:ea typeface="Arial"/>
              </a:rPr>
              <a:t>ho</a:t>
            </a:r>
            <a:r>
              <a:rPr lang="pl-PL" sz="1600" b="0" strike="noStrike" spc="-1" dirty="0">
                <a:solidFill>
                  <a:srgbClr val="595959"/>
                </a:solidFill>
                <a:latin typeface="Arial"/>
                <a:ea typeface="Arial"/>
              </a:rPr>
              <a:t> and by </a:t>
            </a:r>
            <a:r>
              <a:rPr lang="pl-PL" sz="1600" b="0" strike="noStrike" spc="-1" dirty="0" err="1">
                <a:solidFill>
                  <a:srgbClr val="595959"/>
                </a:solidFill>
                <a:latin typeface="Arial"/>
                <a:ea typeface="Arial"/>
              </a:rPr>
              <a:t>how</a:t>
            </a:r>
            <a:r>
              <a:rPr lang="pl-PL" sz="1600" b="0" strike="noStrike" spc="-1" dirty="0">
                <a:solidFill>
                  <a:srgbClr val="595959"/>
                </a:solidFill>
                <a:latin typeface="Arial"/>
                <a:ea typeface="Arial"/>
              </a:rPr>
              <a:t> much </a:t>
            </a:r>
            <a:r>
              <a:rPr lang="pl-PL" sz="1600" b="0" strike="noStrike" spc="-1" dirty="0" err="1">
                <a:solidFill>
                  <a:srgbClr val="595959"/>
                </a:solidFill>
                <a:latin typeface="Arial"/>
                <a:ea typeface="Arial"/>
              </a:rPr>
              <a:t>is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more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breave</a:t>
            </a:r>
            <a:r>
              <a:rPr lang="pl-PL" sz="1600" b="0" strike="noStrike" spc="-1" dirty="0">
                <a:solidFill>
                  <a:srgbClr val="595959"/>
                </a:solidFill>
                <a:latin typeface="Arial"/>
                <a:ea typeface="Arial"/>
              </a:rPr>
              <a:t> - </a:t>
            </a:r>
            <a:r>
              <a:rPr lang="pl-PL" sz="1600" b="0" strike="noStrike" spc="-1" dirty="0" err="1">
                <a:solidFill>
                  <a:srgbClr val="595959"/>
                </a:solidFill>
                <a:latin typeface="Arial"/>
                <a:ea typeface="Arial"/>
              </a:rPr>
              <a:t>women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or</a:t>
            </a:r>
            <a:r>
              <a:rPr lang="pl-PL" sz="1600" b="0" strike="noStrike" spc="-1" dirty="0">
                <a:solidFill>
                  <a:srgbClr val="595959"/>
                </a:solidFill>
                <a:latin typeface="Arial"/>
                <a:ea typeface="Arial"/>
              </a:rPr>
              <a:t> men? </a:t>
            </a:r>
            <a:r>
              <a:rPr lang="pl-PL" sz="1600" b="0" strike="noStrike" spc="-1" dirty="0" err="1">
                <a:solidFill>
                  <a:srgbClr val="595959"/>
                </a:solidFill>
                <a:latin typeface="Arial"/>
                <a:ea typeface="Arial"/>
              </a:rPr>
              <a:t>Are</a:t>
            </a:r>
            <a:r>
              <a:rPr lang="pl-PL" sz="1600" b="0" strike="noStrike" spc="-1" dirty="0">
                <a:solidFill>
                  <a:srgbClr val="595959"/>
                </a:solidFill>
                <a:latin typeface="Arial"/>
                <a:ea typeface="Arial"/>
              </a:rPr>
              <a:t> men </a:t>
            </a:r>
            <a:r>
              <a:rPr lang="pl-PL" sz="1600" b="0" strike="noStrike" spc="-1" dirty="0" err="1">
                <a:solidFill>
                  <a:srgbClr val="595959"/>
                </a:solidFill>
                <a:latin typeface="Arial"/>
                <a:ea typeface="Arial"/>
              </a:rPr>
              <a:t>more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likely</a:t>
            </a:r>
            <a:r>
              <a:rPr lang="pl-PL" sz="1600" b="0" strike="noStrike" spc="-1" dirty="0">
                <a:solidFill>
                  <a:srgbClr val="595959"/>
                </a:solidFill>
                <a:latin typeface="Arial"/>
                <a:ea typeface="Arial"/>
              </a:rPr>
              <a:t> to </a:t>
            </a:r>
            <a:r>
              <a:rPr lang="pl-PL" sz="1600" b="0" strike="noStrike" spc="-1" dirty="0" err="1">
                <a:solidFill>
                  <a:srgbClr val="595959"/>
                </a:solidFill>
                <a:latin typeface="Arial"/>
                <a:ea typeface="Arial"/>
              </a:rPr>
              <a:t>became</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atheists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than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women</a:t>
            </a:r>
            <a:r>
              <a:rPr lang="pl-PL" sz="1600" b="0" strike="noStrike" spc="-1" dirty="0">
                <a:solidFill>
                  <a:srgbClr val="595959"/>
                </a:solidFill>
                <a:latin typeface="Arial"/>
                <a:ea typeface="Arial"/>
              </a:rPr>
              <a:t>?</a:t>
            </a:r>
            <a:endParaRPr lang="pl-PL" sz="1600" b="0" strike="noStrike" spc="-1" dirty="0">
              <a:latin typeface="Arial"/>
            </a:endParaRPr>
          </a:p>
          <a:p>
            <a:pPr>
              <a:lnSpc>
                <a:spcPct val="115000"/>
              </a:lnSpc>
              <a:spcAft>
                <a:spcPts val="1599"/>
              </a:spcAft>
            </a:pPr>
            <a:r>
              <a:rPr lang="pl-PL" sz="1600" b="0" strike="noStrike" spc="-1" dirty="0">
                <a:solidFill>
                  <a:srgbClr val="595959"/>
                </a:solidFill>
                <a:latin typeface="Arial"/>
                <a:ea typeface="Arial"/>
              </a:rPr>
              <a:t>The </a:t>
            </a:r>
            <a:r>
              <a:rPr lang="pl-PL" sz="1600" b="0" strike="noStrike" spc="-1" dirty="0" err="1">
                <a:solidFill>
                  <a:srgbClr val="595959"/>
                </a:solidFill>
                <a:latin typeface="Arial"/>
                <a:ea typeface="Arial"/>
              </a:rPr>
              <a:t>goal</a:t>
            </a:r>
            <a:r>
              <a:rPr lang="pl-PL" sz="1600" b="0" strike="noStrike" spc="-1" dirty="0">
                <a:solidFill>
                  <a:srgbClr val="595959"/>
                </a:solidFill>
                <a:latin typeface="Arial"/>
                <a:ea typeface="Arial"/>
              </a:rPr>
              <a:t> of the </a:t>
            </a:r>
            <a:r>
              <a:rPr lang="pl-PL" sz="1600" b="0" strike="noStrike" spc="-1" dirty="0" err="1">
                <a:solidFill>
                  <a:srgbClr val="595959"/>
                </a:solidFill>
                <a:latin typeface="Arial"/>
                <a:ea typeface="Arial"/>
              </a:rPr>
              <a:t>analysis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is</a:t>
            </a:r>
            <a:r>
              <a:rPr lang="pl-PL" sz="1600" b="0" strike="noStrike" spc="-1" dirty="0">
                <a:solidFill>
                  <a:srgbClr val="595959"/>
                </a:solidFill>
                <a:latin typeface="Arial"/>
                <a:ea typeface="Arial"/>
              </a:rPr>
              <a:t> to </a:t>
            </a:r>
            <a:r>
              <a:rPr lang="pl-PL" sz="1600" b="0" strike="noStrike" spc="-1" dirty="0" err="1">
                <a:solidFill>
                  <a:srgbClr val="595959"/>
                </a:solidFill>
                <a:latin typeface="Arial"/>
                <a:ea typeface="Arial"/>
              </a:rPr>
              <a:t>fulfill</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autor’s</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own</a:t>
            </a:r>
            <a:r>
              <a:rPr lang="pl-PL" sz="1600" b="0" strike="noStrike" spc="-1" dirty="0">
                <a:solidFill>
                  <a:srgbClr val="595959"/>
                </a:solidFill>
                <a:latin typeface="Arial"/>
                <a:ea typeface="Arial"/>
              </a:rPr>
              <a:t> </a:t>
            </a:r>
            <a:r>
              <a:rPr lang="pl-PL" sz="1600" b="0" strike="noStrike" spc="-1" dirty="0" err="1">
                <a:solidFill>
                  <a:srgbClr val="595959"/>
                </a:solidFill>
                <a:latin typeface="Arial"/>
                <a:ea typeface="Arial"/>
              </a:rPr>
              <a:t>curiosity</a:t>
            </a:r>
            <a:r>
              <a:rPr lang="pl-PL" sz="1600" b="0" strike="noStrike" spc="-1" dirty="0">
                <a:solidFill>
                  <a:srgbClr val="595959"/>
                </a:solidFill>
                <a:latin typeface="Arial"/>
                <a:ea typeface="Arial"/>
              </a:rPr>
              <a:t> and to </a:t>
            </a:r>
            <a:r>
              <a:rPr lang="pl-PL" sz="1600" b="0" strike="noStrike" spc="-1" dirty="0" err="1">
                <a:solidFill>
                  <a:srgbClr val="595959"/>
                </a:solidFill>
                <a:latin typeface="Arial"/>
                <a:ea typeface="Arial"/>
              </a:rPr>
              <a:t>share</a:t>
            </a:r>
            <a:r>
              <a:rPr lang="pl-PL" sz="1600" b="0" strike="noStrike" spc="-1" dirty="0">
                <a:solidFill>
                  <a:srgbClr val="595959"/>
                </a:solidFill>
                <a:latin typeface="Arial"/>
                <a:ea typeface="Arial"/>
              </a:rPr>
              <a:t> the </a:t>
            </a:r>
            <a:r>
              <a:rPr lang="pl-PL" sz="1600" b="0" strike="noStrike" spc="-1" dirty="0" err="1">
                <a:solidFill>
                  <a:srgbClr val="595959"/>
                </a:solidFill>
                <a:latin typeface="Arial"/>
                <a:ea typeface="Arial"/>
              </a:rPr>
              <a:t>results</a:t>
            </a:r>
            <a:r>
              <a:rPr lang="pl-PL" sz="1600" b="0" strike="noStrike" spc="-1" dirty="0">
                <a:solidFill>
                  <a:srgbClr val="595959"/>
                </a:solidFill>
                <a:latin typeface="Arial"/>
                <a:ea typeface="Arial"/>
              </a:rPr>
              <a:t> with the </a:t>
            </a:r>
            <a:r>
              <a:rPr lang="pl-PL" sz="1600" b="0" strike="noStrike" spc="-1" dirty="0" err="1">
                <a:solidFill>
                  <a:srgbClr val="595959"/>
                </a:solidFill>
                <a:latin typeface="Arial"/>
                <a:ea typeface="Arial"/>
              </a:rPr>
              <a:t>world</a:t>
            </a:r>
            <a:r>
              <a:rPr lang="pl-PL" sz="1600" b="0" strike="noStrike" spc="-1" dirty="0">
                <a:solidFill>
                  <a:srgbClr val="595959"/>
                </a:solidFill>
                <a:latin typeface="Arial"/>
                <a:ea typeface="Arial"/>
              </a:rPr>
              <a:t>.</a:t>
            </a:r>
            <a:endParaRPr lang="pl-PL"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Dataset(s)</a:t>
            </a:r>
            <a:endParaRPr lang="pl-PL" sz="2800" b="0" strike="noStrike" spc="-1">
              <a:latin typeface="Arial"/>
            </a:endParaRPr>
          </a:p>
        </p:txBody>
      </p:sp>
      <p:sp>
        <p:nvSpPr>
          <p:cNvPr id="83"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800" b="0" strike="noStrike" spc="-1" dirty="0">
                <a:solidFill>
                  <a:srgbClr val="595959"/>
                </a:solidFill>
                <a:latin typeface="Arial"/>
                <a:ea typeface="Arial"/>
              </a:rPr>
              <a:t>The </a:t>
            </a:r>
            <a:r>
              <a:rPr lang="pl-PL" sz="1800" b="0" strike="noStrike" spc="-1" dirty="0" err="1">
                <a:solidFill>
                  <a:srgbClr val="595959"/>
                </a:solidFill>
                <a:latin typeface="Arial"/>
                <a:ea typeface="Arial"/>
              </a:rPr>
              <a:t>exact</a:t>
            </a:r>
            <a:r>
              <a:rPr lang="pl-PL" sz="1800" b="0" strike="noStrike" spc="-1" dirty="0">
                <a:solidFill>
                  <a:srgbClr val="595959"/>
                </a:solidFill>
                <a:latin typeface="Arial"/>
                <a:ea typeface="Arial"/>
              </a:rPr>
              <a:t> link to the </a:t>
            </a:r>
            <a:r>
              <a:rPr lang="pl-PL" sz="1800" b="0" strike="noStrike" spc="-1" dirty="0" err="1">
                <a:solidFill>
                  <a:srgbClr val="595959"/>
                </a:solidFill>
                <a:latin typeface="Arial"/>
                <a:ea typeface="Arial"/>
              </a:rPr>
              <a:t>dataset</a:t>
            </a:r>
            <a:r>
              <a:rPr lang="pl-PL" sz="1800" b="0" strike="noStrike" spc="-1" dirty="0">
                <a:solidFill>
                  <a:srgbClr val="595959"/>
                </a:solidFill>
                <a:latin typeface="Arial"/>
                <a:ea typeface="Arial"/>
              </a:rPr>
              <a:t>: </a:t>
            </a:r>
            <a:r>
              <a:rPr lang="pl-PL" sz="1800" b="0" strike="noStrike" spc="-1" dirty="0">
                <a:solidFill>
                  <a:srgbClr val="595959"/>
                </a:solidFill>
                <a:latin typeface="Arial"/>
                <a:ea typeface="Arial"/>
                <a:hlinkClick r:id="rId2"/>
              </a:rPr>
              <a:t>https://www.kaggle.com/miroslavsabo/young-people-survey</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The data file </a:t>
            </a:r>
            <a:r>
              <a:rPr lang="pl-PL" sz="1800" b="0" strike="noStrike" spc="-1" dirty="0" err="1">
                <a:solidFill>
                  <a:srgbClr val="595959"/>
                </a:solidFill>
                <a:latin typeface="Arial"/>
                <a:ea typeface="Arial"/>
              </a:rPr>
              <a:t>consists</a:t>
            </a:r>
            <a:r>
              <a:rPr lang="pl-PL" sz="1800" b="0" strike="noStrike" spc="-1" dirty="0">
                <a:solidFill>
                  <a:srgbClr val="595959"/>
                </a:solidFill>
                <a:latin typeface="Arial"/>
                <a:ea typeface="Arial"/>
              </a:rPr>
              <a:t> of 1010 </a:t>
            </a:r>
            <a:r>
              <a:rPr lang="pl-PL" sz="1800" b="0" strike="noStrike" spc="-1" dirty="0" err="1">
                <a:solidFill>
                  <a:srgbClr val="595959"/>
                </a:solidFill>
                <a:latin typeface="Arial"/>
                <a:ea typeface="Arial"/>
              </a:rPr>
              <a:t>rows</a:t>
            </a:r>
            <a:r>
              <a:rPr lang="pl-PL" sz="1800" b="0" strike="noStrike" spc="-1" dirty="0">
                <a:solidFill>
                  <a:srgbClr val="595959"/>
                </a:solidFill>
                <a:latin typeface="Arial"/>
                <a:ea typeface="Arial"/>
              </a:rPr>
              <a:t> and 150 </a:t>
            </a:r>
            <a:r>
              <a:rPr lang="pl-PL" sz="1800" b="0" strike="noStrike" spc="-1" dirty="0" err="1">
                <a:solidFill>
                  <a:srgbClr val="595959"/>
                </a:solidFill>
                <a:latin typeface="Arial"/>
                <a:ea typeface="Arial"/>
              </a:rPr>
              <a:t>columns</a:t>
            </a:r>
            <a:r>
              <a:rPr lang="pl-PL" sz="1800" b="0" strike="noStrike" spc="-1" dirty="0">
                <a:solidFill>
                  <a:srgbClr val="595959"/>
                </a:solidFill>
                <a:latin typeface="Arial"/>
                <a:ea typeface="Arial"/>
              </a:rPr>
              <a:t> (139 </a:t>
            </a:r>
            <a:r>
              <a:rPr lang="pl-PL" sz="1800" b="0" strike="noStrike" spc="-1" dirty="0" err="1">
                <a:solidFill>
                  <a:srgbClr val="595959"/>
                </a:solidFill>
                <a:latin typeface="Arial"/>
                <a:ea typeface="Arial"/>
              </a:rPr>
              <a:t>integer</a:t>
            </a:r>
            <a:r>
              <a:rPr lang="pl-PL" sz="1800" b="0" strike="noStrike" spc="-1" dirty="0">
                <a:solidFill>
                  <a:srgbClr val="595959"/>
                </a:solidFill>
                <a:latin typeface="Arial"/>
                <a:ea typeface="Arial"/>
              </a:rPr>
              <a:t> and 11 </a:t>
            </a:r>
            <a:r>
              <a:rPr lang="pl-PL" sz="1800" b="0" strike="noStrike" spc="-1" dirty="0" err="1">
                <a:solidFill>
                  <a:srgbClr val="595959"/>
                </a:solidFill>
                <a:latin typeface="Arial"/>
                <a:ea typeface="Arial"/>
              </a:rPr>
              <a:t>categorical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Each</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row</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describes</a:t>
            </a:r>
            <a:r>
              <a:rPr lang="pl-PL" sz="1800" b="0" strike="noStrike" spc="-1" dirty="0">
                <a:solidFill>
                  <a:srgbClr val="595959"/>
                </a:solidFill>
                <a:latin typeface="Arial"/>
                <a:ea typeface="Arial"/>
              </a:rPr>
              <a:t> one person.</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The </a:t>
            </a:r>
            <a:r>
              <a:rPr lang="pl-PL" sz="1800" b="0" strike="noStrike" spc="-1" dirty="0" err="1">
                <a:solidFill>
                  <a:srgbClr val="595959"/>
                </a:solidFill>
                <a:latin typeface="Arial"/>
                <a:ea typeface="Arial"/>
              </a:rPr>
              <a:t>variables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can</a:t>
            </a:r>
            <a:r>
              <a:rPr lang="pl-PL" sz="1800" b="0" strike="noStrike" spc="-1" dirty="0">
                <a:solidFill>
                  <a:srgbClr val="595959"/>
                </a:solidFill>
                <a:latin typeface="Arial"/>
                <a:ea typeface="Arial"/>
              </a:rPr>
              <a:t> be </a:t>
            </a:r>
            <a:r>
              <a:rPr lang="pl-PL" sz="1800" b="0" strike="noStrike" spc="-1" dirty="0" err="1">
                <a:solidFill>
                  <a:srgbClr val="595959"/>
                </a:solidFill>
                <a:latin typeface="Arial"/>
                <a:ea typeface="Arial"/>
              </a:rPr>
              <a:t>split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into</a:t>
            </a:r>
            <a:r>
              <a:rPr lang="pl-PL" sz="1800" b="0" strike="noStrike" spc="-1" dirty="0">
                <a:solidFill>
                  <a:srgbClr val="595959"/>
                </a:solidFill>
                <a:latin typeface="Arial"/>
                <a:ea typeface="Arial"/>
              </a:rPr>
              <a:t> 8 </a:t>
            </a:r>
            <a:r>
              <a:rPr lang="pl-PL" sz="1800" b="0" strike="noStrike" spc="-1" dirty="0" err="1">
                <a:solidFill>
                  <a:srgbClr val="595959"/>
                </a:solidFill>
                <a:latin typeface="Arial"/>
                <a:ea typeface="Arial"/>
              </a:rPr>
              <a:t>groups</a:t>
            </a:r>
            <a:r>
              <a:rPr lang="pl-PL" sz="1800" b="0" strike="noStrike" spc="-1" dirty="0">
                <a:solidFill>
                  <a:srgbClr val="595959"/>
                </a:solidFill>
                <a:latin typeface="Arial"/>
                <a:ea typeface="Arial"/>
              </a:rPr>
              <a:t>: Music </a:t>
            </a:r>
            <a:r>
              <a:rPr lang="pl-PL" sz="1800" b="0" strike="noStrike" spc="-1" dirty="0" err="1">
                <a:solidFill>
                  <a:srgbClr val="595959"/>
                </a:solidFill>
                <a:latin typeface="Arial"/>
                <a:ea typeface="Arial"/>
              </a:rPr>
              <a:t>preferences</a:t>
            </a:r>
            <a:r>
              <a:rPr lang="pl-PL" sz="1800" b="0" strike="noStrike" spc="-1" dirty="0">
                <a:solidFill>
                  <a:srgbClr val="595959"/>
                </a:solidFill>
                <a:latin typeface="Arial"/>
                <a:ea typeface="Arial"/>
              </a:rPr>
              <a:t> (19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 Movie </a:t>
            </a:r>
            <a:r>
              <a:rPr lang="pl-PL" sz="1800" b="0" strike="noStrike" spc="-1" dirty="0" err="1">
                <a:solidFill>
                  <a:srgbClr val="595959"/>
                </a:solidFill>
                <a:latin typeface="Arial"/>
                <a:ea typeface="Arial"/>
              </a:rPr>
              <a:t>preferences</a:t>
            </a:r>
            <a:r>
              <a:rPr lang="pl-PL" sz="1800" b="0" strike="noStrike" spc="-1" dirty="0">
                <a:solidFill>
                  <a:srgbClr val="595959"/>
                </a:solidFill>
                <a:latin typeface="Arial"/>
                <a:ea typeface="Arial"/>
              </a:rPr>
              <a:t> (12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Hobbies</a:t>
            </a:r>
            <a:r>
              <a:rPr lang="pl-PL" sz="1800" b="0" strike="noStrike" spc="-1" dirty="0">
                <a:solidFill>
                  <a:srgbClr val="595959"/>
                </a:solidFill>
                <a:latin typeface="Arial"/>
                <a:ea typeface="Arial"/>
              </a:rPr>
              <a:t> &amp; </a:t>
            </a:r>
            <a:r>
              <a:rPr lang="pl-PL" sz="1800" b="0" strike="noStrike" spc="-1" dirty="0" err="1">
                <a:solidFill>
                  <a:srgbClr val="595959"/>
                </a:solidFill>
                <a:latin typeface="Arial"/>
                <a:ea typeface="Arial"/>
              </a:rPr>
              <a:t>interests</a:t>
            </a:r>
            <a:r>
              <a:rPr lang="pl-PL" sz="1800" b="0" strike="noStrike" spc="-1" dirty="0">
                <a:solidFill>
                  <a:srgbClr val="595959"/>
                </a:solidFill>
                <a:latin typeface="Arial"/>
                <a:ea typeface="Arial"/>
              </a:rPr>
              <a:t> (32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Phobias</a:t>
            </a:r>
            <a:r>
              <a:rPr lang="pl-PL" sz="1800" b="0" strike="noStrike" spc="-1" dirty="0">
                <a:solidFill>
                  <a:srgbClr val="595959"/>
                </a:solidFill>
                <a:latin typeface="Arial"/>
                <a:ea typeface="Arial"/>
              </a:rPr>
              <a:t> (10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Health</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habits</a:t>
            </a:r>
            <a:r>
              <a:rPr lang="pl-PL" sz="1800" b="0" strike="noStrike" spc="-1" dirty="0">
                <a:solidFill>
                  <a:srgbClr val="595959"/>
                </a:solidFill>
                <a:latin typeface="Arial"/>
                <a:ea typeface="Arial"/>
              </a:rPr>
              <a:t> (3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Personality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traits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views</a:t>
            </a:r>
            <a:r>
              <a:rPr lang="pl-PL" sz="1800" b="0" strike="noStrike" spc="-1" dirty="0">
                <a:solidFill>
                  <a:srgbClr val="595959"/>
                </a:solidFill>
                <a:latin typeface="Arial"/>
                <a:ea typeface="Arial"/>
              </a:rPr>
              <a:t> on life, &amp; </a:t>
            </a:r>
            <a:r>
              <a:rPr lang="pl-PL" sz="1800" b="0" strike="noStrike" spc="-1" dirty="0" err="1">
                <a:solidFill>
                  <a:srgbClr val="595959"/>
                </a:solidFill>
                <a:latin typeface="Arial"/>
                <a:ea typeface="Arial"/>
              </a:rPr>
              <a:t>opinions</a:t>
            </a:r>
            <a:r>
              <a:rPr lang="pl-PL" sz="1800" b="0" strike="noStrike" spc="-1" dirty="0">
                <a:solidFill>
                  <a:srgbClr val="595959"/>
                </a:solidFill>
                <a:latin typeface="Arial"/>
                <a:ea typeface="Arial"/>
              </a:rPr>
              <a:t> (57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Spending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habits</a:t>
            </a:r>
            <a:r>
              <a:rPr lang="pl-PL" sz="1800" b="0" strike="noStrike" spc="-1" dirty="0">
                <a:solidFill>
                  <a:srgbClr val="595959"/>
                </a:solidFill>
                <a:latin typeface="Arial"/>
                <a:ea typeface="Arial"/>
              </a:rPr>
              <a:t> (7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Demographics</a:t>
            </a:r>
            <a:r>
              <a:rPr lang="pl-PL" sz="1800" b="0" strike="noStrike" spc="-1" dirty="0">
                <a:solidFill>
                  <a:srgbClr val="595959"/>
                </a:solidFill>
                <a:latin typeface="Arial"/>
                <a:ea typeface="Arial"/>
              </a:rPr>
              <a:t> (10 </a:t>
            </a:r>
            <a:r>
              <a:rPr lang="pl-PL" sz="1800" b="0" strike="noStrike" spc="-1" dirty="0" err="1">
                <a:solidFill>
                  <a:srgbClr val="595959"/>
                </a:solidFill>
                <a:latin typeface="Arial"/>
                <a:ea typeface="Arial"/>
              </a:rPr>
              <a:t>items</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The </a:t>
            </a:r>
            <a:r>
              <a:rPr lang="pl-PL" sz="1800" b="0" strike="noStrike" spc="-1" dirty="0" err="1">
                <a:solidFill>
                  <a:srgbClr val="595959"/>
                </a:solidFill>
                <a:latin typeface="Arial"/>
                <a:ea typeface="Arial"/>
              </a:rPr>
              <a:t>last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group</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contains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i.a</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following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informations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about</a:t>
            </a:r>
            <a:r>
              <a:rPr lang="pl-PL" sz="1800" b="0" strike="noStrike" spc="-1" dirty="0">
                <a:solidFill>
                  <a:srgbClr val="595959"/>
                </a:solidFill>
                <a:latin typeface="Arial"/>
                <a:ea typeface="Arial"/>
              </a:rPr>
              <a:t> a person: Age, </a:t>
            </a:r>
            <a:r>
              <a:rPr lang="pl-PL" sz="1800" b="0" strike="noStrike" spc="-1" dirty="0" err="1">
                <a:solidFill>
                  <a:srgbClr val="595959"/>
                </a:solidFill>
                <a:latin typeface="Arial"/>
                <a:ea typeface="Arial"/>
              </a:rPr>
              <a:t>Height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Weight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Number</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siblings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Gender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Left</a:t>
            </a:r>
            <a:r>
              <a:rPr lang="pl-PL" spc="-1" dirty="0">
                <a:solidFill>
                  <a:srgbClr val="595959"/>
                </a:solidFill>
                <a:latin typeface="Arial"/>
                <a:ea typeface="Arial"/>
              </a:rPr>
              <a:t>/R</a:t>
            </a:r>
            <a:r>
              <a:rPr lang="pl-PL" sz="1800" b="0" strike="noStrike" spc="-1" dirty="0">
                <a:solidFill>
                  <a:srgbClr val="595959"/>
                </a:solidFill>
                <a:latin typeface="Arial"/>
                <a:ea typeface="Arial"/>
              </a:rPr>
              <a:t>ight </a:t>
            </a:r>
            <a:r>
              <a:rPr lang="pl-PL" sz="1800" b="0" strike="noStrike" spc="-1" dirty="0" err="1">
                <a:solidFill>
                  <a:srgbClr val="595959"/>
                </a:solidFill>
                <a:latin typeface="Arial"/>
                <a:ea typeface="Arial"/>
              </a:rPr>
              <a:t>handing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Education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level</a:t>
            </a:r>
            <a:r>
              <a:rPr lang="pl-PL" sz="1800" b="0" strike="noStrike" spc="-1" dirty="0">
                <a:solidFill>
                  <a:srgbClr val="595959"/>
                </a:solidFill>
                <a:latin typeface="Arial"/>
                <a:ea typeface="Arial"/>
              </a:rPr>
              <a:t>.</a:t>
            </a:r>
            <a:endParaRPr lang="pl-PL"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Data Preparation and Cleaning</a:t>
            </a:r>
            <a:endParaRPr lang="pl-PL" sz="2800" b="0" strike="noStrike" spc="-1">
              <a:latin typeface="Arial"/>
            </a:endParaRPr>
          </a:p>
        </p:txBody>
      </p:sp>
      <p:sp>
        <p:nvSpPr>
          <p:cNvPr id="85"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800" b="0" strike="noStrike" spc="-1" dirty="0">
                <a:solidFill>
                  <a:srgbClr val="595959"/>
                </a:solidFill>
                <a:latin typeface="Arial"/>
                <a:ea typeface="Arial"/>
              </a:rPr>
              <a:t>Many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didn’t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answer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all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questions</a:t>
            </a:r>
            <a:r>
              <a:rPr lang="pl-PL" sz="1800" b="0" strike="noStrike" spc="-1" dirty="0">
                <a:solidFill>
                  <a:srgbClr val="595959"/>
                </a:solidFill>
                <a:latin typeface="Arial"/>
                <a:ea typeface="Arial"/>
              </a:rPr>
              <a:t>. It </a:t>
            </a:r>
            <a:r>
              <a:rPr lang="pl-PL" sz="1800" b="0" strike="noStrike" spc="-1" dirty="0" err="1">
                <a:solidFill>
                  <a:srgbClr val="595959"/>
                </a:solidFill>
                <a:latin typeface="Arial"/>
                <a:ea typeface="Arial"/>
              </a:rPr>
              <a:t>wasn’t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possible</a:t>
            </a:r>
            <a:r>
              <a:rPr lang="pl-PL" sz="1800" b="0" strike="noStrike" spc="-1" dirty="0">
                <a:solidFill>
                  <a:srgbClr val="595959"/>
                </a:solidFill>
                <a:latin typeface="Arial"/>
                <a:ea typeface="Arial"/>
              </a:rPr>
              <a:t> to drop </a:t>
            </a:r>
            <a:r>
              <a:rPr lang="pl-PL" sz="1800" b="0" strike="noStrike" spc="-1" dirty="0" err="1">
                <a:solidFill>
                  <a:srgbClr val="595959"/>
                </a:solidFill>
                <a:latin typeface="Arial"/>
                <a:ea typeface="Arial"/>
              </a:rPr>
              <a:t>all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rows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containing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any</a:t>
            </a:r>
            <a:r>
              <a:rPr lang="pl-PL" sz="1800" b="0" strike="noStrike" spc="-1" dirty="0">
                <a:solidFill>
                  <a:srgbClr val="595959"/>
                </a:solidFill>
                <a:latin typeface="Arial"/>
                <a:ea typeface="Arial"/>
              </a:rPr>
              <a:t> missing </a:t>
            </a:r>
            <a:r>
              <a:rPr lang="pl-PL" sz="1800" b="0" strike="noStrike" spc="-1" dirty="0" err="1">
                <a:solidFill>
                  <a:srgbClr val="595959"/>
                </a:solidFill>
                <a:latin typeface="Arial"/>
                <a:ea typeface="Arial"/>
              </a:rPr>
              <a:t>values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because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would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remove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some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useful</a:t>
            </a:r>
            <a:r>
              <a:rPr lang="pl-PL" sz="1800" b="0" strike="noStrike" spc="-1" dirty="0">
                <a:solidFill>
                  <a:srgbClr val="595959"/>
                </a:solidFill>
                <a:latin typeface="Arial"/>
                <a:ea typeface="Arial"/>
              </a:rPr>
              <a:t> data.</a:t>
            </a:r>
            <a:endParaRPr lang="pl-PL" sz="1800" b="0" strike="noStrike" spc="-1" dirty="0">
              <a:latin typeface="Arial"/>
            </a:endParaRPr>
          </a:p>
          <a:p>
            <a:pPr>
              <a:lnSpc>
                <a:spcPct val="115000"/>
              </a:lnSpc>
              <a:spcAft>
                <a:spcPts val="1599"/>
              </a:spcAft>
            </a:pPr>
            <a:r>
              <a:rPr lang="pl-PL" sz="1800" b="0" strike="noStrike" spc="-1" dirty="0" err="1">
                <a:solidFill>
                  <a:srgbClr val="595959"/>
                </a:solidFill>
                <a:latin typeface="Arial"/>
                <a:ea typeface="Arial"/>
              </a:rPr>
              <a:t>Dropping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NaN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values</a:t>
            </a:r>
            <a:r>
              <a:rPr lang="pl-PL" sz="1800" b="0" strike="noStrike" spc="-1" dirty="0">
                <a:solidFill>
                  <a:srgbClr val="595959"/>
                </a:solidFill>
                <a:latin typeface="Arial"/>
                <a:ea typeface="Arial"/>
              </a:rPr>
              <a:t> was </a:t>
            </a:r>
            <a:r>
              <a:rPr lang="pl-PL" sz="1800" b="0" strike="noStrike" spc="-1" dirty="0" err="1">
                <a:solidFill>
                  <a:srgbClr val="595959"/>
                </a:solidFill>
                <a:latin typeface="Arial"/>
                <a:ea typeface="Arial"/>
              </a:rPr>
              <a:t>being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coducted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just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before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analysing</a:t>
            </a:r>
            <a:r>
              <a:rPr lang="pl-PL" sz="1800" b="0" strike="noStrike" spc="-1" dirty="0">
                <a:solidFill>
                  <a:srgbClr val="595959"/>
                </a:solidFill>
                <a:latin typeface="Arial"/>
                <a:ea typeface="Arial"/>
              </a:rPr>
              <a:t> a </a:t>
            </a:r>
            <a:r>
              <a:rPr lang="pl-PL" sz="1800" b="0" strike="noStrike" spc="-1" dirty="0" err="1">
                <a:solidFill>
                  <a:srgbClr val="595959"/>
                </a:solidFill>
                <a:latin typeface="Arial"/>
                <a:ea typeface="Arial"/>
              </a:rPr>
              <a:t>specifed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feature</a:t>
            </a:r>
            <a:r>
              <a:rPr lang="pl-PL" sz="1800" b="0" strike="noStrike" spc="-1" dirty="0">
                <a:solidFill>
                  <a:srgbClr val="595959"/>
                </a:solidFill>
                <a:latin typeface="Arial"/>
                <a:ea typeface="Arial"/>
              </a:rPr>
              <a:t>, by </a:t>
            </a:r>
            <a:r>
              <a:rPr lang="pl-PL" sz="1800" b="0" strike="noStrike" spc="-1" dirty="0" err="1">
                <a:solidFill>
                  <a:srgbClr val="595959"/>
                </a:solidFill>
                <a:latin typeface="Arial"/>
                <a:ea typeface="Arial"/>
              </a:rPr>
              <a:t>discluding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rows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containing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NaN</a:t>
            </a:r>
            <a:r>
              <a:rPr lang="pl-PL" sz="1800" b="0" strike="noStrike" spc="-1" dirty="0">
                <a:solidFill>
                  <a:srgbClr val="595959"/>
                </a:solidFill>
                <a:latin typeface="Arial"/>
                <a:ea typeface="Arial"/>
              </a:rPr>
              <a:t> in </a:t>
            </a:r>
            <a:r>
              <a:rPr lang="pl-PL" sz="1800" b="0" strike="noStrike" spc="-1" dirty="0" err="1">
                <a:solidFill>
                  <a:srgbClr val="595959"/>
                </a:solidFill>
                <a:latin typeface="Arial"/>
                <a:ea typeface="Arial"/>
              </a:rPr>
              <a:t>this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specified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feature’s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column</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One </a:t>
            </a:r>
            <a:r>
              <a:rPr lang="pl-PL" sz="1800" b="0" strike="noStrike" spc="-1" dirty="0" err="1">
                <a:solidFill>
                  <a:srgbClr val="595959"/>
                </a:solidFill>
                <a:latin typeface="Arial"/>
                <a:ea typeface="Arial"/>
              </a:rPr>
              <a:t>value</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Weight</a:t>
            </a:r>
            <a:r>
              <a:rPr lang="pl-PL" sz="1800" b="0" strike="noStrike" spc="-1" dirty="0">
                <a:solidFill>
                  <a:srgbClr val="595959"/>
                </a:solidFill>
                <a:latin typeface="Arial"/>
                <a:ea typeface="Arial"/>
              </a:rPr>
              <a:t>’ was </a:t>
            </a:r>
            <a:r>
              <a:rPr lang="pl-PL" sz="1800" b="0" strike="noStrike" spc="-1" dirty="0" err="1">
                <a:solidFill>
                  <a:srgbClr val="595959"/>
                </a:solidFill>
                <a:latin typeface="Arial"/>
                <a:ea typeface="Arial"/>
              </a:rPr>
              <a:t>mistaken</a:t>
            </a:r>
            <a:r>
              <a:rPr lang="pl-PL" sz="1800" b="0" strike="noStrike" spc="-1" dirty="0">
                <a:solidFill>
                  <a:srgbClr val="595959"/>
                </a:solidFill>
                <a:latin typeface="Arial"/>
                <a:ea typeface="Arial"/>
              </a:rPr>
              <a:t> by +100 kg, </a:t>
            </a:r>
            <a:r>
              <a:rPr lang="pl-PL" sz="1800" b="0" strike="noStrike" spc="-1" dirty="0" err="1">
                <a:solidFill>
                  <a:srgbClr val="595959"/>
                </a:solidFill>
                <a:latin typeface="Arial"/>
                <a:ea typeface="Arial"/>
              </a:rPr>
              <a:t>resulting</a:t>
            </a:r>
            <a:r>
              <a:rPr lang="pl-PL" sz="1800" b="0" strike="noStrike" spc="-1" dirty="0">
                <a:solidFill>
                  <a:srgbClr val="595959"/>
                </a:solidFill>
                <a:latin typeface="Arial"/>
                <a:ea typeface="Arial"/>
              </a:rPr>
              <a:t> in </a:t>
            </a:r>
            <a:r>
              <a:rPr lang="pl-PL" sz="1800" b="0" strike="noStrike" spc="-1" dirty="0" err="1">
                <a:solidFill>
                  <a:srgbClr val="595959"/>
                </a:solidFill>
                <a:latin typeface="Arial"/>
                <a:ea typeface="Arial"/>
              </a:rPr>
              <a:t>abnormous</a:t>
            </a:r>
            <a:r>
              <a:rPr lang="pl-PL" sz="1800" b="0" strike="noStrike" spc="-1" dirty="0">
                <a:solidFill>
                  <a:srgbClr val="595959"/>
                </a:solidFill>
                <a:latin typeface="Arial"/>
                <a:ea typeface="Arial"/>
              </a:rPr>
              <a:t> BMI </a:t>
            </a:r>
            <a:r>
              <a:rPr lang="pl-PL" sz="1800" b="0" strike="noStrike" spc="-1" dirty="0" err="1">
                <a:solidFill>
                  <a:srgbClr val="595959"/>
                </a:solidFill>
                <a:latin typeface="Arial"/>
                <a:ea typeface="Arial"/>
              </a:rPr>
              <a:t>value</a:t>
            </a:r>
            <a:r>
              <a:rPr lang="pl-PL" spc="-1" dirty="0">
                <a:solidFill>
                  <a:srgbClr val="595959"/>
                </a:solidFill>
                <a:latin typeface="Arial"/>
                <a:ea typeface="Arial"/>
              </a:rPr>
              <a:t>, </a:t>
            </a:r>
            <a:r>
              <a:rPr lang="pl-PL" spc="-1" dirty="0" err="1">
                <a:solidFill>
                  <a:srgbClr val="595959"/>
                </a:solidFill>
                <a:latin typeface="Arial"/>
                <a:ea typeface="Arial"/>
              </a:rPr>
              <a:t>what</a:t>
            </a:r>
            <a:r>
              <a:rPr lang="pl-PL" spc="-1" dirty="0">
                <a:solidFill>
                  <a:srgbClr val="595959"/>
                </a:solidFill>
                <a:latin typeface="Arial"/>
                <a:ea typeface="Arial"/>
              </a:rPr>
              <a:t> </a:t>
            </a:r>
            <a:r>
              <a:rPr lang="pl-PL" spc="-1" dirty="0" err="1">
                <a:solidFill>
                  <a:srgbClr val="595959"/>
                </a:solidFill>
                <a:latin typeface="Arial"/>
                <a:ea typeface="Arial"/>
              </a:rPr>
              <a:t>should</a:t>
            </a:r>
            <a:r>
              <a:rPr lang="pl-PL" spc="-1" dirty="0">
                <a:solidFill>
                  <a:srgbClr val="595959"/>
                </a:solidFill>
                <a:latin typeface="Arial"/>
                <a:ea typeface="Arial"/>
              </a:rPr>
              <a:t> </a:t>
            </a:r>
            <a:r>
              <a:rPr lang="pl-PL" spc="-1" dirty="0" err="1">
                <a:solidFill>
                  <a:srgbClr val="595959"/>
                </a:solidFill>
                <a:latin typeface="Arial"/>
                <a:ea typeface="Arial"/>
              </a:rPr>
              <a:t>have</a:t>
            </a:r>
            <a:r>
              <a:rPr lang="pl-PL" spc="-1" dirty="0">
                <a:solidFill>
                  <a:srgbClr val="595959"/>
                </a:solidFill>
                <a:latin typeface="Arial"/>
                <a:ea typeface="Arial"/>
              </a:rPr>
              <a:t> </a:t>
            </a:r>
            <a:r>
              <a:rPr lang="pl-PL" spc="-1" dirty="0" err="1">
                <a:solidFill>
                  <a:srgbClr val="595959"/>
                </a:solidFill>
                <a:latin typeface="Arial"/>
                <a:ea typeface="Arial"/>
              </a:rPr>
              <a:t>been</a:t>
            </a:r>
            <a:r>
              <a:rPr lang="pl-PL" spc="-1" dirty="0">
                <a:solidFill>
                  <a:srgbClr val="595959"/>
                </a:solidFill>
                <a:latin typeface="Arial"/>
                <a:ea typeface="Arial"/>
              </a:rPr>
              <a:t> </a:t>
            </a:r>
            <a:r>
              <a:rPr lang="pl-PL" spc="-1" dirty="0" err="1">
                <a:solidFill>
                  <a:srgbClr val="595959"/>
                </a:solidFill>
                <a:latin typeface="Arial"/>
                <a:ea typeface="Arial"/>
              </a:rPr>
              <a:t>repaired</a:t>
            </a:r>
            <a:r>
              <a:rPr lang="pl-PL" spc="-1" dirty="0">
                <a:solidFill>
                  <a:srgbClr val="595959"/>
                </a:solidFill>
                <a:latin typeface="Arial"/>
                <a:ea typeface="Arial"/>
              </a:rPr>
              <a:t>.</a:t>
            </a:r>
            <a:endParaRPr lang="pl-PL"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Research Question(s)</a:t>
            </a:r>
            <a:endParaRPr lang="pl-PL" sz="2800" b="0" strike="noStrike" spc="-1">
              <a:latin typeface="Arial"/>
            </a:endParaRPr>
          </a:p>
        </p:txBody>
      </p:sp>
      <p:sp>
        <p:nvSpPr>
          <p:cNvPr id="87"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800" b="0" strike="noStrike" spc="-1" dirty="0">
                <a:solidFill>
                  <a:srgbClr val="595959"/>
                </a:solidFill>
                <a:latin typeface="Arial"/>
                <a:ea typeface="Arial"/>
              </a:rPr>
              <a:t>1. </a:t>
            </a:r>
            <a:r>
              <a:rPr lang="pl-PL" sz="1800" b="0" strike="noStrike" spc="-1" dirty="0" err="1">
                <a:solidFill>
                  <a:srgbClr val="595959"/>
                </a:solidFill>
                <a:latin typeface="Arial"/>
                <a:ea typeface="Arial"/>
              </a:rPr>
              <a:t>Correlation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analysis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there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any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connections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features</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various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aspects</a:t>
            </a:r>
            <a:r>
              <a:rPr lang="pl-PL" sz="1800" b="0" strike="noStrike" spc="-1" dirty="0">
                <a:solidFill>
                  <a:srgbClr val="595959"/>
                </a:solidFill>
                <a:latin typeface="Arial"/>
                <a:ea typeface="Arial"/>
              </a:rPr>
              <a:t>? (i.e.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music</a:t>
            </a:r>
            <a:r>
              <a:rPr lang="pl-PL" sz="1800" b="0" strike="noStrike" spc="-1" dirty="0">
                <a:solidFill>
                  <a:srgbClr val="595959"/>
                </a:solidFill>
                <a:latin typeface="Arial"/>
                <a:ea typeface="Arial"/>
              </a:rPr>
              <a:t> and </a:t>
            </a:r>
            <a:r>
              <a:rPr lang="pl-PL" sz="1800" b="0" strike="noStrike" spc="-1" dirty="0" err="1">
                <a:solidFill>
                  <a:srgbClr val="595959"/>
                </a:solidFill>
                <a:latin typeface="Arial"/>
                <a:ea typeface="Arial"/>
              </a:rPr>
              <a:t>hobbies</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2. </a:t>
            </a:r>
            <a:r>
              <a:rPr lang="pl-PL" sz="1800" b="0" strike="noStrike" spc="-1" dirty="0" err="1">
                <a:solidFill>
                  <a:srgbClr val="595959"/>
                </a:solidFill>
                <a:latin typeface="Arial"/>
                <a:ea typeface="Arial"/>
              </a:rPr>
              <a:t>Hierarchical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clustering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Can</a:t>
            </a:r>
            <a:r>
              <a:rPr lang="pl-PL" sz="1800" b="0" strike="noStrike" spc="-1" dirty="0">
                <a:solidFill>
                  <a:srgbClr val="595959"/>
                </a:solidFill>
                <a:latin typeface="Arial"/>
                <a:ea typeface="Arial"/>
              </a:rPr>
              <a:t> we </a:t>
            </a:r>
            <a:r>
              <a:rPr lang="pl-PL" sz="1800" b="0" strike="noStrike" spc="-1" dirty="0" err="1">
                <a:solidFill>
                  <a:srgbClr val="595959"/>
                </a:solidFill>
                <a:latin typeface="Arial"/>
                <a:ea typeface="Arial"/>
              </a:rPr>
              <a:t>introduce</a:t>
            </a:r>
            <a:r>
              <a:rPr lang="pl-PL" sz="1800" b="0" strike="noStrike" spc="-1" dirty="0">
                <a:solidFill>
                  <a:srgbClr val="595959"/>
                </a:solidFill>
                <a:latin typeface="Arial"/>
                <a:ea typeface="Arial"/>
              </a:rPr>
              <a:t> a </a:t>
            </a:r>
            <a:r>
              <a:rPr lang="pl-PL" sz="1800" b="0" strike="noStrike" spc="-1" dirty="0" err="1">
                <a:solidFill>
                  <a:srgbClr val="595959"/>
                </a:solidFill>
                <a:latin typeface="Arial"/>
                <a:ea typeface="Arial"/>
              </a:rPr>
              <a:t>distance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measure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types</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music</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basing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only</a:t>
            </a:r>
            <a:r>
              <a:rPr lang="pl-PL" sz="1800" b="0" strike="noStrike" spc="-1" dirty="0">
                <a:solidFill>
                  <a:srgbClr val="595959"/>
                </a:solidFill>
                <a:latin typeface="Arial"/>
                <a:ea typeface="Arial"/>
              </a:rPr>
              <a:t> on </a:t>
            </a:r>
            <a:r>
              <a:rPr lang="pl-PL" sz="1800" b="0" strike="noStrike" spc="-1" dirty="0" err="1">
                <a:solidFill>
                  <a:srgbClr val="595959"/>
                </a:solidFill>
                <a:latin typeface="Arial"/>
                <a:ea typeface="Arial"/>
              </a:rPr>
              <a:t>probability</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liking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music</a:t>
            </a:r>
            <a:r>
              <a:rPr lang="pl-PL" sz="1800" b="0" strike="noStrike" spc="-1" dirty="0">
                <a:solidFill>
                  <a:srgbClr val="595959"/>
                </a:solidFill>
                <a:latin typeface="Arial"/>
                <a:ea typeface="Arial"/>
              </a:rPr>
              <a:t> B </a:t>
            </a:r>
            <a:r>
              <a:rPr lang="pl-PL" sz="1800" b="0" strike="noStrike" spc="-1" dirty="0" err="1">
                <a:solidFill>
                  <a:srgbClr val="595959"/>
                </a:solidFill>
                <a:latin typeface="Arial"/>
                <a:ea typeface="Arial"/>
              </a:rPr>
              <a:t>if</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music</a:t>
            </a:r>
            <a:r>
              <a:rPr lang="pl-PL" sz="1800" b="0" strike="noStrike" spc="-1" dirty="0">
                <a:solidFill>
                  <a:srgbClr val="595959"/>
                </a:solidFill>
                <a:latin typeface="Arial"/>
                <a:ea typeface="Arial"/>
              </a:rPr>
              <a:t> A </a:t>
            </a:r>
            <a:r>
              <a:rPr lang="pl-PL" sz="1800" b="0" strike="noStrike" spc="-1" dirty="0" err="1">
                <a:solidFill>
                  <a:srgbClr val="595959"/>
                </a:solidFill>
                <a:latin typeface="Arial"/>
                <a:ea typeface="Arial"/>
              </a:rPr>
              <a:t>is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liked</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3. K-</a:t>
            </a:r>
            <a:r>
              <a:rPr lang="pl-PL" sz="1800" b="0" strike="noStrike" spc="-1" dirty="0" err="1">
                <a:solidFill>
                  <a:srgbClr val="595959"/>
                </a:solidFill>
                <a:latin typeface="Arial"/>
                <a:ea typeface="Arial"/>
              </a:rPr>
              <a:t>means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clustering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Can</a:t>
            </a:r>
            <a:r>
              <a:rPr lang="pl-PL" sz="1800" b="0" strike="noStrike" spc="-1" dirty="0">
                <a:solidFill>
                  <a:srgbClr val="595959"/>
                </a:solidFill>
                <a:latin typeface="Arial"/>
                <a:ea typeface="Arial"/>
              </a:rPr>
              <a:t> we </a:t>
            </a:r>
            <a:r>
              <a:rPr lang="pl-PL" sz="1800" b="0" strike="noStrike" spc="-1" dirty="0" err="1">
                <a:solidFill>
                  <a:srgbClr val="595959"/>
                </a:solidFill>
                <a:latin typeface="Arial"/>
                <a:ea typeface="Arial"/>
              </a:rPr>
              <a:t>divide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into</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groups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based</a:t>
            </a:r>
            <a:r>
              <a:rPr lang="pl-PL" sz="1800" b="0" strike="noStrike" spc="-1" dirty="0">
                <a:solidFill>
                  <a:srgbClr val="595959"/>
                </a:solidFill>
                <a:latin typeface="Arial"/>
                <a:ea typeface="Arial"/>
              </a:rPr>
              <a:t> on </a:t>
            </a:r>
            <a:r>
              <a:rPr lang="pl-PL" sz="1800" b="0" strike="noStrike" spc="-1" dirty="0" err="1">
                <a:solidFill>
                  <a:srgbClr val="595959"/>
                </a:solidFill>
                <a:latin typeface="Arial"/>
                <a:ea typeface="Arial"/>
              </a:rPr>
              <a:t>their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phobias</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4. </a:t>
            </a:r>
            <a:r>
              <a:rPr lang="pl-PL" sz="1800" b="0" strike="noStrike" spc="-1" dirty="0" err="1">
                <a:solidFill>
                  <a:srgbClr val="595959"/>
                </a:solidFill>
                <a:latin typeface="Arial"/>
                <a:ea typeface="Arial"/>
              </a:rPr>
              <a:t>Outlier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detection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Can</a:t>
            </a:r>
            <a:r>
              <a:rPr lang="pl-PL" sz="1800" b="0" strike="noStrike" spc="-1" dirty="0">
                <a:solidFill>
                  <a:srgbClr val="595959"/>
                </a:solidFill>
                <a:latin typeface="Arial"/>
                <a:ea typeface="Arial"/>
              </a:rPr>
              <a:t> we </a:t>
            </a:r>
            <a:r>
              <a:rPr lang="pl-PL" sz="1800" b="0" strike="noStrike" spc="-1" dirty="0" err="1">
                <a:solidFill>
                  <a:srgbClr val="595959"/>
                </a:solidFill>
                <a:latin typeface="Arial"/>
                <a:ea typeface="Arial"/>
              </a:rPr>
              <a:t>identify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participants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that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answered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questions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randomly</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5. </a:t>
            </a:r>
            <a:r>
              <a:rPr lang="pl-PL" sz="1800" b="0" strike="noStrike" spc="-1" dirty="0" err="1">
                <a:solidFill>
                  <a:srgbClr val="595959"/>
                </a:solidFill>
                <a:latin typeface="Arial"/>
                <a:ea typeface="Arial"/>
              </a:rPr>
              <a:t>Histograms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Can</a:t>
            </a:r>
            <a:r>
              <a:rPr lang="pl-PL" sz="1800" b="0" strike="noStrike" spc="-1" dirty="0">
                <a:solidFill>
                  <a:srgbClr val="595959"/>
                </a:solidFill>
                <a:latin typeface="Arial"/>
                <a:ea typeface="Arial"/>
              </a:rPr>
              <a:t> we </a:t>
            </a:r>
            <a:r>
              <a:rPr lang="pl-PL" sz="1800" b="0" strike="noStrike" spc="-1" dirty="0" err="1">
                <a:solidFill>
                  <a:srgbClr val="595959"/>
                </a:solidFill>
                <a:latin typeface="Arial"/>
                <a:ea typeface="Arial"/>
              </a:rPr>
              <a:t>identify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differences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women</a:t>
            </a:r>
            <a:r>
              <a:rPr lang="pl-PL" sz="1800" b="0" strike="noStrike" spc="-1" dirty="0">
                <a:solidFill>
                  <a:srgbClr val="595959"/>
                </a:solidFill>
                <a:latin typeface="Arial"/>
                <a:ea typeface="Arial"/>
              </a:rPr>
              <a:t> and men </a:t>
            </a:r>
            <a:r>
              <a:rPr lang="pl-PL" sz="1800" b="0" strike="noStrike" spc="-1" dirty="0" err="1">
                <a:solidFill>
                  <a:srgbClr val="595959"/>
                </a:solidFill>
                <a:latin typeface="Arial"/>
                <a:ea typeface="Arial"/>
              </a:rPr>
              <a:t>considering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their</a:t>
            </a:r>
            <a:r>
              <a:rPr lang="pl-PL" sz="1800" b="0" strike="noStrike" spc="-1" dirty="0">
                <a:solidFill>
                  <a:srgbClr val="595959"/>
                </a:solidFill>
                <a:latin typeface="Arial"/>
                <a:ea typeface="Arial"/>
              </a:rPr>
              <a:t> </a:t>
            </a:r>
            <a:r>
              <a:rPr lang="pl-PL" spc="-1" dirty="0" err="1">
                <a:solidFill>
                  <a:srgbClr val="595959"/>
                </a:solidFill>
                <a:latin typeface="Arial"/>
                <a:ea typeface="Arial"/>
              </a:rPr>
              <a:t>faith</a:t>
            </a:r>
            <a:r>
              <a:rPr lang="pl-PL" spc="-1" dirty="0">
                <a:solidFill>
                  <a:srgbClr val="595959"/>
                </a:solidFill>
                <a:latin typeface="Arial"/>
                <a:ea typeface="Arial"/>
              </a:rPr>
              <a:t> in </a:t>
            </a:r>
            <a:r>
              <a:rPr lang="pl-PL" spc="-1" dirty="0" err="1">
                <a:solidFill>
                  <a:srgbClr val="595959"/>
                </a:solidFill>
                <a:latin typeface="Arial"/>
                <a:ea typeface="Arial"/>
              </a:rPr>
              <a:t>God</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endParaRPr lang="pl-PL" sz="1800" b="0" strike="noStrike" spc="-1" dirty="0">
              <a:latin typeface="Arial"/>
            </a:endParaRPr>
          </a:p>
          <a:p>
            <a:pPr>
              <a:lnSpc>
                <a:spcPct val="115000"/>
              </a:lnSpc>
              <a:spcAft>
                <a:spcPts val="1599"/>
              </a:spcAft>
            </a:pPr>
            <a:endParaRPr lang="pl-PL"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Methods</a:t>
            </a:r>
            <a:endParaRPr lang="pl-PL" sz="2800" b="0" strike="noStrike" spc="-1">
              <a:latin typeface="Arial"/>
            </a:endParaRPr>
          </a:p>
        </p:txBody>
      </p:sp>
      <p:sp>
        <p:nvSpPr>
          <p:cNvPr id="89"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Aft>
                <a:spcPts val="1599"/>
              </a:spcAft>
            </a:pPr>
            <a:r>
              <a:rPr lang="pl-PL" sz="1800" b="0" strike="noStrike" spc="-1" dirty="0" err="1">
                <a:solidFill>
                  <a:srgbClr val="595959"/>
                </a:solidFill>
                <a:latin typeface="Arial"/>
                <a:ea typeface="Arial"/>
              </a:rPr>
              <a:t>Hierarchical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clustering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uses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Ward’s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method</a:t>
            </a:r>
            <a:r>
              <a:rPr lang="pl-PL" sz="1800" b="0" strike="noStrike" spc="-1" dirty="0">
                <a:solidFill>
                  <a:srgbClr val="595959"/>
                </a:solidFill>
                <a:latin typeface="Arial"/>
                <a:ea typeface="Arial"/>
              </a:rPr>
              <a:t> and </a:t>
            </a:r>
            <a:r>
              <a:rPr lang="pl-PL" sz="1800" b="0" strike="noStrike" spc="-1" dirty="0" err="1">
                <a:solidFill>
                  <a:srgbClr val="595959"/>
                </a:solidFill>
                <a:latin typeface="Arial"/>
                <a:ea typeface="Arial"/>
              </a:rPr>
              <a:t>reasonably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identifies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correlations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all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types</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music</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K-</a:t>
            </a:r>
            <a:r>
              <a:rPr lang="pl-PL" sz="1800" b="0" strike="noStrike" spc="-1" dirty="0" err="1">
                <a:solidFill>
                  <a:srgbClr val="595959"/>
                </a:solidFill>
                <a:latin typeface="Arial"/>
                <a:ea typeface="Arial"/>
              </a:rPr>
              <a:t>means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clustering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algorithm</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used</a:t>
            </a:r>
            <a:r>
              <a:rPr lang="pl-PL" sz="1800" b="0" strike="noStrike" spc="-1" dirty="0">
                <a:solidFill>
                  <a:srgbClr val="595959"/>
                </a:solidFill>
                <a:latin typeface="Arial"/>
                <a:ea typeface="Arial"/>
              </a:rPr>
              <a:t> to </a:t>
            </a:r>
            <a:r>
              <a:rPr lang="pl-PL" sz="1800" b="0" strike="noStrike" spc="-1" dirty="0" err="1">
                <a:solidFill>
                  <a:srgbClr val="595959"/>
                </a:solidFill>
                <a:latin typeface="Arial"/>
                <a:ea typeface="Arial"/>
              </a:rPr>
              <a:t>divide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considering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their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phobias</a:t>
            </a:r>
            <a:r>
              <a:rPr lang="pl-PL" sz="1800" b="0" strike="noStrike" spc="-1" dirty="0">
                <a:solidFill>
                  <a:srgbClr val="595959"/>
                </a:solidFill>
                <a:latin typeface="Arial"/>
                <a:ea typeface="Arial"/>
              </a:rPr>
              <a:t>. The </a:t>
            </a:r>
            <a:r>
              <a:rPr lang="pl-PL" sz="1800" b="0" strike="noStrike" spc="-1" dirty="0" err="1">
                <a:solidFill>
                  <a:srgbClr val="595959"/>
                </a:solidFill>
                <a:latin typeface="Arial"/>
                <a:ea typeface="Arial"/>
              </a:rPr>
              <a:t>optimal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number</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clusters</a:t>
            </a:r>
            <a:r>
              <a:rPr lang="pl-PL" sz="1800" b="0" strike="noStrike" spc="-1" dirty="0">
                <a:solidFill>
                  <a:srgbClr val="595959"/>
                </a:solidFill>
                <a:latin typeface="Arial"/>
                <a:ea typeface="Arial"/>
              </a:rPr>
              <a:t> was </a:t>
            </a:r>
            <a:r>
              <a:rPr lang="pl-PL" sz="1800" b="0" strike="noStrike" spc="-1" dirty="0" err="1">
                <a:solidFill>
                  <a:srgbClr val="595959"/>
                </a:solidFill>
                <a:latin typeface="Arial"/>
                <a:ea typeface="Arial"/>
              </a:rPr>
              <a:t>chosen</a:t>
            </a:r>
            <a:r>
              <a:rPr lang="pl-PL" sz="1800" b="0" strike="noStrike" spc="-1" dirty="0">
                <a:solidFill>
                  <a:srgbClr val="595959"/>
                </a:solidFill>
                <a:latin typeface="Arial"/>
                <a:ea typeface="Arial"/>
              </a:rPr>
              <a:t> as 4 </a:t>
            </a:r>
            <a:r>
              <a:rPr lang="pl-PL" sz="1800" b="0" strike="noStrike" spc="-1" dirty="0" err="1">
                <a:solidFill>
                  <a:srgbClr val="595959"/>
                </a:solidFill>
                <a:latin typeface="Arial"/>
                <a:ea typeface="Arial"/>
              </a:rPr>
              <a:t>using</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Elbow</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method</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Aft>
                <a:spcPts val="1599"/>
              </a:spcAft>
            </a:pPr>
            <a:r>
              <a:rPr lang="pl-PL" sz="1800" b="0" strike="noStrike" spc="-1" dirty="0" err="1">
                <a:solidFill>
                  <a:srgbClr val="595959"/>
                </a:solidFill>
                <a:latin typeface="Arial"/>
                <a:ea typeface="Arial"/>
              </a:rPr>
              <a:t>Outliers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were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detected</a:t>
            </a:r>
            <a:r>
              <a:rPr lang="pl-PL" sz="1800" b="0" strike="noStrike" spc="-1" dirty="0">
                <a:solidFill>
                  <a:srgbClr val="595959"/>
                </a:solidFill>
                <a:latin typeface="Arial"/>
                <a:ea typeface="Arial"/>
              </a:rPr>
              <a:t> as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who’s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Euklidean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distance</a:t>
            </a:r>
            <a:r>
              <a:rPr lang="pl-PL" sz="1800" b="0" strike="noStrike" spc="-1" dirty="0">
                <a:solidFill>
                  <a:srgbClr val="595959"/>
                </a:solidFill>
                <a:latin typeface="Arial"/>
                <a:ea typeface="Arial"/>
              </a:rPr>
              <a:t> from </a:t>
            </a:r>
            <a:r>
              <a:rPr lang="pl-PL" sz="1800" b="0" strike="noStrike" spc="-1" dirty="0" err="1">
                <a:solidFill>
                  <a:srgbClr val="595959"/>
                </a:solidFill>
                <a:latin typeface="Arial"/>
                <a:ea typeface="Arial"/>
              </a:rPr>
              <a:t>nearest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cluster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result</a:t>
            </a:r>
            <a:r>
              <a:rPr lang="pl-PL" sz="1800" b="0" strike="noStrike" spc="-1" dirty="0">
                <a:solidFill>
                  <a:srgbClr val="595959"/>
                </a:solidFill>
                <a:latin typeface="Arial"/>
                <a:ea typeface="Arial"/>
              </a:rPr>
              <a:t> of K-</a:t>
            </a:r>
            <a:r>
              <a:rPr lang="pl-PL" sz="1800" b="0" strike="noStrike" spc="-1" dirty="0" err="1">
                <a:solidFill>
                  <a:srgbClr val="595959"/>
                </a:solidFill>
                <a:latin typeface="Arial"/>
                <a:ea typeface="Arial"/>
              </a:rPr>
              <a:t>means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algorithm</a:t>
            </a:r>
            <a:r>
              <a:rPr lang="pl-PL" sz="1800" b="0" strike="noStrike" spc="-1" dirty="0">
                <a:solidFill>
                  <a:srgbClr val="595959"/>
                </a:solidFill>
                <a:latin typeface="Arial"/>
                <a:ea typeface="Arial"/>
              </a:rPr>
              <a:t>) was </a:t>
            </a:r>
            <a:r>
              <a:rPr lang="pl-PL" sz="1800" b="0" strike="noStrike" spc="-1" dirty="0" err="1">
                <a:solidFill>
                  <a:srgbClr val="595959"/>
                </a:solidFill>
                <a:latin typeface="Arial"/>
                <a:ea typeface="Arial"/>
              </a:rPr>
              <a:t>higher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than</a:t>
            </a:r>
            <a:r>
              <a:rPr lang="pl-PL" sz="1800" b="0" strike="noStrike" spc="-1" dirty="0">
                <a:solidFill>
                  <a:srgbClr val="595959"/>
                </a:solidFill>
                <a:latin typeface="Arial"/>
                <a:ea typeface="Arial"/>
              </a:rPr>
              <a:t> 4.0.</a:t>
            </a:r>
            <a:endParaRPr lang="pl-PL" sz="1800" b="0" strike="noStrike" spc="-1" dirty="0">
              <a:latin typeface="Arial"/>
            </a:endParaRPr>
          </a:p>
          <a:p>
            <a:pPr>
              <a:lnSpc>
                <a:spcPct val="115000"/>
              </a:lnSpc>
              <a:spcAft>
                <a:spcPts val="1599"/>
              </a:spcAft>
            </a:pPr>
            <a:r>
              <a:rPr lang="pl-PL" sz="1800" b="0" strike="noStrike" spc="-1" dirty="0">
                <a:solidFill>
                  <a:srgbClr val="595959"/>
                </a:solidFill>
                <a:latin typeface="Arial"/>
                <a:ea typeface="Arial"/>
              </a:rPr>
              <a:t>To </a:t>
            </a:r>
            <a:r>
              <a:rPr lang="pl-PL" sz="1800" b="0" strike="noStrike" spc="-1" dirty="0" err="1">
                <a:solidFill>
                  <a:srgbClr val="595959"/>
                </a:solidFill>
                <a:latin typeface="Arial"/>
                <a:ea typeface="Arial"/>
              </a:rPr>
              <a:t>visualise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differs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between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women</a:t>
            </a:r>
            <a:r>
              <a:rPr lang="pl-PL" sz="1800" b="0" strike="noStrike" spc="-1" dirty="0">
                <a:solidFill>
                  <a:srgbClr val="595959"/>
                </a:solidFill>
                <a:latin typeface="Arial"/>
                <a:ea typeface="Arial"/>
              </a:rPr>
              <a:t> and men, histogram </a:t>
            </a:r>
            <a:r>
              <a:rPr lang="pl-PL" sz="1800" b="0" strike="noStrike" spc="-1" dirty="0" err="1">
                <a:solidFill>
                  <a:srgbClr val="595959"/>
                </a:solidFill>
                <a:latin typeface="Arial"/>
                <a:ea typeface="Arial"/>
              </a:rPr>
              <a:t>plots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were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used</a:t>
            </a:r>
            <a:r>
              <a:rPr lang="pl-PL" sz="1800" b="0" strike="noStrike" spc="-1" dirty="0">
                <a:solidFill>
                  <a:srgbClr val="595959"/>
                </a:solidFill>
                <a:latin typeface="Arial"/>
                <a:ea typeface="Arial"/>
              </a:rPr>
              <a:t>. It </a:t>
            </a:r>
            <a:r>
              <a:rPr lang="pl-PL" sz="1800" b="0" strike="noStrike" spc="-1" dirty="0" err="1">
                <a:solidFill>
                  <a:srgbClr val="595959"/>
                </a:solidFill>
                <a:latin typeface="Arial"/>
                <a:ea typeface="Arial"/>
              </a:rPr>
              <a:t>shows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how</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many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people</a:t>
            </a:r>
            <a:r>
              <a:rPr lang="pl-PL" sz="1800" b="0" strike="noStrike" spc="-1" dirty="0">
                <a:solidFill>
                  <a:srgbClr val="595959"/>
                </a:solidFill>
                <a:latin typeface="Arial"/>
                <a:ea typeface="Arial"/>
              </a:rPr>
              <a:t> of </a:t>
            </a:r>
            <a:r>
              <a:rPr lang="pl-PL" sz="1800" b="0" strike="noStrike" spc="-1" dirty="0" err="1">
                <a:solidFill>
                  <a:srgbClr val="595959"/>
                </a:solidFill>
                <a:latin typeface="Arial"/>
                <a:ea typeface="Arial"/>
              </a:rPr>
              <a:t>each</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gender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answered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specified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value</a:t>
            </a:r>
            <a:r>
              <a:rPr lang="pl-PL" sz="1800" b="0" strike="noStrike" spc="-1" dirty="0">
                <a:solidFill>
                  <a:srgbClr val="595959"/>
                </a:solidFill>
                <a:latin typeface="Arial"/>
                <a:ea typeface="Arial"/>
              </a:rPr>
              <a:t> (from </a:t>
            </a:r>
            <a:r>
              <a:rPr lang="pl-PL" sz="1800" b="0" strike="noStrike" spc="-1" dirty="0" err="1">
                <a:solidFill>
                  <a:srgbClr val="595959"/>
                </a:solidFill>
                <a:latin typeface="Arial"/>
                <a:ea typeface="Arial"/>
              </a:rPr>
              <a:t>closed</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range</a:t>
            </a:r>
            <a:r>
              <a:rPr lang="pl-PL" sz="1800" b="0" strike="noStrike" spc="-1" dirty="0">
                <a:solidFill>
                  <a:srgbClr val="595959"/>
                </a:solidFill>
                <a:latin typeface="Arial"/>
                <a:ea typeface="Arial"/>
              </a:rPr>
              <a:t>) in the </a:t>
            </a:r>
            <a:r>
              <a:rPr lang="pl-PL" sz="1800" b="0" strike="noStrike" spc="-1" dirty="0" err="1">
                <a:solidFill>
                  <a:srgbClr val="595959"/>
                </a:solidFill>
                <a:latin typeface="Arial"/>
                <a:ea typeface="Arial"/>
              </a:rPr>
              <a:t>survey</a:t>
            </a:r>
            <a:r>
              <a:rPr lang="pl-PL" sz="1800" b="0" strike="noStrike" spc="-1" dirty="0">
                <a:solidFill>
                  <a:srgbClr val="595959"/>
                </a:solidFill>
                <a:latin typeface="Arial"/>
                <a:ea typeface="Arial"/>
              </a:rPr>
              <a:t>. </a:t>
            </a:r>
            <a:endParaRPr lang="pl-PL"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l-PL" sz="2800" b="0" strike="noStrike" spc="-1">
                <a:solidFill>
                  <a:srgbClr val="000000"/>
                </a:solidFill>
                <a:latin typeface="Arial"/>
                <a:ea typeface="Arial"/>
              </a:rPr>
              <a:t>Findings</a:t>
            </a:r>
            <a:endParaRPr lang="pl-PL" sz="2800" b="0" strike="noStrike" spc="-1">
              <a:latin typeface="Arial"/>
            </a:endParaRPr>
          </a:p>
        </p:txBody>
      </p:sp>
      <p:sp>
        <p:nvSpPr>
          <p:cNvPr id="91" name="CustomShape 2"/>
          <p:cNvSpPr/>
          <p:nvPr/>
        </p:nvSpPr>
        <p:spPr>
          <a:xfrm>
            <a:off x="311760" y="1152360"/>
            <a:ext cx="8519760" cy="34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pl-PL" sz="1800" b="0" strike="noStrike" spc="-1" dirty="0">
                <a:solidFill>
                  <a:srgbClr val="595959"/>
                </a:solidFill>
                <a:latin typeface="Arial"/>
                <a:ea typeface="Arial"/>
              </a:rPr>
              <a:t>&lt;</a:t>
            </a:r>
            <a:r>
              <a:rPr lang="pl-PL" sz="1800" b="0" strike="noStrike" spc="-1" dirty="0" err="1">
                <a:solidFill>
                  <a:srgbClr val="595959"/>
                </a:solidFill>
                <a:latin typeface="Arial"/>
                <a:ea typeface="Arial"/>
              </a:rPr>
              <a:t>Feel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free</a:t>
            </a:r>
            <a:r>
              <a:rPr lang="pl-PL" sz="1800" b="0" strike="noStrike" spc="-1" dirty="0">
                <a:solidFill>
                  <a:srgbClr val="595959"/>
                </a:solidFill>
                <a:latin typeface="Arial"/>
                <a:ea typeface="Arial"/>
              </a:rPr>
              <a:t> to </a:t>
            </a:r>
            <a:r>
              <a:rPr lang="pl-PL" sz="1800" b="0" strike="noStrike" spc="-1" dirty="0" err="1">
                <a:solidFill>
                  <a:srgbClr val="595959"/>
                </a:solidFill>
                <a:latin typeface="Arial"/>
                <a:ea typeface="Arial"/>
              </a:rPr>
              <a:t>replicate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this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slide</a:t>
            </a:r>
            <a:r>
              <a:rPr lang="pl-PL" sz="1800" b="0" strike="noStrike" spc="-1" dirty="0">
                <a:solidFill>
                  <a:srgbClr val="595959"/>
                </a:solidFill>
                <a:latin typeface="Arial"/>
                <a:ea typeface="Arial"/>
              </a:rPr>
              <a:t> to show </a:t>
            </a:r>
            <a:r>
              <a:rPr lang="pl-PL" sz="1800" b="0" strike="noStrike" spc="-1" dirty="0" err="1">
                <a:solidFill>
                  <a:srgbClr val="595959"/>
                </a:solidFill>
                <a:latin typeface="Arial"/>
                <a:ea typeface="Arial"/>
              </a:rPr>
              <a:t>multiple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findings</a:t>
            </a:r>
            <a:r>
              <a:rPr lang="pl-PL" sz="1800" b="0" strike="noStrike" spc="-1" dirty="0">
                <a:solidFill>
                  <a:srgbClr val="595959"/>
                </a:solidFill>
                <a:latin typeface="Arial"/>
                <a:ea typeface="Arial"/>
              </a:rPr>
              <a:t>&gt;</a:t>
            </a:r>
            <a:endParaRPr lang="pl-PL" sz="1800" b="0" strike="noStrike" spc="-1" dirty="0">
              <a:latin typeface="Arial"/>
            </a:endParaRPr>
          </a:p>
          <a:p>
            <a:pPr>
              <a:lnSpc>
                <a:spcPct val="115000"/>
              </a:lnSpc>
              <a:spcBef>
                <a:spcPts val="1599"/>
              </a:spcBef>
            </a:pPr>
            <a:r>
              <a:rPr lang="pl-PL" sz="1800" b="0" strike="noStrike" spc="-1" dirty="0" err="1">
                <a:solidFill>
                  <a:srgbClr val="595959"/>
                </a:solidFill>
                <a:latin typeface="Arial"/>
                <a:ea typeface="Arial"/>
              </a:rPr>
              <a:t>Present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your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findings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Include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least</a:t>
            </a:r>
            <a:r>
              <a:rPr lang="pl-PL" sz="1800" b="0" strike="noStrike" spc="-1" dirty="0">
                <a:solidFill>
                  <a:srgbClr val="595959"/>
                </a:solidFill>
                <a:latin typeface="Arial"/>
                <a:ea typeface="Arial"/>
              </a:rPr>
              <a:t> one </a:t>
            </a:r>
            <a:r>
              <a:rPr lang="pl-PL" sz="1800" b="0" strike="noStrike" spc="-1" dirty="0" err="1">
                <a:solidFill>
                  <a:srgbClr val="595959"/>
                </a:solidFill>
                <a:latin typeface="Arial"/>
                <a:ea typeface="Arial"/>
              </a:rPr>
              <a:t>visualization</a:t>
            </a:r>
            <a:r>
              <a:rPr lang="pl-PL" sz="1800" b="0" strike="noStrike" spc="-1" dirty="0">
                <a:solidFill>
                  <a:srgbClr val="595959"/>
                </a:solidFill>
                <a:latin typeface="Arial"/>
                <a:ea typeface="Arial"/>
              </a:rPr>
              <a:t> in </a:t>
            </a:r>
            <a:r>
              <a:rPr lang="pl-PL" sz="1800" b="0" strike="noStrike" spc="-1" dirty="0" err="1">
                <a:solidFill>
                  <a:srgbClr val="595959"/>
                </a:solidFill>
                <a:latin typeface="Arial"/>
                <a:ea typeface="Arial"/>
              </a:rPr>
              <a:t>your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presentation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feel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free</a:t>
            </a:r>
            <a:r>
              <a:rPr lang="pl-PL" sz="1800" b="0" strike="noStrike" spc="-1" dirty="0">
                <a:solidFill>
                  <a:srgbClr val="595959"/>
                </a:solidFill>
                <a:latin typeface="Arial"/>
                <a:ea typeface="Arial"/>
              </a:rPr>
              <a:t> to </a:t>
            </a:r>
            <a:r>
              <a:rPr lang="pl-PL" sz="1800" b="0" strike="noStrike" spc="-1" dirty="0" err="1">
                <a:solidFill>
                  <a:srgbClr val="595959"/>
                </a:solidFill>
                <a:latin typeface="Arial"/>
                <a:ea typeface="Arial"/>
              </a:rPr>
              <a:t>include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more</a:t>
            </a:r>
            <a:r>
              <a:rPr lang="pl-PL" sz="1800" b="0" strike="noStrike" spc="-1" dirty="0">
                <a:solidFill>
                  <a:srgbClr val="595959"/>
                </a:solidFill>
                <a:latin typeface="Arial"/>
                <a:ea typeface="Arial"/>
              </a:rPr>
              <a:t>). The </a:t>
            </a:r>
            <a:r>
              <a:rPr lang="pl-PL" sz="1800" b="0" strike="noStrike" spc="-1" dirty="0" err="1">
                <a:solidFill>
                  <a:srgbClr val="595959"/>
                </a:solidFill>
                <a:latin typeface="Arial"/>
                <a:ea typeface="Arial"/>
              </a:rPr>
              <a:t>visualization</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should</a:t>
            </a:r>
            <a:r>
              <a:rPr lang="pl-PL" sz="1800" b="0" strike="noStrike" spc="-1" dirty="0">
                <a:solidFill>
                  <a:srgbClr val="595959"/>
                </a:solidFill>
                <a:latin typeface="Arial"/>
                <a:ea typeface="Arial"/>
              </a:rPr>
              <a:t> be </a:t>
            </a:r>
            <a:r>
              <a:rPr lang="pl-PL" sz="1800" b="0" strike="noStrike" spc="-1" dirty="0" err="1">
                <a:solidFill>
                  <a:srgbClr val="595959"/>
                </a:solidFill>
                <a:latin typeface="Arial"/>
                <a:ea typeface="Arial"/>
              </a:rPr>
              <a:t>honest</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accessible</a:t>
            </a:r>
            <a:r>
              <a:rPr lang="pl-PL" sz="1800" b="0" strike="noStrike" spc="-1" dirty="0">
                <a:solidFill>
                  <a:srgbClr val="595959"/>
                </a:solidFill>
                <a:latin typeface="Arial"/>
                <a:ea typeface="Arial"/>
              </a:rPr>
              <a:t>, and elegant for a </a:t>
            </a:r>
            <a:r>
              <a:rPr lang="pl-PL" sz="1800" b="0" strike="noStrike" spc="-1" dirty="0" err="1">
                <a:solidFill>
                  <a:srgbClr val="595959"/>
                </a:solidFill>
                <a:latin typeface="Arial"/>
                <a:ea typeface="Arial"/>
              </a:rPr>
              <a:t>general</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audience</a:t>
            </a:r>
            <a:r>
              <a:rPr lang="pl-PL" sz="1800" b="0" strike="noStrike" spc="-1" dirty="0">
                <a:solidFill>
                  <a:srgbClr val="595959"/>
                </a:solidFill>
                <a:latin typeface="Arial"/>
                <a:ea typeface="Arial"/>
              </a:rPr>
              <a:t>.</a:t>
            </a:r>
            <a:endParaRPr lang="pl-PL" sz="1800" b="0" strike="noStrike" spc="-1" dirty="0">
              <a:latin typeface="Arial"/>
            </a:endParaRPr>
          </a:p>
          <a:p>
            <a:pPr>
              <a:lnSpc>
                <a:spcPct val="115000"/>
              </a:lnSpc>
              <a:spcBef>
                <a:spcPts val="1599"/>
              </a:spcBef>
              <a:spcAft>
                <a:spcPts val="1599"/>
              </a:spcAft>
            </a:pPr>
            <a:r>
              <a:rPr lang="pl-PL" sz="1800" b="0" strike="noStrike" spc="-1" dirty="0" err="1">
                <a:solidFill>
                  <a:srgbClr val="595959"/>
                </a:solidFill>
                <a:latin typeface="Arial"/>
                <a:ea typeface="Arial"/>
              </a:rPr>
              <a:t>You</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need</a:t>
            </a:r>
            <a:r>
              <a:rPr lang="pl-PL" sz="1800" b="0" strike="noStrike" spc="-1" dirty="0">
                <a:solidFill>
                  <a:srgbClr val="595959"/>
                </a:solidFill>
                <a:latin typeface="Arial"/>
                <a:ea typeface="Arial"/>
              </a:rPr>
              <a:t> not </a:t>
            </a:r>
            <a:r>
              <a:rPr lang="pl-PL" sz="1800" b="0" strike="noStrike" spc="-1" dirty="0" err="1">
                <a:solidFill>
                  <a:srgbClr val="595959"/>
                </a:solidFill>
                <a:latin typeface="Arial"/>
                <a:ea typeface="Arial"/>
              </a:rPr>
              <a:t>come</a:t>
            </a:r>
            <a:r>
              <a:rPr lang="pl-PL" sz="1800" b="0" strike="noStrike" spc="-1" dirty="0">
                <a:solidFill>
                  <a:srgbClr val="595959"/>
                </a:solidFill>
                <a:latin typeface="Arial"/>
                <a:ea typeface="Arial"/>
              </a:rPr>
              <a:t> to a </a:t>
            </a:r>
            <a:r>
              <a:rPr lang="pl-PL" sz="1800" b="0" strike="noStrike" spc="-1" dirty="0" err="1">
                <a:solidFill>
                  <a:srgbClr val="595959"/>
                </a:solidFill>
                <a:latin typeface="Arial"/>
                <a:ea typeface="Arial"/>
              </a:rPr>
              <a:t>definitive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conclusion</a:t>
            </a:r>
            <a:r>
              <a:rPr lang="pl-PL" sz="1800" b="0" strike="noStrike" spc="-1" dirty="0">
                <a:solidFill>
                  <a:srgbClr val="595959"/>
                </a:solidFill>
                <a:latin typeface="Arial"/>
                <a:ea typeface="Arial"/>
              </a:rPr>
              <a:t>, but </a:t>
            </a:r>
            <a:r>
              <a:rPr lang="pl-PL" sz="1800" b="0" strike="noStrike" spc="-1" dirty="0" err="1">
                <a:solidFill>
                  <a:srgbClr val="595959"/>
                </a:solidFill>
                <a:latin typeface="Arial"/>
                <a:ea typeface="Arial"/>
              </a:rPr>
              <a:t>you</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need</a:t>
            </a:r>
            <a:r>
              <a:rPr lang="pl-PL" sz="1800" b="0" strike="noStrike" spc="-1" dirty="0">
                <a:solidFill>
                  <a:srgbClr val="595959"/>
                </a:solidFill>
                <a:latin typeface="Arial"/>
                <a:ea typeface="Arial"/>
              </a:rPr>
              <a:t> to </a:t>
            </a:r>
            <a:r>
              <a:rPr lang="pl-PL" sz="1800" b="0" strike="noStrike" spc="-1" dirty="0" err="1">
                <a:solidFill>
                  <a:srgbClr val="595959"/>
                </a:solidFill>
                <a:latin typeface="Arial"/>
                <a:ea typeface="Arial"/>
              </a:rPr>
              <a:t>say</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how</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your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findings</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relate</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back</a:t>
            </a:r>
            <a:r>
              <a:rPr lang="pl-PL" sz="1800" b="0" strike="noStrike" spc="-1" dirty="0">
                <a:solidFill>
                  <a:srgbClr val="595959"/>
                </a:solidFill>
                <a:latin typeface="Arial"/>
                <a:ea typeface="Arial"/>
              </a:rPr>
              <a:t> to </a:t>
            </a:r>
            <a:r>
              <a:rPr lang="pl-PL" sz="1800" b="0" strike="noStrike" spc="-1" dirty="0" err="1">
                <a:solidFill>
                  <a:srgbClr val="595959"/>
                </a:solidFill>
                <a:latin typeface="Arial"/>
                <a:ea typeface="Arial"/>
              </a:rPr>
              <a:t>your</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research</a:t>
            </a:r>
            <a:r>
              <a:rPr lang="pl-PL" sz="1800" b="0" strike="noStrike" spc="-1" dirty="0">
                <a:solidFill>
                  <a:srgbClr val="595959"/>
                </a:solidFill>
                <a:latin typeface="Arial"/>
                <a:ea typeface="Arial"/>
              </a:rPr>
              <a:t> </a:t>
            </a:r>
            <a:r>
              <a:rPr lang="pl-PL" sz="1800" b="0" strike="noStrike" spc="-1" dirty="0" err="1">
                <a:solidFill>
                  <a:srgbClr val="595959"/>
                </a:solidFill>
                <a:latin typeface="Arial"/>
                <a:ea typeface="Arial"/>
              </a:rPr>
              <a:t>question</a:t>
            </a:r>
            <a:r>
              <a:rPr lang="pl-PL" sz="1800" b="0" strike="noStrike" spc="-1" dirty="0">
                <a:solidFill>
                  <a:srgbClr val="595959"/>
                </a:solidFill>
                <a:latin typeface="Arial"/>
                <a:ea typeface="Arial"/>
              </a:rPr>
              <a:t>.</a:t>
            </a:r>
            <a:endParaRPr lang="pl-PL"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60E4-E2B0-4FC0-8854-D1E9584B749E}"/>
              </a:ext>
            </a:extLst>
          </p:cNvPr>
          <p:cNvSpPr>
            <a:spLocks noGrp="1"/>
          </p:cNvSpPr>
          <p:nvPr>
            <p:ph type="title"/>
          </p:nvPr>
        </p:nvSpPr>
        <p:spPr>
          <a:xfrm>
            <a:off x="628649" y="218317"/>
            <a:ext cx="7886699" cy="699516"/>
          </a:xfrm>
        </p:spPr>
        <p:txBody>
          <a:bodyPr vert="horz" lIns="91440" tIns="45720" rIns="91440" bIns="45720" rtlCol="0" anchor="b">
            <a:normAutofit/>
          </a:bodyPr>
          <a:lstStyle/>
          <a:p>
            <a:pPr algn="ctr"/>
            <a:r>
              <a:rPr lang="pl-PL" sz="3600" kern="1200" dirty="0" err="1">
                <a:solidFill>
                  <a:schemeClr val="tx1"/>
                </a:solidFill>
                <a:latin typeface="+mj-lt"/>
                <a:ea typeface="+mj-ea"/>
                <a:cs typeface="+mj-cs"/>
              </a:rPr>
              <a:t>Hierarchical</a:t>
            </a:r>
            <a:r>
              <a:rPr lang="pl-PL" sz="3600" kern="1200" dirty="0">
                <a:solidFill>
                  <a:schemeClr val="tx1"/>
                </a:solidFill>
                <a:latin typeface="+mj-lt"/>
                <a:ea typeface="+mj-ea"/>
                <a:cs typeface="+mj-cs"/>
              </a:rPr>
              <a:t> </a:t>
            </a:r>
            <a:r>
              <a:rPr lang="pl-PL" sz="3600" kern="1200" dirty="0" err="1">
                <a:solidFill>
                  <a:schemeClr val="tx1"/>
                </a:solidFill>
                <a:latin typeface="+mj-lt"/>
                <a:ea typeface="+mj-ea"/>
                <a:cs typeface="+mj-cs"/>
              </a:rPr>
              <a:t>clustering</a:t>
            </a:r>
            <a:endParaRPr lang="en-US" sz="3600" kern="1200" dirty="0">
              <a:solidFill>
                <a:schemeClr val="tx1"/>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78C701D5-F10B-45A9-BE32-D3FB20ABC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56" y="1397850"/>
            <a:ext cx="2298086" cy="3330560"/>
          </a:xfrm>
          <a:prstGeom prst="rect">
            <a:avLst/>
          </a:prstGeom>
        </p:spPr>
      </p:pic>
    </p:spTree>
    <p:extLst>
      <p:ext uri="{BB962C8B-B14F-4D97-AF65-F5344CB8AC3E}">
        <p14:creationId xmlns:p14="http://schemas.microsoft.com/office/powerpoint/2010/main" val="1070138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1006</Words>
  <Application>Microsoft Office PowerPoint</Application>
  <PresentationFormat>On-screen Show (16:9)</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Hierarchical clustering</vt:lpstr>
      <vt:lpstr>PowerPoint Presentation</vt:lpstr>
      <vt:lpstr>Outliers</vt:lpstr>
      <vt:lpstr>BMI distribution</vt:lpstr>
      <vt:lpstr>Faith in God comparision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beznick</dc:creator>
  <cp:lastModifiedBy>beznick</cp:lastModifiedBy>
  <cp:revision>2</cp:revision>
  <dcterms:created xsi:type="dcterms:W3CDTF">2019-11-17T22:58:57Z</dcterms:created>
  <dcterms:modified xsi:type="dcterms:W3CDTF">2019-11-17T23:02:26Z</dcterms:modified>
</cp:coreProperties>
</file>