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67" r:id="rId4"/>
    <p:sldId id="275" r:id="rId5"/>
    <p:sldId id="280" r:id="rId6"/>
    <p:sldId id="277" r:id="rId7"/>
    <p:sldId id="278" r:id="rId8"/>
    <p:sldId id="281" r:id="rId9"/>
    <p:sldId id="279" r:id="rId10"/>
    <p:sldId id="293" r:id="rId11"/>
    <p:sldId id="292" r:id="rId12"/>
    <p:sldId id="288" r:id="rId13"/>
    <p:sldId id="274" r:id="rId14"/>
    <p:sldId id="287" r:id="rId15"/>
    <p:sldId id="284" r:id="rId16"/>
    <p:sldId id="286" r:id="rId17"/>
    <p:sldId id="285" r:id="rId18"/>
    <p:sldId id="291" r:id="rId19"/>
    <p:sldId id="276" r:id="rId20"/>
    <p:sldId id="282" r:id="rId21"/>
    <p:sldId id="290" r:id="rId22"/>
    <p:sldId id="289" r:id="rId23"/>
  </p:sldIdLst>
  <p:sldSz cx="9144000" cy="5143500" type="screen16x9"/>
  <p:notesSz cx="6858000" cy="9144000"/>
  <p:embeddedFontLst>
    <p:embeddedFont>
      <p:font typeface="Robo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98" autoAdjust="0"/>
    <p:restoredTop sz="94660"/>
  </p:normalViewPr>
  <p:slideViewPr>
    <p:cSldViewPr snapToGrid="0">
      <p:cViewPr varScale="1">
        <p:scale>
          <a:sx n="120" d="100"/>
          <a:sy n="120" d="100"/>
        </p:scale>
        <p:origin x="-1254" y="-10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D.C. Capital BikeShare</a:t>
            </a:r>
            <a:endParaRPr/>
          </a:p>
        </p:txBody>
      </p:sp>
      <p:sp>
        <p:nvSpPr>
          <p:cNvPr id="68" name="Shape 68"/>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Krystin Sinclair</a:t>
            </a:r>
            <a:endParaRPr/>
          </a:p>
          <a:p>
            <a:pPr marL="0" lvl="0" indent="0">
              <a:spcBef>
                <a:spcPts val="0"/>
              </a:spcBef>
              <a:spcAft>
                <a:spcPts val="0"/>
              </a:spcAft>
              <a:buNone/>
            </a:pPr>
            <a:r>
              <a:rPr lang="en"/>
              <a:t>ksinclair7@gwu.edu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Hourly data weekends</a:t>
            </a:r>
            <a:endParaRPr lang="en-US" dirty="0"/>
          </a:p>
        </p:txBody>
      </p:sp>
      <p:pic>
        <p:nvPicPr>
          <p:cNvPr id="3075" name="Picture 3"/>
          <p:cNvPicPr>
            <a:picLocks noChangeAspect="1" noChangeArrowheads="1"/>
          </p:cNvPicPr>
          <p:nvPr/>
        </p:nvPicPr>
        <p:blipFill>
          <a:blip r:embed="rId2"/>
          <a:srcRect/>
          <a:stretch>
            <a:fillRect/>
          </a:stretch>
        </p:blipFill>
        <p:spPr bwMode="auto">
          <a:xfrm>
            <a:off x="143123" y="2035535"/>
            <a:ext cx="4063117" cy="257544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t="2409"/>
          <a:stretch>
            <a:fillRect/>
          </a:stretch>
        </p:blipFill>
        <p:spPr bwMode="auto">
          <a:xfrm>
            <a:off x="4673779" y="2027583"/>
            <a:ext cx="4175940" cy="257721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Hourly data for weekdays</a:t>
            </a:r>
            <a:endParaRPr lang="en-US" dirty="0"/>
          </a:p>
        </p:txBody>
      </p:sp>
      <p:pic>
        <p:nvPicPr>
          <p:cNvPr id="2051" name="Picture 3"/>
          <p:cNvPicPr>
            <a:picLocks noChangeAspect="1" noChangeArrowheads="1"/>
          </p:cNvPicPr>
          <p:nvPr/>
        </p:nvPicPr>
        <p:blipFill>
          <a:blip r:embed="rId2"/>
          <a:srcRect/>
          <a:stretch>
            <a:fillRect/>
          </a:stretch>
        </p:blipFill>
        <p:spPr bwMode="auto">
          <a:xfrm>
            <a:off x="174929" y="2124780"/>
            <a:ext cx="4195428" cy="2526732"/>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4691268" y="2147007"/>
            <a:ext cx="4048623" cy="24086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pPr>
              <a:buNone/>
            </a:pPr>
            <a:r>
              <a:rPr lang="en-US" dirty="0" smtClean="0"/>
              <a:t>Popularity</a:t>
            </a:r>
          </a:p>
          <a:p>
            <a:r>
              <a:rPr lang="en-US" dirty="0" smtClean="0"/>
              <a:t>Member</a:t>
            </a:r>
          </a:p>
          <a:p>
            <a:r>
              <a:rPr lang="en-US" dirty="0" smtClean="0"/>
              <a:t>Warmer Months</a:t>
            </a:r>
          </a:p>
          <a:p>
            <a:r>
              <a:rPr lang="en-US" dirty="0" smtClean="0"/>
              <a:t>Rush Hour</a:t>
            </a:r>
          </a:p>
          <a:p>
            <a:endParaRPr lang="en-US" dirty="0" smtClean="0"/>
          </a:p>
          <a:p>
            <a:r>
              <a:rPr lang="en-US" dirty="0" smtClean="0"/>
              <a:t>Policy Makers should realize that it is mostly for inhabitants, not tourists</a:t>
            </a:r>
          </a:p>
          <a:p>
            <a:r>
              <a:rPr lang="en-US" dirty="0" smtClean="0"/>
              <a:t>Installation of docks or bike refurbishment should occur before summer</a:t>
            </a:r>
          </a:p>
          <a:p>
            <a:r>
              <a:rPr lang="en-US" dirty="0" smtClean="0"/>
              <a:t>Spikes during rush hour, used for daily commuting</a:t>
            </a:r>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3D2324-C9CE-445A-A296-D1164DB0A176}"/>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xmlns="" id="{2A028D80-8B8B-4EAB-B2A7-8FBFC9DF98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2336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of the month</a:t>
            </a:r>
            <a:endParaRPr lang="en-US" dirty="0"/>
          </a:p>
        </p:txBody>
      </p:sp>
      <p:sp>
        <p:nvSpPr>
          <p:cNvPr id="3" name="Text Placeholder 2"/>
          <p:cNvSpPr>
            <a:spLocks noGrp="1"/>
          </p:cNvSpPr>
          <p:nvPr>
            <p:ph type="body" idx="1"/>
          </p:nvPr>
        </p:nvSpPr>
        <p:spPr/>
        <p:txBody>
          <a:bodyPr/>
          <a:lstStyle/>
          <a:p>
            <a:endParaRPr lang="en-US" dirty="0"/>
          </a:p>
        </p:txBody>
      </p:sp>
      <p:pic>
        <p:nvPicPr>
          <p:cNvPr id="8195" name="Picture 3"/>
          <p:cNvPicPr>
            <a:picLocks noChangeAspect="1" noChangeArrowheads="1"/>
          </p:cNvPicPr>
          <p:nvPr/>
        </p:nvPicPr>
        <p:blipFill>
          <a:blip r:embed="rId2"/>
          <a:srcRect/>
          <a:stretch>
            <a:fillRect/>
          </a:stretch>
        </p:blipFill>
        <p:spPr bwMode="auto">
          <a:xfrm>
            <a:off x="4821969" y="2178971"/>
            <a:ext cx="4322031" cy="2537312"/>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a:stretch>
            <a:fillRect/>
          </a:stretch>
        </p:blipFill>
        <p:spPr bwMode="auto">
          <a:xfrm>
            <a:off x="547571" y="2337684"/>
            <a:ext cx="3922470" cy="242299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Monthly</a:t>
            </a:r>
            <a:endParaRPr lang="en-US" dirty="0"/>
          </a:p>
        </p:txBody>
      </p:sp>
      <p:pic>
        <p:nvPicPr>
          <p:cNvPr id="2052" name="Picture 4"/>
          <p:cNvPicPr>
            <a:picLocks noChangeAspect="1" noChangeArrowheads="1"/>
          </p:cNvPicPr>
          <p:nvPr/>
        </p:nvPicPr>
        <p:blipFill>
          <a:blip r:embed="rId2"/>
          <a:srcRect/>
          <a:stretch>
            <a:fillRect/>
          </a:stretch>
        </p:blipFill>
        <p:spPr bwMode="auto">
          <a:xfrm>
            <a:off x="286143" y="2019631"/>
            <a:ext cx="4157438" cy="2473932"/>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4594775" y="2003721"/>
            <a:ext cx="4329335" cy="250892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Hourly</a:t>
            </a:r>
            <a:endParaRPr lang="en-US" dirty="0"/>
          </a:p>
        </p:txBody>
      </p:sp>
      <p:sp>
        <p:nvSpPr>
          <p:cNvPr id="3" name="Text Placeholder 2"/>
          <p:cNvSpPr>
            <a:spLocks noGrp="1"/>
          </p:cNvSpPr>
          <p:nvPr>
            <p:ph type="body" idx="1"/>
          </p:nvPr>
        </p:nvSpPr>
        <p:spPr/>
        <p:txBody>
          <a:bodyPr/>
          <a:lstStyle/>
          <a:p>
            <a:endParaRPr lang="en-US" dirty="0"/>
          </a:p>
        </p:txBody>
      </p:sp>
      <p:pic>
        <p:nvPicPr>
          <p:cNvPr id="6147" name="Picture 3"/>
          <p:cNvPicPr>
            <a:picLocks noChangeAspect="1" noChangeArrowheads="1"/>
          </p:cNvPicPr>
          <p:nvPr/>
        </p:nvPicPr>
        <p:blipFill>
          <a:blip r:embed="rId2"/>
          <a:srcRect/>
          <a:stretch>
            <a:fillRect/>
          </a:stretch>
        </p:blipFill>
        <p:spPr bwMode="auto">
          <a:xfrm>
            <a:off x="388340" y="1932167"/>
            <a:ext cx="4426383" cy="2569307"/>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5126879" y="1983401"/>
            <a:ext cx="3627506" cy="218730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of the week</a:t>
            </a:r>
            <a:endParaRPr lang="en-US" dirty="0"/>
          </a:p>
        </p:txBody>
      </p:sp>
      <p:sp>
        <p:nvSpPr>
          <p:cNvPr id="3" name="Text Placeholder 2"/>
          <p:cNvSpPr>
            <a:spLocks noGrp="1"/>
          </p:cNvSpPr>
          <p:nvPr>
            <p:ph type="body" idx="1"/>
          </p:nvPr>
        </p:nvSpPr>
        <p:spPr/>
        <p:txBody>
          <a:bodyPr/>
          <a:lstStyle/>
          <a:p>
            <a:endParaRPr lang="en-US" dirty="0"/>
          </a:p>
        </p:txBody>
      </p:sp>
      <p:pic>
        <p:nvPicPr>
          <p:cNvPr id="4100" name="Picture 4"/>
          <p:cNvPicPr>
            <a:picLocks noChangeAspect="1" noChangeArrowheads="1"/>
          </p:cNvPicPr>
          <p:nvPr/>
        </p:nvPicPr>
        <p:blipFill>
          <a:blip r:embed="rId2"/>
          <a:srcRect/>
          <a:stretch>
            <a:fillRect/>
          </a:stretch>
        </p:blipFill>
        <p:spPr bwMode="auto">
          <a:xfrm>
            <a:off x="4517851" y="2122998"/>
            <a:ext cx="4463686" cy="2664804"/>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0" y="2075291"/>
            <a:ext cx="4559443" cy="271835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4596688" y="0"/>
            <a:ext cx="4393297" cy="356123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47087" y="1696964"/>
            <a:ext cx="4704766" cy="3231269"/>
          </a:xfrm>
          <a:prstGeom prst="rect">
            <a:avLst/>
          </a:prstGeom>
          <a:noFill/>
          <a:ln w="9525">
            <a:noFill/>
            <a:miter lim="800000"/>
            <a:headEnd/>
            <a:tailEnd/>
          </a:ln>
          <a:effectLst/>
        </p:spPr>
      </p:pic>
      <p:sp>
        <p:nvSpPr>
          <p:cNvPr id="6" name="Oval 5"/>
          <p:cNvSpPr/>
          <p:nvPr/>
        </p:nvSpPr>
        <p:spPr>
          <a:xfrm>
            <a:off x="7180029" y="2091193"/>
            <a:ext cx="445273" cy="2544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rot="10800000" flipV="1">
            <a:off x="4937760" y="2305877"/>
            <a:ext cx="2059388" cy="127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AD54A-FA16-4363-A922-DCAADAE23DFC}"/>
              </a:ext>
            </a:extLst>
          </p:cNvPr>
          <p:cNvSpPr>
            <a:spLocks noGrp="1"/>
          </p:cNvSpPr>
          <p:nvPr>
            <p:ph type="title"/>
          </p:nvPr>
        </p:nvSpPr>
        <p:spPr>
          <a:xfrm>
            <a:off x="0" y="349111"/>
            <a:ext cx="3363402" cy="767700"/>
          </a:xfrm>
        </p:spPr>
        <p:txBody>
          <a:bodyPr/>
          <a:lstStyle/>
          <a:p>
            <a:r>
              <a:rPr lang="en-US" dirty="0" smtClean="0"/>
              <a:t>Top Starting points 2017</a:t>
            </a:r>
            <a:endParaRPr lang="en-US" dirty="0"/>
          </a:p>
        </p:txBody>
      </p:sp>
      <p:sp>
        <p:nvSpPr>
          <p:cNvPr id="3" name="Text Placeholder 2">
            <a:extLst>
              <a:ext uri="{FF2B5EF4-FFF2-40B4-BE49-F238E27FC236}">
                <a16:creationId xmlns:a16="http://schemas.microsoft.com/office/drawing/2014/main" xmlns="" id="{A04F70CA-DA53-4A89-B700-F133E7B02199}"/>
              </a:ext>
            </a:extLst>
          </p:cNvPr>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3474720" y="-1381"/>
            <a:ext cx="5669280" cy="5166853"/>
          </a:xfrm>
          <a:prstGeom prst="rect">
            <a:avLst/>
          </a:prstGeom>
          <a:noFill/>
          <a:ln w="9525">
            <a:noFill/>
            <a:miter lim="800000"/>
            <a:headEnd/>
            <a:tailEnd/>
          </a:ln>
          <a:effectLst/>
        </p:spPr>
      </p:pic>
    </p:spTree>
    <p:extLst>
      <p:ext uri="{BB962C8B-B14F-4D97-AF65-F5344CB8AC3E}">
        <p14:creationId xmlns:p14="http://schemas.microsoft.com/office/powerpoint/2010/main" xmlns="" val="200846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Abstract</a:t>
            </a:r>
            <a:endParaRPr/>
          </a:p>
        </p:txBody>
      </p:sp>
      <p:sp>
        <p:nvSpPr>
          <p:cNvPr id="74" name="Shape 74"/>
          <p:cNvSpPr txBox="1">
            <a:spLocks noGrp="1"/>
          </p:cNvSpPr>
          <p:nvPr>
            <p:ph type="body" idx="1"/>
          </p:nvPr>
        </p:nvSpPr>
        <p:spPr>
          <a:xfrm>
            <a:off x="471900" y="1737264"/>
            <a:ext cx="8222100" cy="2710200"/>
          </a:xfrm>
          <a:prstGeom prst="rect">
            <a:avLst/>
          </a:prstGeom>
        </p:spPr>
        <p:txBody>
          <a:bodyPr spcFirstLastPara="1" wrap="square" lIns="91425" tIns="91425" rIns="91425" bIns="91425" anchor="t" anchorCtr="0">
            <a:noAutofit/>
          </a:bodyPr>
          <a:lstStyle/>
          <a:p>
            <a:pPr marL="0" indent="0">
              <a:buNone/>
            </a:pPr>
            <a:r>
              <a:rPr lang="en-US" dirty="0"/>
              <a:t>Many cities have implemented a bike sharing system. The bikes can be used for daily commutes, touring a city, or exercise. There are different modes of thought on the rationale for bike share, from public health reasons to traffic and congestion mitigation. User perception of a bike sharing system benefits and negatives may impact the success of the system. Analysis has shown that where bike sharing has been implemented traffic has decreased, however it is unclear if there is an overall positive benefit to public health. There are various reasons to utilize bike share in the cities that they have been implemented in. Understanding how and why citizens and tourists are utilizing the bicycles will enable policy makers to properly promote and make changes to the system.  </a:t>
            </a:r>
          </a:p>
          <a:p>
            <a:pPr marL="0" lvl="0" indent="0"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5257"/>
            <a:ext cx="2814762" cy="767700"/>
          </a:xfrm>
        </p:spPr>
        <p:txBody>
          <a:bodyPr/>
          <a:lstStyle/>
          <a:p>
            <a:r>
              <a:rPr lang="en-US" dirty="0" smtClean="0"/>
              <a:t>Top Ending points 2017</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689405" y="260400"/>
            <a:ext cx="5454595" cy="48831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00" y="738725"/>
            <a:ext cx="3463996" cy="767700"/>
          </a:xfrm>
        </p:spPr>
        <p:txBody>
          <a:bodyPr/>
          <a:lstStyle/>
          <a:p>
            <a:r>
              <a:rPr lang="en-US" dirty="0" smtClean="0"/>
              <a:t>Top starting stations 2016</a:t>
            </a:r>
            <a:endParaRPr lang="en-US" dirty="0"/>
          </a:p>
        </p:txBody>
      </p:sp>
      <p:sp>
        <p:nvSpPr>
          <p:cNvPr id="3" name="Text Placeholder 2"/>
          <p:cNvSpPr>
            <a:spLocks noGrp="1"/>
          </p:cNvSpPr>
          <p:nvPr>
            <p:ph type="body" idx="1"/>
          </p:nvPr>
        </p:nvSpPr>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4007457" y="-13029"/>
            <a:ext cx="5136543" cy="515653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00" y="738725"/>
            <a:ext cx="2875599" cy="767700"/>
          </a:xfrm>
        </p:spPr>
        <p:txBody>
          <a:bodyPr/>
          <a:lstStyle/>
          <a:p>
            <a:r>
              <a:rPr lang="en-US" dirty="0" smtClean="0"/>
              <a:t>Top End Stations 2016</a:t>
            </a:r>
            <a:endParaRPr lang="en-US" dirty="0"/>
          </a:p>
        </p:txBody>
      </p:sp>
      <p:sp>
        <p:nvSpPr>
          <p:cNvPr id="3" name="Text Placeholder 2"/>
          <p:cNvSpPr>
            <a:spLocks noGrp="1"/>
          </p:cNvSpPr>
          <p:nvPr>
            <p:ph type="body"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3943848" y="57171"/>
            <a:ext cx="5087178" cy="498884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Analysis</a:t>
            </a:r>
            <a:endParaRPr dirty="0"/>
          </a:p>
        </p:txBody>
      </p:sp>
      <p:sp>
        <p:nvSpPr>
          <p:cNvPr id="134" name="Shape 13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71450" indent="-171450"/>
            <a:r>
              <a:rPr lang="en" sz="1200" dirty="0">
                <a:solidFill>
                  <a:srgbClr val="000000"/>
                </a:solidFill>
                <a:latin typeface="Arial"/>
                <a:ea typeface="Arial"/>
                <a:cs typeface="Arial"/>
                <a:sym typeface="Arial"/>
              </a:rPr>
              <a:t>Urban Planners should do background research an</a:t>
            </a:r>
            <a:r>
              <a:rPr lang="en-US" sz="1200" dirty="0">
                <a:solidFill>
                  <a:srgbClr val="000000"/>
                </a:solidFill>
                <a:latin typeface="Arial"/>
                <a:ea typeface="Arial"/>
                <a:cs typeface="Arial"/>
                <a:sym typeface="Arial"/>
              </a:rPr>
              <a:t>d analysis </a:t>
            </a:r>
            <a:r>
              <a:rPr lang="en-US" sz="1200" dirty="0" smtClean="0">
                <a:solidFill>
                  <a:srgbClr val="000000"/>
                </a:solidFill>
                <a:latin typeface="Arial"/>
                <a:ea typeface="Arial"/>
                <a:cs typeface="Arial"/>
                <a:sym typeface="Arial"/>
              </a:rPr>
              <a:t>on users</a:t>
            </a:r>
            <a:endParaRPr lang="en-US" sz="1200" dirty="0">
              <a:solidFill>
                <a:srgbClr val="000000"/>
              </a:solidFill>
              <a:latin typeface="Arial"/>
              <a:ea typeface="Arial"/>
              <a:cs typeface="Arial"/>
              <a:sym typeface="Arial"/>
            </a:endParaRPr>
          </a:p>
          <a:p>
            <a:pPr marL="628650" lvl="1" indent="-171450"/>
            <a:r>
              <a:rPr lang="en-US" sz="800" dirty="0" smtClean="0">
                <a:solidFill>
                  <a:srgbClr val="000000"/>
                </a:solidFill>
                <a:latin typeface="Arial"/>
                <a:ea typeface="Arial"/>
                <a:cs typeface="Arial"/>
                <a:sym typeface="Arial"/>
              </a:rPr>
              <a:t>DC </a:t>
            </a:r>
            <a:r>
              <a:rPr lang="en-US" sz="800" dirty="0">
                <a:solidFill>
                  <a:srgbClr val="000000"/>
                </a:solidFill>
                <a:latin typeface="Arial"/>
                <a:ea typeface="Arial"/>
                <a:cs typeface="Arial"/>
                <a:sym typeface="Arial"/>
              </a:rPr>
              <a:t>Capital </a:t>
            </a:r>
            <a:r>
              <a:rPr lang="en-US" sz="800" dirty="0" err="1">
                <a:solidFill>
                  <a:srgbClr val="000000"/>
                </a:solidFill>
                <a:latin typeface="Arial"/>
                <a:ea typeface="Arial"/>
                <a:cs typeface="Arial"/>
                <a:sym typeface="Arial"/>
              </a:rPr>
              <a:t>BikeShare</a:t>
            </a:r>
            <a:r>
              <a:rPr lang="en-US" sz="800" dirty="0">
                <a:solidFill>
                  <a:srgbClr val="000000"/>
                </a:solidFill>
                <a:latin typeface="Arial"/>
                <a:ea typeface="Arial"/>
                <a:cs typeface="Arial"/>
                <a:sym typeface="Arial"/>
              </a:rPr>
              <a:t> </a:t>
            </a:r>
          </a:p>
          <a:p>
            <a:pPr marL="1085850" lvl="2" indent="-171450"/>
            <a:r>
              <a:rPr lang="en-US" sz="800" dirty="0">
                <a:solidFill>
                  <a:srgbClr val="000000"/>
                </a:solidFill>
                <a:latin typeface="Arial"/>
                <a:ea typeface="Arial"/>
                <a:cs typeface="Arial"/>
                <a:sym typeface="Arial"/>
              </a:rPr>
              <a:t>Use Transit data to identify </a:t>
            </a:r>
          </a:p>
          <a:p>
            <a:pPr marL="1543050" lvl="3" indent="-171450"/>
            <a:r>
              <a:rPr lang="en-US" sz="800" dirty="0" smtClean="0">
                <a:solidFill>
                  <a:srgbClr val="000000"/>
                </a:solidFill>
                <a:latin typeface="Arial"/>
                <a:ea typeface="Arial"/>
                <a:cs typeface="Arial"/>
                <a:sym typeface="Arial"/>
              </a:rPr>
              <a:t>Day of the week </a:t>
            </a:r>
          </a:p>
          <a:p>
            <a:pPr marL="1543050" lvl="3" indent="-171450"/>
            <a:r>
              <a:rPr lang="en-US" sz="800" dirty="0" smtClean="0">
                <a:solidFill>
                  <a:srgbClr val="000000"/>
                </a:solidFill>
                <a:latin typeface="Arial"/>
                <a:ea typeface="Arial"/>
                <a:cs typeface="Arial"/>
                <a:sym typeface="Arial"/>
              </a:rPr>
              <a:t>Hourly</a:t>
            </a:r>
            <a:endParaRPr lang="en-US" sz="800" dirty="0">
              <a:solidFill>
                <a:srgbClr val="000000"/>
              </a:solidFill>
              <a:latin typeface="Arial"/>
              <a:ea typeface="Arial"/>
              <a:cs typeface="Arial"/>
              <a:sym typeface="Arial"/>
            </a:endParaRPr>
          </a:p>
          <a:p>
            <a:pPr marL="1543050" lvl="3" indent="-171450"/>
            <a:r>
              <a:rPr lang="en-US" sz="800" dirty="0">
                <a:solidFill>
                  <a:srgbClr val="000000"/>
                </a:solidFill>
                <a:latin typeface="Arial"/>
                <a:ea typeface="Arial"/>
                <a:cs typeface="Arial"/>
                <a:sym typeface="Arial"/>
              </a:rPr>
              <a:t>Members</a:t>
            </a:r>
          </a:p>
          <a:p>
            <a:pPr marL="1085850" lvl="2" indent="-171450"/>
            <a:r>
              <a:rPr lang="en-US" sz="800" dirty="0">
                <a:solidFill>
                  <a:srgbClr val="000000"/>
                </a:solidFill>
                <a:latin typeface="Arial"/>
                <a:ea typeface="Arial"/>
                <a:cs typeface="Arial"/>
                <a:sym typeface="Arial"/>
              </a:rPr>
              <a:t>Use information to determine if trips of more likely to be recreational or daily commutes </a:t>
            </a:r>
          </a:p>
          <a:p>
            <a:pPr marL="1085850" lvl="2" indent="-171450"/>
            <a:endParaRPr lang="en" sz="800" dirty="0">
              <a:solidFill>
                <a:srgbClr val="000000"/>
              </a:solidFill>
              <a:latin typeface="Arial"/>
              <a:ea typeface="Arial"/>
              <a:cs typeface="Arial"/>
              <a:sym typeface="Arial"/>
            </a:endParaRPr>
          </a:p>
          <a:p>
            <a:pPr marL="0" lvl="0" indent="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EF2646-9520-4359-9529-613AC0BD1A79}"/>
              </a:ext>
            </a:extLst>
          </p:cNvPr>
          <p:cNvSpPr>
            <a:spLocks noGrp="1"/>
          </p:cNvSpPr>
          <p:nvPr>
            <p:ph type="title"/>
          </p:nvPr>
        </p:nvSpPr>
        <p:spPr/>
        <p:txBody>
          <a:bodyPr/>
          <a:lstStyle/>
          <a:p>
            <a:r>
              <a:rPr lang="en-US" dirty="0"/>
              <a:t>Membership</a:t>
            </a:r>
          </a:p>
        </p:txBody>
      </p:sp>
      <p:sp>
        <p:nvSpPr>
          <p:cNvPr id="3" name="Text Placeholder 2">
            <a:extLst>
              <a:ext uri="{FF2B5EF4-FFF2-40B4-BE49-F238E27FC236}">
                <a16:creationId xmlns:a16="http://schemas.microsoft.com/office/drawing/2014/main" xmlns="" id="{8CAB5E9D-B352-4670-9F78-EC33B9B9FB19}"/>
              </a:ext>
            </a:extLst>
          </p:cNvPr>
          <p:cNvSpPr>
            <a:spLocks noGrp="1"/>
          </p:cNvSpPr>
          <p:nvPr>
            <p:ph type="body" idx="1"/>
          </p:nvPr>
        </p:nvSpPr>
        <p:spPr>
          <a:xfrm>
            <a:off x="1410154" y="1720293"/>
            <a:ext cx="2183836" cy="331144"/>
          </a:xfrm>
        </p:spPr>
        <p:txBody>
          <a:bodyPr/>
          <a:lstStyle/>
          <a:p>
            <a:r>
              <a:rPr lang="en-US" dirty="0" smtClean="0"/>
              <a:t>2016</a:t>
            </a:r>
            <a:endParaRPr lang="en-US" dirty="0"/>
          </a:p>
        </p:txBody>
      </p:sp>
      <p:sp>
        <p:nvSpPr>
          <p:cNvPr id="5" name="Text Placeholder 2">
            <a:extLst>
              <a:ext uri="{FF2B5EF4-FFF2-40B4-BE49-F238E27FC236}">
                <a16:creationId xmlns:a16="http://schemas.microsoft.com/office/drawing/2014/main" xmlns="" id="{8CAB5E9D-B352-4670-9F78-EC33B9B9FB19}"/>
              </a:ext>
            </a:extLst>
          </p:cNvPr>
          <p:cNvSpPr txBox="1">
            <a:spLocks/>
          </p:cNvSpPr>
          <p:nvPr/>
        </p:nvSpPr>
        <p:spPr>
          <a:xfrm>
            <a:off x="5888063" y="1689817"/>
            <a:ext cx="2183836" cy="331144"/>
          </a:xfrm>
          <a:prstGeom prst="rect">
            <a:avLst/>
          </a:prstGeom>
          <a:noFill/>
          <a:ln>
            <a:noFill/>
          </a:ln>
        </p:spPr>
        <p:txBody>
          <a:bodyPr spcFirstLastPara="1" wrap="square" lIns="91425" tIns="91425" rIns="91425" bIns="91425" anchor="t" anchorCtr="0"/>
          <a:lstStyle/>
          <a:p>
            <a:pPr marL="457200" marR="0" lvl="0" indent="-342900" algn="l" defTabSz="914400" rtl="0" eaLnBrk="1" fontAlgn="auto" latinLnBrk="0" hangingPunct="1">
              <a:lnSpc>
                <a:spcPct val="115000"/>
              </a:lnSpc>
              <a:spcBef>
                <a:spcPts val="0"/>
              </a:spcBef>
              <a:spcAft>
                <a:spcPts val="0"/>
              </a:spcAft>
              <a:buClr>
                <a:schemeClr val="lt2"/>
              </a:buClr>
              <a:buSzPts val="1800"/>
              <a:buFont typeface="Roboto"/>
              <a:buChar char="●"/>
              <a:tabLst/>
              <a:defRPr/>
            </a:pPr>
            <a:r>
              <a:rPr kumimoji="0" lang="en-US" sz="1800" b="0" i="0" u="none" strike="noStrike" kern="0" cap="none" spc="0" normalizeH="0" baseline="0" noProof="0" dirty="0" smtClean="0">
                <a:ln>
                  <a:noFill/>
                </a:ln>
                <a:solidFill>
                  <a:schemeClr val="lt2"/>
                </a:solidFill>
                <a:effectLst/>
                <a:uLnTx/>
                <a:uFillTx/>
                <a:latin typeface="Roboto"/>
                <a:ea typeface="Roboto"/>
                <a:cs typeface="Roboto"/>
                <a:sym typeface="Roboto"/>
              </a:rPr>
              <a:t>2017</a:t>
            </a:r>
            <a:endParaRPr kumimoji="0" lang="en-US" sz="1800" b="0" i="0" u="none" strike="noStrike" kern="0" cap="none" spc="0" normalizeH="0" baseline="0" noProof="0" dirty="0">
              <a:ln>
                <a:noFill/>
              </a:ln>
              <a:solidFill>
                <a:schemeClr val="lt2"/>
              </a:solidFill>
              <a:effectLst/>
              <a:uLnTx/>
              <a:uFillTx/>
              <a:latin typeface="Roboto"/>
              <a:ea typeface="Roboto"/>
              <a:cs typeface="Roboto"/>
              <a:sym typeface="Roboto"/>
            </a:endParaRPr>
          </a:p>
        </p:txBody>
      </p:sp>
      <p:pic>
        <p:nvPicPr>
          <p:cNvPr id="1027" name="Picture 3"/>
          <p:cNvPicPr>
            <a:picLocks noChangeAspect="1" noChangeArrowheads="1"/>
          </p:cNvPicPr>
          <p:nvPr/>
        </p:nvPicPr>
        <p:blipFill>
          <a:blip r:embed="rId2"/>
          <a:srcRect/>
          <a:stretch>
            <a:fillRect/>
          </a:stretch>
        </p:blipFill>
        <p:spPr bwMode="auto">
          <a:xfrm>
            <a:off x="397565" y="2058192"/>
            <a:ext cx="3773143" cy="2926282"/>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934096" y="2059390"/>
            <a:ext cx="3474904" cy="3036404"/>
          </a:xfrm>
          <a:prstGeom prst="rect">
            <a:avLst/>
          </a:prstGeom>
          <a:noFill/>
          <a:ln w="9525">
            <a:noFill/>
            <a:miter lim="800000"/>
            <a:headEnd/>
            <a:tailEnd/>
          </a:ln>
          <a:effectLst/>
        </p:spPr>
      </p:pic>
    </p:spTree>
    <p:extLst>
      <p:ext uri="{BB962C8B-B14F-4D97-AF65-F5344CB8AC3E}">
        <p14:creationId xmlns:p14="http://schemas.microsoft.com/office/powerpoint/2010/main" xmlns="" val="424325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6282B-95FD-4843-B186-ED8BB6EBD376}"/>
              </a:ext>
            </a:extLst>
          </p:cNvPr>
          <p:cNvSpPr>
            <a:spLocks noGrp="1"/>
          </p:cNvSpPr>
          <p:nvPr>
            <p:ph type="title"/>
          </p:nvPr>
        </p:nvSpPr>
        <p:spPr/>
        <p:txBody>
          <a:bodyPr/>
          <a:lstStyle/>
          <a:p>
            <a:r>
              <a:rPr lang="en-US" dirty="0" smtClean="0"/>
              <a:t>Duration in seconds(minutes)</a:t>
            </a:r>
            <a:endParaRPr lang="en-US" dirty="0"/>
          </a:p>
        </p:txBody>
      </p:sp>
      <p:graphicFrame>
        <p:nvGraphicFramePr>
          <p:cNvPr id="4" name="Table 3"/>
          <p:cNvGraphicFramePr>
            <a:graphicFrameLocks noGrp="1"/>
          </p:cNvGraphicFramePr>
          <p:nvPr/>
        </p:nvGraphicFramePr>
        <p:xfrm>
          <a:off x="1333169" y="2505658"/>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Year</a:t>
                      </a:r>
                      <a:endParaRPr lang="en-US" dirty="0"/>
                    </a:p>
                  </a:txBody>
                  <a:tcPr/>
                </a:tc>
                <a:tc>
                  <a:txBody>
                    <a:bodyPr/>
                    <a:lstStyle/>
                    <a:p>
                      <a:r>
                        <a:rPr lang="en-US" dirty="0" smtClean="0"/>
                        <a:t>Longest</a:t>
                      </a:r>
                      <a:endParaRPr lang="en-US" dirty="0"/>
                    </a:p>
                  </a:txBody>
                  <a:tcPr/>
                </a:tc>
                <a:tc>
                  <a:txBody>
                    <a:bodyPr/>
                    <a:lstStyle/>
                    <a:p>
                      <a:r>
                        <a:rPr lang="en-US" dirty="0" smtClean="0"/>
                        <a:t>Shortest</a:t>
                      </a:r>
                      <a:endParaRPr lang="en-US" dirty="0"/>
                    </a:p>
                  </a:txBody>
                  <a:tcPr/>
                </a:tc>
                <a:tc>
                  <a:txBody>
                    <a:bodyPr/>
                    <a:lstStyle/>
                    <a:p>
                      <a:r>
                        <a:rPr lang="en-US" dirty="0" smtClean="0"/>
                        <a:t>Average</a:t>
                      </a:r>
                      <a:endParaRPr lang="en-US" dirty="0"/>
                    </a:p>
                  </a:txBody>
                  <a:tcPr/>
                </a:tc>
              </a:tr>
              <a:tr h="370840">
                <a:tc>
                  <a:txBody>
                    <a:bodyPr/>
                    <a:lstStyle/>
                    <a:p>
                      <a:r>
                        <a:rPr lang="en-US" dirty="0" smtClean="0"/>
                        <a:t>2016</a:t>
                      </a:r>
                      <a:endParaRPr lang="en-US" dirty="0"/>
                    </a:p>
                  </a:txBody>
                  <a:tcPr/>
                </a:tc>
                <a:tc>
                  <a:txBody>
                    <a:bodyPr/>
                    <a:lstStyle/>
                    <a:p>
                      <a:r>
                        <a:rPr lang="en-US" dirty="0" smtClean="0"/>
                        <a:t>86357 (1439)</a:t>
                      </a:r>
                      <a:endParaRPr lang="en-US" dirty="0"/>
                    </a:p>
                  </a:txBody>
                  <a:tcPr/>
                </a:tc>
                <a:tc>
                  <a:txBody>
                    <a:bodyPr/>
                    <a:lstStyle/>
                    <a:p>
                      <a:r>
                        <a:rPr lang="en-US" dirty="0" smtClean="0"/>
                        <a:t>60 (1)</a:t>
                      </a:r>
                      <a:endParaRPr lang="en-US" dirty="0"/>
                    </a:p>
                  </a:txBody>
                  <a:tcPr/>
                </a:tc>
                <a:tc>
                  <a:txBody>
                    <a:bodyPr/>
                    <a:lstStyle/>
                    <a:p>
                      <a:r>
                        <a:rPr lang="en-US" dirty="0" smtClean="0"/>
                        <a:t>1150 (19)</a:t>
                      </a:r>
                      <a:endParaRPr lang="en-US" dirty="0"/>
                    </a:p>
                  </a:txBody>
                  <a:tcPr/>
                </a:tc>
              </a:tr>
              <a:tr h="370840">
                <a:tc>
                  <a:txBody>
                    <a:bodyPr/>
                    <a:lstStyle/>
                    <a:p>
                      <a:r>
                        <a:rPr lang="en-US" dirty="0" smtClean="0"/>
                        <a:t>2017</a:t>
                      </a:r>
                      <a:endParaRPr lang="en-US" dirty="0"/>
                    </a:p>
                  </a:txBody>
                  <a:tcPr/>
                </a:tc>
                <a:tc>
                  <a:txBody>
                    <a:bodyPr/>
                    <a:lstStyle/>
                    <a:p>
                      <a:r>
                        <a:rPr lang="en-US" dirty="0" smtClean="0"/>
                        <a:t>86394 (1440)</a:t>
                      </a:r>
                      <a:endParaRPr lang="en-US" dirty="0"/>
                    </a:p>
                  </a:txBody>
                  <a:tcPr/>
                </a:tc>
                <a:tc>
                  <a:txBody>
                    <a:bodyPr/>
                    <a:lstStyle/>
                    <a:p>
                      <a:r>
                        <a:rPr lang="en-US" dirty="0" smtClean="0"/>
                        <a:t>60 (1)</a:t>
                      </a:r>
                      <a:endParaRPr lang="en-US" dirty="0"/>
                    </a:p>
                  </a:txBody>
                  <a:tcPr/>
                </a:tc>
                <a:tc>
                  <a:txBody>
                    <a:bodyPr/>
                    <a:lstStyle/>
                    <a:p>
                      <a:r>
                        <a:rPr lang="en-US" dirty="0" smtClean="0"/>
                        <a:t>1153</a:t>
                      </a:r>
                      <a:r>
                        <a:rPr lang="en-US" baseline="0" dirty="0" smtClean="0"/>
                        <a:t> (19)</a:t>
                      </a:r>
                      <a:endParaRPr lang="en-US" dirty="0"/>
                    </a:p>
                  </a:txBody>
                  <a:tcPr/>
                </a:tc>
              </a:tr>
            </a:tbl>
          </a:graphicData>
        </a:graphic>
      </p:graphicFrame>
    </p:spTree>
    <p:extLst>
      <p:ext uri="{BB962C8B-B14F-4D97-AF65-F5344CB8AC3E}">
        <p14:creationId xmlns:p14="http://schemas.microsoft.com/office/powerpoint/2010/main" xmlns="" val="85512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D5BD5-C6D4-4007-BC2D-6459563A2C9A}"/>
              </a:ext>
            </a:extLst>
          </p:cNvPr>
          <p:cNvSpPr>
            <a:spLocks noGrp="1"/>
          </p:cNvSpPr>
          <p:nvPr>
            <p:ph type="title"/>
          </p:nvPr>
        </p:nvSpPr>
        <p:spPr/>
        <p:txBody>
          <a:bodyPr/>
          <a:lstStyle/>
          <a:p>
            <a:r>
              <a:rPr lang="en-US" dirty="0" smtClean="0"/>
              <a:t>Monthly</a:t>
            </a:r>
            <a:endParaRPr lang="en-US" dirty="0"/>
          </a:p>
        </p:txBody>
      </p:sp>
      <p:pic>
        <p:nvPicPr>
          <p:cNvPr id="1028" name="Picture 4"/>
          <p:cNvPicPr>
            <a:picLocks noChangeAspect="1" noChangeArrowheads="1"/>
          </p:cNvPicPr>
          <p:nvPr/>
        </p:nvPicPr>
        <p:blipFill>
          <a:blip r:embed="rId2"/>
          <a:srcRect t="1803"/>
          <a:stretch>
            <a:fillRect/>
          </a:stretch>
        </p:blipFill>
        <p:spPr bwMode="auto">
          <a:xfrm>
            <a:off x="4428895" y="2130950"/>
            <a:ext cx="4662865" cy="2600044"/>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109859" y="2162755"/>
            <a:ext cx="4231553" cy="2570931"/>
          </a:xfrm>
          <a:prstGeom prst="rect">
            <a:avLst/>
          </a:prstGeom>
          <a:noFill/>
          <a:ln w="9525">
            <a:noFill/>
            <a:miter lim="800000"/>
            <a:headEnd/>
            <a:tailEnd/>
          </a:ln>
          <a:effectLst/>
        </p:spPr>
      </p:pic>
    </p:spTree>
    <p:extLst>
      <p:ext uri="{BB962C8B-B14F-4D97-AF65-F5344CB8AC3E}">
        <p14:creationId xmlns:p14="http://schemas.microsoft.com/office/powerpoint/2010/main" xmlns="" val="3094319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53603-A9A7-4026-AF3E-DB3C507546CB}"/>
              </a:ext>
            </a:extLst>
          </p:cNvPr>
          <p:cNvSpPr>
            <a:spLocks noGrp="1"/>
          </p:cNvSpPr>
          <p:nvPr>
            <p:ph type="title"/>
          </p:nvPr>
        </p:nvSpPr>
        <p:spPr/>
        <p:txBody>
          <a:bodyPr/>
          <a:lstStyle/>
          <a:p>
            <a:r>
              <a:rPr lang="en-US" dirty="0" smtClean="0"/>
              <a:t>Day of the week </a:t>
            </a:r>
            <a:endParaRPr lang="en-US" dirty="0"/>
          </a:p>
        </p:txBody>
      </p:sp>
      <p:sp>
        <p:nvSpPr>
          <p:cNvPr id="3" name="Text Placeholder 2">
            <a:extLst>
              <a:ext uri="{FF2B5EF4-FFF2-40B4-BE49-F238E27FC236}">
                <a16:creationId xmlns:a16="http://schemas.microsoft.com/office/drawing/2014/main" xmlns="" id="{1BD92AC9-FF46-42CD-AFAB-66247EB6F757}"/>
              </a:ext>
            </a:extLst>
          </p:cNvPr>
          <p:cNvSpPr>
            <a:spLocks noGrp="1"/>
          </p:cNvSpPr>
          <p:nvPr>
            <p:ph type="body" idx="1"/>
          </p:nvPr>
        </p:nvSpPr>
        <p:spPr/>
        <p:txBody>
          <a:bodyPr/>
          <a:lstStyle/>
          <a:p>
            <a:endParaRPr lang="en-US" dirty="0"/>
          </a:p>
        </p:txBody>
      </p:sp>
      <p:pic>
        <p:nvPicPr>
          <p:cNvPr id="3075" name="Picture 3"/>
          <p:cNvPicPr>
            <a:picLocks noChangeAspect="1" noChangeArrowheads="1"/>
          </p:cNvPicPr>
          <p:nvPr/>
        </p:nvPicPr>
        <p:blipFill>
          <a:blip r:embed="rId2"/>
          <a:srcRect/>
          <a:stretch>
            <a:fillRect/>
          </a:stretch>
        </p:blipFill>
        <p:spPr bwMode="auto">
          <a:xfrm>
            <a:off x="0" y="1987825"/>
            <a:ext cx="4621005" cy="2704563"/>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48145" y="2035534"/>
            <a:ext cx="4422786" cy="2548724"/>
          </a:xfrm>
          <a:prstGeom prst="rect">
            <a:avLst/>
          </a:prstGeom>
          <a:noFill/>
          <a:ln w="9525">
            <a:noFill/>
            <a:miter lim="800000"/>
            <a:headEnd/>
            <a:tailEnd/>
          </a:ln>
          <a:effectLst/>
        </p:spPr>
      </p:pic>
    </p:spTree>
    <p:extLst>
      <p:ext uri="{BB962C8B-B14F-4D97-AF65-F5344CB8AC3E}">
        <p14:creationId xmlns:p14="http://schemas.microsoft.com/office/powerpoint/2010/main" xmlns="" val="237513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8F329-1450-43A0-A380-141F9A992AE3}"/>
              </a:ext>
            </a:extLst>
          </p:cNvPr>
          <p:cNvSpPr>
            <a:spLocks noGrp="1"/>
          </p:cNvSpPr>
          <p:nvPr>
            <p:ph type="title"/>
          </p:nvPr>
        </p:nvSpPr>
        <p:spPr/>
        <p:txBody>
          <a:bodyPr/>
          <a:lstStyle/>
          <a:p>
            <a:r>
              <a:rPr lang="en-US" dirty="0" smtClean="0"/>
              <a:t>Day of the month </a:t>
            </a:r>
            <a:endParaRPr lang="en-US" dirty="0"/>
          </a:p>
        </p:txBody>
      </p:sp>
      <p:pic>
        <p:nvPicPr>
          <p:cNvPr id="7172" name="Picture 4"/>
          <p:cNvPicPr>
            <a:picLocks noChangeAspect="1" noChangeArrowheads="1"/>
          </p:cNvPicPr>
          <p:nvPr/>
        </p:nvPicPr>
        <p:blipFill>
          <a:blip r:embed="rId2"/>
          <a:srcRect/>
          <a:stretch>
            <a:fillRect/>
          </a:stretch>
        </p:blipFill>
        <p:spPr bwMode="auto">
          <a:xfrm>
            <a:off x="0" y="1971924"/>
            <a:ext cx="4285753" cy="2623930"/>
          </a:xfrm>
          <a:prstGeom prst="rect">
            <a:avLst/>
          </a:prstGeom>
          <a:noFill/>
          <a:ln w="9525">
            <a:noFill/>
            <a:miter lim="800000"/>
            <a:headEnd/>
            <a:tailEnd/>
          </a:ln>
          <a:effectLst/>
        </p:spPr>
      </p:pic>
      <p:pic>
        <p:nvPicPr>
          <p:cNvPr id="7173" name="Picture 5"/>
          <p:cNvPicPr>
            <a:picLocks noChangeAspect="1" noChangeArrowheads="1"/>
          </p:cNvPicPr>
          <p:nvPr/>
        </p:nvPicPr>
        <p:blipFill>
          <a:blip r:embed="rId3"/>
          <a:srcRect r="7848"/>
          <a:stretch>
            <a:fillRect/>
          </a:stretch>
        </p:blipFill>
        <p:spPr bwMode="auto">
          <a:xfrm>
            <a:off x="4596797" y="1900361"/>
            <a:ext cx="4388177" cy="2711395"/>
          </a:xfrm>
          <a:prstGeom prst="rect">
            <a:avLst/>
          </a:prstGeom>
          <a:noFill/>
          <a:ln w="9525">
            <a:noFill/>
            <a:miter lim="800000"/>
            <a:headEnd/>
            <a:tailEnd/>
          </a:ln>
          <a:effectLst/>
        </p:spPr>
      </p:pic>
    </p:spTree>
    <p:extLst>
      <p:ext uri="{BB962C8B-B14F-4D97-AF65-F5344CB8AC3E}">
        <p14:creationId xmlns:p14="http://schemas.microsoft.com/office/powerpoint/2010/main" xmlns="" val="108873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DA537-FA26-4BB4-9D50-9FC3B67FFB1A}"/>
              </a:ext>
            </a:extLst>
          </p:cNvPr>
          <p:cNvSpPr>
            <a:spLocks noGrp="1"/>
          </p:cNvSpPr>
          <p:nvPr>
            <p:ph type="title"/>
          </p:nvPr>
        </p:nvSpPr>
        <p:spPr/>
        <p:txBody>
          <a:bodyPr/>
          <a:lstStyle/>
          <a:p>
            <a:r>
              <a:rPr lang="en-US" dirty="0" smtClean="0"/>
              <a:t>Hourly</a:t>
            </a:r>
            <a:endParaRPr lang="en-US" dirty="0"/>
          </a:p>
        </p:txBody>
      </p:sp>
      <p:pic>
        <p:nvPicPr>
          <p:cNvPr id="5123" name="Picture 3"/>
          <p:cNvPicPr>
            <a:picLocks noChangeAspect="1" noChangeArrowheads="1"/>
          </p:cNvPicPr>
          <p:nvPr/>
        </p:nvPicPr>
        <p:blipFill>
          <a:blip r:embed="rId2"/>
          <a:srcRect/>
          <a:stretch>
            <a:fillRect/>
          </a:stretch>
        </p:blipFill>
        <p:spPr bwMode="auto">
          <a:xfrm>
            <a:off x="166978" y="2107096"/>
            <a:ext cx="3951798" cy="2392141"/>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685016" y="2035534"/>
            <a:ext cx="4046370" cy="2476439"/>
          </a:xfrm>
          <a:prstGeom prst="rect">
            <a:avLst/>
          </a:prstGeom>
          <a:noFill/>
          <a:ln w="9525">
            <a:noFill/>
            <a:miter lim="800000"/>
            <a:headEnd/>
            <a:tailEnd/>
          </a:ln>
          <a:effectLst/>
        </p:spPr>
      </p:pic>
    </p:spTree>
    <p:extLst>
      <p:ext uri="{BB962C8B-B14F-4D97-AF65-F5344CB8AC3E}">
        <p14:creationId xmlns:p14="http://schemas.microsoft.com/office/powerpoint/2010/main" xmlns="" val="126011342"/>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1151</TotalTime>
  <Words>308</Words>
  <Application>Microsoft Office PowerPoint</Application>
  <PresentationFormat>On-screen Show (16:9)</PresentationFormat>
  <Paragraphs>54</Paragraphs>
  <Slides>22</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Roboto</vt:lpstr>
      <vt:lpstr>Material</vt:lpstr>
      <vt:lpstr>D.C. Capital BikeShare</vt:lpstr>
      <vt:lpstr>Abstract</vt:lpstr>
      <vt:lpstr>Analysis</vt:lpstr>
      <vt:lpstr>Membership</vt:lpstr>
      <vt:lpstr>Duration in seconds(minutes)</vt:lpstr>
      <vt:lpstr>Monthly</vt:lpstr>
      <vt:lpstr>Day of the week </vt:lpstr>
      <vt:lpstr>Day of the month </vt:lpstr>
      <vt:lpstr>Hourly</vt:lpstr>
      <vt:lpstr>Hourly data weekends</vt:lpstr>
      <vt:lpstr>Hourly data for weekdays</vt:lpstr>
      <vt:lpstr>Conclusion</vt:lpstr>
      <vt:lpstr>Appendix</vt:lpstr>
      <vt:lpstr>Day of the month</vt:lpstr>
      <vt:lpstr>Monthly</vt:lpstr>
      <vt:lpstr>Hourly</vt:lpstr>
      <vt:lpstr>Day of the week</vt:lpstr>
      <vt:lpstr>Location</vt:lpstr>
      <vt:lpstr>Top Starting points 2017</vt:lpstr>
      <vt:lpstr>Top Ending points 2017</vt:lpstr>
      <vt:lpstr>Top starting stations 2016</vt:lpstr>
      <vt:lpstr>Top End Stations 2016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Share Programs</dc:title>
  <dc:creator>Krystin</dc:creator>
  <cp:lastModifiedBy>Student</cp:lastModifiedBy>
  <cp:revision>82</cp:revision>
  <dcterms:modified xsi:type="dcterms:W3CDTF">2018-04-29T23:52:09Z</dcterms:modified>
</cp:coreProperties>
</file>