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57" r:id="rId3"/>
    <p:sldId id="258" r:id="rId4"/>
    <p:sldId id="266" r:id="rId5"/>
    <p:sldId id="260" r:id="rId6"/>
    <p:sldId id="261" r:id="rId7"/>
    <p:sldId id="269" r:id="rId8"/>
    <p:sldId id="274" r:id="rId9"/>
    <p:sldId id="270" r:id="rId10"/>
    <p:sldId id="276" r:id="rId11"/>
    <p:sldId id="277" r:id="rId12"/>
    <p:sldId id="280" r:id="rId13"/>
    <p:sldId id="282" r:id="rId14"/>
    <p:sldId id="281" r:id="rId15"/>
    <p:sldId id="265" r:id="rId16"/>
    <p:sldId id="264" r:id="rId17"/>
    <p:sldId id="263" r:id="rId18"/>
    <p:sldId id="279" r:id="rId19"/>
    <p:sldId id="278" r:id="rId20"/>
    <p:sldId id="271" r:id="rId21"/>
    <p:sldId id="262"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p:scale>
          <a:sx n="75" d="100"/>
          <a:sy n="75" d="100"/>
        </p:scale>
        <p:origin x="-2472"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E887E-2216-4C81-ADCB-E9268F93523E}" type="datetimeFigureOut">
              <a:rPr lang="en-US" smtClean="0"/>
              <a:pPr/>
              <a:t>3/5/2018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04564-FDB9-42EC-A59F-A40AB528F1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GDP per person shows us that Israel is the top earner</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us that Military per person is quite a bit les than per person GDP. That means that all countries are earning more in 2016 than spending on the military.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a:t>
            </a:r>
            <a:r>
              <a:rPr lang="en-US" baseline="0" dirty="0" smtClean="0"/>
              <a:t> to get a better look at the countries, the US has been removed from the grid, so that the scale can be adjusted. Now we can easily see that China is out spending the rest of the countries.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 that for every year the US outspends</a:t>
            </a:r>
            <a:r>
              <a:rPr lang="en-US" baseline="0" dirty="0" smtClean="0"/>
              <a:t> the other countries.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can see that the US by far out paces the other countries.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2006 and the other years look quite similar to 2016. This is a pattern throughout time.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see tha</a:t>
            </a:r>
            <a:r>
              <a:rPr lang="en-US" baseline="0" dirty="0" smtClean="0"/>
              <a:t>t Israel is on top over the past few years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gives us</a:t>
            </a:r>
            <a:r>
              <a:rPr lang="en-US" baseline="0" dirty="0" smtClean="0"/>
              <a:t> a better view of a year by year comparison for countries military spending per person. We can see that USA, Saudi Arabia and Israel seem to be the top spenders each year </a:t>
            </a:r>
            <a:r>
              <a:rPr lang="en-US" baseline="0" smtClean="0"/>
              <a:t>over the past ten years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we view Military Expenditure as a percent of</a:t>
            </a:r>
            <a:r>
              <a:rPr lang="en-US" baseline="0" dirty="0" smtClean="0"/>
              <a:t> GDP, we can see that the USA no longer tops the charts. Saudi Arabia is the lead now. USA comes in as number four, so still at the top.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 the Military spending for the subset of data that I choose. </a:t>
            </a:r>
          </a:p>
          <a:p>
            <a:r>
              <a:rPr lang="en-US" dirty="0" smtClean="0"/>
              <a:t>This also shows the total spending for all years</a:t>
            </a:r>
            <a:r>
              <a:rPr lang="en-US" baseline="0" dirty="0" smtClean="0"/>
              <a:t> 2006-2016 and that that rank is slightly different than 016.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 the change</a:t>
            </a:r>
            <a:r>
              <a:rPr lang="en-US" baseline="0" dirty="0" smtClean="0"/>
              <a:t> from 2006-2016 in a fixed dollar amount. We can see that China has increased their spending the most. WE can also see that UK and Italy have decreased their spending.</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 the change from 2006-2016 as a percentage. We</a:t>
            </a:r>
            <a:r>
              <a:rPr lang="en-US" baseline="0" dirty="0" smtClean="0"/>
              <a:t> can see that china is still the country that increased their spending the most and that both Italy and the UK have decreased their spending. WE can also tell that Canada and France have remained relatively flat. This graph is quite similar to the previous one. I would like to point out that the US looks like they have increased by much less when we think of it as a percent.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wanted to see which countries would be the top</a:t>
            </a:r>
            <a:r>
              <a:rPr lang="en-US" baseline="0" dirty="0" smtClean="0"/>
              <a:t> spenders if we look at them ranked by military spending as a percent of GDP. The only country that remains from the original group is Saudi Arabia.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graph makes</a:t>
            </a:r>
            <a:r>
              <a:rPr lang="en-US" baseline="0" dirty="0" smtClean="0"/>
              <a:t> it a bit easier to see year by year. We can see that pretty much every year the same countries spend the most per GDP.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wanted to see what countries would be the top spenders</a:t>
            </a:r>
            <a:r>
              <a:rPr lang="en-US" baseline="0" dirty="0" smtClean="0"/>
              <a:t> if we looked it at by spending per capita. WE can see that quite a few countries are on this list and the original lists.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gives us</a:t>
            </a:r>
            <a:r>
              <a:rPr lang="en-US" baseline="0" dirty="0" smtClean="0"/>
              <a:t> a view of the countries over time spending per capita. We can see that most countries appear to be relativity flat. However Saudi Arabia and Israel spiked after 2012. </a:t>
            </a:r>
            <a:endParaRPr lang="en-US" dirty="0"/>
          </a:p>
        </p:txBody>
      </p:sp>
      <p:sp>
        <p:nvSpPr>
          <p:cNvPr id="4" name="Slide Number Placeholder 3"/>
          <p:cNvSpPr>
            <a:spLocks noGrp="1"/>
          </p:cNvSpPr>
          <p:nvPr>
            <p:ph type="sldNum" sz="quarter" idx="10"/>
          </p:nvPr>
        </p:nvSpPr>
        <p:spPr/>
        <p:txBody>
          <a:bodyPr/>
          <a:lstStyle/>
          <a:p>
            <a:fld id="{F2004564-FDB9-42EC-A59F-A40AB528F10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6083FB3-975F-4246-B973-4A05D3A8718C}" type="datetimeFigureOut">
              <a:rPr lang="en-US" smtClean="0"/>
              <a:pPr/>
              <a:t>3/5/2018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331D856-900B-4503-A925-D2968ABDDC2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083FB3-975F-4246-B973-4A05D3A8718C}"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D856-900B-4503-A925-D2968ABDDC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083FB3-975F-4246-B973-4A05D3A8718C}"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D856-900B-4503-A925-D2968ABDDC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6083FB3-975F-4246-B973-4A05D3A8718C}"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D856-900B-4503-A925-D2968ABDDC2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083FB3-975F-4246-B973-4A05D3A8718C}" type="datetimeFigureOut">
              <a:rPr lang="en-US" smtClean="0"/>
              <a:pPr/>
              <a:t>3/5/2018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331D856-900B-4503-A925-D2968ABDDC2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6083FB3-975F-4246-B973-4A05D3A8718C}" type="datetimeFigureOut">
              <a:rPr lang="en-US" smtClean="0"/>
              <a:pPr/>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1D856-900B-4503-A925-D2968ABDDC2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6083FB3-975F-4246-B973-4A05D3A8718C}" type="datetimeFigureOut">
              <a:rPr lang="en-US" smtClean="0"/>
              <a:pPr/>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1D856-900B-4503-A925-D2968ABDDC2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083FB3-975F-4246-B973-4A05D3A8718C}" type="datetimeFigureOut">
              <a:rPr lang="en-US" smtClean="0"/>
              <a:pPr/>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1D856-900B-4503-A925-D2968ABDDC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83FB3-975F-4246-B973-4A05D3A8718C}" type="datetimeFigureOut">
              <a:rPr lang="en-US" smtClean="0"/>
              <a:pPr/>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1D856-900B-4503-A925-D2968ABDDC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083FB3-975F-4246-B973-4A05D3A8718C}" type="datetimeFigureOut">
              <a:rPr lang="en-US" smtClean="0"/>
              <a:pPr/>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1D856-900B-4503-A925-D2968ABDDC2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083FB3-975F-4246-B973-4A05D3A8718C}" type="datetimeFigureOut">
              <a:rPr lang="en-US" smtClean="0"/>
              <a:pPr/>
              <a:t>3/5/2018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331D856-900B-4503-A925-D2968ABDDC2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083FB3-975F-4246-B973-4A05D3A8718C}" type="datetimeFigureOut">
              <a:rPr lang="en-US" smtClean="0"/>
              <a:pPr/>
              <a:t>3/5/2018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331D856-900B-4503-A925-D2968ABDDC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ipri.org/databases/mile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Military Expenditure</a:t>
            </a:r>
            <a:endParaRPr lang="en-US" dirty="0"/>
          </a:p>
        </p:txBody>
      </p:sp>
      <p:sp>
        <p:nvSpPr>
          <p:cNvPr id="2" name="Title 1"/>
          <p:cNvSpPr>
            <a:spLocks noGrp="1"/>
          </p:cNvSpPr>
          <p:nvPr>
            <p:ph type="ctrTitle"/>
          </p:nvPr>
        </p:nvSpPr>
        <p:spPr/>
        <p:txBody>
          <a:bodyPr>
            <a:normAutofit/>
          </a:bodyPr>
          <a:lstStyle/>
          <a:p>
            <a:r>
              <a:rPr lang="en-US" dirty="0" smtClean="0"/>
              <a:t>DATS 6103-Individual Project 1-Krystin Sinclair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GDP/Person</a:t>
            </a:r>
            <a:endParaRPr lang="en-US" dirty="0"/>
          </a:p>
        </p:txBody>
      </p:sp>
      <p:pic>
        <p:nvPicPr>
          <p:cNvPr id="1026" name="Picture 2"/>
          <p:cNvPicPr>
            <a:picLocks noGrp="1" noChangeAspect="1" noChangeArrowheads="1"/>
          </p:cNvPicPr>
          <p:nvPr>
            <p:ph sz="quarter" idx="1"/>
          </p:nvPr>
        </p:nvPicPr>
        <p:blipFill>
          <a:blip r:embed="rId3"/>
          <a:srcRect/>
          <a:stretch>
            <a:fillRect/>
          </a:stretch>
        </p:blipFill>
        <p:spPr bwMode="auto">
          <a:xfrm>
            <a:off x="228600" y="1371600"/>
            <a:ext cx="8667306" cy="5105400"/>
          </a:xfrm>
          <a:prstGeom prst="rect">
            <a:avLst/>
          </a:prstGeom>
          <a:noFill/>
          <a:ln w="9525">
            <a:noFill/>
            <a:miter lim="800000"/>
            <a:headEnd/>
            <a:tailEnd/>
          </a:ln>
          <a:effectLst/>
        </p:spPr>
      </p:pic>
      <p:sp>
        <p:nvSpPr>
          <p:cNvPr id="4" name="TextBox 3"/>
          <p:cNvSpPr txBox="1"/>
          <p:nvPr/>
        </p:nvSpPr>
        <p:spPr>
          <a:xfrm>
            <a:off x="228600" y="6248400"/>
            <a:ext cx="5562600" cy="369332"/>
          </a:xfrm>
          <a:prstGeom prst="rect">
            <a:avLst/>
          </a:prstGeom>
          <a:noFill/>
        </p:spPr>
        <p:txBody>
          <a:bodyPr wrap="square" rtlCol="0">
            <a:spAutoFit/>
          </a:bodyPr>
          <a:lstStyle/>
          <a:p>
            <a:r>
              <a:rPr lang="en-US" dirty="0" smtClean="0"/>
              <a:t>Israel ranks #1 for 2006-2016</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143000"/>
          </a:xfrm>
        </p:spPr>
        <p:txBody>
          <a:bodyPr>
            <a:normAutofit/>
          </a:bodyPr>
          <a:lstStyle/>
          <a:p>
            <a:r>
              <a:rPr lang="en-US" dirty="0" smtClean="0"/>
              <a:t>Military </a:t>
            </a:r>
            <a:r>
              <a:rPr lang="en-US" dirty="0" smtClean="0"/>
              <a:t>Spending /person</a:t>
            </a:r>
            <a:r>
              <a:rPr lang="en-US" dirty="0" smtClean="0"/>
              <a:t>, GDP </a:t>
            </a:r>
            <a:r>
              <a:rPr lang="en-US" dirty="0" smtClean="0"/>
              <a:t>/ </a:t>
            </a:r>
            <a:r>
              <a:rPr lang="en-US" dirty="0" smtClean="0"/>
              <a:t>Person</a:t>
            </a:r>
            <a:endParaRPr lang="en-US" dirty="0"/>
          </a:p>
        </p:txBody>
      </p:sp>
      <p:pic>
        <p:nvPicPr>
          <p:cNvPr id="3074" name="Picture 2"/>
          <p:cNvPicPr>
            <a:picLocks noGrp="1" noChangeAspect="1" noChangeArrowheads="1"/>
          </p:cNvPicPr>
          <p:nvPr>
            <p:ph sz="quarter" idx="1"/>
          </p:nvPr>
        </p:nvPicPr>
        <p:blipFill>
          <a:blip r:embed="rId3"/>
          <a:srcRect/>
          <a:stretch>
            <a:fillRect/>
          </a:stretch>
        </p:blipFill>
        <p:spPr bwMode="auto">
          <a:xfrm>
            <a:off x="685800" y="974848"/>
            <a:ext cx="7696200" cy="5661109"/>
          </a:xfrm>
          <a:prstGeom prst="rect">
            <a:avLst/>
          </a:prstGeom>
          <a:noFill/>
          <a:ln w="9525">
            <a:noFill/>
            <a:miter lim="800000"/>
            <a:headEnd/>
            <a:tailEnd/>
          </a:ln>
          <a:effectLst/>
        </p:spPr>
      </p:pic>
      <p:sp>
        <p:nvSpPr>
          <p:cNvPr id="4" name="TextBox 3"/>
          <p:cNvSpPr txBox="1"/>
          <p:nvPr/>
        </p:nvSpPr>
        <p:spPr>
          <a:xfrm>
            <a:off x="228600" y="6248400"/>
            <a:ext cx="5562600" cy="369332"/>
          </a:xfrm>
          <a:prstGeom prst="rect">
            <a:avLst/>
          </a:prstGeom>
          <a:noFill/>
        </p:spPr>
        <p:txBody>
          <a:bodyPr wrap="square" rtlCol="0">
            <a:spAutoFit/>
          </a:bodyPr>
          <a:lstStyle/>
          <a:p>
            <a:r>
              <a:rPr lang="en-US" dirty="0" smtClean="0"/>
              <a:t>Spending per person is much smaller than GDP per person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Per Person GDP rank 2016</a:t>
            </a:r>
            <a:endParaRPr lang="en-US" dirty="0"/>
          </a:p>
        </p:txBody>
      </p:sp>
      <p:graphicFrame>
        <p:nvGraphicFramePr>
          <p:cNvPr id="8" name="Table 7"/>
          <p:cNvGraphicFramePr>
            <a:graphicFrameLocks noGrp="1"/>
          </p:cNvGraphicFramePr>
          <p:nvPr/>
        </p:nvGraphicFramePr>
        <p:xfrm>
          <a:off x="1447800" y="1447800"/>
          <a:ext cx="5562600" cy="4799101"/>
        </p:xfrm>
        <a:graphic>
          <a:graphicData uri="http://schemas.openxmlformats.org/drawingml/2006/table">
            <a:tbl>
              <a:tblPr/>
              <a:tblGrid>
                <a:gridCol w="914616"/>
                <a:gridCol w="2285784"/>
                <a:gridCol w="1219200"/>
                <a:gridCol w="533400"/>
                <a:gridCol w="609600"/>
              </a:tblGrid>
              <a:tr h="180080">
                <a:tc>
                  <a:txBody>
                    <a:bodyPr/>
                    <a:lstStyle/>
                    <a:p>
                      <a:pPr algn="ctr" fontAlgn="b"/>
                      <a:r>
                        <a:rPr lang="en-US" sz="1200" b="0" i="0" u="none" strike="noStrike" dirty="0">
                          <a:solidFill>
                            <a:srgbClr val="000000"/>
                          </a:solidFill>
                          <a:latin typeface="Calibri"/>
                        </a:rPr>
                        <a:t>Country</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Per Person Military </a:t>
                      </a:r>
                      <a:r>
                        <a:rPr lang="en-US" sz="1200" b="0" i="0" u="none" strike="noStrike" dirty="0" smtClean="0">
                          <a:solidFill>
                            <a:srgbClr val="000000"/>
                          </a:solidFill>
                          <a:latin typeface="Calibri"/>
                        </a:rPr>
                        <a:t>Spending(1)</a:t>
                      </a:r>
                      <a:endParaRPr lang="en-US" sz="1200" b="0" i="0" u="none" strike="noStrike" dirty="0">
                        <a:solidFill>
                          <a:srgbClr val="000000"/>
                        </a:solidFill>
                        <a:latin typeface="Calibri"/>
                      </a:endParaRP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Per Person </a:t>
                      </a:r>
                      <a:r>
                        <a:rPr lang="en-US" sz="1200" b="0" i="0" u="none" strike="noStrike" dirty="0" smtClean="0">
                          <a:solidFill>
                            <a:srgbClr val="000000"/>
                          </a:solidFill>
                          <a:latin typeface="Calibri"/>
                        </a:rPr>
                        <a:t>GDP(2)</a:t>
                      </a:r>
                      <a:endParaRPr lang="en-US" sz="1200" b="0" i="0" u="none" strike="noStrike" dirty="0">
                        <a:solidFill>
                          <a:srgbClr val="000000"/>
                        </a:solidFill>
                        <a:latin typeface="Calibri"/>
                      </a:endParaRP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Rank(1)</a:t>
                      </a:r>
                      <a:endParaRPr lang="en-US" sz="1200" b="0" i="0" u="none" strike="noStrike" dirty="0">
                        <a:solidFill>
                          <a:srgbClr val="000000"/>
                        </a:solidFill>
                        <a:latin typeface="Calibri"/>
                      </a:endParaRP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Rank(2)</a:t>
                      </a:r>
                      <a:endParaRPr lang="en-US" sz="1200" b="0" i="0" u="none" strike="noStrike" dirty="0">
                        <a:solidFill>
                          <a:srgbClr val="000000"/>
                        </a:solidFill>
                        <a:latin typeface="Calibri"/>
                      </a:endParaRP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USA</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                                        1,886.16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D"/>
                    </a:solidFill>
                  </a:tcPr>
                </a:tc>
                <a:tc>
                  <a:txBody>
                    <a:bodyPr/>
                    <a:lstStyle/>
                    <a:p>
                      <a:pPr algn="ctr" fontAlgn="b"/>
                      <a:r>
                        <a:rPr lang="en-US" sz="1200" b="0" i="0" u="none" strike="noStrike">
                          <a:solidFill>
                            <a:srgbClr val="000000"/>
                          </a:solidFill>
                          <a:latin typeface="Calibri"/>
                        </a:rPr>
                        <a:t> $         57,283.32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b"/>
                      <a:r>
                        <a:rPr lang="en-US" sz="1200" b="0" i="0" u="none" strike="noStrike">
                          <a:solidFill>
                            <a:srgbClr val="000000"/>
                          </a:solidFill>
                          <a:latin typeface="Calibri"/>
                        </a:rPr>
                        <a:t>3</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4</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China, P.R.</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                                            155.74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26F"/>
                    </a:solidFill>
                  </a:tcPr>
                </a:tc>
                <a:tc>
                  <a:txBody>
                    <a:bodyPr/>
                    <a:lstStyle/>
                    <a:p>
                      <a:pPr algn="ctr" fontAlgn="b"/>
                      <a:r>
                        <a:rPr lang="en-US" sz="1200" b="0" i="0" u="none" strike="noStrike">
                          <a:solidFill>
                            <a:srgbClr val="000000"/>
                          </a:solidFill>
                          <a:latin typeface="Calibri"/>
                        </a:rPr>
                        <a:t> $            8,061.57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ctr" fontAlgn="b"/>
                      <a:r>
                        <a:rPr lang="en-US" sz="1200" b="0" i="0" u="none" strike="noStrike">
                          <a:solidFill>
                            <a:srgbClr val="000000"/>
                          </a:solidFill>
                          <a:latin typeface="Calibri"/>
                        </a:rPr>
                        <a:t>12</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11</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Saudi Arabia</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                                        1,978.19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57D"/>
                    </a:solidFill>
                  </a:tcPr>
                </a:tc>
                <a:tc>
                  <a:txBody>
                    <a:bodyPr/>
                    <a:lstStyle/>
                    <a:p>
                      <a:pPr algn="ctr" fontAlgn="b"/>
                      <a:r>
                        <a:rPr lang="en-US" sz="1200" b="0" i="0" u="none" strike="noStrike" dirty="0">
                          <a:solidFill>
                            <a:srgbClr val="000000"/>
                          </a:solidFill>
                          <a:latin typeface="Calibri"/>
                        </a:rPr>
                        <a:t> $         19,002.78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b"/>
                      <a:r>
                        <a:rPr lang="en-US" sz="1200" b="0" i="0" u="none" strike="noStrike">
                          <a:solidFill>
                            <a:srgbClr val="000000"/>
                          </a:solidFill>
                          <a:latin typeface="Calibri"/>
                        </a:rPr>
                        <a:t>2</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9</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India</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                                              42.14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200" b="0" i="0" u="none" strike="noStrike">
                          <a:solidFill>
                            <a:srgbClr val="000000"/>
                          </a:solidFill>
                          <a:latin typeface="Calibri"/>
                        </a:rPr>
                        <a:t> $               404.67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200" b="0" i="0" u="none" strike="noStrike">
                          <a:solidFill>
                            <a:srgbClr val="000000"/>
                          </a:solidFill>
                          <a:latin typeface="Calibri"/>
                        </a:rPr>
                        <a:t>14</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14</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France</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                                            862.36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ctr" fontAlgn="b"/>
                      <a:r>
                        <a:rPr lang="en-US" sz="1200" b="0" i="0" u="none" strike="noStrike" dirty="0">
                          <a:solidFill>
                            <a:srgbClr val="000000"/>
                          </a:solidFill>
                          <a:latin typeface="Calibri"/>
                        </a:rPr>
                        <a:t> $         34,496.44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b"/>
                      <a:r>
                        <a:rPr lang="en-US" sz="1200" b="0" i="0" u="none" strike="noStrike">
                          <a:solidFill>
                            <a:srgbClr val="000000"/>
                          </a:solidFill>
                          <a:latin typeface="Calibri"/>
                        </a:rPr>
                        <a:t>5</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6</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UK</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741.31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b"/>
                      <a:r>
                        <a:rPr lang="en-US" sz="1200" b="0" i="0" u="none" strike="noStrike" dirty="0">
                          <a:solidFill>
                            <a:srgbClr val="000000"/>
                          </a:solidFill>
                          <a:latin typeface="Calibri"/>
                        </a:rPr>
                        <a:t> $         32,617.65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b"/>
                      <a:r>
                        <a:rPr lang="en-US" sz="1200" b="0" i="0" u="none" strike="noStrike">
                          <a:solidFill>
                            <a:srgbClr val="000000"/>
                          </a:solidFill>
                          <a:latin typeface="Calibri"/>
                        </a:rPr>
                        <a:t>6</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7</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Japan</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365.40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9"/>
                    </a:solidFill>
                  </a:tcPr>
                </a:tc>
                <a:tc>
                  <a:txBody>
                    <a:bodyPr/>
                    <a:lstStyle/>
                    <a:p>
                      <a:pPr algn="ctr" fontAlgn="b"/>
                      <a:r>
                        <a:rPr lang="en-US" sz="1200" b="0" i="0" u="none" strike="noStrike" dirty="0">
                          <a:solidFill>
                            <a:srgbClr val="000000"/>
                          </a:solidFill>
                          <a:latin typeface="Calibri"/>
                        </a:rPr>
                        <a:t> $         19,660.53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b"/>
                      <a:r>
                        <a:rPr lang="en-US" sz="1200" b="0" i="0" u="none" strike="noStrike">
                          <a:solidFill>
                            <a:srgbClr val="000000"/>
                          </a:solidFill>
                          <a:latin typeface="Calibri"/>
                        </a:rPr>
                        <a:t>11</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8</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Germany</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509.33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ctr" fontAlgn="b"/>
                      <a:r>
                        <a:rPr lang="en-US" sz="1200" b="0" i="0" u="none" strike="noStrike" dirty="0">
                          <a:solidFill>
                            <a:srgbClr val="000000"/>
                          </a:solidFill>
                          <a:latin typeface="Calibri"/>
                        </a:rPr>
                        <a:t> $         51,501.57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b"/>
                      <a:r>
                        <a:rPr lang="en-US" sz="1200" b="0" i="0" u="none" strike="noStrike">
                          <a:solidFill>
                            <a:srgbClr val="000000"/>
                          </a:solidFill>
                          <a:latin typeface="Calibri"/>
                        </a:rPr>
                        <a:t>8</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5</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Korea, South</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728.80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ctr" fontAlgn="b"/>
                      <a:r>
                        <a:rPr lang="en-US" sz="1200" b="0" i="0" u="none" strike="noStrike">
                          <a:solidFill>
                            <a:srgbClr val="000000"/>
                          </a:solidFill>
                          <a:latin typeface="Calibri"/>
                        </a:rPr>
                        <a:t> $         61,215.97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b"/>
                      <a:r>
                        <a:rPr lang="en-US" sz="1200" b="0" i="0" u="none" strike="noStrike">
                          <a:solidFill>
                            <a:srgbClr val="000000"/>
                          </a:solidFill>
                          <a:latin typeface="Calibri"/>
                        </a:rPr>
                        <a:t>7</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3</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Italy</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467.45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b"/>
                      <a:r>
                        <a:rPr lang="en-US" sz="1200" b="0" i="0" u="none" strike="noStrike" dirty="0">
                          <a:solidFill>
                            <a:srgbClr val="000000"/>
                          </a:solidFill>
                          <a:latin typeface="Calibri"/>
                        </a:rPr>
                        <a:t> $         17,618.01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b"/>
                      <a:r>
                        <a:rPr lang="en-US" sz="1200" b="0" i="0" u="none" strike="noStrike">
                          <a:solidFill>
                            <a:srgbClr val="000000"/>
                          </a:solidFill>
                          <a:latin typeface="Calibri"/>
                        </a:rPr>
                        <a:t>9</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10</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Australia</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1,012.70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ctr" fontAlgn="b"/>
                      <a:r>
                        <a:rPr lang="en-US" sz="1200" b="0" i="0" u="none" strike="noStrike">
                          <a:solidFill>
                            <a:srgbClr val="000000"/>
                          </a:solidFill>
                          <a:latin typeface="Calibri"/>
                        </a:rPr>
                        <a:t> $         66,642.39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b"/>
                      <a:r>
                        <a:rPr lang="en-US" sz="1200" b="0" i="0" u="none" strike="noStrike" dirty="0">
                          <a:solidFill>
                            <a:srgbClr val="000000"/>
                          </a:solidFill>
                          <a:latin typeface="Calibri"/>
                        </a:rPr>
                        <a:t>4</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Brazil</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112.97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ctr" fontAlgn="b"/>
                      <a:r>
                        <a:rPr lang="en-US" sz="1200" b="0" i="0" u="none" strike="noStrike">
                          <a:solidFill>
                            <a:srgbClr val="000000"/>
                          </a:solidFill>
                          <a:latin typeface="Calibri"/>
                        </a:rPr>
                        <a:t> $            5,730.66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1200" b="0" i="0" u="none" strike="noStrike" dirty="0">
                          <a:solidFill>
                            <a:srgbClr val="000000"/>
                          </a:solidFill>
                          <a:latin typeface="Calibri"/>
                        </a:rPr>
                        <a:t>13</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13</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Israel</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2,193.77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200" b="0" i="0" u="none" strike="noStrike">
                          <a:solidFill>
                            <a:srgbClr val="000000"/>
                          </a:solidFill>
                          <a:latin typeface="Calibri"/>
                        </a:rPr>
                        <a:t> $       163,811.84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200" b="0" i="0" u="none" strike="noStrike">
                          <a:solidFill>
                            <a:srgbClr val="000000"/>
                          </a:solidFill>
                          <a:latin typeface="Calibri"/>
                        </a:rPr>
                        <a:t>1</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179">
                <a:tc>
                  <a:txBody>
                    <a:bodyPr/>
                    <a:lstStyle/>
                    <a:p>
                      <a:pPr algn="ctr" fontAlgn="b"/>
                      <a:r>
                        <a:rPr lang="en-US" sz="1200" b="0" i="0" u="none" strike="noStrike">
                          <a:solidFill>
                            <a:srgbClr val="000000"/>
                          </a:solidFill>
                          <a:latin typeface="Calibri"/>
                        </a:rPr>
                        <a:t>Canada</a:t>
                      </a:r>
                    </a:p>
                  </a:txBody>
                  <a:tcPr marL="7715" marR="7715" marT="77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                                            417.76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D7B"/>
                    </a:solidFill>
                  </a:tcPr>
                </a:tc>
                <a:tc>
                  <a:txBody>
                    <a:bodyPr/>
                    <a:lstStyle/>
                    <a:p>
                      <a:pPr algn="ctr" fontAlgn="b"/>
                      <a:r>
                        <a:rPr lang="en-US" sz="1200" b="0" i="0" u="none" strike="noStrike">
                          <a:solidFill>
                            <a:srgbClr val="000000"/>
                          </a:solidFill>
                          <a:latin typeface="Calibri"/>
                        </a:rPr>
                        <a:t> $            7,231.86 </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8B71"/>
                    </a:solidFill>
                  </a:tcPr>
                </a:tc>
                <a:tc>
                  <a:txBody>
                    <a:bodyPr/>
                    <a:lstStyle/>
                    <a:p>
                      <a:pPr algn="ctr" fontAlgn="b"/>
                      <a:r>
                        <a:rPr lang="en-US" sz="1200" b="0" i="0" u="none" strike="noStrike">
                          <a:solidFill>
                            <a:srgbClr val="000000"/>
                          </a:solidFill>
                          <a:latin typeface="Calibri"/>
                        </a:rPr>
                        <a:t>10</a:t>
                      </a:r>
                    </a:p>
                  </a:txBody>
                  <a:tcPr marL="7715" marR="7715" marT="7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12</a:t>
                      </a:r>
                    </a:p>
                  </a:txBody>
                  <a:tcPr marL="7715" marR="7715" marT="77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228600" y="6248400"/>
            <a:ext cx="8153400" cy="369332"/>
          </a:xfrm>
          <a:prstGeom prst="rect">
            <a:avLst/>
          </a:prstGeom>
          <a:noFill/>
        </p:spPr>
        <p:txBody>
          <a:bodyPr wrap="square" rtlCol="0">
            <a:spAutoFit/>
          </a:bodyPr>
          <a:lstStyle/>
          <a:p>
            <a:r>
              <a:rPr lang="en-US" dirty="0" smtClean="0"/>
              <a:t>Appears to be similarities in ranking between per person military spending and per person GDP</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USA has highest level of military expenditure</a:t>
            </a:r>
          </a:p>
          <a:p>
            <a:r>
              <a:rPr lang="en-US" dirty="0" smtClean="0"/>
              <a:t>China has increased military expenditure the most since 2006</a:t>
            </a:r>
          </a:p>
          <a:p>
            <a:r>
              <a:rPr lang="en-US" dirty="0" smtClean="0"/>
              <a:t>Saudi Arabia has highest military expenditure as % GDP</a:t>
            </a:r>
          </a:p>
          <a:p>
            <a:r>
              <a:rPr lang="en-US" dirty="0" smtClean="0"/>
              <a:t>Israel has most military spending per person</a:t>
            </a:r>
          </a:p>
          <a:p>
            <a:r>
              <a:rPr lang="en-US" dirty="0" smtClean="0"/>
              <a:t>Israel has most GDP per person</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without USA</a:t>
            </a:r>
            <a:endParaRPr lang="en-US" dirty="0"/>
          </a:p>
        </p:txBody>
      </p:sp>
      <p:pic>
        <p:nvPicPr>
          <p:cNvPr id="22531" name="Picture 3"/>
          <p:cNvPicPr>
            <a:picLocks noGrp="1" noChangeAspect="1" noChangeArrowheads="1"/>
          </p:cNvPicPr>
          <p:nvPr>
            <p:ph sz="quarter" idx="1"/>
          </p:nvPr>
        </p:nvPicPr>
        <p:blipFill>
          <a:blip r:embed="rId3"/>
          <a:srcRect/>
          <a:stretch>
            <a:fillRect/>
          </a:stretch>
        </p:blipFill>
        <p:spPr bwMode="auto">
          <a:xfrm>
            <a:off x="76200" y="1295400"/>
            <a:ext cx="8839200" cy="5222726"/>
          </a:xfrm>
          <a:prstGeom prst="rect">
            <a:avLst/>
          </a:prstGeom>
          <a:noFill/>
          <a:ln w="9525">
            <a:noFill/>
            <a:miter lim="800000"/>
            <a:headEnd/>
            <a:tailEnd/>
          </a:ln>
          <a:effectLst/>
        </p:spPr>
      </p:pic>
      <p:sp>
        <p:nvSpPr>
          <p:cNvPr id="4" name="TextBox 3"/>
          <p:cNvSpPr txBox="1"/>
          <p:nvPr/>
        </p:nvSpPr>
        <p:spPr>
          <a:xfrm>
            <a:off x="228600" y="6412468"/>
            <a:ext cx="4572000" cy="369332"/>
          </a:xfrm>
          <a:prstGeom prst="rect">
            <a:avLst/>
          </a:prstGeom>
          <a:noFill/>
        </p:spPr>
        <p:txBody>
          <a:bodyPr wrap="square" rtlCol="0">
            <a:spAutoFit/>
          </a:bodyPr>
          <a:lstStyle/>
          <a:p>
            <a:r>
              <a:rPr lang="en-US" dirty="0" smtClean="0"/>
              <a:t>China outspends other countries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Series-Military Expenditure</a:t>
            </a:r>
            <a:endParaRPr lang="en-US" dirty="0"/>
          </a:p>
        </p:txBody>
      </p:sp>
      <p:pic>
        <p:nvPicPr>
          <p:cNvPr id="21506" name="Picture 2"/>
          <p:cNvPicPr>
            <a:picLocks noGrp="1" noChangeAspect="1" noChangeArrowheads="1"/>
          </p:cNvPicPr>
          <p:nvPr>
            <p:ph sz="quarter" idx="1"/>
          </p:nvPr>
        </p:nvPicPr>
        <p:blipFill>
          <a:blip r:embed="rId3"/>
          <a:srcRect/>
          <a:stretch>
            <a:fillRect/>
          </a:stretch>
        </p:blipFill>
        <p:spPr bwMode="auto">
          <a:xfrm>
            <a:off x="143819" y="1828800"/>
            <a:ext cx="8847781" cy="4188075"/>
          </a:xfrm>
          <a:prstGeom prst="rect">
            <a:avLst/>
          </a:prstGeom>
          <a:noFill/>
          <a:ln w="9525">
            <a:noFill/>
            <a:miter lim="800000"/>
            <a:headEnd/>
            <a:tailEnd/>
          </a:ln>
          <a:effectLst/>
        </p:spPr>
      </p:pic>
      <p:sp>
        <p:nvSpPr>
          <p:cNvPr id="4" name="TextBox 3"/>
          <p:cNvSpPr txBox="1"/>
          <p:nvPr/>
        </p:nvSpPr>
        <p:spPr>
          <a:xfrm>
            <a:off x="1219200" y="6248400"/>
            <a:ext cx="4572000" cy="369332"/>
          </a:xfrm>
          <a:prstGeom prst="rect">
            <a:avLst/>
          </a:prstGeom>
          <a:noFill/>
        </p:spPr>
        <p:txBody>
          <a:bodyPr wrap="square" rtlCol="0">
            <a:spAutoFit/>
          </a:bodyPr>
          <a:lstStyle/>
          <a:p>
            <a:r>
              <a:rPr lang="en-US" dirty="0" smtClean="0"/>
              <a:t>US far outspends other countries, from 2006-2016</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Totals</a:t>
            </a:r>
            <a:endParaRPr lang="en-US" dirty="0"/>
          </a:p>
        </p:txBody>
      </p:sp>
      <p:pic>
        <p:nvPicPr>
          <p:cNvPr id="5121" name="Picture 1"/>
          <p:cNvPicPr>
            <a:picLocks noGrp="1" noChangeAspect="1" noChangeArrowheads="1"/>
          </p:cNvPicPr>
          <p:nvPr>
            <p:ph sz="quarter" idx="1"/>
          </p:nvPr>
        </p:nvPicPr>
        <p:blipFill>
          <a:blip r:embed="rId3"/>
          <a:srcRect/>
          <a:stretch>
            <a:fillRect/>
          </a:stretch>
        </p:blipFill>
        <p:spPr bwMode="auto">
          <a:xfrm>
            <a:off x="152400" y="1371600"/>
            <a:ext cx="8826407" cy="5167598"/>
          </a:xfrm>
          <a:prstGeom prst="rect">
            <a:avLst/>
          </a:prstGeom>
          <a:noFill/>
          <a:ln w="9525">
            <a:noFill/>
            <a:miter lim="800000"/>
            <a:headEnd/>
            <a:tailEnd/>
          </a:ln>
          <a:effectLst/>
        </p:spPr>
      </p:pic>
      <p:sp>
        <p:nvSpPr>
          <p:cNvPr id="4" name="TextBox 3"/>
          <p:cNvSpPr txBox="1"/>
          <p:nvPr/>
        </p:nvSpPr>
        <p:spPr>
          <a:xfrm>
            <a:off x="1219200" y="6248400"/>
            <a:ext cx="2971800" cy="369332"/>
          </a:xfrm>
          <a:prstGeom prst="rect">
            <a:avLst/>
          </a:prstGeom>
          <a:noFill/>
        </p:spPr>
        <p:txBody>
          <a:bodyPr wrap="square" rtlCol="0">
            <a:spAutoFit/>
          </a:bodyPr>
          <a:lstStyle/>
          <a:p>
            <a:r>
              <a:rPr lang="en-US" dirty="0" smtClean="0"/>
              <a:t>US far outspends other countries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04800"/>
            <a:ext cx="7772400" cy="1143000"/>
          </a:xfrm>
        </p:spPr>
        <p:txBody>
          <a:bodyPr>
            <a:normAutofit fontScale="90000"/>
          </a:bodyPr>
          <a:lstStyle/>
          <a:p>
            <a:r>
              <a:rPr lang="en-US" dirty="0" smtClean="0"/>
              <a:t>Military per person, GDP per Person</a:t>
            </a:r>
            <a:endParaRPr lang="en-US" dirty="0"/>
          </a:p>
        </p:txBody>
      </p:sp>
      <p:pic>
        <p:nvPicPr>
          <p:cNvPr id="4099" name="Picture 3"/>
          <p:cNvPicPr>
            <a:picLocks noGrp="1" noChangeAspect="1" noChangeArrowheads="1"/>
          </p:cNvPicPr>
          <p:nvPr>
            <p:ph sz="quarter" idx="1"/>
          </p:nvPr>
        </p:nvPicPr>
        <p:blipFill>
          <a:blip r:embed="rId3"/>
          <a:srcRect/>
          <a:stretch>
            <a:fillRect/>
          </a:stretch>
        </p:blipFill>
        <p:spPr bwMode="auto">
          <a:xfrm>
            <a:off x="914400" y="914400"/>
            <a:ext cx="7375190" cy="5791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GDP/Person</a:t>
            </a:r>
            <a:endParaRPr lang="en-US" dirty="0"/>
          </a:p>
        </p:txBody>
      </p:sp>
      <p:pic>
        <p:nvPicPr>
          <p:cNvPr id="2050" name="Picture 2"/>
          <p:cNvPicPr>
            <a:picLocks noGrp="1" noChangeAspect="1" noChangeArrowheads="1"/>
          </p:cNvPicPr>
          <p:nvPr>
            <p:ph sz="quarter" idx="1"/>
          </p:nvPr>
        </p:nvPicPr>
        <p:blipFill>
          <a:blip r:embed="rId3"/>
          <a:srcRect/>
          <a:stretch>
            <a:fillRect/>
          </a:stretch>
        </p:blipFill>
        <p:spPr bwMode="auto">
          <a:xfrm>
            <a:off x="108938" y="2286000"/>
            <a:ext cx="8882662" cy="426747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Data</a:t>
            </a:r>
            <a:endParaRPr lang="en-US" dirty="0"/>
          </a:p>
        </p:txBody>
      </p:sp>
      <p:sp>
        <p:nvSpPr>
          <p:cNvPr id="3" name="Content Placeholder 2"/>
          <p:cNvSpPr>
            <a:spLocks noGrp="1"/>
          </p:cNvSpPr>
          <p:nvPr>
            <p:ph sz="quarter" idx="1"/>
          </p:nvPr>
        </p:nvSpPr>
        <p:spPr/>
        <p:txBody>
          <a:bodyPr/>
          <a:lstStyle/>
          <a:p>
            <a:r>
              <a:rPr lang="en-US" dirty="0" smtClean="0"/>
              <a:t>SIPRI</a:t>
            </a:r>
          </a:p>
          <a:p>
            <a:pPr lvl="1"/>
            <a:r>
              <a:rPr lang="en-US" dirty="0" smtClean="0">
                <a:hlinkClick r:id="rId3"/>
              </a:rPr>
              <a:t>https://www.sipri.org/databases/milex</a:t>
            </a:r>
            <a:endParaRPr lang="en-US" dirty="0" smtClean="0"/>
          </a:p>
          <a:p>
            <a:r>
              <a:rPr lang="en-US" dirty="0" smtClean="0"/>
              <a:t>Subset DATA</a:t>
            </a:r>
          </a:p>
          <a:p>
            <a:pPr lvl="1"/>
            <a:r>
              <a:rPr lang="en-US" dirty="0" smtClean="0"/>
              <a:t>Top 15 countries based on military expenditure in current USD from 2016</a:t>
            </a:r>
          </a:p>
          <a:p>
            <a:pPr lvl="1"/>
            <a:r>
              <a:rPr lang="en-US" dirty="0" smtClean="0"/>
              <a:t>Using years </a:t>
            </a:r>
            <a:r>
              <a:rPr lang="en-US" dirty="0" smtClean="0"/>
              <a:t>2006-2016</a:t>
            </a:r>
          </a:p>
          <a:p>
            <a:pPr lvl="1"/>
            <a:r>
              <a:rPr lang="en-US" dirty="0" smtClean="0"/>
              <a:t>*All Military Expenditure will be shown in Millions</a:t>
            </a:r>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a:p>
        </p:txBody>
      </p:sp>
      <p:pic>
        <p:nvPicPr>
          <p:cNvPr id="1028" name="Picture 4"/>
          <p:cNvPicPr>
            <a:picLocks noChangeAspect="1" noChangeArrowheads="1"/>
          </p:cNvPicPr>
          <p:nvPr/>
        </p:nvPicPr>
        <p:blipFill>
          <a:blip r:embed="rId4"/>
          <a:srcRect/>
          <a:stretch>
            <a:fillRect/>
          </a:stretch>
        </p:blipFill>
        <p:spPr bwMode="auto">
          <a:xfrm>
            <a:off x="5715000" y="4419600"/>
            <a:ext cx="2705100" cy="180975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Expenditure per capita</a:t>
            </a:r>
            <a:endParaRPr lang="en-US" dirty="0"/>
          </a:p>
        </p:txBody>
      </p:sp>
      <p:pic>
        <p:nvPicPr>
          <p:cNvPr id="28675" name="Picture 3"/>
          <p:cNvPicPr>
            <a:picLocks noGrp="1" noChangeAspect="1" noChangeArrowheads="1"/>
          </p:cNvPicPr>
          <p:nvPr>
            <p:ph sz="quarter" idx="1"/>
          </p:nvPr>
        </p:nvPicPr>
        <p:blipFill>
          <a:blip r:embed="rId3"/>
          <a:srcRect/>
          <a:stretch>
            <a:fillRect/>
          </a:stretch>
        </p:blipFill>
        <p:spPr bwMode="auto">
          <a:xfrm>
            <a:off x="1009185" y="1447800"/>
            <a:ext cx="7582829" cy="4572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Military Expenditure % GDP</a:t>
            </a:r>
            <a:endParaRPr lang="en-US" sz="3200" dirty="0"/>
          </a:p>
        </p:txBody>
      </p:sp>
      <p:pic>
        <p:nvPicPr>
          <p:cNvPr id="1025" name="Picture 1"/>
          <p:cNvPicPr>
            <a:picLocks noChangeAspect="1" noChangeArrowheads="1"/>
          </p:cNvPicPr>
          <p:nvPr/>
        </p:nvPicPr>
        <p:blipFill>
          <a:blip r:embed="rId3"/>
          <a:srcRect/>
          <a:stretch>
            <a:fillRect/>
          </a:stretch>
        </p:blipFill>
        <p:spPr bwMode="auto">
          <a:xfrm>
            <a:off x="113969" y="1905001"/>
            <a:ext cx="8698693" cy="4419600"/>
          </a:xfrm>
          <a:prstGeom prst="rect">
            <a:avLst/>
          </a:prstGeom>
          <a:noFill/>
          <a:ln w="9525">
            <a:noFill/>
            <a:miter lim="800000"/>
            <a:headEnd/>
            <a:tailEnd/>
          </a:ln>
          <a:effectLst/>
        </p:spPr>
      </p:pic>
      <p:sp>
        <p:nvSpPr>
          <p:cNvPr id="4" name="TextBox 3"/>
          <p:cNvSpPr txBox="1"/>
          <p:nvPr/>
        </p:nvSpPr>
        <p:spPr>
          <a:xfrm>
            <a:off x="228600" y="6248400"/>
            <a:ext cx="4572000" cy="369332"/>
          </a:xfrm>
          <a:prstGeom prst="rect">
            <a:avLst/>
          </a:prstGeom>
          <a:noFill/>
        </p:spPr>
        <p:txBody>
          <a:bodyPr wrap="square" rtlCol="0">
            <a:spAutoFit/>
          </a:bodyPr>
          <a:lstStyle/>
          <a:p>
            <a:r>
              <a:rPr lang="en-US" dirty="0" smtClean="0"/>
              <a:t>China increased the most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2016</a:t>
            </a:r>
            <a:endParaRPr lang="en-US" dirty="0"/>
          </a:p>
        </p:txBody>
      </p:sp>
      <p:pic>
        <p:nvPicPr>
          <p:cNvPr id="23554" name="Picture 2"/>
          <p:cNvPicPr>
            <a:picLocks noGrp="1" noChangeAspect="1" noChangeArrowheads="1"/>
          </p:cNvPicPr>
          <p:nvPr>
            <p:ph sz="quarter" idx="1"/>
          </p:nvPr>
        </p:nvPicPr>
        <p:blipFill>
          <a:blip r:embed="rId2"/>
          <a:srcRect/>
          <a:stretch>
            <a:fillRect/>
          </a:stretch>
        </p:blipFill>
        <p:spPr bwMode="auto">
          <a:xfrm>
            <a:off x="228600" y="1524000"/>
            <a:ext cx="8610600" cy="517210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2006</a:t>
            </a:r>
            <a:endParaRPr lang="en-US" dirty="0"/>
          </a:p>
        </p:txBody>
      </p:sp>
      <p:pic>
        <p:nvPicPr>
          <p:cNvPr id="24578" name="Picture 2"/>
          <p:cNvPicPr>
            <a:picLocks noGrp="1" noChangeAspect="1" noChangeArrowheads="1"/>
          </p:cNvPicPr>
          <p:nvPr>
            <p:ph sz="quarter" idx="1"/>
          </p:nvPr>
        </p:nvPicPr>
        <p:blipFill>
          <a:blip r:embed="rId2"/>
          <a:srcRect/>
          <a:stretch>
            <a:fillRect/>
          </a:stretch>
        </p:blipFill>
        <p:spPr bwMode="auto">
          <a:xfrm>
            <a:off x="76200" y="1320053"/>
            <a:ext cx="8915400" cy="538554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Subset DATA</a:t>
            </a:r>
            <a:endParaRPr lang="en-US" dirty="0"/>
          </a:p>
        </p:txBody>
      </p:sp>
      <p:pic>
        <p:nvPicPr>
          <p:cNvPr id="3074" name="Picture 2"/>
          <p:cNvPicPr>
            <a:picLocks noGrp="1" noChangeAspect="1" noChangeArrowheads="1"/>
          </p:cNvPicPr>
          <p:nvPr>
            <p:ph sz="quarter" idx="1"/>
          </p:nvPr>
        </p:nvPicPr>
        <p:blipFill>
          <a:blip r:embed="rId3"/>
          <a:srcRect/>
          <a:stretch>
            <a:fillRect/>
          </a:stretch>
        </p:blipFill>
        <p:spPr bwMode="auto">
          <a:xfrm>
            <a:off x="228600" y="1524000"/>
            <a:ext cx="2286000" cy="5061858"/>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4419600" y="1600200"/>
          <a:ext cx="3886200" cy="4396847"/>
        </p:xfrm>
        <a:graphic>
          <a:graphicData uri="http://schemas.openxmlformats.org/drawingml/2006/table">
            <a:tbl>
              <a:tblPr/>
              <a:tblGrid>
                <a:gridCol w="1752600"/>
                <a:gridCol w="1524000"/>
                <a:gridCol w="609600"/>
              </a:tblGrid>
              <a:tr h="153185">
                <a:tc>
                  <a:txBody>
                    <a:bodyPr/>
                    <a:lstStyle/>
                    <a:p>
                      <a:pPr algn="ctr" fontAlgn="b"/>
                      <a:r>
                        <a:rPr lang="en-US" sz="1600" b="1" i="0" u="none" strike="noStrike" dirty="0">
                          <a:solidFill>
                            <a:srgbClr val="000000"/>
                          </a:solidFill>
                          <a:latin typeface="Calibri"/>
                        </a:rPr>
                        <a:t>Country</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Total</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Rank</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901">
                <a:tc>
                  <a:txBody>
                    <a:bodyPr/>
                    <a:lstStyle/>
                    <a:p>
                      <a:pPr algn="ctr" fontAlgn="b"/>
                      <a:r>
                        <a:rPr lang="en-US" sz="1600" b="0" i="0" u="none" strike="noStrike" dirty="0">
                          <a:solidFill>
                            <a:srgbClr val="000000"/>
                          </a:solidFill>
                          <a:latin typeface="Calibri"/>
                        </a:rPr>
                        <a:t>USA</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        6,925,431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002">
                <a:tc>
                  <a:txBody>
                    <a:bodyPr/>
                    <a:lstStyle/>
                    <a:p>
                      <a:pPr algn="ctr" fontAlgn="b"/>
                      <a:r>
                        <a:rPr lang="en-US" sz="1600" b="0" i="0" u="none" strike="noStrike" dirty="0">
                          <a:solidFill>
                            <a:srgbClr val="000000"/>
                          </a:solidFill>
                          <a:latin typeface="Calibri"/>
                        </a:rPr>
                        <a:t>China, P.R.</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        1,536,346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dirty="0">
                          <a:solidFill>
                            <a:srgbClr val="000000"/>
                          </a:solidFill>
                          <a:latin typeface="Calibri"/>
                        </a:rPr>
                        <a:t>Russian Federation</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704,909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Saudi Arabia</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593,455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India</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472,409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France</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671,541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UK</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            642,011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Japan</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538,226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7</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Germany</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489,976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8</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Korea, South</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339,520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11</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Italy</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            375,503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Australia</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244,317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13</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Brazil</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            305,746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12</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a:solidFill>
                            <a:srgbClr val="000000"/>
                          </a:solidFill>
                          <a:latin typeface="Calibri"/>
                        </a:rPr>
                        <a:t>Israel</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            165,906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15</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65">
                <a:tc>
                  <a:txBody>
                    <a:bodyPr/>
                    <a:lstStyle/>
                    <a:p>
                      <a:pPr algn="ctr" fontAlgn="b"/>
                      <a:r>
                        <a:rPr lang="en-US" sz="1600" b="0" i="0" u="none" strike="noStrike" dirty="0">
                          <a:solidFill>
                            <a:srgbClr val="000000"/>
                          </a:solidFill>
                          <a:latin typeface="Calibri"/>
                        </a:rPr>
                        <a:t>Canada</a:t>
                      </a:r>
                    </a:p>
                  </a:txBody>
                  <a:tcPr marL="7659" marR="7659" marT="765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            198,511 </a:t>
                      </a:r>
                    </a:p>
                  </a:txBody>
                  <a:tcPr marL="7659" marR="7659" marT="76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14</a:t>
                      </a:r>
                    </a:p>
                  </a:txBody>
                  <a:tcPr marL="7659" marR="7659" marT="765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over time(fixed dollar amount)</a:t>
            </a:r>
            <a:endParaRPr lang="en-US" dirty="0"/>
          </a:p>
        </p:txBody>
      </p:sp>
      <p:pic>
        <p:nvPicPr>
          <p:cNvPr id="25602" name="Picture 2"/>
          <p:cNvPicPr>
            <a:picLocks noGrp="1" noChangeAspect="1" noChangeArrowheads="1"/>
          </p:cNvPicPr>
          <p:nvPr>
            <p:ph sz="quarter" idx="1"/>
          </p:nvPr>
        </p:nvPicPr>
        <p:blipFill>
          <a:blip r:embed="rId3"/>
          <a:srcRect/>
          <a:stretch>
            <a:fillRect/>
          </a:stretch>
        </p:blipFill>
        <p:spPr bwMode="auto">
          <a:xfrm>
            <a:off x="609600" y="1293668"/>
            <a:ext cx="8072034" cy="5411932"/>
          </a:xfrm>
          <a:prstGeom prst="rect">
            <a:avLst/>
          </a:prstGeom>
          <a:noFill/>
          <a:ln w="9525">
            <a:noFill/>
            <a:miter lim="800000"/>
            <a:headEnd/>
            <a:tailEnd/>
          </a:ln>
          <a:effectLst/>
        </p:spPr>
      </p:pic>
      <p:sp>
        <p:nvSpPr>
          <p:cNvPr id="4" name="TextBox 3"/>
          <p:cNvSpPr txBox="1"/>
          <p:nvPr/>
        </p:nvSpPr>
        <p:spPr>
          <a:xfrm>
            <a:off x="228600" y="6248400"/>
            <a:ext cx="4572000" cy="369332"/>
          </a:xfrm>
          <a:prstGeom prst="rect">
            <a:avLst/>
          </a:prstGeom>
          <a:noFill/>
        </p:spPr>
        <p:txBody>
          <a:bodyPr wrap="square" rtlCol="0">
            <a:spAutoFit/>
          </a:bodyPr>
          <a:lstStyle/>
          <a:p>
            <a:r>
              <a:rPr lang="en-US" dirty="0" smtClean="0"/>
              <a:t>China increased the most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Change over time(as a percent)</a:t>
            </a:r>
            <a:endParaRPr lang="en-US" dirty="0"/>
          </a:p>
        </p:txBody>
      </p:sp>
      <p:pic>
        <p:nvPicPr>
          <p:cNvPr id="3073" name="Picture 1"/>
          <p:cNvPicPr>
            <a:picLocks noGrp="1" noChangeAspect="1" noChangeArrowheads="1"/>
          </p:cNvPicPr>
          <p:nvPr>
            <p:ph sz="quarter" idx="1"/>
          </p:nvPr>
        </p:nvPicPr>
        <p:blipFill>
          <a:blip r:embed="rId3"/>
          <a:srcRect/>
          <a:stretch>
            <a:fillRect/>
          </a:stretch>
        </p:blipFill>
        <p:spPr bwMode="auto">
          <a:xfrm>
            <a:off x="685800" y="1011432"/>
            <a:ext cx="7696200" cy="5702939"/>
          </a:xfrm>
          <a:prstGeom prst="rect">
            <a:avLst/>
          </a:prstGeom>
          <a:noFill/>
          <a:ln w="9525">
            <a:noFill/>
            <a:miter lim="800000"/>
            <a:headEnd/>
            <a:tailEnd/>
          </a:ln>
          <a:effectLst/>
        </p:spPr>
      </p:pic>
      <p:sp>
        <p:nvSpPr>
          <p:cNvPr id="4" name="TextBox 3"/>
          <p:cNvSpPr txBox="1"/>
          <p:nvPr/>
        </p:nvSpPr>
        <p:spPr>
          <a:xfrm>
            <a:off x="228600" y="6248400"/>
            <a:ext cx="4572000" cy="369332"/>
          </a:xfrm>
          <a:prstGeom prst="rect">
            <a:avLst/>
          </a:prstGeom>
          <a:noFill/>
        </p:spPr>
        <p:txBody>
          <a:bodyPr wrap="square" rtlCol="0">
            <a:spAutoFit/>
          </a:bodyPr>
          <a:lstStyle/>
          <a:p>
            <a:r>
              <a:rPr lang="en-US" dirty="0" smtClean="0"/>
              <a:t>China increased the most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3"/>
          <a:srcRect/>
          <a:stretch>
            <a:fillRect/>
          </a:stretch>
        </p:blipFill>
        <p:spPr bwMode="auto">
          <a:xfrm>
            <a:off x="76200" y="1528952"/>
            <a:ext cx="2409825" cy="4871848"/>
          </a:xfrm>
          <a:prstGeom prst="rect">
            <a:avLst/>
          </a:prstGeom>
          <a:noFill/>
          <a:ln w="9525">
            <a:noFill/>
            <a:miter lim="800000"/>
            <a:headEnd/>
            <a:tailEnd/>
          </a:ln>
          <a:effectLst/>
        </p:spPr>
      </p:pic>
      <p:sp>
        <p:nvSpPr>
          <p:cNvPr id="2" name="Title 1"/>
          <p:cNvSpPr>
            <a:spLocks noGrp="1"/>
          </p:cNvSpPr>
          <p:nvPr>
            <p:ph type="title"/>
          </p:nvPr>
        </p:nvSpPr>
        <p:spPr>
          <a:xfrm>
            <a:off x="838200" y="152400"/>
            <a:ext cx="7772400" cy="1143000"/>
          </a:xfrm>
        </p:spPr>
        <p:txBody>
          <a:bodyPr>
            <a:normAutofit fontScale="90000"/>
          </a:bodyPr>
          <a:lstStyle/>
          <a:p>
            <a:r>
              <a:rPr lang="en-US" dirty="0" smtClean="0"/>
              <a:t>Military expenditure as percent of GDP</a:t>
            </a:r>
            <a:endParaRPr lang="en-US" dirty="0"/>
          </a:p>
        </p:txBody>
      </p:sp>
      <p:pic>
        <p:nvPicPr>
          <p:cNvPr id="5" name="Picture 2"/>
          <p:cNvPicPr>
            <a:picLocks noChangeAspect="1" noChangeArrowheads="1"/>
          </p:cNvPicPr>
          <p:nvPr/>
        </p:nvPicPr>
        <p:blipFill>
          <a:blip r:embed="rId4"/>
          <a:srcRect/>
          <a:stretch>
            <a:fillRect/>
          </a:stretch>
        </p:blipFill>
        <p:spPr bwMode="auto">
          <a:xfrm>
            <a:off x="6172200" y="1600200"/>
            <a:ext cx="2064774" cy="4572000"/>
          </a:xfrm>
          <a:prstGeom prst="rect">
            <a:avLst/>
          </a:prstGeom>
          <a:noFill/>
          <a:ln w="9525">
            <a:noFill/>
            <a:miter lim="800000"/>
            <a:headEnd/>
            <a:tailEnd/>
          </a:ln>
          <a:effectLst/>
        </p:spPr>
      </p:pic>
      <p:sp>
        <p:nvSpPr>
          <p:cNvPr id="6" name="Title 1"/>
          <p:cNvSpPr txBox="1">
            <a:spLocks/>
          </p:cNvSpPr>
          <p:nvPr/>
        </p:nvSpPr>
        <p:spPr>
          <a:xfrm>
            <a:off x="6172200" y="1066800"/>
            <a:ext cx="2362200" cy="6096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Top15</a:t>
            </a:r>
            <a:r>
              <a:rPr kumimoji="0" lang="en-US" sz="2000" b="0" i="0" u="none" strike="noStrike" kern="1200" cap="none" spc="0" normalizeH="0" noProof="0" dirty="0" smtClean="0">
                <a:ln>
                  <a:noFill/>
                </a:ln>
                <a:solidFill>
                  <a:schemeClr val="tx2"/>
                </a:solidFill>
                <a:effectLst/>
                <a:uLnTx/>
                <a:uFillTx/>
                <a:latin typeface="+mj-lt"/>
                <a:ea typeface="+mj-ea"/>
                <a:cs typeface="+mj-cs"/>
              </a:rPr>
              <a:t> by current USD</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Title 1"/>
          <p:cNvSpPr txBox="1">
            <a:spLocks/>
          </p:cNvSpPr>
          <p:nvPr/>
        </p:nvSpPr>
        <p:spPr>
          <a:xfrm>
            <a:off x="228600" y="990600"/>
            <a:ext cx="2057400" cy="609600"/>
          </a:xfrm>
          <a:prstGeom prst="rect">
            <a:avLst/>
          </a:prstGeom>
        </p:spPr>
        <p:txBody>
          <a:bodyPr bIns="91440" anchor="b" anchorCtr="0">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Top15</a:t>
            </a:r>
            <a:r>
              <a:rPr kumimoji="0" lang="en-US" sz="2000" b="0" i="0" u="none" strike="noStrike" kern="1200" cap="none" spc="0" normalizeH="0" noProof="0" dirty="0" smtClean="0">
                <a:ln>
                  <a:noFill/>
                </a:ln>
                <a:solidFill>
                  <a:schemeClr val="tx2"/>
                </a:solidFill>
                <a:effectLst/>
                <a:uLnTx/>
                <a:uFillTx/>
                <a:latin typeface="+mj-lt"/>
                <a:ea typeface="+mj-ea"/>
                <a:cs typeface="+mj-cs"/>
              </a:rPr>
              <a:t> by %GDP</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Rectangle 7"/>
          <p:cNvSpPr/>
          <p:nvPr/>
        </p:nvSpPr>
        <p:spPr>
          <a:xfrm>
            <a:off x="990600" y="22098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3200" y="28194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2971800" y="2209800"/>
            <a:ext cx="2514600" cy="22098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Only</a:t>
            </a:r>
            <a:r>
              <a:rPr kumimoji="0" lang="en-US" sz="2000" b="0" i="0" u="none" strike="noStrike" kern="1200" cap="none" spc="0" normalizeH="0" noProof="0" dirty="0" smtClean="0">
                <a:ln>
                  <a:noFill/>
                </a:ln>
                <a:solidFill>
                  <a:schemeClr val="tx2"/>
                </a:solidFill>
                <a:effectLst/>
                <a:uLnTx/>
                <a:uFillTx/>
                <a:latin typeface="+mj-lt"/>
                <a:ea typeface="+mj-ea"/>
                <a:cs typeface="+mj-cs"/>
              </a:rPr>
              <a:t> Saudi Arabia is in the top 15 countries if we sort it by military expenditure as a percent of GDP and military expenditure in current USD</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Military Expenditure % GDP</a:t>
            </a:r>
            <a:endParaRPr lang="en-US" dirty="0"/>
          </a:p>
        </p:txBody>
      </p:sp>
      <p:pic>
        <p:nvPicPr>
          <p:cNvPr id="26626" name="Picture 2"/>
          <p:cNvPicPr>
            <a:picLocks noGrp="1" noChangeAspect="1" noChangeArrowheads="1"/>
          </p:cNvPicPr>
          <p:nvPr>
            <p:ph sz="quarter" idx="1"/>
          </p:nvPr>
        </p:nvPicPr>
        <p:blipFill>
          <a:blip r:embed="rId3"/>
          <a:srcRect/>
          <a:stretch>
            <a:fillRect/>
          </a:stretch>
        </p:blipFill>
        <p:spPr bwMode="auto">
          <a:xfrm>
            <a:off x="228600" y="1219200"/>
            <a:ext cx="8678563" cy="5334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Grp="1" noChangeAspect="1" noChangeArrowheads="1"/>
          </p:cNvPicPr>
          <p:nvPr>
            <p:ph sz="quarter" idx="1"/>
          </p:nvPr>
        </p:nvPicPr>
        <p:blipFill>
          <a:blip r:embed="rId3"/>
          <a:srcRect/>
          <a:stretch>
            <a:fillRect/>
          </a:stretch>
        </p:blipFill>
        <p:spPr bwMode="auto">
          <a:xfrm>
            <a:off x="533400" y="1600200"/>
            <a:ext cx="1663290" cy="4572000"/>
          </a:xfrm>
          <a:prstGeom prst="rect">
            <a:avLst/>
          </a:prstGeom>
          <a:noFill/>
          <a:ln w="9525">
            <a:noFill/>
            <a:miter lim="800000"/>
            <a:headEnd/>
            <a:tailEnd/>
          </a:ln>
          <a:effectLst/>
        </p:spPr>
      </p:pic>
      <p:sp>
        <p:nvSpPr>
          <p:cNvPr id="2" name="Title 1"/>
          <p:cNvSpPr>
            <a:spLocks noGrp="1"/>
          </p:cNvSpPr>
          <p:nvPr>
            <p:ph type="title"/>
          </p:nvPr>
        </p:nvSpPr>
        <p:spPr>
          <a:xfrm>
            <a:off x="838200" y="152400"/>
            <a:ext cx="7772400" cy="1143000"/>
          </a:xfrm>
        </p:spPr>
        <p:txBody>
          <a:bodyPr>
            <a:normAutofit/>
          </a:bodyPr>
          <a:lstStyle/>
          <a:p>
            <a:r>
              <a:rPr lang="en-US" dirty="0" smtClean="0"/>
              <a:t>Per Person Military Expenditure </a:t>
            </a:r>
            <a:endParaRPr lang="en-US" dirty="0"/>
          </a:p>
        </p:txBody>
      </p:sp>
      <p:pic>
        <p:nvPicPr>
          <p:cNvPr id="5" name="Picture 2"/>
          <p:cNvPicPr>
            <a:picLocks noChangeAspect="1" noChangeArrowheads="1"/>
          </p:cNvPicPr>
          <p:nvPr/>
        </p:nvPicPr>
        <p:blipFill>
          <a:blip r:embed="rId4"/>
          <a:srcRect/>
          <a:stretch>
            <a:fillRect/>
          </a:stretch>
        </p:blipFill>
        <p:spPr bwMode="auto">
          <a:xfrm>
            <a:off x="6172200" y="1600200"/>
            <a:ext cx="2064774" cy="4572000"/>
          </a:xfrm>
          <a:prstGeom prst="rect">
            <a:avLst/>
          </a:prstGeom>
          <a:noFill/>
          <a:ln w="9525">
            <a:noFill/>
            <a:miter lim="800000"/>
            <a:headEnd/>
            <a:tailEnd/>
          </a:ln>
          <a:effectLst/>
        </p:spPr>
      </p:pic>
      <p:sp>
        <p:nvSpPr>
          <p:cNvPr id="6" name="Title 1"/>
          <p:cNvSpPr txBox="1">
            <a:spLocks/>
          </p:cNvSpPr>
          <p:nvPr/>
        </p:nvSpPr>
        <p:spPr>
          <a:xfrm>
            <a:off x="6172200" y="1066800"/>
            <a:ext cx="2971800" cy="6096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Top15</a:t>
            </a:r>
            <a:r>
              <a:rPr kumimoji="0" lang="en-US" sz="2000" b="0" i="0" u="none" strike="noStrike" kern="1200" cap="none" spc="0" normalizeH="0" noProof="0" dirty="0" smtClean="0">
                <a:ln>
                  <a:noFill/>
                </a:ln>
                <a:solidFill>
                  <a:schemeClr val="tx2"/>
                </a:solidFill>
                <a:effectLst/>
                <a:uLnTx/>
                <a:uFillTx/>
                <a:latin typeface="+mj-lt"/>
                <a:ea typeface="+mj-ea"/>
                <a:cs typeface="+mj-cs"/>
              </a:rPr>
              <a:t> by current USD</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Title 1"/>
          <p:cNvSpPr txBox="1">
            <a:spLocks/>
          </p:cNvSpPr>
          <p:nvPr/>
        </p:nvSpPr>
        <p:spPr>
          <a:xfrm>
            <a:off x="228600" y="990600"/>
            <a:ext cx="2438400" cy="609600"/>
          </a:xfrm>
          <a:prstGeom prst="rect">
            <a:avLst/>
          </a:prstGeom>
        </p:spPr>
        <p:txBody>
          <a:bodyPr bIns="91440" anchor="b" anchorCtr="0">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Top15</a:t>
            </a:r>
            <a:r>
              <a:rPr kumimoji="0" lang="en-US" sz="2000" b="0" i="0" u="none" strike="noStrike" kern="1200" cap="none" spc="0" normalizeH="0" noProof="0" dirty="0" smtClean="0">
                <a:ln>
                  <a:noFill/>
                </a:ln>
                <a:solidFill>
                  <a:schemeClr val="tx2"/>
                </a:solidFill>
                <a:effectLst/>
                <a:uLnTx/>
                <a:uFillTx/>
                <a:latin typeface="+mj-lt"/>
                <a:ea typeface="+mj-ea"/>
                <a:cs typeface="+mj-cs"/>
              </a:rPr>
              <a:t> by </a:t>
            </a:r>
            <a:r>
              <a:rPr kumimoji="0" lang="en-US" sz="2000" b="0" i="0" u="none" strike="noStrike" kern="1200" cap="none" spc="0" normalizeH="0" noProof="0" dirty="0" smtClean="0">
                <a:ln>
                  <a:noFill/>
                </a:ln>
                <a:solidFill>
                  <a:schemeClr val="tx2"/>
                </a:solidFill>
                <a:effectLst/>
                <a:uLnTx/>
                <a:uFillTx/>
                <a:latin typeface="+mj-lt"/>
                <a:ea typeface="+mj-ea"/>
                <a:cs typeface="+mj-cs"/>
              </a:rPr>
              <a:t>per person</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Rectangle 7"/>
          <p:cNvSpPr/>
          <p:nvPr/>
        </p:nvSpPr>
        <p:spPr>
          <a:xfrm>
            <a:off x="609600" y="22860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3200" y="28194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2819400" y="2209800"/>
            <a:ext cx="2971800" cy="2971800"/>
          </a:xfrm>
          <a:prstGeom prst="rect">
            <a:avLst/>
          </a:prstGeom>
        </p:spPr>
        <p:txBody>
          <a:bodyPr bIns="91440" anchor="b" anchorCtr="0">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Many</a:t>
            </a:r>
            <a:r>
              <a:rPr kumimoji="0" lang="en-US" sz="2000" b="0" i="0" u="none" strike="noStrike" kern="1200" cap="none" spc="0" normalizeH="0" noProof="0" dirty="0" smtClean="0">
                <a:ln>
                  <a:noFill/>
                </a:ln>
                <a:solidFill>
                  <a:schemeClr val="tx2"/>
                </a:solidFill>
                <a:effectLst/>
                <a:uLnTx/>
                <a:uFillTx/>
                <a:latin typeface="+mj-lt"/>
                <a:ea typeface="+mj-ea"/>
                <a:cs typeface="+mj-cs"/>
              </a:rPr>
              <a:t> Countries are in the top 15 if we sort by Current USD or if we sort be per capita</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000" baseline="0" dirty="0" smtClean="0">
              <a:solidFill>
                <a:schemeClr val="tx2"/>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noProof="0" dirty="0" smtClean="0">
                <a:ln>
                  <a:noFill/>
                </a:ln>
                <a:solidFill>
                  <a:schemeClr val="tx2"/>
                </a:solidFill>
                <a:effectLst/>
                <a:uLnTx/>
                <a:uFillTx/>
                <a:latin typeface="+mj-lt"/>
                <a:ea typeface="+mj-ea"/>
                <a:cs typeface="+mj-cs"/>
              </a:rPr>
              <a:t>Israel, Saudi Arabia, USA, Australia, France, UK, South </a:t>
            </a:r>
            <a:r>
              <a:rPr kumimoji="0" lang="en-US" sz="2000" b="0" i="0" u="none" strike="noStrike" kern="1200" cap="none" spc="0" normalizeH="0" noProof="0" dirty="0" smtClean="0">
                <a:ln>
                  <a:noFill/>
                </a:ln>
                <a:solidFill>
                  <a:schemeClr val="tx2"/>
                </a:solidFill>
                <a:effectLst/>
                <a:uLnTx/>
                <a:uFillTx/>
                <a:latin typeface="+mj-lt"/>
                <a:ea typeface="+mj-ea"/>
                <a:cs typeface="+mj-cs"/>
              </a:rPr>
              <a:t>Korea</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000" baseline="0" dirty="0" smtClean="0">
              <a:solidFill>
                <a:schemeClr val="tx2"/>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noProof="0" dirty="0" smtClean="0">
                <a:ln>
                  <a:noFill/>
                </a:ln>
                <a:solidFill>
                  <a:schemeClr val="tx2"/>
                </a:solidFill>
                <a:effectLst/>
                <a:uLnTx/>
                <a:uFillTx/>
                <a:latin typeface="+mj-lt"/>
                <a:ea typeface="+mj-ea"/>
                <a:cs typeface="+mj-cs"/>
              </a:rPr>
              <a:t>*Russian Federation does not exist in this table from SIPRI database</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12" name="Rectangle 11"/>
          <p:cNvSpPr/>
          <p:nvPr/>
        </p:nvSpPr>
        <p:spPr>
          <a:xfrm>
            <a:off x="609600" y="19812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53200" y="56388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 y="28194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553200" y="19050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9600" y="41910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9600" y="48006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600" y="50292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09600" y="53340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53200" y="33528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553200" y="36576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53200" y="44958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553200" y="5105400"/>
            <a:ext cx="914400" cy="228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Expenditure per </a:t>
            </a:r>
            <a:r>
              <a:rPr lang="en-US" dirty="0" smtClean="0"/>
              <a:t>Person</a:t>
            </a:r>
            <a:endParaRPr lang="en-US" dirty="0"/>
          </a:p>
        </p:txBody>
      </p:sp>
      <p:pic>
        <p:nvPicPr>
          <p:cNvPr id="27651" name="Picture 3"/>
          <p:cNvPicPr>
            <a:picLocks noGrp="1" noChangeAspect="1" noChangeArrowheads="1"/>
          </p:cNvPicPr>
          <p:nvPr>
            <p:ph sz="quarter" idx="1"/>
          </p:nvPr>
        </p:nvPicPr>
        <p:blipFill>
          <a:blip r:embed="rId3"/>
          <a:srcRect/>
          <a:stretch>
            <a:fillRect/>
          </a:stretch>
        </p:blipFill>
        <p:spPr bwMode="auto">
          <a:xfrm>
            <a:off x="168961" y="2057400"/>
            <a:ext cx="8822639" cy="4267200"/>
          </a:xfrm>
          <a:prstGeom prst="rect">
            <a:avLst/>
          </a:prstGeom>
          <a:noFill/>
          <a:ln w="9525">
            <a:noFill/>
            <a:miter lim="800000"/>
            <a:headEnd/>
            <a:tailEnd/>
          </a:ln>
          <a:effectLst/>
        </p:spPr>
      </p:pic>
      <p:sp>
        <p:nvSpPr>
          <p:cNvPr id="4" name="TextBox 3"/>
          <p:cNvSpPr txBox="1"/>
          <p:nvPr/>
        </p:nvSpPr>
        <p:spPr>
          <a:xfrm>
            <a:off x="228600" y="6248400"/>
            <a:ext cx="5562600" cy="369332"/>
          </a:xfrm>
          <a:prstGeom prst="rect">
            <a:avLst/>
          </a:prstGeom>
          <a:noFill/>
        </p:spPr>
        <p:txBody>
          <a:bodyPr wrap="square" rtlCol="0">
            <a:spAutoFit/>
          </a:bodyPr>
          <a:lstStyle/>
          <a:p>
            <a:r>
              <a:rPr lang="en-US" dirty="0" smtClean="0"/>
              <a:t>Israel,  Saudi Arabia, and USA top three for 2006-2016</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1018</TotalTime>
  <Words>1091</Words>
  <Application>Microsoft Office PowerPoint</Application>
  <PresentationFormat>On-screen Show (4:3)</PresentationFormat>
  <Paragraphs>217</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DATS 6103-Individual Project 1-Krystin Sinclair</vt:lpstr>
      <vt:lpstr>Source of Data</vt:lpstr>
      <vt:lpstr>Subset DATA</vt:lpstr>
      <vt:lpstr>Change over time(fixed dollar amount)</vt:lpstr>
      <vt:lpstr>Change over time(as a percent)</vt:lpstr>
      <vt:lpstr>Military expenditure as percent of GDP</vt:lpstr>
      <vt:lpstr>Military Expenditure % GDP</vt:lpstr>
      <vt:lpstr>Per Person Military Expenditure </vt:lpstr>
      <vt:lpstr>Expenditure per Person</vt:lpstr>
      <vt:lpstr>GDP/Person</vt:lpstr>
      <vt:lpstr>Military Spending /person, GDP / Person</vt:lpstr>
      <vt:lpstr>Per Person GDP rank 2016</vt:lpstr>
      <vt:lpstr>Findings</vt:lpstr>
      <vt:lpstr>Appendix</vt:lpstr>
      <vt:lpstr>Time Series without USA</vt:lpstr>
      <vt:lpstr>Time Series-Military Expenditure</vt:lpstr>
      <vt:lpstr>Totals</vt:lpstr>
      <vt:lpstr>Military per person, GDP per Person</vt:lpstr>
      <vt:lpstr>GDP/Person</vt:lpstr>
      <vt:lpstr>Expenditure per capita</vt:lpstr>
      <vt:lpstr>Military Expenditure % GDP</vt:lpstr>
      <vt:lpstr>2016</vt:lpstr>
      <vt:lpstr>2006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DATS 6103-Individual Project 1-Krystin Sinclair</dc:title>
  <dc:creator>Student</dc:creator>
  <cp:lastModifiedBy>Student</cp:lastModifiedBy>
  <cp:revision>73</cp:revision>
  <dcterms:created xsi:type="dcterms:W3CDTF">2018-02-28T19:54:43Z</dcterms:created>
  <dcterms:modified xsi:type="dcterms:W3CDTF">2018-03-06T01:29:43Z</dcterms:modified>
</cp:coreProperties>
</file>