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9" r:id="rId3"/>
    <p:sldId id="257" r:id="rId4"/>
    <p:sldId id="262" r:id="rId5"/>
    <p:sldId id="263" r:id="rId6"/>
    <p:sldId id="265" r:id="rId7"/>
    <p:sldId id="264" r:id="rId8"/>
    <p:sldId id="266" r:id="rId9"/>
    <p:sldId id="268" r:id="rId10"/>
    <p:sldId id="267" r:id="rId11"/>
    <p:sldId id="271" r:id="rId12"/>
    <p:sldId id="27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ilde" initials="M" lastIdx="1" clrIdx="0">
    <p:extLst>
      <p:ext uri="{19B8F6BF-5375-455C-9EA6-DF929625EA0E}">
        <p15:presenceInfo xmlns:p15="http://schemas.microsoft.com/office/powerpoint/2012/main" userId="Mathil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586" autoAdjust="0"/>
  </p:normalViewPr>
  <p:slideViewPr>
    <p:cSldViewPr snapToGrid="0">
      <p:cViewPr varScale="1">
        <p:scale>
          <a:sx n="118" d="100"/>
          <a:sy n="118" d="100"/>
        </p:scale>
        <p:origin x="114"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F95A4-4D33-40D1-92C0-5B6F6C24B3D8}" type="datetimeFigureOut">
              <a:rPr lang="fr-FR" smtClean="0"/>
              <a:t>28/08/2020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FB9C5-4413-4CA7-A1D5-C9787539C3FF}" type="slidenum">
              <a:rPr lang="fr-FR" smtClean="0"/>
              <a:t>‹N°›</a:t>
            </a:fld>
            <a:endParaRPr lang="fr-FR"/>
          </a:p>
        </p:txBody>
      </p:sp>
    </p:spTree>
    <p:extLst>
      <p:ext uri="{BB962C8B-B14F-4D97-AF65-F5344CB8AC3E}">
        <p14:creationId xmlns:p14="http://schemas.microsoft.com/office/powerpoint/2010/main" val="100810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nous allons vous présenter notre projet sur …</a:t>
            </a:r>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1</a:t>
            </a:fld>
            <a:endParaRPr lang="fr-FR"/>
          </a:p>
        </p:txBody>
      </p:sp>
    </p:spTree>
    <p:extLst>
      <p:ext uri="{BB962C8B-B14F-4D97-AF65-F5344CB8AC3E}">
        <p14:creationId xmlns:p14="http://schemas.microsoft.com/office/powerpoint/2010/main" val="144020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Sur cette carte, on peut constater que les logements sociaux sont réparti sur l'ensemble de la métropole. Cependant, la concentration de logements sociaux par carreaux est plus élevé sur la périphérie de Nantes que dans le centre de Nantes et dans les communes au alentour de Nantes.</a:t>
            </a:r>
          </a:p>
          <a:p>
            <a:pPr marL="0" indent="0">
              <a:buNone/>
            </a:pPr>
            <a:endParaRPr lang="fr-FR" dirty="0"/>
          </a:p>
          <a:p>
            <a:pPr marL="0" indent="0">
              <a:buNone/>
            </a:pPr>
            <a:r>
              <a:rPr lang="fr-FR" dirty="0"/>
              <a:t>On compte environ 16% d'individus de plus de 64 ans et lorsqu'on regarde les carreaux où le taux de concentration de logements sociaux est élevé, le pourcentage d'individus de plus de </a:t>
            </a:r>
            <a:r>
              <a:rPr lang="fr-FR" dirty="0" smtClean="0"/>
              <a:t>64 </a:t>
            </a:r>
            <a:r>
              <a:rPr lang="fr-FR" dirty="0"/>
              <a:t>ans diminue en dessous de 5%. A contrario, il y a plus de mineurs dans ces quartiers. Il semble s'agir de familles plutôt nombreuses. On peut également constater que sur les carreaux avec une forte concentration de </a:t>
            </a:r>
            <a:r>
              <a:rPr lang="fr-FR" dirty="0" smtClean="0"/>
              <a:t>logement sociaux, </a:t>
            </a:r>
            <a:r>
              <a:rPr lang="fr-FR" dirty="0"/>
              <a:t>il y a très peu de logement individuel - maison (forte concentration de logement collectif), et également très peu de ménage sont propriétaires.</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10</a:t>
            </a:fld>
            <a:endParaRPr lang="fr-FR"/>
          </a:p>
        </p:txBody>
      </p:sp>
    </p:spTree>
    <p:extLst>
      <p:ext uri="{BB962C8B-B14F-4D97-AF65-F5344CB8AC3E}">
        <p14:creationId xmlns:p14="http://schemas.microsoft.com/office/powerpoint/2010/main" val="151432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étude a pour but de montrer si la construction des logements sociaux ces dernières sociaux années a contribué à la mixité sociale dans le département.</a:t>
            </a:r>
          </a:p>
          <a:p>
            <a:r>
              <a:rPr lang="fr-FR" dirty="0"/>
              <a:t>Nous avons décidé de vous présenter aujourd’hui les résultats pour la métropole Nantaise où les résultats y sont très intéressant. Mais notre étude a été réalisé sur Nantes, sur la métropole Nantaise et sur l’ensemble du département.  Pour réaliser cette étude, nous avons utilisé </a:t>
            </a:r>
            <a:r>
              <a:rPr lang="fr-FR" dirty="0" err="1"/>
              <a:t>Rstudio</a:t>
            </a:r>
            <a:r>
              <a:rPr lang="fr-FR" dirty="0"/>
              <a:t>.</a:t>
            </a:r>
          </a:p>
          <a:p>
            <a:r>
              <a:rPr lang="fr-FR" dirty="0"/>
              <a:t>L’objectif ici est d’observer l’implantation des logements sociaux sur la métropole Nantaise. A l’aide de cartes, nous avons pu avoir une vision spatiale de la répartition géographiques des logements sociaux. Nous avons également utilisé des graphiques qui nous ont permis de croiser les différents indicateurs que nous utilisons pour montrer si la construction des logements sociaux a permis la mixité sociale.</a:t>
            </a:r>
          </a:p>
          <a:p>
            <a:r>
              <a:rPr lang="fr-FR" dirty="0"/>
              <a:t>Pour cela, nous avions à notre disposition deux sources de données: </a:t>
            </a:r>
          </a:p>
          <a:p>
            <a:pPr marL="171450" indent="-171450">
              <a:buFontTx/>
              <a:buChar char="-"/>
            </a:pPr>
            <a:r>
              <a:rPr lang="fr-FR" dirty="0"/>
              <a:t>Les données carroyées de l’INSEE qui donne par carreaux de 200 mètres des indicateurs sur le niveau de vie des habitants</a:t>
            </a:r>
          </a:p>
          <a:p>
            <a:pPr marL="171450" indent="-171450">
              <a:buFontTx/>
              <a:buChar char="-"/>
            </a:pPr>
            <a:r>
              <a:rPr lang="fr-FR" dirty="0"/>
              <a:t>Les données du parc locatif social géolocalisé à jour du 1</a:t>
            </a:r>
            <a:r>
              <a:rPr lang="fr-FR" baseline="30000" dirty="0"/>
              <a:t>er</a:t>
            </a:r>
            <a:r>
              <a:rPr lang="fr-FR" dirty="0"/>
              <a:t> janvier 2019 qui permet de localiser les logements sociaux</a:t>
            </a:r>
          </a:p>
          <a:p>
            <a:pPr marL="0" indent="0">
              <a:buFontTx/>
              <a:buNone/>
            </a:pPr>
            <a:r>
              <a:rPr lang="fr-FR" dirty="0"/>
              <a:t>Afin d’observer la mixité social au sein d’une zone, nous avons choisi de travailler sur 5 indicateurs:</a:t>
            </a:r>
          </a:p>
          <a:p>
            <a:pPr marL="171450" indent="-171450">
              <a:buFontTx/>
              <a:buChar char="-"/>
            </a:pPr>
            <a:r>
              <a:rPr lang="fr-FR" dirty="0"/>
              <a:t>Le niveau de vie des habitants (les ménages pauvres, </a:t>
            </a:r>
            <a:r>
              <a:rPr lang="fr-FR" dirty="0" err="1"/>
              <a:t>ind_snv</a:t>
            </a:r>
            <a:r>
              <a:rPr lang="fr-FR" dirty="0"/>
              <a:t>)</a:t>
            </a:r>
          </a:p>
          <a:p>
            <a:pPr marL="171450" indent="-171450">
              <a:buFontTx/>
              <a:buChar char="-"/>
            </a:pPr>
            <a:r>
              <a:rPr lang="fr-FR" dirty="0"/>
              <a:t>L’âge des habitants (nous avons créé 4 classes d’âges)</a:t>
            </a:r>
          </a:p>
          <a:p>
            <a:pPr marL="171450" indent="-171450">
              <a:buFontTx/>
              <a:buChar char="-"/>
            </a:pPr>
            <a:r>
              <a:rPr lang="fr-FR" dirty="0"/>
              <a:t>Le statut d’occupation (propriétaires / locataires)</a:t>
            </a:r>
          </a:p>
          <a:p>
            <a:pPr marL="171450" indent="-171450">
              <a:buFontTx/>
              <a:buChar char="-"/>
            </a:pPr>
            <a:r>
              <a:rPr lang="fr-FR" dirty="0"/>
              <a:t>La typologie de logement (collectif – immeuble // individuel – maison)</a:t>
            </a:r>
          </a:p>
          <a:p>
            <a:pPr marL="171450" indent="-171450">
              <a:buFontTx/>
              <a:buChar char="-"/>
            </a:pPr>
            <a:r>
              <a:rPr lang="fr-FR" dirty="0"/>
              <a:t>Les ménages monoparentaux</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11</a:t>
            </a:fld>
            <a:endParaRPr lang="fr-FR"/>
          </a:p>
        </p:txBody>
      </p:sp>
    </p:spTree>
    <p:extLst>
      <p:ext uri="{BB962C8B-B14F-4D97-AF65-F5344CB8AC3E}">
        <p14:creationId xmlns:p14="http://schemas.microsoft.com/office/powerpoint/2010/main" val="1435891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étude a pour but de montrer si la construction des logements sociaux ces dernières sociaux années a contribué à la mixité sociale dans le département.</a:t>
            </a:r>
          </a:p>
          <a:p>
            <a:r>
              <a:rPr lang="fr-FR" dirty="0"/>
              <a:t>Nous avons décidé de vous présenter aujourd’hui les résultats pour la métropole Nantaise où les résultats y sont très intéressant. Mais notre étude a été réalisé sur Nantes, sur la métropole Nantaise et sur l’ensemble du département.  Pour réaliser cette étude, nous avons utilisé </a:t>
            </a:r>
            <a:r>
              <a:rPr lang="fr-FR" dirty="0" err="1"/>
              <a:t>Rstudio</a:t>
            </a:r>
            <a:r>
              <a:rPr lang="fr-FR" dirty="0"/>
              <a:t>.</a:t>
            </a:r>
          </a:p>
          <a:p>
            <a:r>
              <a:rPr lang="fr-FR" dirty="0"/>
              <a:t>L’objectif ici est d’observer l’implantation des logements sociaux sur la métropole Nantaise. A l’aide de cartes, nous avons pu avoir une vision spatiale de la répartition géographiques des logements sociaux. Nous avons également utilisé des graphiques qui nous ont permis de croiser les différents indicateurs que nous utilisons pour montrer si la construction des logements sociaux a permis la mixité sociale.</a:t>
            </a:r>
          </a:p>
          <a:p>
            <a:r>
              <a:rPr lang="fr-FR" dirty="0"/>
              <a:t>Pour cela, nous avions à notre disposition deux sources de données: </a:t>
            </a:r>
          </a:p>
          <a:p>
            <a:pPr marL="171450" indent="-171450">
              <a:buFontTx/>
              <a:buChar char="-"/>
            </a:pPr>
            <a:r>
              <a:rPr lang="fr-FR" dirty="0"/>
              <a:t>Les données carroyées de l’INSEE qui donne par carreaux de 200 mètres des indicateurs sur le niveau de vie des habitants</a:t>
            </a:r>
          </a:p>
          <a:p>
            <a:pPr marL="171450" indent="-171450">
              <a:buFontTx/>
              <a:buChar char="-"/>
            </a:pPr>
            <a:r>
              <a:rPr lang="fr-FR" dirty="0"/>
              <a:t>Les données du parc locatif social géolocalisé à jour du 1</a:t>
            </a:r>
            <a:r>
              <a:rPr lang="fr-FR" baseline="30000" dirty="0"/>
              <a:t>er</a:t>
            </a:r>
            <a:r>
              <a:rPr lang="fr-FR" dirty="0"/>
              <a:t> janvier 2019 qui permet de localiser les logements sociaux</a:t>
            </a:r>
          </a:p>
          <a:p>
            <a:pPr marL="0" indent="0">
              <a:buFontTx/>
              <a:buNone/>
            </a:pPr>
            <a:r>
              <a:rPr lang="fr-FR" dirty="0"/>
              <a:t>Afin d’observer la mixité social au sein d’une zone, nous avons choisi de travailler sur 5 indicateurs:</a:t>
            </a:r>
          </a:p>
          <a:p>
            <a:pPr marL="171450" indent="-171450">
              <a:buFontTx/>
              <a:buChar char="-"/>
            </a:pPr>
            <a:r>
              <a:rPr lang="fr-FR" dirty="0"/>
              <a:t>Le niveau de vie des habitants (les ménages pauvres, </a:t>
            </a:r>
            <a:r>
              <a:rPr lang="fr-FR" dirty="0" err="1"/>
              <a:t>ind_snv</a:t>
            </a:r>
            <a:r>
              <a:rPr lang="fr-FR" dirty="0"/>
              <a:t>)</a:t>
            </a:r>
          </a:p>
          <a:p>
            <a:pPr marL="171450" indent="-171450">
              <a:buFontTx/>
              <a:buChar char="-"/>
            </a:pPr>
            <a:r>
              <a:rPr lang="fr-FR" dirty="0"/>
              <a:t>L’âge des habitants (nous avons créé 4 classes d’âges)</a:t>
            </a:r>
          </a:p>
          <a:p>
            <a:pPr marL="171450" indent="-171450">
              <a:buFontTx/>
              <a:buChar char="-"/>
            </a:pPr>
            <a:r>
              <a:rPr lang="fr-FR" dirty="0"/>
              <a:t>Le statut d’occupation (propriétaires / locataires)</a:t>
            </a:r>
          </a:p>
          <a:p>
            <a:pPr marL="171450" indent="-171450">
              <a:buFontTx/>
              <a:buChar char="-"/>
            </a:pPr>
            <a:r>
              <a:rPr lang="fr-FR" dirty="0"/>
              <a:t>La typologie de logement (collectif – immeuble // individuel – maison)</a:t>
            </a:r>
          </a:p>
          <a:p>
            <a:pPr marL="171450" indent="-171450">
              <a:buFontTx/>
              <a:buChar char="-"/>
            </a:pPr>
            <a:r>
              <a:rPr lang="fr-FR" dirty="0"/>
              <a:t>Les ménages monoparentaux</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12</a:t>
            </a:fld>
            <a:endParaRPr lang="fr-FR"/>
          </a:p>
        </p:txBody>
      </p:sp>
    </p:spTree>
    <p:extLst>
      <p:ext uri="{BB962C8B-B14F-4D97-AF65-F5344CB8AC3E}">
        <p14:creationId xmlns:p14="http://schemas.microsoft.com/office/powerpoint/2010/main" val="364319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étude a pour but de montrer si la construction des logements sociaux ces dernières sociaux années a contribué à la mixité sociale dans le département.</a:t>
            </a:r>
          </a:p>
          <a:p>
            <a:r>
              <a:rPr lang="fr-FR" dirty="0"/>
              <a:t>Nous avons décidé de vous présenter aujourd’hui les résultats pour la métropole Nantaise où les résultats y sont très intéressant. Mais notre étude a été réalisé sur Nantes, sur la métropole Nantaise et sur l’ensemble du département.  Pour réaliser cette étude, nous avons utilisé </a:t>
            </a:r>
            <a:r>
              <a:rPr lang="fr-FR" dirty="0" err="1"/>
              <a:t>Rstudio</a:t>
            </a:r>
            <a:r>
              <a:rPr lang="fr-FR" dirty="0"/>
              <a:t>.</a:t>
            </a:r>
          </a:p>
          <a:p>
            <a:r>
              <a:rPr lang="fr-FR" dirty="0"/>
              <a:t>L’objectif ici est d’observer l’implantation des logements sociaux sur la métropole Nantaise. A l’aide de cartes, nous avons pu avoir une vision spatiale de la répartition géographiques des logements sociaux. Nous avons également utilisé des graphiques qui nous ont permis de croiser les différents indicateurs que nous utilisons pour montrer si la construction des logements sociaux a permis la mixité sociale.</a:t>
            </a:r>
          </a:p>
          <a:p>
            <a:r>
              <a:rPr lang="fr-FR" dirty="0"/>
              <a:t>Pour cela, nous avions à notre disposition deux sources de données: </a:t>
            </a:r>
          </a:p>
          <a:p>
            <a:pPr marL="171450" indent="-171450">
              <a:buFontTx/>
              <a:buChar char="-"/>
            </a:pPr>
            <a:r>
              <a:rPr lang="fr-FR" dirty="0"/>
              <a:t>Les données carroyées de l’INSEE qui donne par carreaux de 200 mètres des indicateurs sur le niveau de vie des habitants</a:t>
            </a:r>
          </a:p>
          <a:p>
            <a:pPr marL="171450" indent="-171450">
              <a:buFontTx/>
              <a:buChar char="-"/>
            </a:pPr>
            <a:r>
              <a:rPr lang="fr-FR" dirty="0"/>
              <a:t>Les données du parc locatif social géolocalisé à jour du 1</a:t>
            </a:r>
            <a:r>
              <a:rPr lang="fr-FR" baseline="30000" dirty="0"/>
              <a:t>er</a:t>
            </a:r>
            <a:r>
              <a:rPr lang="fr-FR" dirty="0"/>
              <a:t> janvier 2019 qui permet de localiser les logements sociaux</a:t>
            </a:r>
          </a:p>
          <a:p>
            <a:pPr marL="0" indent="0">
              <a:buFontTx/>
              <a:buNone/>
            </a:pPr>
            <a:r>
              <a:rPr lang="fr-FR" dirty="0"/>
              <a:t>Afin d’observer la mixité social au sein d’une zone, nous avons choisi de travailler sur 5 indicateurs:</a:t>
            </a:r>
          </a:p>
          <a:p>
            <a:pPr marL="171450" indent="-171450">
              <a:buFontTx/>
              <a:buChar char="-"/>
            </a:pPr>
            <a:r>
              <a:rPr lang="fr-FR" dirty="0"/>
              <a:t>Le niveau de vie des habitants (les ménages pauvres, </a:t>
            </a:r>
            <a:r>
              <a:rPr lang="fr-FR" dirty="0" err="1"/>
              <a:t>ind_snv</a:t>
            </a:r>
            <a:r>
              <a:rPr lang="fr-FR" dirty="0"/>
              <a:t>)</a:t>
            </a:r>
          </a:p>
          <a:p>
            <a:pPr marL="171450" indent="-171450">
              <a:buFontTx/>
              <a:buChar char="-"/>
            </a:pPr>
            <a:r>
              <a:rPr lang="fr-FR" dirty="0"/>
              <a:t>L’âge des habitants (nous avons créé 4 classes d’âges)</a:t>
            </a:r>
          </a:p>
          <a:p>
            <a:pPr marL="171450" indent="-171450">
              <a:buFontTx/>
              <a:buChar char="-"/>
            </a:pPr>
            <a:r>
              <a:rPr lang="fr-FR" dirty="0"/>
              <a:t>Le statut d’occupation (propriétaires / locataires)</a:t>
            </a:r>
          </a:p>
          <a:p>
            <a:pPr marL="171450" indent="-171450">
              <a:buFontTx/>
              <a:buChar char="-"/>
            </a:pPr>
            <a:r>
              <a:rPr lang="fr-FR" dirty="0"/>
              <a:t>La typologie de logement (collectif – immeuble // individuel – maison)</a:t>
            </a:r>
          </a:p>
          <a:p>
            <a:pPr marL="171450" indent="-171450">
              <a:buFontTx/>
              <a:buChar char="-"/>
            </a:pPr>
            <a:r>
              <a:rPr lang="fr-FR" dirty="0"/>
              <a:t>Les ménages monoparentaux</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2</a:t>
            </a:fld>
            <a:endParaRPr lang="fr-FR"/>
          </a:p>
        </p:txBody>
      </p:sp>
    </p:spTree>
    <p:extLst>
      <p:ext uri="{BB962C8B-B14F-4D97-AF65-F5344CB8AC3E}">
        <p14:creationId xmlns:p14="http://schemas.microsoft.com/office/powerpoint/2010/main" val="205035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Sur ces trois cartes, on constat qu'il y a au fur et à mesure des années de plus en plus de logements sociaux qui se situe dans les communes autour de Nantes. Nantes a toujours une concentration très élevé de nouveau logements sociaux.</a:t>
            </a:r>
          </a:p>
          <a:p>
            <a:r>
              <a:rPr lang="fr-FR" dirty="0"/>
              <a:t>Entre 2009 et 2018, on peut constater qu’il y a une plus forte concentration de nouvelle location de logements sociaux dans la ville de Nantes et dans le centre –ville de Nantes.</a:t>
            </a:r>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3</a:t>
            </a:fld>
            <a:endParaRPr lang="fr-FR"/>
          </a:p>
        </p:txBody>
      </p:sp>
    </p:spTree>
    <p:extLst>
      <p:ext uri="{BB962C8B-B14F-4D97-AF65-F5344CB8AC3E}">
        <p14:creationId xmlns:p14="http://schemas.microsoft.com/office/powerpoint/2010/main" val="364233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 nombreux logements ont été mis en première location à partir des années 1960. Le premier pic d'augmentation apparait dans les années 1970, puis le nombre diminue jusqu'au début des années 2000 pour réaugmenter et dépasser le pic précédent jusqu'à maintenant</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4</a:t>
            </a:fld>
            <a:endParaRPr lang="fr-FR"/>
          </a:p>
        </p:txBody>
      </p:sp>
    </p:spTree>
    <p:extLst>
      <p:ext uri="{BB962C8B-B14F-4D97-AF65-F5344CB8AC3E}">
        <p14:creationId xmlns:p14="http://schemas.microsoft.com/office/powerpoint/2010/main" val="293125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Sur ce nuage de point, un peu constater une tendance à la hausse. En effet, on peut voir que plus le pourcentage de logement sociaux (sur les carreaux) augmente on voit que le pourcentage de ménage pauvre augmente également.</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5</a:t>
            </a:fld>
            <a:endParaRPr lang="fr-FR"/>
          </a:p>
        </p:txBody>
      </p:sp>
    </p:spTree>
    <p:extLst>
      <p:ext uri="{BB962C8B-B14F-4D97-AF65-F5344CB8AC3E}">
        <p14:creationId xmlns:p14="http://schemas.microsoft.com/office/powerpoint/2010/main" val="34871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Nous souhaitons voir avec les deux nuages de points ci-dessus s'il y a un lien entre les ménages pauvres et leur type d'habitation. On constate une légère tendance à la hausse du pourcentage de ménage pauvre lorsque le pourcentage de ménage en logement collectif (immeuble) dans un carreau augmente. A l'inverse, on constate une légère diminution du pourcentage de ménage pauvre lorsque le pourcentage de ménage en logement individuel (maison) dans un carreau augmente. Cependant, ces tendances ne sont pas très flagrante. C'est pourquoi on ne peut pas tirer de conclusion à partir de ces deux nuages de points.</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6</a:t>
            </a:fld>
            <a:endParaRPr lang="fr-FR"/>
          </a:p>
        </p:txBody>
      </p:sp>
    </p:spTree>
    <p:extLst>
      <p:ext uri="{BB962C8B-B14F-4D97-AF65-F5344CB8AC3E}">
        <p14:creationId xmlns:p14="http://schemas.microsoft.com/office/powerpoint/2010/main" val="305582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 l'inverse du nuage de point concernant les ménages pauvres, on constate une tendance à la baisse. Plus le pourcentage de logement sociaux augmente (sur le carreaux) plus le pourcentage de ménage propriétaire diminue juste atteindre 0%. Plus il y a de ménage propriétaire, moins il y a de logement sociaux.</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7</a:t>
            </a:fld>
            <a:endParaRPr lang="fr-FR"/>
          </a:p>
        </p:txBody>
      </p:sp>
    </p:spTree>
    <p:extLst>
      <p:ext uri="{BB962C8B-B14F-4D97-AF65-F5344CB8AC3E}">
        <p14:creationId xmlns:p14="http://schemas.microsoft.com/office/powerpoint/2010/main" val="166068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métropole a une moyenne de 8% de famille monoparentale par carreaux. On peut voir </a:t>
            </a:r>
            <a:r>
              <a:rPr lang="fr-FR" dirty="0" err="1"/>
              <a:t>qu</a:t>
            </a:r>
            <a:r>
              <a:rPr lang="fr-FR" dirty="0"/>
              <a:t> il y a un lien entre ces deux facteurs. Mis a part quelques carreaux isolés la plupart des carreaux qui ont des fortes proportions de logement sociaux ont également de forte proportions de famille monoparentales. On peut même voir des taux à partir de 10 - 15% de famille monoparentales lorsque presque l'ensemble des logements est social.</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8</a:t>
            </a:fld>
            <a:endParaRPr lang="fr-FR"/>
          </a:p>
        </p:txBody>
      </p:sp>
    </p:spTree>
    <p:extLst>
      <p:ext uri="{BB962C8B-B14F-4D97-AF65-F5344CB8AC3E}">
        <p14:creationId xmlns:p14="http://schemas.microsoft.com/office/powerpoint/2010/main" val="452771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Avec ce graphique, nous pouvons voir comment sont répartis les individus sur les carreaux en fonction du pourcentage de logement sociaux. Nous voyons que peu importe le pourcentage de logement sociaux sur les carreaux, la répartition par âge reste relativement la même.</a:t>
            </a:r>
          </a:p>
          <a:p>
            <a:endParaRPr lang="fr-FR" dirty="0"/>
          </a:p>
        </p:txBody>
      </p:sp>
      <p:sp>
        <p:nvSpPr>
          <p:cNvPr id="4" name="Espace réservé du numéro de diapositive 3"/>
          <p:cNvSpPr>
            <a:spLocks noGrp="1"/>
          </p:cNvSpPr>
          <p:nvPr>
            <p:ph type="sldNum" sz="quarter" idx="5"/>
          </p:nvPr>
        </p:nvSpPr>
        <p:spPr/>
        <p:txBody>
          <a:bodyPr/>
          <a:lstStyle/>
          <a:p>
            <a:fld id="{3B0FB9C5-4413-4CA7-A1D5-C9787539C3FF}" type="slidenum">
              <a:rPr lang="fr-FR" smtClean="0"/>
              <a:t>9</a:t>
            </a:fld>
            <a:endParaRPr lang="fr-FR"/>
          </a:p>
        </p:txBody>
      </p:sp>
    </p:spTree>
    <p:extLst>
      <p:ext uri="{BB962C8B-B14F-4D97-AF65-F5344CB8AC3E}">
        <p14:creationId xmlns:p14="http://schemas.microsoft.com/office/powerpoint/2010/main" val="415631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640217E1-A879-4000-A476-F3526392313B}" type="datetime1">
              <a:rPr lang="en-US" smtClean="0"/>
              <a:t>8/28/2020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Mathilde Beucher &amp; Christine Fouque</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01342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A4747-2A8B-4D4A-B864-D2FA28CA3A66}" type="datetime1">
              <a:rPr lang="en-US" smtClean="0"/>
              <a:t>8/28/2020</a:t>
            </a:fld>
            <a:endParaRPr lang="en-US"/>
          </a:p>
        </p:txBody>
      </p:sp>
      <p:sp>
        <p:nvSpPr>
          <p:cNvPr id="5" name="Footer Placeholder 4"/>
          <p:cNvSpPr>
            <a:spLocks noGrp="1"/>
          </p:cNvSpPr>
          <p:nvPr>
            <p:ph type="ftr" sz="quarter" idx="11"/>
          </p:nvPr>
        </p:nvSpPr>
        <p:spPr/>
        <p:txBody>
          <a:bodyPr/>
          <a:lstStyle/>
          <a:p>
            <a:r>
              <a:rPr lang="en-US"/>
              <a:t>Mathilde Beucher &amp; Christine Fouque</a:t>
            </a:r>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00366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B8EF8-7D30-42C1-A91C-C2251F837320}" type="datetime1">
              <a:rPr lang="en-US" smtClean="0"/>
              <a:t>8/28/2020</a:t>
            </a:fld>
            <a:endParaRPr lang="en-US"/>
          </a:p>
        </p:txBody>
      </p:sp>
      <p:sp>
        <p:nvSpPr>
          <p:cNvPr id="5" name="Footer Placeholder 4"/>
          <p:cNvSpPr>
            <a:spLocks noGrp="1"/>
          </p:cNvSpPr>
          <p:nvPr>
            <p:ph type="ftr" sz="quarter" idx="11"/>
          </p:nvPr>
        </p:nvSpPr>
        <p:spPr/>
        <p:txBody>
          <a:bodyPr/>
          <a:lstStyle/>
          <a:p>
            <a:r>
              <a:rPr lang="en-US"/>
              <a:t>Mathilde Beucher &amp; Christine Fouque</a:t>
            </a:r>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6961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6964B-D242-4EC5-BE26-39E2B759AF4F}" type="datetime1">
              <a:rPr lang="en-US" smtClean="0"/>
              <a:t>8/28/2020</a:t>
            </a:fld>
            <a:endParaRPr lang="en-US"/>
          </a:p>
        </p:txBody>
      </p:sp>
      <p:sp>
        <p:nvSpPr>
          <p:cNvPr id="5" name="Footer Placeholder 4"/>
          <p:cNvSpPr>
            <a:spLocks noGrp="1"/>
          </p:cNvSpPr>
          <p:nvPr>
            <p:ph type="ftr" sz="quarter" idx="11"/>
          </p:nvPr>
        </p:nvSpPr>
        <p:spPr/>
        <p:txBody>
          <a:bodyPr/>
          <a:lstStyle/>
          <a:p>
            <a:r>
              <a:rPr lang="en-US"/>
              <a:t>Mathilde Beucher &amp; Christine Fouque</a:t>
            </a:r>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5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FB45D7A1-0F56-420F-ADDE-83324C9E052B}" type="datetime1">
              <a:rPr lang="en-US" smtClean="0"/>
              <a:t>8/28/2020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Mathilde Beucher &amp; Christine Fouque</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4314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1E580-FAB6-418D-985B-888BC1CAC9E5}" type="datetime1">
              <a:rPr lang="en-US" smtClean="0"/>
              <a:t>8/28/2020</a:t>
            </a:fld>
            <a:endParaRPr lang="en-US"/>
          </a:p>
        </p:txBody>
      </p:sp>
      <p:sp>
        <p:nvSpPr>
          <p:cNvPr id="6" name="Footer Placeholder 5"/>
          <p:cNvSpPr>
            <a:spLocks noGrp="1"/>
          </p:cNvSpPr>
          <p:nvPr>
            <p:ph type="ftr" sz="quarter" idx="11"/>
          </p:nvPr>
        </p:nvSpPr>
        <p:spPr/>
        <p:txBody>
          <a:bodyPr/>
          <a:lstStyle/>
          <a:p>
            <a:r>
              <a:rPr lang="en-US"/>
              <a:t>Mathilde Beucher &amp; Christine Fouque</a:t>
            </a:r>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65739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035609E-915B-4E23-94B7-9481E2CE5205}" type="datetime1">
              <a:rPr lang="en-US" smtClean="0"/>
              <a:t>8/28/2020</a:t>
            </a:fld>
            <a:endParaRPr lang="en-US"/>
          </a:p>
        </p:txBody>
      </p:sp>
      <p:sp>
        <p:nvSpPr>
          <p:cNvPr id="8" name="Footer Placeholder 7"/>
          <p:cNvSpPr>
            <a:spLocks noGrp="1"/>
          </p:cNvSpPr>
          <p:nvPr>
            <p:ph type="ftr" sz="quarter" idx="11"/>
          </p:nvPr>
        </p:nvSpPr>
        <p:spPr/>
        <p:txBody>
          <a:bodyPr/>
          <a:lstStyle/>
          <a:p>
            <a:r>
              <a:rPr lang="en-US"/>
              <a:t>Mathilde Beucher &amp; Christine Fouque</a:t>
            </a:r>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77020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80E4B-9F35-4E38-B3AF-CB3E6C032CAC}" type="datetime1">
              <a:rPr lang="en-US" smtClean="0"/>
              <a:t>8/28/2020</a:t>
            </a:fld>
            <a:endParaRPr lang="en-US"/>
          </a:p>
        </p:txBody>
      </p:sp>
      <p:sp>
        <p:nvSpPr>
          <p:cNvPr id="4" name="Footer Placeholder 3"/>
          <p:cNvSpPr>
            <a:spLocks noGrp="1"/>
          </p:cNvSpPr>
          <p:nvPr>
            <p:ph type="ftr" sz="quarter" idx="11"/>
          </p:nvPr>
        </p:nvSpPr>
        <p:spPr/>
        <p:txBody>
          <a:bodyPr/>
          <a:lstStyle/>
          <a:p>
            <a:r>
              <a:rPr lang="en-US"/>
              <a:t>Mathilde Beucher &amp; Christine Fouque</a:t>
            </a:r>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737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EB574-2B8B-49A4-B585-CB9482924CF9}" type="datetime1">
              <a:rPr lang="en-US" smtClean="0"/>
              <a:t>8/28/2020</a:t>
            </a:fld>
            <a:endParaRPr lang="en-US"/>
          </a:p>
        </p:txBody>
      </p:sp>
      <p:sp>
        <p:nvSpPr>
          <p:cNvPr id="3" name="Footer Placeholder 2"/>
          <p:cNvSpPr>
            <a:spLocks noGrp="1"/>
          </p:cNvSpPr>
          <p:nvPr>
            <p:ph type="ftr" sz="quarter" idx="11"/>
          </p:nvPr>
        </p:nvSpPr>
        <p:spPr/>
        <p:txBody>
          <a:bodyPr/>
          <a:lstStyle/>
          <a:p>
            <a:r>
              <a:rPr lang="en-US"/>
              <a:t>Mathilde Beucher &amp; Christine Fouque</a:t>
            </a:r>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09172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99847F3-E764-4DBA-8D57-28C26C2E236B}" type="datetime1">
              <a:rPr lang="en-US" smtClean="0"/>
              <a:t>8/28/2020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Mathilde Beucher &amp; Christine Fouque</a:t>
            </a: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36173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B4970C-D461-49E0-999B-40B84405E4F8}" type="datetime1">
              <a:rPr lang="en-US" smtClean="0"/>
              <a:t>8/28/2020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Mathilde Beucher &amp; Christine Fouque</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819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7E5953D-9993-45FD-8EBB-0D9C39B1E95B}" type="datetime1">
              <a:rPr lang="en-US" smtClean="0"/>
              <a:t>8/28/2020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dirty="0"/>
              <a:t>Mathilde Beucher &amp; Christine </a:t>
            </a:r>
            <a:r>
              <a:rPr lang="en-US" dirty="0" err="1"/>
              <a:t>Fouque</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52034047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hd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wikipedia.org/wiki/Historique_du_logement_social_en_France#:~:text=L'historique%20du%20logement%20social,principalement%20quatre%20p%C3%A9riodes%20%3A%20le%20tem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xmlns="" id="{526E0BFB-CDF1-4990-8C11-AC849311E0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xmlns="" id="{1DEE6E33-60C1-4463-BFE9-987F8FE64D85}"/>
              </a:ext>
            </a:extLst>
          </p:cNvPr>
          <p:cNvPicPr>
            <a:picLocks noChangeAspect="1"/>
          </p:cNvPicPr>
          <p:nvPr/>
        </p:nvPicPr>
        <p:blipFill rotWithShape="1">
          <a:blip r:embed="rId3"/>
          <a:srcRect/>
          <a:stretch/>
        </p:blipFill>
        <p:spPr>
          <a:xfrm>
            <a:off x="-2" y="10"/>
            <a:ext cx="12192002" cy="6857990"/>
          </a:xfrm>
          <a:prstGeom prst="rect">
            <a:avLst/>
          </a:prstGeom>
        </p:spPr>
      </p:pic>
      <p:sp>
        <p:nvSpPr>
          <p:cNvPr id="21" name="Rectangle 10">
            <a:extLst>
              <a:ext uri="{FF2B5EF4-FFF2-40B4-BE49-F238E27FC236}">
                <a16:creationId xmlns:a16="http://schemas.microsoft.com/office/drawing/2014/main" xmlns="" id="{6069A1F8-9BEB-4786-9694-FC48B2D75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xmlns="" id="{CD9287AE-EB66-46F3-A2A5-B259BB2819E4}"/>
              </a:ext>
            </a:extLst>
          </p:cNvPr>
          <p:cNvSpPr>
            <a:spLocks noGrp="1"/>
          </p:cNvSpPr>
          <p:nvPr>
            <p:ph type="ctrTitle"/>
          </p:nvPr>
        </p:nvSpPr>
        <p:spPr>
          <a:xfrm>
            <a:off x="1703069" y="388239"/>
            <a:ext cx="8785860" cy="2807208"/>
          </a:xfrm>
        </p:spPr>
        <p:txBody>
          <a:bodyPr anchor="b">
            <a:normAutofit/>
          </a:bodyPr>
          <a:lstStyle/>
          <a:p>
            <a:r>
              <a:rPr lang="fr-FR" sz="3200" dirty="0"/>
              <a:t>La construction de </a:t>
            </a:r>
            <a:r>
              <a:rPr lang="fr-FR" sz="3200" dirty="0" smtClean="0"/>
              <a:t>logements </a:t>
            </a:r>
            <a:r>
              <a:rPr lang="fr-FR" sz="3200" dirty="0"/>
              <a:t>sociaux sur le département de Loire-Atlantique ces dernières années contribue-t-elle à la mixité sociale ?</a:t>
            </a:r>
          </a:p>
        </p:txBody>
      </p:sp>
      <p:sp>
        <p:nvSpPr>
          <p:cNvPr id="3" name="Sous-titre 2">
            <a:extLst>
              <a:ext uri="{FF2B5EF4-FFF2-40B4-BE49-F238E27FC236}">
                <a16:creationId xmlns:a16="http://schemas.microsoft.com/office/drawing/2014/main" xmlns="" id="{23A30C75-A105-40C7-A42B-91D17E467798}"/>
              </a:ext>
            </a:extLst>
          </p:cNvPr>
          <p:cNvSpPr>
            <a:spLocks noGrp="1"/>
          </p:cNvSpPr>
          <p:nvPr>
            <p:ph type="subTitle" idx="1"/>
          </p:nvPr>
        </p:nvSpPr>
        <p:spPr>
          <a:xfrm>
            <a:off x="1554141" y="3195447"/>
            <a:ext cx="9083716" cy="1208141"/>
          </a:xfrm>
        </p:spPr>
        <p:txBody>
          <a:bodyPr>
            <a:normAutofit/>
          </a:bodyPr>
          <a:lstStyle/>
          <a:p>
            <a:r>
              <a:rPr lang="fr-FR" sz="1600" dirty="0"/>
              <a:t>MEDAS – USID06 - Approches spatiales et temporelles des données</a:t>
            </a:r>
          </a:p>
        </p:txBody>
      </p:sp>
      <p:sp>
        <p:nvSpPr>
          <p:cNvPr id="5" name="Espace réservé du pied de page 4">
            <a:extLst>
              <a:ext uri="{FF2B5EF4-FFF2-40B4-BE49-F238E27FC236}">
                <a16:creationId xmlns:a16="http://schemas.microsoft.com/office/drawing/2014/main" xmlns="" id="{531F25E4-B92D-4B5C-ACDE-D9CB48812744}"/>
              </a:ext>
            </a:extLst>
          </p:cNvPr>
          <p:cNvSpPr>
            <a:spLocks noGrp="1"/>
          </p:cNvSpPr>
          <p:nvPr>
            <p:ph type="ftr" sz="quarter" idx="11"/>
          </p:nvPr>
        </p:nvSpPr>
        <p:spPr>
          <a:xfrm>
            <a:off x="1427081" y="6629390"/>
            <a:ext cx="5730295" cy="228600"/>
          </a:xfrm>
        </p:spPr>
        <p:txBody>
          <a:bodyPr/>
          <a:lstStyle/>
          <a:p>
            <a:r>
              <a:rPr lang="en-US" dirty="0"/>
              <a:t>Mathilde Beucher &amp; Christine </a:t>
            </a:r>
            <a:r>
              <a:rPr lang="en-US" dirty="0" err="1"/>
              <a:t>Fouque</a:t>
            </a:r>
            <a:endParaRPr lang="en-US" dirty="0"/>
          </a:p>
        </p:txBody>
      </p:sp>
      <p:sp>
        <p:nvSpPr>
          <p:cNvPr id="6" name="Espace réservé du numéro de diapositive 5">
            <a:extLst>
              <a:ext uri="{FF2B5EF4-FFF2-40B4-BE49-F238E27FC236}">
                <a16:creationId xmlns:a16="http://schemas.microsoft.com/office/drawing/2014/main" xmlns="" id="{4FF49F15-1F80-4328-8671-64F11C3009D2}"/>
              </a:ext>
            </a:extLst>
          </p:cNvPr>
          <p:cNvSpPr>
            <a:spLocks noGrp="1"/>
          </p:cNvSpPr>
          <p:nvPr>
            <p:ph type="sldNum" sz="quarter" idx="12"/>
          </p:nvPr>
        </p:nvSpPr>
        <p:spPr>
          <a:xfrm>
            <a:off x="8967630" y="6629390"/>
            <a:ext cx="1955980" cy="228600"/>
          </a:xfrm>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3688906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5E4CED2-29D2-4C4D-9584-8897E2E9A4BF}"/>
              </a:ext>
            </a:extLst>
          </p:cNvPr>
          <p:cNvSpPr>
            <a:spLocks noGrp="1"/>
          </p:cNvSpPr>
          <p:nvPr>
            <p:ph type="title"/>
          </p:nvPr>
        </p:nvSpPr>
        <p:spPr/>
        <p:txBody>
          <a:bodyPr/>
          <a:lstStyle/>
          <a:p>
            <a:r>
              <a:rPr lang="fr-FR" dirty="0"/>
              <a:t>Répartition des logements sociaux sur la métropole</a:t>
            </a:r>
          </a:p>
        </p:txBody>
      </p:sp>
      <p:sp>
        <p:nvSpPr>
          <p:cNvPr id="3" name="Espace réservé du contenu 2">
            <a:extLst>
              <a:ext uri="{FF2B5EF4-FFF2-40B4-BE49-F238E27FC236}">
                <a16:creationId xmlns:a16="http://schemas.microsoft.com/office/drawing/2014/main" xmlns="" id="{84DEEF17-EB30-4870-8859-4E889E2D1920}"/>
              </a:ext>
            </a:extLst>
          </p:cNvPr>
          <p:cNvSpPr>
            <a:spLocks noGrp="1"/>
          </p:cNvSpPr>
          <p:nvPr>
            <p:ph idx="1"/>
          </p:nvPr>
        </p:nvSpPr>
        <p:spPr>
          <a:xfrm>
            <a:off x="1066800" y="479499"/>
            <a:ext cx="3890409" cy="3849624"/>
          </a:xfrm>
        </p:spPr>
        <p:txBody>
          <a:bodyPr anchor="ctr" anchorCtr="0">
            <a:normAutofit/>
          </a:bodyPr>
          <a:lstStyle/>
          <a:p>
            <a:pPr marL="0" indent="0" algn="just">
              <a:buNone/>
            </a:pPr>
            <a:r>
              <a:rPr lang="fr-FR" b="1" u="sng" dirty="0"/>
              <a:t>Chiffre clé :</a:t>
            </a:r>
          </a:p>
          <a:p>
            <a:pPr algn="just"/>
            <a:r>
              <a:rPr lang="fr-FR" dirty="0"/>
              <a:t>6% des logements de métropole Nantaise sont des logements sociaux.</a:t>
            </a:r>
          </a:p>
          <a:p>
            <a:pPr algn="just"/>
            <a:endParaRPr lang="fr-FR" dirty="0"/>
          </a:p>
          <a:p>
            <a:pPr algn="just"/>
            <a:endParaRPr lang="fr-FR" dirty="0"/>
          </a:p>
        </p:txBody>
      </p:sp>
      <p:sp>
        <p:nvSpPr>
          <p:cNvPr id="4" name="Espace réservé du pied de page 3">
            <a:extLst>
              <a:ext uri="{FF2B5EF4-FFF2-40B4-BE49-F238E27FC236}">
                <a16:creationId xmlns:a16="http://schemas.microsoft.com/office/drawing/2014/main" xmlns="" id="{20F0A32E-3743-4981-8C41-EF1AE21669F3}"/>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F32C50E0-C8EB-49EA-9B56-C446240740B3}"/>
              </a:ext>
            </a:extLst>
          </p:cNvPr>
          <p:cNvSpPr>
            <a:spLocks noGrp="1"/>
          </p:cNvSpPr>
          <p:nvPr>
            <p:ph type="sldNum" sz="quarter" idx="12"/>
          </p:nvPr>
        </p:nvSpPr>
        <p:spPr/>
        <p:txBody>
          <a:bodyPr/>
          <a:lstStyle/>
          <a:p>
            <a:fld id="{34B7E4EF-A1BD-40F4-AB7B-04F084DD991D}" type="slidenum">
              <a:rPr lang="en-US" smtClean="0"/>
              <a:t>10</a:t>
            </a:fld>
            <a:endParaRPr lang="en-US"/>
          </a:p>
        </p:txBody>
      </p:sp>
      <p:pic>
        <p:nvPicPr>
          <p:cNvPr id="6" name="Image 5">
            <a:extLst>
              <a:ext uri="{FF2B5EF4-FFF2-40B4-BE49-F238E27FC236}">
                <a16:creationId xmlns:a16="http://schemas.microsoft.com/office/drawing/2014/main" xmlns="" id="{0BE40D7F-D2B5-4DC7-99D1-4EEE4578FC10}"/>
              </a:ext>
            </a:extLst>
          </p:cNvPr>
          <p:cNvPicPr>
            <a:picLocks noChangeAspect="1"/>
          </p:cNvPicPr>
          <p:nvPr/>
        </p:nvPicPr>
        <p:blipFill>
          <a:blip r:embed="rId3"/>
          <a:stretch>
            <a:fillRect/>
          </a:stretch>
        </p:blipFill>
        <p:spPr>
          <a:xfrm>
            <a:off x="5483192" y="1694343"/>
            <a:ext cx="6167991" cy="3857095"/>
          </a:xfrm>
          <a:prstGeom prst="rect">
            <a:avLst/>
          </a:prstGeom>
        </p:spPr>
      </p:pic>
      <p:pic>
        <p:nvPicPr>
          <p:cNvPr id="7" name="Image 6"/>
          <p:cNvPicPr>
            <a:picLocks noChangeAspect="1"/>
          </p:cNvPicPr>
          <p:nvPr/>
        </p:nvPicPr>
        <p:blipFill>
          <a:blip r:embed="rId4"/>
          <a:stretch>
            <a:fillRect/>
          </a:stretch>
        </p:blipFill>
        <p:spPr>
          <a:xfrm>
            <a:off x="2114777" y="2559291"/>
            <a:ext cx="3109470" cy="3539663"/>
          </a:xfrm>
          <a:prstGeom prst="rect">
            <a:avLst/>
          </a:prstGeom>
        </p:spPr>
      </p:pic>
      <p:cxnSp>
        <p:nvCxnSpPr>
          <p:cNvPr id="9" name="Connecteur droit avec flèche 8"/>
          <p:cNvCxnSpPr/>
          <p:nvPr/>
        </p:nvCxnSpPr>
        <p:spPr>
          <a:xfrm flipH="1">
            <a:off x="4879498" y="3622890"/>
            <a:ext cx="2662279" cy="803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433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75A223-C9A0-48C6-8FEF-FA79AA205574}"/>
              </a:ext>
            </a:extLst>
          </p:cNvPr>
          <p:cNvSpPr>
            <a:spLocks noGrp="1"/>
          </p:cNvSpPr>
          <p:nvPr>
            <p:ph type="title"/>
          </p:nvPr>
        </p:nvSpPr>
        <p:spPr/>
        <p:txBody>
          <a:bodyPr/>
          <a:lstStyle/>
          <a:p>
            <a:r>
              <a:rPr lang="fr-FR" dirty="0" smtClean="0"/>
              <a:t>Conclusion</a:t>
            </a:r>
            <a:endParaRPr lang="fr-FR" dirty="0"/>
          </a:p>
        </p:txBody>
      </p:sp>
      <p:sp>
        <p:nvSpPr>
          <p:cNvPr id="3" name="Espace réservé du contenu 2">
            <a:extLst>
              <a:ext uri="{FF2B5EF4-FFF2-40B4-BE49-F238E27FC236}">
                <a16:creationId xmlns:a16="http://schemas.microsoft.com/office/drawing/2014/main" xmlns="" id="{D655A2CB-6F86-473E-B2A7-205EF8747BB9}"/>
              </a:ext>
            </a:extLst>
          </p:cNvPr>
          <p:cNvSpPr>
            <a:spLocks noGrp="1"/>
          </p:cNvSpPr>
          <p:nvPr>
            <p:ph idx="1"/>
          </p:nvPr>
        </p:nvSpPr>
        <p:spPr>
          <a:xfrm>
            <a:off x="1066799" y="1763486"/>
            <a:ext cx="10058399" cy="4189258"/>
          </a:xfrm>
        </p:spPr>
        <p:txBody>
          <a:bodyPr>
            <a:normAutofit/>
          </a:bodyPr>
          <a:lstStyle/>
          <a:p>
            <a:r>
              <a:rPr lang="fr-FR" sz="1700" dirty="0" smtClean="0"/>
              <a:t>30 ans : répartition plus homogènes mais des disparités demeurent</a:t>
            </a:r>
          </a:p>
          <a:p>
            <a:pPr lvl="1"/>
            <a:r>
              <a:rPr lang="fr-FR" sz="1600" dirty="0" smtClean="0"/>
              <a:t>restructuration des ces quartiers?</a:t>
            </a:r>
          </a:p>
          <a:p>
            <a:pPr lvl="1"/>
            <a:endParaRPr lang="fr-FR" dirty="0" smtClean="0"/>
          </a:p>
          <a:p>
            <a:r>
              <a:rPr lang="fr-FR" sz="1700" dirty="0" smtClean="0"/>
              <a:t>Les </a:t>
            </a:r>
            <a:r>
              <a:rPr lang="fr-FR" sz="1700" dirty="0"/>
              <a:t>5 indicateurs </a:t>
            </a:r>
            <a:r>
              <a:rPr lang="fr-FR" sz="1700" dirty="0" smtClean="0"/>
              <a:t>qui augmentent avec la proportion des logements sociaux </a:t>
            </a:r>
            <a:endParaRPr lang="fr-FR" sz="1700" dirty="0"/>
          </a:p>
          <a:p>
            <a:pPr lvl="1"/>
            <a:r>
              <a:rPr lang="fr-FR" sz="1700" dirty="0" smtClean="0"/>
              <a:t>% ménages pauvres</a:t>
            </a:r>
            <a:endParaRPr lang="fr-FR" sz="1700" dirty="0"/>
          </a:p>
          <a:p>
            <a:pPr lvl="1"/>
            <a:r>
              <a:rPr lang="fr-FR" sz="1700" dirty="0" smtClean="0"/>
              <a:t>% logement collectif</a:t>
            </a:r>
          </a:p>
          <a:p>
            <a:pPr lvl="1"/>
            <a:r>
              <a:rPr lang="fr-FR" sz="1700" dirty="0" smtClean="0"/>
              <a:t>% ménages locataires</a:t>
            </a:r>
            <a:endParaRPr lang="fr-FR" sz="1700" dirty="0"/>
          </a:p>
          <a:p>
            <a:pPr lvl="1"/>
            <a:r>
              <a:rPr lang="fr-FR" sz="1700" dirty="0" smtClean="0"/>
              <a:t>% s Ménages monoparentaux</a:t>
            </a:r>
            <a:r>
              <a:rPr lang="fr-FR" sz="1700" smtClean="0"/>
              <a:t>	</a:t>
            </a:r>
            <a:endParaRPr lang="fr-FR" sz="1700" dirty="0" smtClean="0"/>
          </a:p>
          <a:p>
            <a:pPr lvl="1"/>
            <a:r>
              <a:rPr lang="fr-FR" sz="1700" dirty="0" smtClean="0"/>
              <a:t>% Mineurs</a:t>
            </a:r>
          </a:p>
          <a:p>
            <a:pPr lvl="1"/>
            <a:endParaRPr lang="fr-FR" sz="1700" dirty="0"/>
          </a:p>
          <a:p>
            <a:r>
              <a:rPr lang="fr-FR" sz="1700" dirty="0" smtClean="0"/>
              <a:t>La mixité n’est pas encore une réalité sur l ’agglomération Nantaise</a:t>
            </a:r>
            <a:endParaRPr lang="fr-FR" dirty="0"/>
          </a:p>
        </p:txBody>
      </p:sp>
      <p:sp>
        <p:nvSpPr>
          <p:cNvPr id="4" name="Espace réservé du pied de page 3">
            <a:extLst>
              <a:ext uri="{FF2B5EF4-FFF2-40B4-BE49-F238E27FC236}">
                <a16:creationId xmlns:a16="http://schemas.microsoft.com/office/drawing/2014/main" xmlns="" id="{D28C235D-2212-4F62-8CFF-F862401A6030}"/>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E0D39A8A-AFDD-4297-9931-C5A2FE6AC263}"/>
              </a:ext>
            </a:extLst>
          </p:cNvPr>
          <p:cNvSpPr>
            <a:spLocks noGrp="1"/>
          </p:cNvSpPr>
          <p:nvPr>
            <p:ph type="sldNum" sz="quarter" idx="12"/>
          </p:nvPr>
        </p:nvSpPr>
        <p:spPr/>
        <p:txBody>
          <a:bodyPr/>
          <a:lstStyle/>
          <a:p>
            <a:fld id="{34B7E4EF-A1BD-40F4-AB7B-04F084DD991D}" type="slidenum">
              <a:rPr lang="en-US" smtClean="0"/>
              <a:t>11</a:t>
            </a:fld>
            <a:endParaRPr lang="en-US"/>
          </a:p>
        </p:txBody>
      </p:sp>
    </p:spTree>
    <p:extLst>
      <p:ext uri="{BB962C8B-B14F-4D97-AF65-F5344CB8AC3E}">
        <p14:creationId xmlns:p14="http://schemas.microsoft.com/office/powerpoint/2010/main" val="1016517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75A223-C9A0-48C6-8FEF-FA79AA205574}"/>
              </a:ext>
            </a:extLst>
          </p:cNvPr>
          <p:cNvSpPr>
            <a:spLocks noGrp="1"/>
          </p:cNvSpPr>
          <p:nvPr>
            <p:ph type="title"/>
          </p:nvPr>
        </p:nvSpPr>
        <p:spPr/>
        <p:txBody>
          <a:bodyPr/>
          <a:lstStyle/>
          <a:p>
            <a:r>
              <a:rPr lang="fr-FR" dirty="0" smtClean="0"/>
              <a:t>Nos difficultés</a:t>
            </a:r>
            <a:endParaRPr lang="fr-FR" dirty="0"/>
          </a:p>
        </p:txBody>
      </p:sp>
      <p:sp>
        <p:nvSpPr>
          <p:cNvPr id="3" name="Espace réservé du contenu 2">
            <a:extLst>
              <a:ext uri="{FF2B5EF4-FFF2-40B4-BE49-F238E27FC236}">
                <a16:creationId xmlns:a16="http://schemas.microsoft.com/office/drawing/2014/main" xmlns="" id="{D655A2CB-6F86-473E-B2A7-205EF8747BB9}"/>
              </a:ext>
            </a:extLst>
          </p:cNvPr>
          <p:cNvSpPr>
            <a:spLocks noGrp="1"/>
          </p:cNvSpPr>
          <p:nvPr>
            <p:ph idx="1"/>
          </p:nvPr>
        </p:nvSpPr>
        <p:spPr>
          <a:xfrm>
            <a:off x="1066799" y="2103120"/>
            <a:ext cx="10058399" cy="3849624"/>
          </a:xfrm>
        </p:spPr>
        <p:txBody>
          <a:bodyPr>
            <a:normAutofit/>
          </a:bodyPr>
          <a:lstStyle/>
          <a:p>
            <a:r>
              <a:rPr lang="fr-FR" sz="2100" dirty="0" smtClean="0"/>
              <a:t>Travail à distance</a:t>
            </a:r>
          </a:p>
          <a:p>
            <a:r>
              <a:rPr lang="fr-FR" sz="2100" dirty="0" smtClean="0"/>
              <a:t>Méconnaissance des outils collaboratifs (GIT)</a:t>
            </a:r>
          </a:p>
          <a:p>
            <a:r>
              <a:rPr lang="fr-FR" sz="2100" dirty="0" smtClean="0"/>
              <a:t>Technique</a:t>
            </a:r>
          </a:p>
          <a:p>
            <a:pPr lvl="1"/>
            <a:r>
              <a:rPr lang="fr-FR" sz="2100" dirty="0" smtClean="0"/>
              <a:t>Nettoyage incomplet</a:t>
            </a:r>
          </a:p>
          <a:p>
            <a:pPr lvl="1"/>
            <a:r>
              <a:rPr lang="fr-FR" sz="2100" dirty="0" smtClean="0"/>
              <a:t>Automatisation améliorable</a:t>
            </a:r>
          </a:p>
          <a:p>
            <a:endParaRPr lang="fr-FR" sz="2100" dirty="0"/>
          </a:p>
          <a:p>
            <a:endParaRPr lang="fr-FR" sz="2100" dirty="0"/>
          </a:p>
          <a:p>
            <a:endParaRPr lang="fr-FR" sz="2100" dirty="0"/>
          </a:p>
          <a:p>
            <a:endParaRPr lang="fr-FR" dirty="0"/>
          </a:p>
        </p:txBody>
      </p:sp>
      <p:sp>
        <p:nvSpPr>
          <p:cNvPr id="4" name="Espace réservé du pied de page 3">
            <a:extLst>
              <a:ext uri="{FF2B5EF4-FFF2-40B4-BE49-F238E27FC236}">
                <a16:creationId xmlns:a16="http://schemas.microsoft.com/office/drawing/2014/main" xmlns="" id="{D28C235D-2212-4F62-8CFF-F862401A6030}"/>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E0D39A8A-AFDD-4297-9931-C5A2FE6AC263}"/>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197375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75A223-C9A0-48C6-8FEF-FA79AA205574}"/>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xmlns="" id="{D655A2CB-6F86-473E-B2A7-205EF8747BB9}"/>
              </a:ext>
            </a:extLst>
          </p:cNvPr>
          <p:cNvSpPr>
            <a:spLocks noGrp="1"/>
          </p:cNvSpPr>
          <p:nvPr>
            <p:ph idx="1"/>
          </p:nvPr>
        </p:nvSpPr>
        <p:spPr>
          <a:xfrm>
            <a:off x="1066799" y="1724297"/>
            <a:ext cx="10058399" cy="4228447"/>
          </a:xfrm>
        </p:spPr>
        <p:txBody>
          <a:bodyPr>
            <a:noAutofit/>
          </a:bodyPr>
          <a:lstStyle/>
          <a:p>
            <a:r>
              <a:rPr lang="fr-FR" sz="1600" dirty="0"/>
              <a:t>Résultat de l’étude sur la Métropole Nantaise</a:t>
            </a:r>
          </a:p>
          <a:p>
            <a:endParaRPr lang="fr-FR" sz="1200" dirty="0"/>
          </a:p>
          <a:p>
            <a:r>
              <a:rPr lang="fr-FR" sz="1600" dirty="0"/>
              <a:t>Deux sources de données:</a:t>
            </a:r>
          </a:p>
          <a:p>
            <a:pPr lvl="1"/>
            <a:r>
              <a:rPr lang="fr-FR" sz="1600" dirty="0"/>
              <a:t>Données carroyées de l'INSEE</a:t>
            </a:r>
          </a:p>
          <a:p>
            <a:pPr lvl="1"/>
            <a:r>
              <a:rPr lang="fr-FR" sz="1600" dirty="0"/>
              <a:t>Données du parc locatif social géolocalisé</a:t>
            </a:r>
          </a:p>
          <a:p>
            <a:endParaRPr lang="fr-FR" sz="1200" dirty="0"/>
          </a:p>
          <a:p>
            <a:r>
              <a:rPr lang="fr-FR" sz="1600" dirty="0"/>
              <a:t>Etude réalisée sur 5 indicateurs :</a:t>
            </a:r>
          </a:p>
          <a:p>
            <a:pPr lvl="1"/>
            <a:r>
              <a:rPr lang="fr-FR" sz="1400" dirty="0"/>
              <a:t>le niveau de vie des habitants, </a:t>
            </a:r>
          </a:p>
          <a:p>
            <a:pPr lvl="1"/>
            <a:r>
              <a:rPr lang="fr-FR" sz="1400" dirty="0" smtClean="0"/>
              <a:t>la </a:t>
            </a:r>
            <a:r>
              <a:rPr lang="fr-FR" sz="1400" dirty="0"/>
              <a:t>Nature du local (logement collectif ou individuel</a:t>
            </a:r>
            <a:r>
              <a:rPr lang="fr-FR" sz="1400" dirty="0" smtClean="0"/>
              <a:t>),</a:t>
            </a:r>
          </a:p>
          <a:p>
            <a:pPr lvl="1"/>
            <a:r>
              <a:rPr lang="fr-FR" sz="1400" dirty="0"/>
              <a:t>le statut d'occupation (propriétaires / locataires</a:t>
            </a:r>
            <a:r>
              <a:rPr lang="fr-FR" sz="1400" dirty="0" smtClean="0"/>
              <a:t>)</a:t>
            </a:r>
            <a:endParaRPr lang="fr-FR" sz="1400" dirty="0"/>
          </a:p>
          <a:p>
            <a:pPr lvl="1"/>
            <a:r>
              <a:rPr lang="fr-FR" sz="1400" dirty="0" smtClean="0"/>
              <a:t>les </a:t>
            </a:r>
            <a:r>
              <a:rPr lang="fr-FR" sz="1400" dirty="0"/>
              <a:t>Ménages </a:t>
            </a:r>
            <a:r>
              <a:rPr lang="fr-FR" sz="1400" dirty="0" smtClean="0"/>
              <a:t>monoparentaux,</a:t>
            </a:r>
          </a:p>
          <a:p>
            <a:pPr lvl="1"/>
            <a:r>
              <a:rPr lang="fr-FR" sz="1400" dirty="0" smtClean="0"/>
              <a:t>les </a:t>
            </a:r>
            <a:r>
              <a:rPr lang="fr-FR" sz="1400" dirty="0"/>
              <a:t>classes </a:t>
            </a:r>
            <a:r>
              <a:rPr lang="fr-FR" sz="1400" dirty="0" smtClean="0"/>
              <a:t>d'âge</a:t>
            </a:r>
            <a:endParaRPr lang="fr-FR" sz="1400" dirty="0"/>
          </a:p>
          <a:p>
            <a:endParaRPr lang="fr-FR" sz="1600" dirty="0"/>
          </a:p>
        </p:txBody>
      </p:sp>
      <p:sp>
        <p:nvSpPr>
          <p:cNvPr id="4" name="Espace réservé du pied de page 3">
            <a:extLst>
              <a:ext uri="{FF2B5EF4-FFF2-40B4-BE49-F238E27FC236}">
                <a16:creationId xmlns:a16="http://schemas.microsoft.com/office/drawing/2014/main" xmlns="" id="{D28C235D-2212-4F62-8CFF-F862401A6030}"/>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E0D39A8A-AFDD-4297-9931-C5A2FE6AC263}"/>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1277908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C8AC281-F410-444C-B1DF-A9F8FE3E1D9C}"/>
              </a:ext>
            </a:extLst>
          </p:cNvPr>
          <p:cNvSpPr>
            <a:spLocks noGrp="1"/>
          </p:cNvSpPr>
          <p:nvPr>
            <p:ph type="title"/>
          </p:nvPr>
        </p:nvSpPr>
        <p:spPr/>
        <p:txBody>
          <a:bodyPr/>
          <a:lstStyle/>
          <a:p>
            <a:r>
              <a:rPr lang="fr-FR" dirty="0"/>
              <a:t>Premières </a:t>
            </a:r>
            <a:r>
              <a:rPr lang="fr-FR" dirty="0" smtClean="0"/>
              <a:t>mises </a:t>
            </a:r>
            <a:r>
              <a:rPr lang="fr-FR" dirty="0"/>
              <a:t>en location</a:t>
            </a:r>
          </a:p>
        </p:txBody>
      </p:sp>
      <p:sp>
        <p:nvSpPr>
          <p:cNvPr id="3" name="Espace réservé du contenu 2">
            <a:extLst>
              <a:ext uri="{FF2B5EF4-FFF2-40B4-BE49-F238E27FC236}">
                <a16:creationId xmlns:a16="http://schemas.microsoft.com/office/drawing/2014/main" xmlns="" id="{3EE7B284-4ACA-4B43-93E9-75D25FCA5BCB}"/>
              </a:ext>
            </a:extLst>
          </p:cNvPr>
          <p:cNvSpPr>
            <a:spLocks noGrp="1"/>
          </p:cNvSpPr>
          <p:nvPr>
            <p:ph idx="1"/>
          </p:nvPr>
        </p:nvSpPr>
        <p:spPr>
          <a:xfrm>
            <a:off x="7373097" y="1660110"/>
            <a:ext cx="1812847" cy="1504632"/>
          </a:xfrm>
        </p:spPr>
        <p:txBody>
          <a:bodyPr>
            <a:normAutofit/>
          </a:bodyPr>
          <a:lstStyle/>
          <a:p>
            <a:r>
              <a:rPr lang="fr-FR" u="sng" dirty="0"/>
              <a:t>Trois périodes:</a:t>
            </a:r>
          </a:p>
          <a:p>
            <a:pPr lvl="1"/>
            <a:r>
              <a:rPr lang="fr-FR" dirty="0"/>
              <a:t>1989 – 1998</a:t>
            </a:r>
          </a:p>
          <a:p>
            <a:pPr lvl="1"/>
            <a:r>
              <a:rPr lang="fr-FR" dirty="0"/>
              <a:t>1999 – 2008</a:t>
            </a:r>
          </a:p>
          <a:p>
            <a:pPr lvl="1"/>
            <a:r>
              <a:rPr lang="fr-FR" dirty="0"/>
              <a:t>2009 – 2018</a:t>
            </a:r>
          </a:p>
        </p:txBody>
      </p:sp>
      <p:sp>
        <p:nvSpPr>
          <p:cNvPr id="4" name="Espace réservé du pied de page 3">
            <a:extLst>
              <a:ext uri="{FF2B5EF4-FFF2-40B4-BE49-F238E27FC236}">
                <a16:creationId xmlns:a16="http://schemas.microsoft.com/office/drawing/2014/main" xmlns="" id="{6168B899-CE0C-492A-BABA-D9D67B8E5FFE}"/>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B05358DA-2CA6-4DDF-A9B0-07C8FD992823}"/>
              </a:ext>
            </a:extLst>
          </p:cNvPr>
          <p:cNvSpPr>
            <a:spLocks noGrp="1"/>
          </p:cNvSpPr>
          <p:nvPr>
            <p:ph type="sldNum" sz="quarter" idx="12"/>
          </p:nvPr>
        </p:nvSpPr>
        <p:spPr/>
        <p:txBody>
          <a:bodyPr/>
          <a:lstStyle/>
          <a:p>
            <a:fld id="{34B7E4EF-A1BD-40F4-AB7B-04F084DD991D}" type="slidenum">
              <a:rPr lang="en-US" smtClean="0"/>
              <a:t>3</a:t>
            </a:fld>
            <a:endParaRPr lang="en-US"/>
          </a:p>
        </p:txBody>
      </p:sp>
      <p:pic>
        <p:nvPicPr>
          <p:cNvPr id="7" name="Image 6">
            <a:extLst>
              <a:ext uri="{FF2B5EF4-FFF2-40B4-BE49-F238E27FC236}">
                <a16:creationId xmlns:a16="http://schemas.microsoft.com/office/drawing/2014/main" xmlns="" id="{0A38D7F9-3FDF-419F-B125-7A466F6F8BEA}"/>
              </a:ext>
            </a:extLst>
          </p:cNvPr>
          <p:cNvPicPr>
            <a:picLocks noChangeAspect="1"/>
          </p:cNvPicPr>
          <p:nvPr/>
        </p:nvPicPr>
        <p:blipFill>
          <a:blip r:embed="rId3"/>
          <a:stretch>
            <a:fillRect/>
          </a:stretch>
        </p:blipFill>
        <p:spPr>
          <a:xfrm>
            <a:off x="1160202" y="1660110"/>
            <a:ext cx="3794570" cy="2364507"/>
          </a:xfrm>
          <a:prstGeom prst="rect">
            <a:avLst/>
          </a:prstGeom>
        </p:spPr>
      </p:pic>
      <p:pic>
        <p:nvPicPr>
          <p:cNvPr id="9" name="Image 8">
            <a:extLst>
              <a:ext uri="{FF2B5EF4-FFF2-40B4-BE49-F238E27FC236}">
                <a16:creationId xmlns:a16="http://schemas.microsoft.com/office/drawing/2014/main" xmlns="" id="{E5640DED-38E5-48DF-A337-E1E1F6132ACE}"/>
              </a:ext>
            </a:extLst>
          </p:cNvPr>
          <p:cNvPicPr>
            <a:picLocks noChangeAspect="1"/>
          </p:cNvPicPr>
          <p:nvPr/>
        </p:nvPicPr>
        <p:blipFill>
          <a:blip r:embed="rId4"/>
          <a:stretch>
            <a:fillRect/>
          </a:stretch>
        </p:blipFill>
        <p:spPr>
          <a:xfrm>
            <a:off x="1160203" y="4036293"/>
            <a:ext cx="3794569" cy="2364507"/>
          </a:xfrm>
          <a:prstGeom prst="rect">
            <a:avLst/>
          </a:prstGeom>
        </p:spPr>
      </p:pic>
      <p:pic>
        <p:nvPicPr>
          <p:cNvPr id="11" name="Image 10">
            <a:extLst>
              <a:ext uri="{FF2B5EF4-FFF2-40B4-BE49-F238E27FC236}">
                <a16:creationId xmlns:a16="http://schemas.microsoft.com/office/drawing/2014/main" xmlns="" id="{E71D1DFE-B99A-4C25-B248-71230A97BAA2}"/>
              </a:ext>
            </a:extLst>
          </p:cNvPr>
          <p:cNvPicPr>
            <a:picLocks noChangeAspect="1"/>
          </p:cNvPicPr>
          <p:nvPr/>
        </p:nvPicPr>
        <p:blipFill>
          <a:blip r:embed="rId5"/>
          <a:stretch>
            <a:fillRect/>
          </a:stretch>
        </p:blipFill>
        <p:spPr>
          <a:xfrm>
            <a:off x="5951294" y="3146745"/>
            <a:ext cx="4656455" cy="2906292"/>
          </a:xfrm>
          <a:prstGeom prst="rect">
            <a:avLst/>
          </a:prstGeom>
        </p:spPr>
      </p:pic>
    </p:spTree>
    <p:extLst>
      <p:ext uri="{BB962C8B-B14F-4D97-AF65-F5344CB8AC3E}">
        <p14:creationId xmlns:p14="http://schemas.microsoft.com/office/powerpoint/2010/main" val="188577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92C11B3-8251-45A1-A66B-E7B117888F82}"/>
              </a:ext>
            </a:extLst>
          </p:cNvPr>
          <p:cNvSpPr>
            <a:spLocks noGrp="1"/>
          </p:cNvSpPr>
          <p:nvPr>
            <p:ph type="title"/>
          </p:nvPr>
        </p:nvSpPr>
        <p:spPr/>
        <p:txBody>
          <a:bodyPr/>
          <a:lstStyle/>
          <a:p>
            <a:r>
              <a:rPr lang="fr-FR" dirty="0"/>
              <a:t>Evolution du nombre de nouvelles </a:t>
            </a:r>
            <a:r>
              <a:rPr lang="fr-FR" dirty="0" smtClean="0"/>
              <a:t>mises </a:t>
            </a:r>
            <a:r>
              <a:rPr lang="fr-FR" dirty="0"/>
              <a:t>en location par année</a:t>
            </a:r>
          </a:p>
        </p:txBody>
      </p:sp>
      <p:sp>
        <p:nvSpPr>
          <p:cNvPr id="3" name="Espace réservé du contenu 2">
            <a:extLst>
              <a:ext uri="{FF2B5EF4-FFF2-40B4-BE49-F238E27FC236}">
                <a16:creationId xmlns:a16="http://schemas.microsoft.com/office/drawing/2014/main" xmlns="" id="{B0B64282-8F5A-442F-8D43-3159B70AC0C7}"/>
              </a:ext>
            </a:extLst>
          </p:cNvPr>
          <p:cNvSpPr>
            <a:spLocks noGrp="1"/>
          </p:cNvSpPr>
          <p:nvPr>
            <p:ph idx="1"/>
          </p:nvPr>
        </p:nvSpPr>
        <p:spPr>
          <a:xfrm>
            <a:off x="1066800" y="2103120"/>
            <a:ext cx="3566577" cy="3849624"/>
          </a:xfrm>
        </p:spPr>
        <p:txBody>
          <a:bodyPr anchor="ctr" anchorCtr="0"/>
          <a:lstStyle/>
          <a:p>
            <a:pPr algn="just"/>
            <a:r>
              <a:rPr lang="fr-FR" dirty="0"/>
              <a:t>« Après la Seconde Guerre mondiale, de nombreuses villes sont à reconstruire […] En 1954, l’Etat s’engage dans l’effort de construction de logements […]. »</a:t>
            </a:r>
          </a:p>
          <a:p>
            <a:pPr algn="just"/>
            <a:endParaRPr lang="fr-FR" dirty="0"/>
          </a:p>
          <a:p>
            <a:pPr algn="just"/>
            <a:r>
              <a:rPr lang="fr-FR" i="1" dirty="0"/>
              <a:t>« Le 13 décembre 2000, la loi relative à la solidarité et au renouvellement urbains […] impose aux communes […] de disposer d’au moins 20% de logements sociaux. »</a:t>
            </a:r>
          </a:p>
          <a:p>
            <a:pPr algn="just"/>
            <a:endParaRPr lang="fr-FR" dirty="0"/>
          </a:p>
        </p:txBody>
      </p:sp>
      <p:sp>
        <p:nvSpPr>
          <p:cNvPr id="4" name="Espace réservé du pied de page 3">
            <a:extLst>
              <a:ext uri="{FF2B5EF4-FFF2-40B4-BE49-F238E27FC236}">
                <a16:creationId xmlns:a16="http://schemas.microsoft.com/office/drawing/2014/main" xmlns="" id="{3319341A-A274-4C4B-B6A9-D7909B6CB65A}"/>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F5A55D2E-7898-401D-A54B-524D9CE941E2}"/>
              </a:ext>
            </a:extLst>
          </p:cNvPr>
          <p:cNvSpPr>
            <a:spLocks noGrp="1"/>
          </p:cNvSpPr>
          <p:nvPr>
            <p:ph type="sldNum" sz="quarter" idx="12"/>
          </p:nvPr>
        </p:nvSpPr>
        <p:spPr/>
        <p:txBody>
          <a:bodyPr/>
          <a:lstStyle/>
          <a:p>
            <a:fld id="{34B7E4EF-A1BD-40F4-AB7B-04F084DD991D}" type="slidenum">
              <a:rPr lang="en-US" smtClean="0"/>
              <a:t>4</a:t>
            </a:fld>
            <a:endParaRPr lang="en-US"/>
          </a:p>
        </p:txBody>
      </p:sp>
      <p:pic>
        <p:nvPicPr>
          <p:cNvPr id="6" name="Image 5">
            <a:extLst>
              <a:ext uri="{FF2B5EF4-FFF2-40B4-BE49-F238E27FC236}">
                <a16:creationId xmlns:a16="http://schemas.microsoft.com/office/drawing/2014/main" xmlns="" id="{B8016541-9064-435C-9EF5-78D4C5237EC6}"/>
              </a:ext>
            </a:extLst>
          </p:cNvPr>
          <p:cNvPicPr>
            <a:picLocks noChangeAspect="1"/>
          </p:cNvPicPr>
          <p:nvPr/>
        </p:nvPicPr>
        <p:blipFill>
          <a:blip r:embed="rId3"/>
          <a:stretch>
            <a:fillRect/>
          </a:stretch>
        </p:blipFill>
        <p:spPr>
          <a:xfrm>
            <a:off x="4633377" y="2103120"/>
            <a:ext cx="6491823" cy="3856254"/>
          </a:xfrm>
          <a:prstGeom prst="rect">
            <a:avLst/>
          </a:prstGeom>
        </p:spPr>
      </p:pic>
      <p:sp>
        <p:nvSpPr>
          <p:cNvPr id="7" name="ZoneTexte 6">
            <a:extLst>
              <a:ext uri="{FF2B5EF4-FFF2-40B4-BE49-F238E27FC236}">
                <a16:creationId xmlns:a16="http://schemas.microsoft.com/office/drawing/2014/main" xmlns="" id="{58BDCCD6-F668-43D3-8023-341F5A31F681}"/>
              </a:ext>
            </a:extLst>
          </p:cNvPr>
          <p:cNvSpPr txBox="1"/>
          <p:nvPr/>
        </p:nvSpPr>
        <p:spPr>
          <a:xfrm>
            <a:off x="1066800" y="5999962"/>
            <a:ext cx="9608024" cy="215444"/>
          </a:xfrm>
          <a:prstGeom prst="rect">
            <a:avLst/>
          </a:prstGeom>
          <a:noFill/>
        </p:spPr>
        <p:txBody>
          <a:bodyPr wrap="square" rtlCol="0">
            <a:spAutoFit/>
          </a:bodyPr>
          <a:lstStyle/>
          <a:p>
            <a:r>
              <a:rPr lang="fr-FR" sz="800" dirty="0"/>
              <a:t>Source: </a:t>
            </a:r>
            <a:r>
              <a:rPr lang="fr-FR" sz="800" dirty="0">
                <a:hlinkClick r:id="rId4">
                  <a:extLst>
                    <a:ext uri="{A12FA001-AC4F-418D-AE19-62706E023703}">
                      <ahyp:hlinkClr xmlns:ahyp="http://schemas.microsoft.com/office/drawing/2018/hyperlinkcolor" xmlns="" val="tx"/>
                    </a:ext>
                  </a:extLst>
                </a:hlinkClick>
              </a:rPr>
              <a:t>https://fr.wikipedia.org/wiki/Historique_du_logement_social_en_France#:~:text=L'historique%20du%20logement%20social,principalement%20quatre%20p%C3%A9riodes%20%3A%20le%20temps</a:t>
            </a:r>
            <a:endParaRPr lang="fr-FR" sz="800" dirty="0"/>
          </a:p>
        </p:txBody>
      </p:sp>
    </p:spTree>
    <p:extLst>
      <p:ext uri="{BB962C8B-B14F-4D97-AF65-F5344CB8AC3E}">
        <p14:creationId xmlns:p14="http://schemas.microsoft.com/office/powerpoint/2010/main" val="2294767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6C0E61D-EF1A-4D67-AE19-4112359BFDB4}"/>
              </a:ext>
            </a:extLst>
          </p:cNvPr>
          <p:cNvSpPr>
            <a:spLocks noGrp="1"/>
          </p:cNvSpPr>
          <p:nvPr>
            <p:ph type="title"/>
          </p:nvPr>
        </p:nvSpPr>
        <p:spPr/>
        <p:txBody>
          <a:bodyPr/>
          <a:lstStyle/>
          <a:p>
            <a:r>
              <a:rPr lang="fr-FR" dirty="0"/>
              <a:t>Les ménages pauvres</a:t>
            </a:r>
          </a:p>
        </p:txBody>
      </p:sp>
      <p:sp>
        <p:nvSpPr>
          <p:cNvPr id="3" name="Espace réservé du contenu 2">
            <a:extLst>
              <a:ext uri="{FF2B5EF4-FFF2-40B4-BE49-F238E27FC236}">
                <a16:creationId xmlns:a16="http://schemas.microsoft.com/office/drawing/2014/main" xmlns="" id="{87E91218-665C-46AB-89B4-0B880EAEBF83}"/>
              </a:ext>
            </a:extLst>
          </p:cNvPr>
          <p:cNvSpPr>
            <a:spLocks noGrp="1"/>
          </p:cNvSpPr>
          <p:nvPr>
            <p:ph idx="1"/>
          </p:nvPr>
        </p:nvSpPr>
        <p:spPr>
          <a:xfrm>
            <a:off x="1066800" y="2103120"/>
            <a:ext cx="3664467" cy="3849624"/>
          </a:xfrm>
        </p:spPr>
        <p:txBody>
          <a:bodyPr anchor="ctr" anchorCtr="0"/>
          <a:lstStyle/>
          <a:p>
            <a:pPr marL="0" indent="0">
              <a:buNone/>
            </a:pPr>
            <a:r>
              <a:rPr lang="fr-FR" b="1" u="sng" dirty="0"/>
              <a:t>Définitions:</a:t>
            </a:r>
          </a:p>
          <a:p>
            <a:pPr marL="0" indent="0" algn="just">
              <a:buNone/>
            </a:pPr>
            <a:r>
              <a:rPr lang="fr-FR" i="1" dirty="0"/>
              <a:t>« Un individu ou ménage est considéré comme pauvre lorsqu’il vit dans un ménage dont le niveau de vie est en dessous du seuil de pauvreté (c’est-à-dire 60% du niveau de vie médian de la population). En 2015, il correspondait à 1 015 €/mois pour une personne seule. »</a:t>
            </a:r>
          </a:p>
          <a:p>
            <a:pPr marL="0" indent="0">
              <a:buNone/>
            </a:pPr>
            <a:endParaRPr lang="fr-FR" dirty="0"/>
          </a:p>
          <a:p>
            <a:pPr marL="0" indent="0">
              <a:buNone/>
            </a:pPr>
            <a:r>
              <a:rPr lang="fr-FR" b="1" u="sng" dirty="0"/>
              <a:t>Chiffre clé :</a:t>
            </a:r>
          </a:p>
          <a:p>
            <a:pPr algn="just"/>
            <a:r>
              <a:rPr lang="fr-FR" dirty="0"/>
              <a:t>12% des ménages de la métropole Nantaise sont des ménages pauvres</a:t>
            </a:r>
          </a:p>
        </p:txBody>
      </p:sp>
      <p:sp>
        <p:nvSpPr>
          <p:cNvPr id="4" name="Espace réservé du pied de page 3">
            <a:extLst>
              <a:ext uri="{FF2B5EF4-FFF2-40B4-BE49-F238E27FC236}">
                <a16:creationId xmlns:a16="http://schemas.microsoft.com/office/drawing/2014/main" xmlns="" id="{0E6FD198-F1C3-42BF-B950-FE44F4BDE51A}"/>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7A145944-8EBE-404E-9580-2E476275BF5B}"/>
              </a:ext>
            </a:extLst>
          </p:cNvPr>
          <p:cNvSpPr>
            <a:spLocks noGrp="1"/>
          </p:cNvSpPr>
          <p:nvPr>
            <p:ph type="sldNum" sz="quarter" idx="12"/>
          </p:nvPr>
        </p:nvSpPr>
        <p:spPr/>
        <p:txBody>
          <a:bodyPr/>
          <a:lstStyle/>
          <a:p>
            <a:fld id="{34B7E4EF-A1BD-40F4-AB7B-04F084DD991D}" type="slidenum">
              <a:rPr lang="en-US" smtClean="0"/>
              <a:t>5</a:t>
            </a:fld>
            <a:endParaRPr lang="en-US"/>
          </a:p>
        </p:txBody>
      </p:sp>
      <p:pic>
        <p:nvPicPr>
          <p:cNvPr id="6" name="Image 5">
            <a:extLst>
              <a:ext uri="{FF2B5EF4-FFF2-40B4-BE49-F238E27FC236}">
                <a16:creationId xmlns:a16="http://schemas.microsoft.com/office/drawing/2014/main" xmlns="" id="{83DC6538-2413-49DA-8361-ED72113D6381}"/>
              </a:ext>
            </a:extLst>
          </p:cNvPr>
          <p:cNvPicPr>
            <a:picLocks noChangeAspect="1"/>
          </p:cNvPicPr>
          <p:nvPr/>
        </p:nvPicPr>
        <p:blipFill>
          <a:blip r:embed="rId3"/>
          <a:stretch>
            <a:fillRect/>
          </a:stretch>
        </p:blipFill>
        <p:spPr>
          <a:xfrm>
            <a:off x="4731267" y="2103120"/>
            <a:ext cx="6393933" cy="3854371"/>
          </a:xfrm>
          <a:prstGeom prst="rect">
            <a:avLst/>
          </a:prstGeom>
        </p:spPr>
      </p:pic>
    </p:spTree>
    <p:extLst>
      <p:ext uri="{BB962C8B-B14F-4D97-AF65-F5344CB8AC3E}">
        <p14:creationId xmlns:p14="http://schemas.microsoft.com/office/powerpoint/2010/main" val="402340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98B660-1796-4F31-9591-C8CEEBD72745}"/>
              </a:ext>
            </a:extLst>
          </p:cNvPr>
          <p:cNvSpPr>
            <a:spLocks noGrp="1"/>
          </p:cNvSpPr>
          <p:nvPr>
            <p:ph type="title"/>
          </p:nvPr>
        </p:nvSpPr>
        <p:spPr/>
        <p:txBody>
          <a:bodyPr/>
          <a:lstStyle/>
          <a:p>
            <a:r>
              <a:rPr lang="fr-FR" dirty="0"/>
              <a:t>La typologie de logement (collectif – immeuble VS individuel – maison)</a:t>
            </a:r>
          </a:p>
        </p:txBody>
      </p:sp>
      <p:sp>
        <p:nvSpPr>
          <p:cNvPr id="3" name="Espace réservé du contenu 2">
            <a:extLst>
              <a:ext uri="{FF2B5EF4-FFF2-40B4-BE49-F238E27FC236}">
                <a16:creationId xmlns:a16="http://schemas.microsoft.com/office/drawing/2014/main" xmlns="" id="{5D34504E-A88A-4A5C-A74B-8A2A1E249B1C}"/>
              </a:ext>
            </a:extLst>
          </p:cNvPr>
          <p:cNvSpPr>
            <a:spLocks noGrp="1"/>
          </p:cNvSpPr>
          <p:nvPr>
            <p:ph idx="1"/>
          </p:nvPr>
        </p:nvSpPr>
        <p:spPr>
          <a:xfrm>
            <a:off x="1066800" y="2014193"/>
            <a:ext cx="3857374" cy="3877073"/>
          </a:xfrm>
        </p:spPr>
        <p:txBody>
          <a:bodyPr anchor="ctr" anchorCtr="0">
            <a:normAutofit/>
          </a:bodyPr>
          <a:lstStyle/>
          <a:p>
            <a:pPr marL="0" indent="0" algn="just">
              <a:buNone/>
            </a:pPr>
            <a:r>
              <a:rPr lang="fr-FR" b="1" u="sng" dirty="0"/>
              <a:t>Chiffres clés :</a:t>
            </a:r>
          </a:p>
          <a:p>
            <a:pPr algn="just"/>
            <a:r>
              <a:rPr lang="fr-FR" dirty="0"/>
              <a:t>82% des ménages de la métropole Nantaise sont logés dans des logements individuels : maison.</a:t>
            </a:r>
          </a:p>
          <a:p>
            <a:pPr algn="just"/>
            <a:r>
              <a:rPr lang="fr-FR" dirty="0"/>
              <a:t>18% des ménages de la métropole Nantaise sont logés dans des logements collectifs : immeuble.</a:t>
            </a:r>
          </a:p>
          <a:p>
            <a:pPr algn="just"/>
            <a:endParaRPr lang="fr-FR" dirty="0"/>
          </a:p>
          <a:p>
            <a:pPr algn="just"/>
            <a:endParaRPr lang="fr-FR" dirty="0"/>
          </a:p>
        </p:txBody>
      </p:sp>
      <p:sp>
        <p:nvSpPr>
          <p:cNvPr id="4" name="Espace réservé du pied de page 3">
            <a:extLst>
              <a:ext uri="{FF2B5EF4-FFF2-40B4-BE49-F238E27FC236}">
                <a16:creationId xmlns:a16="http://schemas.microsoft.com/office/drawing/2014/main" xmlns="" id="{CAEB1C68-AEAA-4ACC-AD2E-226127603144}"/>
              </a:ext>
            </a:extLst>
          </p:cNvPr>
          <p:cNvSpPr>
            <a:spLocks noGrp="1"/>
          </p:cNvSpPr>
          <p:nvPr>
            <p:ph type="ftr" sz="quarter" idx="11"/>
          </p:nvPr>
        </p:nvSpPr>
        <p:spPr/>
        <p:txBody>
          <a:bodyPr/>
          <a:lstStyle/>
          <a:p>
            <a:r>
              <a:rPr lang="en-US" dirty="0"/>
              <a:t>Mathilde Beucher &amp; Christine </a:t>
            </a:r>
            <a:r>
              <a:rPr lang="en-US" dirty="0" err="1"/>
              <a:t>Fouque</a:t>
            </a:r>
            <a:endParaRPr lang="en-US" dirty="0"/>
          </a:p>
        </p:txBody>
      </p:sp>
      <p:sp>
        <p:nvSpPr>
          <p:cNvPr id="5" name="Espace réservé du numéro de diapositive 4">
            <a:extLst>
              <a:ext uri="{FF2B5EF4-FFF2-40B4-BE49-F238E27FC236}">
                <a16:creationId xmlns:a16="http://schemas.microsoft.com/office/drawing/2014/main" xmlns="" id="{423A5BAB-C0FD-4656-AD28-F7B3CEF2FC91}"/>
              </a:ext>
            </a:extLst>
          </p:cNvPr>
          <p:cNvSpPr>
            <a:spLocks noGrp="1"/>
          </p:cNvSpPr>
          <p:nvPr>
            <p:ph type="sldNum" sz="quarter" idx="12"/>
          </p:nvPr>
        </p:nvSpPr>
        <p:spPr/>
        <p:txBody>
          <a:bodyPr/>
          <a:lstStyle/>
          <a:p>
            <a:fld id="{34B7E4EF-A1BD-40F4-AB7B-04F084DD991D}" type="slidenum">
              <a:rPr lang="en-US" smtClean="0"/>
              <a:t>6</a:t>
            </a:fld>
            <a:endParaRPr lang="en-US"/>
          </a:p>
        </p:txBody>
      </p:sp>
      <p:pic>
        <p:nvPicPr>
          <p:cNvPr id="10" name="Image 9">
            <a:extLst>
              <a:ext uri="{FF2B5EF4-FFF2-40B4-BE49-F238E27FC236}">
                <a16:creationId xmlns:a16="http://schemas.microsoft.com/office/drawing/2014/main" xmlns="" id="{E55F184C-8A96-4D27-9F4D-18304C8CAE45}"/>
              </a:ext>
            </a:extLst>
          </p:cNvPr>
          <p:cNvPicPr>
            <a:picLocks noChangeAspect="1"/>
          </p:cNvPicPr>
          <p:nvPr/>
        </p:nvPicPr>
        <p:blipFill>
          <a:blip r:embed="rId3"/>
          <a:stretch>
            <a:fillRect/>
          </a:stretch>
        </p:blipFill>
        <p:spPr>
          <a:xfrm>
            <a:off x="4924174" y="2014194"/>
            <a:ext cx="6217610" cy="3877073"/>
          </a:xfrm>
          <a:prstGeom prst="rect">
            <a:avLst/>
          </a:prstGeom>
        </p:spPr>
      </p:pic>
    </p:spTree>
    <p:extLst>
      <p:ext uri="{BB962C8B-B14F-4D97-AF65-F5344CB8AC3E}">
        <p14:creationId xmlns:p14="http://schemas.microsoft.com/office/powerpoint/2010/main" val="1364051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761D76-87C7-4AA1-92FB-7B209ED1111D}"/>
              </a:ext>
            </a:extLst>
          </p:cNvPr>
          <p:cNvSpPr>
            <a:spLocks noGrp="1"/>
          </p:cNvSpPr>
          <p:nvPr>
            <p:ph type="title"/>
          </p:nvPr>
        </p:nvSpPr>
        <p:spPr/>
        <p:txBody>
          <a:bodyPr/>
          <a:lstStyle/>
          <a:p>
            <a:r>
              <a:rPr lang="fr-FR" dirty="0"/>
              <a:t>Les ménages propriétaires</a:t>
            </a:r>
          </a:p>
        </p:txBody>
      </p:sp>
      <p:sp>
        <p:nvSpPr>
          <p:cNvPr id="3" name="Espace réservé du contenu 2">
            <a:extLst>
              <a:ext uri="{FF2B5EF4-FFF2-40B4-BE49-F238E27FC236}">
                <a16:creationId xmlns:a16="http://schemas.microsoft.com/office/drawing/2014/main" xmlns="" id="{6D4DC1D3-2FA1-44A9-8E91-50173A622B5F}"/>
              </a:ext>
            </a:extLst>
          </p:cNvPr>
          <p:cNvSpPr>
            <a:spLocks noGrp="1"/>
          </p:cNvSpPr>
          <p:nvPr>
            <p:ph idx="1"/>
          </p:nvPr>
        </p:nvSpPr>
        <p:spPr>
          <a:xfrm>
            <a:off x="1066800" y="2103120"/>
            <a:ext cx="3627474" cy="3849624"/>
          </a:xfrm>
        </p:spPr>
        <p:txBody>
          <a:bodyPr anchor="ctr" anchorCtr="0"/>
          <a:lstStyle/>
          <a:p>
            <a:pPr marL="0" indent="0" algn="just">
              <a:buNone/>
            </a:pPr>
            <a:r>
              <a:rPr lang="fr-FR" b="1" u="sng" dirty="0"/>
              <a:t>Chiffre clé :</a:t>
            </a:r>
          </a:p>
          <a:p>
            <a:pPr algn="just"/>
            <a:r>
              <a:rPr lang="fr-FR" dirty="0"/>
              <a:t>76% des ménages de la métropole Nantaise sont propriétaire.</a:t>
            </a:r>
          </a:p>
          <a:p>
            <a:pPr algn="just"/>
            <a:r>
              <a:rPr lang="fr-FR" dirty="0" smtClean="0"/>
              <a:t>24% </a:t>
            </a:r>
            <a:r>
              <a:rPr lang="fr-FR" dirty="0"/>
              <a:t>des ménages de la métropole Nantaise sont logés dans des logements </a:t>
            </a:r>
            <a:r>
              <a:rPr lang="fr-FR" dirty="0" smtClean="0"/>
              <a:t>locataires.</a:t>
            </a:r>
            <a:endParaRPr lang="fr-FR" dirty="0"/>
          </a:p>
          <a:p>
            <a:pPr algn="just"/>
            <a:endParaRPr lang="fr-FR" dirty="0"/>
          </a:p>
        </p:txBody>
      </p:sp>
      <p:sp>
        <p:nvSpPr>
          <p:cNvPr id="4" name="Espace réservé du pied de page 3">
            <a:extLst>
              <a:ext uri="{FF2B5EF4-FFF2-40B4-BE49-F238E27FC236}">
                <a16:creationId xmlns:a16="http://schemas.microsoft.com/office/drawing/2014/main" xmlns="" id="{61C816B5-6932-4B5D-B061-CD667A0031C1}"/>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CBCAAD1F-61A3-4812-AEEB-1A1D5239C018}"/>
              </a:ext>
            </a:extLst>
          </p:cNvPr>
          <p:cNvSpPr>
            <a:spLocks noGrp="1"/>
          </p:cNvSpPr>
          <p:nvPr>
            <p:ph type="sldNum" sz="quarter" idx="12"/>
          </p:nvPr>
        </p:nvSpPr>
        <p:spPr/>
        <p:txBody>
          <a:bodyPr/>
          <a:lstStyle/>
          <a:p>
            <a:fld id="{34B7E4EF-A1BD-40F4-AB7B-04F084DD991D}" type="slidenum">
              <a:rPr lang="en-US" smtClean="0"/>
              <a:t>7</a:t>
            </a:fld>
            <a:endParaRPr lang="en-US"/>
          </a:p>
        </p:txBody>
      </p:sp>
      <p:pic>
        <p:nvPicPr>
          <p:cNvPr id="6" name="Image 5">
            <a:extLst>
              <a:ext uri="{FF2B5EF4-FFF2-40B4-BE49-F238E27FC236}">
                <a16:creationId xmlns:a16="http://schemas.microsoft.com/office/drawing/2014/main" xmlns="" id="{38CC1A9D-6CA0-44C5-AD4C-6D950200E01E}"/>
              </a:ext>
            </a:extLst>
          </p:cNvPr>
          <p:cNvPicPr>
            <a:picLocks noChangeAspect="1"/>
          </p:cNvPicPr>
          <p:nvPr/>
        </p:nvPicPr>
        <p:blipFill>
          <a:blip r:embed="rId3"/>
          <a:stretch>
            <a:fillRect/>
          </a:stretch>
        </p:blipFill>
        <p:spPr>
          <a:xfrm>
            <a:off x="4694274" y="2103120"/>
            <a:ext cx="6430926" cy="3849624"/>
          </a:xfrm>
          <a:prstGeom prst="rect">
            <a:avLst/>
          </a:prstGeom>
        </p:spPr>
      </p:pic>
    </p:spTree>
    <p:extLst>
      <p:ext uri="{BB962C8B-B14F-4D97-AF65-F5344CB8AC3E}">
        <p14:creationId xmlns:p14="http://schemas.microsoft.com/office/powerpoint/2010/main" val="286235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997FF4-459E-4253-9B2B-A92298C44CEF}"/>
              </a:ext>
            </a:extLst>
          </p:cNvPr>
          <p:cNvSpPr>
            <a:spLocks noGrp="1"/>
          </p:cNvSpPr>
          <p:nvPr>
            <p:ph type="title"/>
          </p:nvPr>
        </p:nvSpPr>
        <p:spPr/>
        <p:txBody>
          <a:bodyPr/>
          <a:lstStyle/>
          <a:p>
            <a:r>
              <a:rPr lang="fr-FR" dirty="0"/>
              <a:t>Les familles monoparentales</a:t>
            </a:r>
          </a:p>
        </p:txBody>
      </p:sp>
      <p:sp>
        <p:nvSpPr>
          <p:cNvPr id="3" name="Espace réservé du contenu 2">
            <a:extLst>
              <a:ext uri="{FF2B5EF4-FFF2-40B4-BE49-F238E27FC236}">
                <a16:creationId xmlns:a16="http://schemas.microsoft.com/office/drawing/2014/main" xmlns="" id="{C61868E6-BC19-40AE-A09A-A6ABBF025D5D}"/>
              </a:ext>
            </a:extLst>
          </p:cNvPr>
          <p:cNvSpPr>
            <a:spLocks noGrp="1"/>
          </p:cNvSpPr>
          <p:nvPr>
            <p:ph idx="1"/>
          </p:nvPr>
        </p:nvSpPr>
        <p:spPr>
          <a:xfrm>
            <a:off x="1066800" y="2103120"/>
            <a:ext cx="3736348" cy="3849624"/>
          </a:xfrm>
        </p:spPr>
        <p:txBody>
          <a:bodyPr anchor="ctr" anchorCtr="0"/>
          <a:lstStyle/>
          <a:p>
            <a:pPr marL="0" indent="0" algn="just">
              <a:buNone/>
            </a:pPr>
            <a:r>
              <a:rPr lang="fr-FR" b="1" u="sng" dirty="0"/>
              <a:t>Chiffre clé :</a:t>
            </a:r>
          </a:p>
          <a:p>
            <a:pPr algn="just"/>
            <a:r>
              <a:rPr lang="fr-FR" dirty="0"/>
              <a:t>8% de familles monoparentales sur la Métropole Nantaise</a:t>
            </a:r>
          </a:p>
          <a:p>
            <a:pPr algn="just"/>
            <a:endParaRPr lang="fr-FR" dirty="0"/>
          </a:p>
          <a:p>
            <a:pPr algn="just"/>
            <a:endParaRPr lang="fr-FR" dirty="0"/>
          </a:p>
        </p:txBody>
      </p:sp>
      <p:sp>
        <p:nvSpPr>
          <p:cNvPr id="4" name="Espace réservé du pied de page 3">
            <a:extLst>
              <a:ext uri="{FF2B5EF4-FFF2-40B4-BE49-F238E27FC236}">
                <a16:creationId xmlns:a16="http://schemas.microsoft.com/office/drawing/2014/main" xmlns="" id="{C6A8B42E-9AE3-4BC0-A6C9-1AAF850F66F3}"/>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8C72968C-DA93-4019-BC97-4CDD6C6A5ADC}"/>
              </a:ext>
            </a:extLst>
          </p:cNvPr>
          <p:cNvSpPr>
            <a:spLocks noGrp="1"/>
          </p:cNvSpPr>
          <p:nvPr>
            <p:ph type="sldNum" sz="quarter" idx="12"/>
          </p:nvPr>
        </p:nvSpPr>
        <p:spPr/>
        <p:txBody>
          <a:bodyPr/>
          <a:lstStyle/>
          <a:p>
            <a:fld id="{34B7E4EF-A1BD-40F4-AB7B-04F084DD991D}" type="slidenum">
              <a:rPr lang="en-US" smtClean="0"/>
              <a:t>8</a:t>
            </a:fld>
            <a:endParaRPr lang="en-US"/>
          </a:p>
        </p:txBody>
      </p:sp>
      <p:pic>
        <p:nvPicPr>
          <p:cNvPr id="6" name="Image 5">
            <a:extLst>
              <a:ext uri="{FF2B5EF4-FFF2-40B4-BE49-F238E27FC236}">
                <a16:creationId xmlns:a16="http://schemas.microsoft.com/office/drawing/2014/main" xmlns="" id="{61119D8E-E6C2-4FA0-8BF1-5EBE7E9D6711}"/>
              </a:ext>
            </a:extLst>
          </p:cNvPr>
          <p:cNvPicPr>
            <a:picLocks noChangeAspect="1"/>
          </p:cNvPicPr>
          <p:nvPr/>
        </p:nvPicPr>
        <p:blipFill>
          <a:blip r:embed="rId3"/>
          <a:stretch>
            <a:fillRect/>
          </a:stretch>
        </p:blipFill>
        <p:spPr>
          <a:xfrm>
            <a:off x="4803148" y="2103120"/>
            <a:ext cx="6322052" cy="3855125"/>
          </a:xfrm>
          <a:prstGeom prst="rect">
            <a:avLst/>
          </a:prstGeom>
        </p:spPr>
      </p:pic>
    </p:spTree>
    <p:extLst>
      <p:ext uri="{BB962C8B-B14F-4D97-AF65-F5344CB8AC3E}">
        <p14:creationId xmlns:p14="http://schemas.microsoft.com/office/powerpoint/2010/main" val="37066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F3C24B-051C-4F71-8387-93D8D8582EDA}"/>
              </a:ext>
            </a:extLst>
          </p:cNvPr>
          <p:cNvSpPr>
            <a:spLocks noGrp="1"/>
          </p:cNvSpPr>
          <p:nvPr>
            <p:ph type="title"/>
          </p:nvPr>
        </p:nvSpPr>
        <p:spPr/>
        <p:txBody>
          <a:bodyPr/>
          <a:lstStyle/>
          <a:p>
            <a:r>
              <a:rPr lang="fr-FR" dirty="0"/>
              <a:t>Classe d’âge</a:t>
            </a:r>
          </a:p>
        </p:txBody>
      </p:sp>
      <p:sp>
        <p:nvSpPr>
          <p:cNvPr id="3" name="Espace réservé du contenu 2">
            <a:extLst>
              <a:ext uri="{FF2B5EF4-FFF2-40B4-BE49-F238E27FC236}">
                <a16:creationId xmlns:a16="http://schemas.microsoft.com/office/drawing/2014/main" xmlns="" id="{4265AB30-57EA-4A76-817E-1169EEADE421}"/>
              </a:ext>
            </a:extLst>
          </p:cNvPr>
          <p:cNvSpPr>
            <a:spLocks noGrp="1"/>
          </p:cNvSpPr>
          <p:nvPr>
            <p:ph idx="1"/>
          </p:nvPr>
        </p:nvSpPr>
        <p:spPr>
          <a:xfrm>
            <a:off x="1066800" y="2103120"/>
            <a:ext cx="3829050" cy="3849624"/>
          </a:xfrm>
        </p:spPr>
        <p:txBody>
          <a:bodyPr anchor="ctr" anchorCtr="0"/>
          <a:lstStyle/>
          <a:p>
            <a:pPr marL="0" indent="0" algn="just">
              <a:buNone/>
            </a:pPr>
            <a:r>
              <a:rPr lang="fr-FR" b="1" u="sng" dirty="0"/>
              <a:t>Chiffres clés:</a:t>
            </a:r>
          </a:p>
          <a:p>
            <a:pPr algn="just"/>
            <a:r>
              <a:rPr lang="fr-FR" dirty="0">
                <a:solidFill>
                  <a:srgbClr val="0070C0"/>
                </a:solidFill>
              </a:rPr>
              <a:t>22%</a:t>
            </a:r>
            <a:r>
              <a:rPr lang="fr-FR" dirty="0"/>
              <a:t> de mineurs</a:t>
            </a:r>
          </a:p>
          <a:p>
            <a:pPr algn="just"/>
            <a:r>
              <a:rPr lang="fr-FR" dirty="0">
                <a:solidFill>
                  <a:srgbClr val="FF0000"/>
                </a:solidFill>
              </a:rPr>
              <a:t>27%</a:t>
            </a:r>
            <a:r>
              <a:rPr lang="fr-FR" dirty="0"/>
              <a:t> de 18 – 39 ans</a:t>
            </a:r>
          </a:p>
          <a:p>
            <a:pPr algn="just"/>
            <a:r>
              <a:rPr lang="fr-FR" dirty="0">
                <a:solidFill>
                  <a:srgbClr val="00B050"/>
                </a:solidFill>
              </a:rPr>
              <a:t>32%</a:t>
            </a:r>
            <a:r>
              <a:rPr lang="fr-FR" dirty="0"/>
              <a:t> de 40 - 64 ans</a:t>
            </a:r>
          </a:p>
          <a:p>
            <a:pPr algn="just"/>
            <a:r>
              <a:rPr lang="fr-FR" dirty="0"/>
              <a:t>16% de plus de 64 ans</a:t>
            </a:r>
          </a:p>
          <a:p>
            <a:pPr algn="just"/>
            <a:endParaRPr lang="fr-FR" dirty="0"/>
          </a:p>
          <a:p>
            <a:pPr algn="just"/>
            <a:endParaRPr lang="fr-FR" dirty="0"/>
          </a:p>
        </p:txBody>
      </p:sp>
      <p:sp>
        <p:nvSpPr>
          <p:cNvPr id="4" name="Espace réservé du pied de page 3">
            <a:extLst>
              <a:ext uri="{FF2B5EF4-FFF2-40B4-BE49-F238E27FC236}">
                <a16:creationId xmlns:a16="http://schemas.microsoft.com/office/drawing/2014/main" xmlns="" id="{7CEB123A-9BAD-41E9-82FD-D3332CD3C8AA}"/>
              </a:ext>
            </a:extLst>
          </p:cNvPr>
          <p:cNvSpPr>
            <a:spLocks noGrp="1"/>
          </p:cNvSpPr>
          <p:nvPr>
            <p:ph type="ftr" sz="quarter" idx="11"/>
          </p:nvPr>
        </p:nvSpPr>
        <p:spPr/>
        <p:txBody>
          <a:bodyPr/>
          <a:lstStyle/>
          <a:p>
            <a:r>
              <a:rPr lang="en-US"/>
              <a:t>Mathilde Beucher &amp; Christine Fouque</a:t>
            </a:r>
          </a:p>
        </p:txBody>
      </p:sp>
      <p:sp>
        <p:nvSpPr>
          <p:cNvPr id="5" name="Espace réservé du numéro de diapositive 4">
            <a:extLst>
              <a:ext uri="{FF2B5EF4-FFF2-40B4-BE49-F238E27FC236}">
                <a16:creationId xmlns:a16="http://schemas.microsoft.com/office/drawing/2014/main" xmlns="" id="{C8FF8945-4AD5-43E7-B332-D4A4743749F0}"/>
              </a:ext>
            </a:extLst>
          </p:cNvPr>
          <p:cNvSpPr>
            <a:spLocks noGrp="1"/>
          </p:cNvSpPr>
          <p:nvPr>
            <p:ph type="sldNum" sz="quarter" idx="12"/>
          </p:nvPr>
        </p:nvSpPr>
        <p:spPr/>
        <p:txBody>
          <a:bodyPr/>
          <a:lstStyle/>
          <a:p>
            <a:fld id="{34B7E4EF-A1BD-40F4-AB7B-04F084DD991D}" type="slidenum">
              <a:rPr lang="en-US" smtClean="0"/>
              <a:t>9</a:t>
            </a:fld>
            <a:endParaRPr lang="en-US"/>
          </a:p>
        </p:txBody>
      </p:sp>
      <p:pic>
        <p:nvPicPr>
          <p:cNvPr id="6" name="Image 5">
            <a:extLst>
              <a:ext uri="{FF2B5EF4-FFF2-40B4-BE49-F238E27FC236}">
                <a16:creationId xmlns:a16="http://schemas.microsoft.com/office/drawing/2014/main" xmlns="" id="{E0BFD392-2C05-4E3B-ADE2-2E6B25D5F402}"/>
              </a:ext>
            </a:extLst>
          </p:cNvPr>
          <p:cNvPicPr>
            <a:picLocks noChangeAspect="1"/>
          </p:cNvPicPr>
          <p:nvPr/>
        </p:nvPicPr>
        <p:blipFill>
          <a:blip r:embed="rId3"/>
          <a:stretch>
            <a:fillRect/>
          </a:stretch>
        </p:blipFill>
        <p:spPr>
          <a:xfrm>
            <a:off x="3719574" y="1641489"/>
            <a:ext cx="7405625" cy="4393551"/>
          </a:xfrm>
          <a:prstGeom prst="rect">
            <a:avLst/>
          </a:prstGeom>
        </p:spPr>
      </p:pic>
    </p:spTree>
    <p:extLst>
      <p:ext uri="{BB962C8B-B14F-4D97-AF65-F5344CB8AC3E}">
        <p14:creationId xmlns:p14="http://schemas.microsoft.com/office/powerpoint/2010/main" val="2604974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1836</Words>
  <Application>Microsoft Office PowerPoint</Application>
  <PresentationFormat>Grand écran</PresentationFormat>
  <Paragraphs>155</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Calibri</vt:lpstr>
      <vt:lpstr>Garamond</vt:lpstr>
      <vt:lpstr>Georgia Pro</vt:lpstr>
      <vt:lpstr>Georgia Pro Cond Black</vt:lpstr>
      <vt:lpstr>SavonVTI</vt:lpstr>
      <vt:lpstr>La construction de logements sociaux sur le département de Loire-Atlantique ces dernières années contribue-t-elle à la mixité sociale ?</vt:lpstr>
      <vt:lpstr>Introduction</vt:lpstr>
      <vt:lpstr>Premières mises en location</vt:lpstr>
      <vt:lpstr>Evolution du nombre de nouvelles mises en location par année</vt:lpstr>
      <vt:lpstr>Les ménages pauvres</vt:lpstr>
      <vt:lpstr>La typologie de logement (collectif – immeuble VS individuel – maison)</vt:lpstr>
      <vt:lpstr>Les ménages propriétaires</vt:lpstr>
      <vt:lpstr>Les familles monoparentales</vt:lpstr>
      <vt:lpstr>Classe d’âge</vt:lpstr>
      <vt:lpstr>Répartition des logements sociaux sur la métropole</vt:lpstr>
      <vt:lpstr>Conclusion</vt:lpstr>
      <vt:lpstr>Nos difficultés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construction de logement sociaux sur le département de Loire-Atlantique ces dernières années contribue-t-elle à la mixité sociale ?</dc:title>
  <dc:creator>Mathilde</dc:creator>
  <cp:lastModifiedBy>Christine FOUQUE</cp:lastModifiedBy>
  <cp:revision>33</cp:revision>
  <dcterms:created xsi:type="dcterms:W3CDTF">2020-08-24T16:08:40Z</dcterms:created>
  <dcterms:modified xsi:type="dcterms:W3CDTF">2020-08-28T08:11:21Z</dcterms:modified>
</cp:coreProperties>
</file>