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9" autoAdjust="0"/>
  </p:normalViewPr>
  <p:slideViewPr>
    <p:cSldViewPr snapToGrid="0">
      <p:cViewPr varScale="1">
        <p:scale>
          <a:sx n="97" d="100"/>
          <a:sy n="97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6B1D0-D8B3-4F8F-BE7C-BB27B4E1C500}" type="datetimeFigureOut">
              <a:rPr lang="pl-PL" smtClean="0"/>
              <a:t>12.06.2023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588DC-D5EE-4957-946F-A541E7B18C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63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zkolnictwo.pl/szukaj,Prot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zkolnictwo.pl/szukaj,Platyna" TargetMode="External"/><Relationship Id="rId4" Type="http://schemas.openxmlformats.org/officeDocument/2006/relationships/hyperlink" Target="https://szkolnictwo.pl/szukaj,Mied%C5%BA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M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Makoto_Kobayashi" TargetMode="External"/><Relationship Id="rId7" Type="http://schemas.openxmlformats.org/officeDocument/2006/relationships/hyperlink" Target="https://pl.wikipedia.org/wiki/Nicola_Cabibb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wikipedia.org/wiki/Macierz_Cabibbo-Kobayashiego-Maskawy#cite_note-KM-1" TargetMode="External"/><Relationship Id="rId5" Type="http://schemas.openxmlformats.org/officeDocument/2006/relationships/hyperlink" Target="https://pl.wikipedia.org/wiki/1973" TargetMode="External"/><Relationship Id="rId4" Type="http://schemas.openxmlformats.org/officeDocument/2006/relationships/hyperlink" Target="https://pl.wikipedia.org/wiki/Toshihide_Masukaw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• "BNL" odnosi się do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Brookhaven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National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Laboratory</a:t>
            </a:r>
            <a:br>
              <a:rPr lang="pl-PL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• Odkrycie tego kwarku nie było w pełni oczekiwane, ale po raz pierwszy pokazało istnienie trzech generacji kwarków. Inny kwark trzeciej generacji, czyli kwark górny (top), również został odkryty w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Fermilabie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, ale znacznie później, w 1995 roku.</a:t>
            </a:r>
            <a:br>
              <a:rPr lang="pl-PL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• Symetria CP (ang.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Charge-Parity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) zmiana znaku ładunku (C) oraz zamiana cząstki na jej antycząstkę (P). </a:t>
            </a:r>
            <a:br>
              <a:rPr lang="pl-PL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88DC-D5EE-4957-946F-A541E7B18CE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83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• Fizycy wykorzystali aparaturę na zdjęciu do wykrycia par mionów. Rysunek pokazuje warstwy materiałów użytych do wykrycia cząstek. </a:t>
            </a:r>
          </a:p>
          <a:p>
            <a:r>
              <a:rPr lang="pl-P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• Eksperyment analizował produkty zderzeń wysokoenergetycznych </a:t>
            </a:r>
            <a:r>
              <a:rPr lang="pl-PL" b="0" i="0" u="none" strike="noStrike" dirty="0">
                <a:solidFill>
                  <a:srgbClr val="5587C7"/>
                </a:solidFill>
                <a:effectLst/>
                <a:latin typeface="Verdana" panose="020B0604030504040204" pitchFamily="34" charset="0"/>
                <a:hlinkClick r:id="rId3"/>
              </a:rPr>
              <a:t>protonów</a:t>
            </a:r>
            <a:r>
              <a:rPr lang="pl-P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z tarczami z ciężkich metali ( </a:t>
            </a:r>
            <a:r>
              <a:rPr lang="pl-PL" b="0" i="0" u="none" strike="noStrike" dirty="0">
                <a:solidFill>
                  <a:srgbClr val="5587C7"/>
                </a:solidFill>
                <a:effectLst/>
                <a:latin typeface="Verdana" panose="020B0604030504040204" pitchFamily="34" charset="0"/>
                <a:hlinkClick r:id="rId4"/>
              </a:rPr>
              <a:t>miedź</a:t>
            </a:r>
            <a:r>
              <a:rPr lang="pl-P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pl-PL" b="0" i="0" u="none" strike="noStrike" dirty="0">
                <a:solidFill>
                  <a:srgbClr val="5587C7"/>
                </a:solidFill>
                <a:effectLst/>
                <a:latin typeface="Verdana" panose="020B0604030504040204" pitchFamily="34" charset="0"/>
                <a:hlinkClick r:id="rId5"/>
              </a:rPr>
              <a:t>platyna</a:t>
            </a:r>
            <a:r>
              <a:rPr lang="pl-PL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88DC-D5EE-4957-946F-A541E7B18CE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265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Wykres masy niezmienniczej (inwariantnej) pary </a:t>
            </a:r>
            <a:r>
              <a:rPr lang="pl-PL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ion"/>
              </a:rPr>
              <a:t>mionów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88DC-D5EE-4957-946F-A541E7B18CE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88DC-D5EE-4957-946F-A541E7B18CE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26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Macierz w powyższej postaci dla trzech generacji wraz z jej parametryzacją została pierwszy raz podana przez </a:t>
            </a:r>
            <a:r>
              <a:rPr lang="pl-PL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akoto Kobayashi"/>
              </a:rPr>
              <a:t>Makoto</a:t>
            </a:r>
            <a:r>
              <a:rPr lang="pl-PL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akoto Kobayashi"/>
              </a:rPr>
              <a:t> Kobayashiego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 </a:t>
            </a:r>
            <a:r>
              <a:rPr lang="pl-PL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Toshihide Masukawa"/>
              </a:rPr>
              <a:t>Toshihide</a:t>
            </a:r>
            <a:r>
              <a:rPr lang="pl-PL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Toshihide Masukawa"/>
              </a:rPr>
              <a:t> Maskawę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 pracy opublikowanej w roku </a:t>
            </a:r>
            <a:r>
              <a:rPr lang="pl-PL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1973"/>
              </a:rPr>
              <a:t>1973</a:t>
            </a:r>
            <a:r>
              <a:rPr lang="pl-PL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Stanowiła ona uogólnienie wprowadzonej przez </a:t>
            </a:r>
            <a:r>
              <a:rPr lang="pl-PL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Nicola Cabibbo"/>
              </a:rPr>
              <a:t>Nicolę </a:t>
            </a:r>
            <a:r>
              <a:rPr lang="pl-PL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Nicola Cabibbo"/>
              </a:rPr>
              <a:t>Cabibbo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macierzy mieszania dla dwóch generacji zawierającej tylko jeden wolny parametr zwany </a:t>
            </a:r>
            <a:r>
              <a:rPr lang="pl-PL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kątem </a:t>
            </a:r>
            <a:r>
              <a:rPr lang="pl-PL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Cabibbo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588DC-D5EE-4957-946F-A541E7B18CE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50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2.jp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l.wikipedia.org/wiki/Bottomoni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CFBA09D-C504-0640-410C-594E17AD1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450" y="3994284"/>
            <a:ext cx="3120915" cy="1741874"/>
          </a:xfrm>
        </p:spPr>
        <p:txBody>
          <a:bodyPr anchor="ctr">
            <a:normAutofit/>
          </a:bodyPr>
          <a:lstStyle/>
          <a:p>
            <a:pPr algn="ctr"/>
            <a:r>
              <a:rPr lang="pl-PL" sz="6600" b="1" dirty="0">
                <a:latin typeface="Britannic Bold" panose="020B0903060703020204" pitchFamily="34" charset="0"/>
              </a:rPr>
              <a:t> </a:t>
            </a:r>
            <a:endParaRPr lang="pl-PL" sz="6600" b="1" dirty="0">
              <a:latin typeface="Gotik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Kolorowe krople wody">
            <a:extLst>
              <a:ext uri="{FF2B5EF4-FFF2-40B4-BE49-F238E27FC236}">
                <a16:creationId xmlns:a16="http://schemas.microsoft.com/office/drawing/2014/main" id="{B2829A1A-B4B0-7EF5-49E9-5AA3A840D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6153" r="24518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54A05B4C-4894-02AB-A12E-3B441E1A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13" y="2707576"/>
            <a:ext cx="2298350" cy="512199"/>
          </a:xfrm>
        </p:spPr>
        <p:txBody>
          <a:bodyPr anchor="b">
            <a:normAutofit/>
          </a:bodyPr>
          <a:lstStyle/>
          <a:p>
            <a:pPr algn="r"/>
            <a:r>
              <a:rPr lang="pl-PL" i="1" dirty="0">
                <a:solidFill>
                  <a:schemeClr val="accent3">
                    <a:lumMod val="50000"/>
                  </a:schemeClr>
                </a:solidFill>
              </a:rPr>
              <a:t>Piękny a niski </a:t>
            </a:r>
          </a:p>
        </p:txBody>
      </p:sp>
      <p:pic>
        <p:nvPicPr>
          <p:cNvPr id="6" name="Obraz 5" descr="Obraz zawierający kreskówka&#10;&#10;Opis wygenerowany automatycznie">
            <a:extLst>
              <a:ext uri="{FF2B5EF4-FFF2-40B4-BE49-F238E27FC236}">
                <a16:creationId xmlns:a16="http://schemas.microsoft.com/office/drawing/2014/main" id="{C259081F-9B34-CAE4-557E-AA281A54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2" y="258011"/>
            <a:ext cx="4402741" cy="331526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55F9B4F-FBE2-B60A-2234-39EE3FF192B6}"/>
              </a:ext>
            </a:extLst>
          </p:cNvPr>
          <p:cNvSpPr txBox="1"/>
          <p:nvPr/>
        </p:nvSpPr>
        <p:spPr>
          <a:xfrm>
            <a:off x="9578109" y="6018980"/>
            <a:ext cx="251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000" b="1" i="1" dirty="0">
                <a:solidFill>
                  <a:schemeClr val="bg2">
                    <a:lumMod val="90000"/>
                  </a:schemeClr>
                </a:solidFill>
              </a:rPr>
              <a:t>Zrealizował</a:t>
            </a:r>
          </a:p>
          <a:p>
            <a:pPr algn="r"/>
            <a:r>
              <a:rPr lang="pl-PL" sz="2000" b="1" i="1" dirty="0">
                <a:solidFill>
                  <a:schemeClr val="bg2">
                    <a:lumMod val="90000"/>
                  </a:schemeClr>
                </a:solidFill>
              </a:rPr>
              <a:t>Przemysław Ryś</a:t>
            </a:r>
          </a:p>
        </p:txBody>
      </p:sp>
      <p:pic>
        <p:nvPicPr>
          <p:cNvPr id="43" name="Obraz 42" descr="Obraz zawierający Czcionka, symbol, logo, Grafika&#10;&#10;Opis wygenerowany automatycznie">
            <a:extLst>
              <a:ext uri="{FF2B5EF4-FFF2-40B4-BE49-F238E27FC236}">
                <a16:creationId xmlns:a16="http://schemas.microsoft.com/office/drawing/2014/main" id="{D8C147D3-ADEC-C8CB-979A-4EBC121BB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7" y="4417504"/>
            <a:ext cx="3177815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B66BD-BC8C-0BA9-DADC-E0A2792A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55" y="178753"/>
            <a:ext cx="1726579" cy="366344"/>
          </a:xfrm>
        </p:spPr>
        <p:txBody>
          <a:bodyPr>
            <a:noAutofit/>
          </a:bodyPr>
          <a:lstStyle/>
          <a:p>
            <a:r>
              <a:rPr lang="pl-PL" sz="2400" b="1" dirty="0"/>
              <a:t>Odkrycie</a:t>
            </a:r>
          </a:p>
        </p:txBody>
      </p:sp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5C26EF6-6842-E08D-5DD6-B57B6578C579}"/>
              </a:ext>
            </a:extLst>
          </p:cNvPr>
          <p:cNvSpPr txBox="1"/>
          <p:nvPr/>
        </p:nvSpPr>
        <p:spPr>
          <a:xfrm>
            <a:off x="347247" y="578640"/>
            <a:ext cx="9031127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Przewidziany przez </a:t>
            </a:r>
            <a:r>
              <a:rPr lang="pl-PL" sz="1700" dirty="0">
                <a:solidFill>
                  <a:srgbClr val="92D050"/>
                </a:solidFill>
              </a:rPr>
              <a:t>Makato Kobayashi </a:t>
            </a:r>
            <a:r>
              <a:rPr lang="pl-PL" sz="1700" dirty="0"/>
              <a:t>i </a:t>
            </a:r>
            <a:r>
              <a:rPr lang="pl-PL" sz="1700" dirty="0" err="1">
                <a:solidFill>
                  <a:srgbClr val="92D050"/>
                </a:solidFill>
              </a:rPr>
              <a:t>Toshihide</a:t>
            </a:r>
            <a:r>
              <a:rPr lang="pl-PL" sz="1700" dirty="0">
                <a:solidFill>
                  <a:srgbClr val="92D050"/>
                </a:solidFill>
              </a:rPr>
              <a:t> </a:t>
            </a:r>
            <a:r>
              <a:rPr lang="pl-PL" sz="1700" dirty="0" err="1">
                <a:solidFill>
                  <a:srgbClr val="92D050"/>
                </a:solidFill>
              </a:rPr>
              <a:t>Maskawe</a:t>
            </a:r>
            <a:r>
              <a:rPr lang="pl-PL" sz="1700" dirty="0"/>
              <a:t> w </a:t>
            </a:r>
            <a:r>
              <a:rPr lang="pl-PL" sz="1700" dirty="0">
                <a:solidFill>
                  <a:srgbClr val="FF0000"/>
                </a:solidFill>
              </a:rPr>
              <a:t>1973 r</a:t>
            </a:r>
            <a:r>
              <a:rPr lang="pl-PL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pl-PL" sz="1700" dirty="0">
                <a:solidFill>
                  <a:srgbClr val="FF0000"/>
                </a:solidFill>
              </a:rPr>
              <a:t> </a:t>
            </a:r>
            <a:r>
              <a:rPr lang="pl-PL" sz="1700" dirty="0">
                <a:solidFill>
                  <a:srgbClr val="D2B524"/>
                </a:solidFill>
              </a:rPr>
              <a:t>(NN. 2008 r.)</a:t>
            </a:r>
            <a:r>
              <a:rPr lang="pl-PL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była to próba wyjaśnienia naruszenia symetrii </a:t>
            </a:r>
            <a:r>
              <a:rPr lang="pl-PL" sz="1700" b="1" dirty="0">
                <a:solidFill>
                  <a:srgbClr val="002060"/>
                </a:solidFill>
              </a:rPr>
              <a:t>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Odkryty przez zespół </a:t>
            </a:r>
            <a:r>
              <a:rPr lang="pl-PL" sz="1700" dirty="0" err="1"/>
              <a:t>Fermilab</a:t>
            </a:r>
            <a:r>
              <a:rPr lang="pl-PL" sz="1700" dirty="0"/>
              <a:t> (Leon M. </a:t>
            </a:r>
            <a:r>
              <a:rPr lang="pl-PL" sz="1700" dirty="0" err="1"/>
              <a:t>Lederman</a:t>
            </a:r>
            <a:r>
              <a:rPr lang="pl-PL" sz="1700" dirty="0"/>
              <a:t>) na </a:t>
            </a:r>
            <a:r>
              <a:rPr lang="pl-PL" sz="1700" dirty="0" err="1"/>
              <a:t>Tevatronie</a:t>
            </a:r>
            <a:r>
              <a:rPr lang="pl-PL" sz="1700" dirty="0"/>
              <a:t> (E288) w </a:t>
            </a:r>
            <a:r>
              <a:rPr lang="pl-PL" sz="1700" dirty="0">
                <a:solidFill>
                  <a:srgbClr val="FF0000"/>
                </a:solidFill>
              </a:rPr>
              <a:t>1977 r</a:t>
            </a:r>
            <a:r>
              <a:rPr lang="pl-PL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Odkrycie polegało na wykryciu zderzeń produkujących </a:t>
            </a:r>
            <a:r>
              <a:rPr lang="pl-PL" sz="1700" b="1" dirty="0" err="1"/>
              <a:t>bottomonium</a:t>
            </a:r>
            <a:endParaRPr lang="pl-PL" sz="17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 err="1"/>
              <a:t>Lederman</a:t>
            </a:r>
            <a:r>
              <a:rPr lang="pl-PL" sz="1700" dirty="0"/>
              <a:t> chciał znaleźć bozony </a:t>
            </a:r>
            <a:r>
              <a:rPr lang="pl-PL" sz="1700" b="1" dirty="0"/>
              <a:t>W</a:t>
            </a:r>
            <a:r>
              <a:rPr lang="pl-PL" sz="1700" dirty="0"/>
              <a:t> i </a:t>
            </a:r>
            <a:r>
              <a:rPr lang="pl-PL" sz="1700" b="1" dirty="0"/>
              <a:t>Z</a:t>
            </a:r>
            <a:r>
              <a:rPr lang="pl-PL" sz="1700" dirty="0"/>
              <a:t>. W tamtym czasie wierzono, że mogą mieć masę zaledwie kilku </a:t>
            </a:r>
            <a:r>
              <a:rPr lang="pl-PL" sz="1700" dirty="0" err="1"/>
              <a:t>GeV</a:t>
            </a:r>
            <a:r>
              <a:rPr lang="pl-PL" sz="1700" dirty="0"/>
              <a:t>, dzięki czemu są dostępne w BNL (energia wiązki protonów 28 </a:t>
            </a:r>
            <a:r>
              <a:rPr lang="pl-PL" sz="1700" dirty="0" err="1"/>
              <a:t>GeV</a:t>
            </a:r>
            <a:r>
              <a:rPr lang="pl-PL" sz="17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ela 49">
                <a:extLst>
                  <a:ext uri="{FF2B5EF4-FFF2-40B4-BE49-F238E27FC236}">
                    <a16:creationId xmlns:a16="http://schemas.microsoft.com/office/drawing/2014/main" id="{1B293F00-07DE-A9C8-24E6-BA2E0DBB1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321926"/>
                  </p:ext>
                </p:extLst>
              </p:nvPr>
            </p:nvGraphicFramePr>
            <p:xfrm>
              <a:off x="9378376" y="2140721"/>
              <a:ext cx="2691704" cy="1753553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45852">
                      <a:extLst>
                        <a:ext uri="{9D8B030D-6E8A-4147-A177-3AD203B41FA5}">
                          <a16:colId xmlns:a16="http://schemas.microsoft.com/office/drawing/2014/main" val="2312297367"/>
                        </a:ext>
                      </a:extLst>
                    </a:gridCol>
                    <a:gridCol w="1345852">
                      <a:extLst>
                        <a:ext uri="{9D8B030D-6E8A-4147-A177-3AD203B41FA5}">
                          <a16:colId xmlns:a16="http://schemas.microsoft.com/office/drawing/2014/main" val="7633927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sz="1400" b="1" dirty="0"/>
                            <a:t>Generacja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b="1" dirty="0"/>
                            <a:t>III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93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l-PL" sz="1400" b="1" dirty="0"/>
                            <a:t>Spin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705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pl-PL" sz="1400" b="1" dirty="0"/>
                            <a:t>Ładunek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b="1" dirty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l-PL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pl-PL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pl-PL" sz="1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endParaRPr lang="pl-PL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935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l-PL" sz="1400" b="1" dirty="0"/>
                            <a:t>Masa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e>
                                  <m:sub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  <m:sup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sup>
                                </m:sSubSup>
                                <m:f>
                                  <m:fPr>
                                    <m:ctrlPr>
                                      <a:rPr lang="pl-PL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400" b="1" i="0" smtClean="0">
                                        <a:latin typeface="Cambria Math" panose="02040503050406030204" pitchFamily="18" charset="0"/>
                                      </a:rPr>
                                      <m:t>𝐆𝐞𝐕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l-PL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14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pl-PL" sz="1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l-PL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740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ela 49">
                <a:extLst>
                  <a:ext uri="{FF2B5EF4-FFF2-40B4-BE49-F238E27FC236}">
                    <a16:creationId xmlns:a16="http://schemas.microsoft.com/office/drawing/2014/main" id="{1B293F00-07DE-A9C8-24E6-BA2E0DBB1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321926"/>
                  </p:ext>
                </p:extLst>
              </p:nvPr>
            </p:nvGraphicFramePr>
            <p:xfrm>
              <a:off x="9378376" y="2140721"/>
              <a:ext cx="2691704" cy="1753553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45852">
                      <a:extLst>
                        <a:ext uri="{9D8B030D-6E8A-4147-A177-3AD203B41FA5}">
                          <a16:colId xmlns:a16="http://schemas.microsoft.com/office/drawing/2014/main" val="2312297367"/>
                        </a:ext>
                      </a:extLst>
                    </a:gridCol>
                    <a:gridCol w="1345852">
                      <a:extLst>
                        <a:ext uri="{9D8B030D-6E8A-4147-A177-3AD203B41FA5}">
                          <a16:colId xmlns:a16="http://schemas.microsoft.com/office/drawing/2014/main" val="7633927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sz="1400" b="1" dirty="0"/>
                            <a:t>Generacja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b="1" dirty="0"/>
                            <a:t>III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930767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l-PL" sz="1400" b="1" dirty="0"/>
                            <a:t>Spin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7778" r="-905" b="-1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705572"/>
                      </a:ext>
                    </a:extLst>
                  </a:tr>
                  <a:tr h="39960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ts val="100"/>
                            </a:spcBef>
                          </a:pPr>
                          <a:r>
                            <a:rPr lang="pl-PL" sz="1400" b="1" dirty="0"/>
                            <a:t>Ładunek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1538" r="-90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935883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l-PL" sz="1400" b="1" dirty="0"/>
                            <a:t>Masa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58025" r="-905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740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" name="Obraz 50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B29066B4-01CA-C72E-2D6E-C4DD6F6A3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0" y="180147"/>
            <a:ext cx="1544286" cy="1885959"/>
          </a:xfrm>
          <a:prstGeom prst="rect">
            <a:avLst/>
          </a:prstGeom>
        </p:spPr>
      </p:pic>
      <p:sp>
        <p:nvSpPr>
          <p:cNvPr id="52" name="pole tekstowe 51">
            <a:extLst>
              <a:ext uri="{FF2B5EF4-FFF2-40B4-BE49-F238E27FC236}">
                <a16:creationId xmlns:a16="http://schemas.microsoft.com/office/drawing/2014/main" id="{2400E932-6213-8D76-BBD3-C3731D05A32C}"/>
              </a:ext>
            </a:extLst>
          </p:cNvPr>
          <p:cNvSpPr txBox="1"/>
          <p:nvPr/>
        </p:nvSpPr>
        <p:spPr>
          <a:xfrm>
            <a:off x="160043" y="6508774"/>
            <a:ext cx="11587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/>
              <a:t>W </a:t>
            </a:r>
            <a:r>
              <a:rPr lang="pl-PL" sz="1300" dirty="0">
                <a:solidFill>
                  <a:srgbClr val="FF0000"/>
                </a:solidFill>
              </a:rPr>
              <a:t>1975 r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pl-PL" sz="1300" dirty="0"/>
              <a:t> </a:t>
            </a:r>
            <a:r>
              <a:rPr lang="pl-PL" sz="1300" dirty="0" err="1">
                <a:solidFill>
                  <a:srgbClr val="92D050"/>
                </a:solidFill>
              </a:rPr>
              <a:t>Haim</a:t>
            </a:r>
            <a:r>
              <a:rPr lang="pl-PL" sz="1300" dirty="0">
                <a:solidFill>
                  <a:srgbClr val="92D050"/>
                </a:solidFill>
              </a:rPr>
              <a:t> </a:t>
            </a:r>
            <a:r>
              <a:rPr lang="pl-PL" sz="1300" dirty="0" err="1">
                <a:solidFill>
                  <a:srgbClr val="92D050"/>
                </a:solidFill>
              </a:rPr>
              <a:t>Hararii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300" dirty="0"/>
              <a:t>wprowadził inną nazwę z uwagi na symetrię w modelu, ponieważ są kwarki </a:t>
            </a:r>
            <a:r>
              <a:rPr lang="pl-PL" sz="1300" b="1" dirty="0" err="1">
                <a:solidFill>
                  <a:srgbClr val="FF0000"/>
                </a:solidFill>
              </a:rPr>
              <a:t>up</a:t>
            </a:r>
            <a:r>
              <a:rPr lang="pl-PL" sz="1300" dirty="0"/>
              <a:t> i </a:t>
            </a:r>
            <a:r>
              <a:rPr lang="pl-PL" sz="1300" b="1" dirty="0">
                <a:solidFill>
                  <a:srgbClr val="0070C0"/>
                </a:solidFill>
              </a:rPr>
              <a:t>down</a:t>
            </a:r>
            <a:r>
              <a:rPr lang="pl-PL" sz="1300" dirty="0"/>
              <a:t>, tak do kwarka </a:t>
            </a:r>
            <a:r>
              <a:rPr lang="pl-PL" sz="1300" b="1" dirty="0">
                <a:solidFill>
                  <a:srgbClr val="FF0000"/>
                </a:solidFill>
              </a:rPr>
              <a:t>top</a:t>
            </a:r>
            <a:r>
              <a:rPr lang="pl-PL" sz="1300" dirty="0"/>
              <a:t> pasuje </a:t>
            </a:r>
            <a:r>
              <a:rPr lang="pl-PL" sz="1300" b="1" dirty="0" err="1">
                <a:solidFill>
                  <a:srgbClr val="0070C0"/>
                </a:solidFill>
              </a:rPr>
              <a:t>bottom</a:t>
            </a:r>
            <a:r>
              <a:rPr lang="pl-PL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pl-PL" sz="1300" dirty="0"/>
              <a:t>  </a:t>
            </a:r>
            <a:endParaRPr lang="pl-PL" sz="1300" b="1" i="1" dirty="0"/>
          </a:p>
        </p:txBody>
      </p:sp>
      <p:sp>
        <p:nvSpPr>
          <p:cNvPr id="53" name="Strzałka: w prawo 52">
            <a:extLst>
              <a:ext uri="{FF2B5EF4-FFF2-40B4-BE49-F238E27FC236}">
                <a16:creationId xmlns:a16="http://schemas.microsoft.com/office/drawing/2014/main" id="{50883A58-37D9-7E23-935F-CA7CEC3E6B6C}"/>
              </a:ext>
            </a:extLst>
          </p:cNvPr>
          <p:cNvSpPr/>
          <p:nvPr/>
        </p:nvSpPr>
        <p:spPr>
          <a:xfrm>
            <a:off x="347247" y="207945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62BC2576-140D-12D8-2CB4-168545CADC02}"/>
              </a:ext>
            </a:extLst>
          </p:cNvPr>
          <p:cNvSpPr txBox="1">
            <a:spLocks/>
          </p:cNvSpPr>
          <p:nvPr/>
        </p:nvSpPr>
        <p:spPr>
          <a:xfrm>
            <a:off x="961754" y="3255823"/>
            <a:ext cx="2192924" cy="366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b="1" dirty="0"/>
              <a:t>Własności</a:t>
            </a:r>
          </a:p>
        </p:txBody>
      </p:sp>
      <p:sp>
        <p:nvSpPr>
          <p:cNvPr id="55" name="Strzałka: w prawo 54">
            <a:extLst>
              <a:ext uri="{FF2B5EF4-FFF2-40B4-BE49-F238E27FC236}">
                <a16:creationId xmlns:a16="http://schemas.microsoft.com/office/drawing/2014/main" id="{F1A7C158-3263-9927-76A3-2CB76B26FE41}"/>
              </a:ext>
            </a:extLst>
          </p:cNvPr>
          <p:cNvSpPr/>
          <p:nvPr/>
        </p:nvSpPr>
        <p:spPr>
          <a:xfrm>
            <a:off x="347247" y="3279676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D7A5DCA-0734-9E8F-27C6-59B26A52A036}"/>
              </a:ext>
            </a:extLst>
          </p:cNvPr>
          <p:cNvSpPr txBox="1"/>
          <p:nvPr/>
        </p:nvSpPr>
        <p:spPr>
          <a:xfrm>
            <a:off x="347247" y="3640395"/>
            <a:ext cx="9150714" cy="200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Jego masa jest ~4 razy większa od masy protonu (kwarki stanowią 1%)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Wyjątkowo niskie tempo przejścia do kwarków o niższej masie (prawie tylko </a:t>
            </a:r>
            <a:r>
              <a:rPr lang="pl-PL" sz="1700" b="1" dirty="0">
                <a:solidFill>
                  <a:srgbClr val="FF0000"/>
                </a:solidFill>
              </a:rPr>
              <a:t>u</a:t>
            </a:r>
            <a:r>
              <a:rPr lang="pl-PL" sz="1700" dirty="0"/>
              <a:t> &amp; </a:t>
            </a:r>
            <a:r>
              <a:rPr lang="pl-PL" sz="1700" b="1" dirty="0">
                <a:solidFill>
                  <a:srgbClr val="FFC000"/>
                </a:solidFill>
              </a:rPr>
              <a:t>c</a:t>
            </a:r>
            <a:r>
              <a:rPr lang="pl-PL" sz="1700" dirty="0"/>
              <a:t>; </a:t>
            </a:r>
            <a:r>
              <a:rPr lang="pl-PL" sz="1700" dirty="0" err="1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pl-PL" sz="17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Produkt prawie wszystkich rozpadów kwarków górnych (</a:t>
            </a:r>
            <a:r>
              <a:rPr lang="pl-PL" sz="1700" b="1" dirty="0">
                <a:solidFill>
                  <a:srgbClr val="002060"/>
                </a:solidFill>
              </a:rPr>
              <a:t>t</a:t>
            </a:r>
            <a:r>
              <a:rPr lang="pl-PL" sz="17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Częsty produkt rozpadu </a:t>
            </a:r>
            <a:r>
              <a:rPr lang="pl-PL" sz="1700" b="1" dirty="0"/>
              <a:t>bozonu</a:t>
            </a:r>
            <a:r>
              <a:rPr lang="pl-PL" sz="1700" dirty="0"/>
              <a:t> </a:t>
            </a:r>
            <a:r>
              <a:rPr lang="pl-PL" sz="1700" b="1" dirty="0" err="1"/>
              <a:t>Higgsa</a:t>
            </a:r>
            <a:endParaRPr lang="pl-PL" sz="17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700" b="1" dirty="0"/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9033DEC-B84C-C434-B1D9-EBE224EC10F6}"/>
              </a:ext>
            </a:extLst>
          </p:cNvPr>
          <p:cNvSpPr txBox="1"/>
          <p:nvPr/>
        </p:nvSpPr>
        <p:spPr>
          <a:xfrm>
            <a:off x="160043" y="6294682"/>
            <a:ext cx="11587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/>
              <a:t>W </a:t>
            </a:r>
            <a:r>
              <a:rPr lang="pl-PL" sz="1300" dirty="0">
                <a:solidFill>
                  <a:srgbClr val="FF0000"/>
                </a:solidFill>
              </a:rPr>
              <a:t>1970 r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pl-PL" sz="1300" dirty="0"/>
              <a:t> </a:t>
            </a:r>
            <a:r>
              <a:rPr lang="pl-PL" sz="1300" dirty="0">
                <a:solidFill>
                  <a:srgbClr val="92D050"/>
                </a:solidFill>
              </a:rPr>
              <a:t>Sheldon Lee </a:t>
            </a:r>
            <a:r>
              <a:rPr lang="pl-PL" sz="1300" dirty="0" err="1">
                <a:solidFill>
                  <a:srgbClr val="92D050"/>
                </a:solidFill>
              </a:rPr>
              <a:t>Glashow</a:t>
            </a:r>
            <a:r>
              <a:rPr lang="pl-PL" sz="1300" dirty="0">
                <a:solidFill>
                  <a:srgbClr val="92D050"/>
                </a:solidFill>
              </a:rPr>
              <a:t> 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zaproponował</a:t>
            </a:r>
            <a:r>
              <a:rPr lang="pl-PL" sz="1300" dirty="0"/>
              <a:t> nazwę </a:t>
            </a:r>
            <a:r>
              <a:rPr lang="pl-PL" sz="1300" b="1" dirty="0" err="1">
                <a:solidFill>
                  <a:srgbClr val="7030A0"/>
                </a:solidFill>
              </a:rPr>
              <a:t>beauty</a:t>
            </a:r>
            <a:r>
              <a:rPr lang="pl-PL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dla </a:t>
            </a:r>
            <a:r>
              <a:rPr lang="pl-PL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l-PL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 uwagi na bardziej przystępne nazwy dla osób spoza środowiska fizyki cząstek. </a:t>
            </a:r>
            <a:r>
              <a:rPr lang="pl-PL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300" dirty="0"/>
              <a:t>  </a:t>
            </a:r>
            <a:endParaRPr lang="pl-PL" sz="1300" b="1" i="1" dirty="0"/>
          </a:p>
        </p:txBody>
      </p:sp>
      <p:pic>
        <p:nvPicPr>
          <p:cNvPr id="62" name="Obraz 61" descr="Obraz zawierający Grafika, zrzut ekranu, Wielobarwność, design&#10;&#10;Opis wygenerowany automatycznie">
            <a:extLst>
              <a:ext uri="{FF2B5EF4-FFF2-40B4-BE49-F238E27FC236}">
                <a16:creationId xmlns:a16="http://schemas.microsoft.com/office/drawing/2014/main" id="{69D1F7D0-D73C-CCF1-ADA6-092AB572F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04" y="3863042"/>
            <a:ext cx="2979576" cy="2413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id="{771B7101-B9FF-935E-C1F1-706E8BAE2F58}"/>
                  </a:ext>
                </a:extLst>
              </p:cNvPr>
              <p:cNvSpPr txBox="1"/>
              <p:nvPr/>
            </p:nvSpPr>
            <p:spPr>
              <a:xfrm>
                <a:off x="160043" y="5633638"/>
                <a:ext cx="9676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sz="1800" dirty="0"/>
                  <a:t>Bezpośrednie łamanie CP zaobserwowano </a:t>
                </a:r>
                <a:r>
                  <a:rPr lang="pl-PL" sz="1800" u="sng" dirty="0"/>
                  <a:t>jedynie</a:t>
                </a:r>
                <a:r>
                  <a:rPr lang="pl-PL" sz="1800" dirty="0"/>
                  <a:t> w rozpadach mezonów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800" dirty="0"/>
                  <a:t> oraz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id="{771B7101-B9FF-935E-C1F1-706E8BAE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3" y="5633638"/>
                <a:ext cx="9676040" cy="369332"/>
              </a:xfrm>
              <a:prstGeom prst="rect">
                <a:avLst/>
              </a:prstGeom>
              <a:blipFill>
                <a:blip r:embed="rId7"/>
                <a:stretch>
                  <a:fillRect l="-504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0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zrzut ekranu, tekst&#10;&#10;Opis wygenerowany automatycznie">
            <a:extLst>
              <a:ext uri="{FF2B5EF4-FFF2-40B4-BE49-F238E27FC236}">
                <a16:creationId xmlns:a16="http://schemas.microsoft.com/office/drawing/2014/main" id="{F3684297-9454-3ED4-12CD-0AF9E95F9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70" y="0"/>
            <a:ext cx="4761456" cy="63767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0B66BD-BC8C-0BA9-DADC-E0A2792A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77" y="180733"/>
            <a:ext cx="2126766" cy="468367"/>
          </a:xfrm>
        </p:spPr>
        <p:txBody>
          <a:bodyPr>
            <a:noAutofit/>
          </a:bodyPr>
          <a:lstStyle/>
          <a:p>
            <a:r>
              <a:rPr lang="pl-PL" sz="2800" b="1" dirty="0"/>
              <a:t>Aparatura</a:t>
            </a:r>
          </a:p>
        </p:txBody>
      </p:sp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33BAF2FA-6C63-9DFD-0477-49CE4153E436}"/>
              </a:ext>
            </a:extLst>
          </p:cNvPr>
          <p:cNvSpPr/>
          <p:nvPr/>
        </p:nvSpPr>
        <p:spPr>
          <a:xfrm>
            <a:off x="217869" y="315403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EDFF9A6-05A8-61E9-CB04-DC8B7EC8CA83}"/>
              </a:ext>
            </a:extLst>
          </p:cNvPr>
          <p:cNvSpPr txBox="1"/>
          <p:nvPr/>
        </p:nvSpPr>
        <p:spPr>
          <a:xfrm>
            <a:off x="525122" y="783770"/>
            <a:ext cx="6776348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 celu przygotowania detektora do poszukiwania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dimionów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 interakcjach, zastosowano absorbery w celu wchłaniania resztek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hadronowych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które były bardzo wrażliwe na tego typu zjawiska. Niestety, absorbery te stwarzały problemy i powodowały wielokrotne rozpraszanie.</a:t>
            </a:r>
          </a:p>
          <a:p>
            <a:pPr>
              <a:lnSpc>
                <a:spcPct val="150000"/>
              </a:lnSpc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Aby rozwiązać ten problem, umieszczono najgęstszy absorber w pobliżu punktu interakcji, a absorbery o mniejszej liczbie atomowej dalej wzdłuż trasy cząstek. To spowodowało rozmycie pomiaru kąta produkcji, ale nie wpłynęło znacząco na dokładność pomiaru pędu.</a:t>
            </a:r>
          </a:p>
          <a:p>
            <a:pPr>
              <a:lnSpc>
                <a:spcPct val="150000"/>
              </a:lnSpc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Dodatkowo, zmodernizowano skrzynkę docelową, która była absorberem z berylu, na możliwość jej wymiany dla absorberów z berylu, miedzi i wolframu.</a:t>
            </a:r>
          </a:p>
          <a:p>
            <a:endParaRPr lang="pl-PL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l-PL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pl-PL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pl-PL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 dniu 20 maja o godzinie około 23:00 doszło do awarii bocznika magnetycznego, co spowodowało niebezpieczny pożar. Powstały dym, zawierający chlorek i fluor, wypełnił wnętrze eksperymentu, pokrywając elektronikę resztkami. Na szczęście profesor </a:t>
            </a:r>
            <a:r>
              <a:rPr lang="pl-PL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Lederman</a:t>
            </a:r>
            <a:r>
              <a:rPr lang="pl-PL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znał holenderskiego eksperta od ratownictwa, który wcześniej naprawił podobny problem w CERN. Niestety, ekspert ten miał trudności z uzyskaniem wizy. Jednak dzięki staraniom profesora </a:t>
            </a:r>
            <a:r>
              <a:rPr lang="pl-PL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Ledermana</a:t>
            </a:r>
            <a:r>
              <a:rPr lang="pl-PL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wysokiemu urzędnikowi w lokalnej ambasadzie, który był absolwentem Columbii, udało się przekonać do udzielenia pomocy. Elektronika została wyczyszczona, a eksperyment został uratowany.</a:t>
            </a:r>
            <a:endParaRPr lang="pl-PL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Obraz 9" descr="Obraz zawierający Czcionka, typografia, pismo odręczne, kaligrafia&#10;&#10;Opis wygenerowany automatycznie">
            <a:extLst>
              <a:ext uri="{FF2B5EF4-FFF2-40B4-BE49-F238E27FC236}">
                <a16:creationId xmlns:a16="http://schemas.microsoft.com/office/drawing/2014/main" id="{51DA4E00-94CF-AA37-48BC-BA386D1FE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69" y="4431969"/>
            <a:ext cx="3399765" cy="6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B66BD-BC8C-0BA9-DADC-E0A2792A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359" y="725952"/>
            <a:ext cx="45719" cy="326994"/>
          </a:xfrm>
        </p:spPr>
        <p:txBody>
          <a:bodyPr>
            <a:normAutofit fontScale="90000"/>
          </a:bodyPr>
          <a:lstStyle/>
          <a:p>
            <a:r>
              <a:rPr lang="pl-PL" dirty="0"/>
              <a:t> </a:t>
            </a:r>
          </a:p>
        </p:txBody>
      </p:sp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8125D9AF-02C9-1FE0-D2CD-9C5A8C7BC09D}"/>
              </a:ext>
            </a:extLst>
          </p:cNvPr>
          <p:cNvSpPr txBox="1">
            <a:spLocks/>
          </p:cNvSpPr>
          <p:nvPr/>
        </p:nvSpPr>
        <p:spPr>
          <a:xfrm>
            <a:off x="832376" y="180733"/>
            <a:ext cx="3955933" cy="468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/>
              <a:t>„</a:t>
            </a:r>
            <a:r>
              <a:rPr lang="pl-PL" sz="2800" b="1" dirty="0" err="1"/>
              <a:t>Oops</a:t>
            </a:r>
            <a:r>
              <a:rPr lang="pl-PL" sz="2800" b="1" dirty="0"/>
              <a:t>-Leon”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6CAAC557-3072-B98F-C0F0-B01B5328FA1A}"/>
              </a:ext>
            </a:extLst>
          </p:cNvPr>
          <p:cNvSpPr/>
          <p:nvPr/>
        </p:nvSpPr>
        <p:spPr>
          <a:xfrm>
            <a:off x="217869" y="315403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7A3D65F-B451-2AC1-9BA5-67319E7C6150}"/>
                  </a:ext>
                </a:extLst>
              </p:cNvPr>
              <p:cNvSpPr txBox="1"/>
              <p:nvPr/>
            </p:nvSpPr>
            <p:spPr>
              <a:xfrm>
                <a:off x="634182" y="889449"/>
                <a:ext cx="7998542" cy="480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 styczniu 1976 r. ten sam zespół eksperymentu E288 doniósł o odkryciu nowej cząstki o masie około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6</m:t>
                    </m:r>
                    <m:f>
                      <m:fPr>
                        <m:ctrlPr>
                          <a:rPr lang="pl-PL" sz="15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1500" b="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GeV</m:t>
                        </m:r>
                      </m:num>
                      <m:den>
                        <m:sSup>
                          <m:sSupPr>
                            <m:ctrlPr>
                              <a:rPr lang="pl-PL" sz="15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pl-PL" sz="15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𝑐</m:t>
                            </m:r>
                          </m:e>
                          <m:sup>
                            <m:r>
                              <a:rPr lang="pl-PL" sz="1500" b="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, z analizy masy inwariantnej par elektron-pozyton produkowanych ze zderzeń protonów z tarczą berylową.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Na wykresie zaobserwowano skupienie przypadków w okolicach 6 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GeV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, co wydawało się potencjalnym odkryciem nowej cząstki. Prawdopodobieństwo, że takie skupienie jest wynikiem przypadku, oszacowano na poniżej 2%. Zespół postanowił więc opublikować doniesienie o potencjalnym odkryciu.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Jednak po zebraniu dalszych danych przez kolejne miesiące okazało się, że skupienie było wynikiem mało prawdopodobnego przypadku. Zespół musiał więc cofnąć swoje doniesienie. Fikcyjna „cząstka" została żartobliwie nazwana „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Oops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-Leon", co było grą słów z imieniem lidera zespołu i brzmiało podobnie do „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Upsilon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”.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Ta historia prawdopodobnie przyczyniła się do opóźnienia ogłoszenia rzeczywistego odkrycia cząstki ϒ. Już w listopadzie 1976 roku zespół zauważył skupienie przypadków wokół 9,5 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GeV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, które miało większe znaczenie statystyczne niż „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Oops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-Leon". Jednak zespół postanowił poczekać na wyniki planowanych pomiarów w pierwszej połowie 1977 roku przy większej intensywności wiązki cząstek. Dopiero gdy te pomiary potwierdziły istnienie cząstki, zespół zdecydował się na publikację odkrycia.</a:t>
                </a:r>
                <a:endParaRPr lang="pl-PL" sz="1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7A3D65F-B451-2AC1-9BA5-67319E7C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2" y="889449"/>
                <a:ext cx="7998542" cy="4807213"/>
              </a:xfrm>
              <a:prstGeom prst="rect">
                <a:avLst/>
              </a:prstGeom>
              <a:blipFill>
                <a:blip r:embed="rId3"/>
                <a:stretch>
                  <a:fillRect l="-229" t="-254" r="-229" b="-50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az 9" descr="Obraz zawierający szkic, linia, rysowanie, diagram&#10;&#10;Opis wygenerowany automatycznie">
            <a:extLst>
              <a:ext uri="{FF2B5EF4-FFF2-40B4-BE49-F238E27FC236}">
                <a16:creationId xmlns:a16="http://schemas.microsoft.com/office/drawing/2014/main" id="{20870E6B-B857-CA7A-D4B3-DFD0DDE61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37" y="3114272"/>
            <a:ext cx="3489090" cy="2794051"/>
          </a:xfrm>
          <a:prstGeom prst="rect">
            <a:avLst/>
          </a:prstGeom>
        </p:spPr>
      </p:pic>
      <p:pic>
        <p:nvPicPr>
          <p:cNvPr id="15" name="Obraz 14" descr="Obraz zawierający osoba, ubrania, czarne i białe, ssak&#10;&#10;Opis wygenerowany automatycznie">
            <a:extLst>
              <a:ext uri="{FF2B5EF4-FFF2-40B4-BE49-F238E27FC236}">
                <a16:creationId xmlns:a16="http://schemas.microsoft.com/office/drawing/2014/main" id="{E313D9D9-515E-D6E4-96D6-51FFC737E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827" y="180733"/>
            <a:ext cx="2348304" cy="27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szkic, rysowanie, diagram, pismo odręczne&#10;&#10;Opis wygenerowany automatycznie">
            <a:extLst>
              <a:ext uri="{FF2B5EF4-FFF2-40B4-BE49-F238E27FC236}">
                <a16:creationId xmlns:a16="http://schemas.microsoft.com/office/drawing/2014/main" id="{FBFC88FD-F2F9-A071-8BAF-F1A519AE6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18" y="18366"/>
            <a:ext cx="4273582" cy="6317779"/>
          </a:xfrm>
          <a:prstGeom prst="rect">
            <a:avLst/>
          </a:prstGeom>
        </p:spPr>
      </p:pic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4.</a:t>
            </a:r>
          </a:p>
        </p:txBody>
      </p:sp>
      <p:pic>
        <p:nvPicPr>
          <p:cNvPr id="3" name="Obraz 2" descr="Obraz zawierający krąg, Wielobarwność, kula&#10;&#10;Opis wygenerowany automatycznie">
            <a:extLst>
              <a:ext uri="{FF2B5EF4-FFF2-40B4-BE49-F238E27FC236}">
                <a16:creationId xmlns:a16="http://schemas.microsoft.com/office/drawing/2014/main" id="{430BA483-C5E0-86F9-EA31-1C7D69FB5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5201754"/>
            <a:ext cx="1402862" cy="1374092"/>
          </a:xfrm>
          <a:prstGeom prst="rect">
            <a:avLst/>
          </a:prstGeom>
        </p:spPr>
      </p:pic>
      <p:sp>
        <p:nvSpPr>
          <p:cNvPr id="10" name="Strzałka: w lewo 9">
            <a:extLst>
              <a:ext uri="{FF2B5EF4-FFF2-40B4-BE49-F238E27FC236}">
                <a16:creationId xmlns:a16="http://schemas.microsoft.com/office/drawing/2014/main" id="{406EC8F2-8A58-BDA2-9783-584A17F17A83}"/>
              </a:ext>
            </a:extLst>
          </p:cNvPr>
          <p:cNvSpPr/>
          <p:nvPr/>
        </p:nvSpPr>
        <p:spPr>
          <a:xfrm rot="10800000">
            <a:off x="1791952" y="5888800"/>
            <a:ext cx="1312542" cy="16752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49CBE71-6719-A62F-123F-3420BE40ED08}"/>
                  </a:ext>
                </a:extLst>
              </p:cNvPr>
              <p:cNvSpPr txBox="1"/>
              <p:nvPr/>
            </p:nvSpPr>
            <p:spPr>
              <a:xfrm>
                <a:off x="715726" y="5704134"/>
                <a:ext cx="4055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acc>
                        <m:accPr>
                          <m:chr m:val="̅"/>
                          <m:ctrlPr>
                            <a:rPr lang="pl-PL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pl-PL" sz="2400" b="1" dirty="0"/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49CBE71-6719-A62F-123F-3420BE40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26" y="5704134"/>
                <a:ext cx="405560" cy="369332"/>
              </a:xfrm>
              <a:prstGeom prst="rect">
                <a:avLst/>
              </a:prstGeom>
              <a:blipFill>
                <a:blip r:embed="rId6"/>
                <a:stretch>
                  <a:fillRect l="-10448" r="-61194" b="-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7DB26B0C-62DF-7822-1A3F-58753788A149}"/>
                  </a:ext>
                </a:extLst>
              </p:cNvPr>
              <p:cNvSpPr txBox="1"/>
              <p:nvPr/>
            </p:nvSpPr>
            <p:spPr>
              <a:xfrm>
                <a:off x="10726781" y="2309773"/>
                <a:ext cx="674891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sz="2000" b="1" i="1" dirty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pl-PL" sz="2000" b="1" i="1" dirty="0"/>
              </a:p>
            </p:txBody>
          </p:sp>
        </mc:Choice>
        <mc:Fallback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7DB26B0C-62DF-7822-1A3F-58753788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781" y="2309773"/>
                <a:ext cx="674891" cy="407227"/>
              </a:xfrm>
              <a:prstGeom prst="rect">
                <a:avLst/>
              </a:prstGeom>
              <a:blipFill>
                <a:blip r:embed="rId7"/>
                <a:stretch>
                  <a:fillRect l="-10000" t="-7463" r="-11818" b="-253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3DA9ECA-D66D-8CF1-3781-D4253A29B8E8}"/>
              </a:ext>
            </a:extLst>
          </p:cNvPr>
          <p:cNvSpPr txBox="1"/>
          <p:nvPr/>
        </p:nvSpPr>
        <p:spPr>
          <a:xfrm>
            <a:off x="1961551" y="5611434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Z analogii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7F60ACC-3068-925A-234C-F786B6A59664}"/>
              </a:ext>
            </a:extLst>
          </p:cNvPr>
          <p:cNvSpPr/>
          <p:nvPr/>
        </p:nvSpPr>
        <p:spPr>
          <a:xfrm>
            <a:off x="9847385" y="2168414"/>
            <a:ext cx="414207" cy="1157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ygięta w górę 17">
            <a:extLst>
              <a:ext uri="{FF2B5EF4-FFF2-40B4-BE49-F238E27FC236}">
                <a16:creationId xmlns:a16="http://schemas.microsoft.com/office/drawing/2014/main" id="{D496CC6F-6254-94DA-0B19-1747A020B17F}"/>
              </a:ext>
            </a:extLst>
          </p:cNvPr>
          <p:cNvSpPr/>
          <p:nvPr/>
        </p:nvSpPr>
        <p:spPr>
          <a:xfrm>
            <a:off x="10261592" y="2717000"/>
            <a:ext cx="741353" cy="237215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ytuł 19">
            <a:extLst>
              <a:ext uri="{FF2B5EF4-FFF2-40B4-BE49-F238E27FC236}">
                <a16:creationId xmlns:a16="http://schemas.microsoft.com/office/drawing/2014/main" id="{EBD69DFB-A639-476F-A45E-9C28E638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520" y="96417"/>
            <a:ext cx="1695397" cy="199025"/>
          </a:xfrm>
        </p:spPr>
        <p:txBody>
          <a:bodyPr>
            <a:normAutofit fontScale="90000"/>
          </a:bodyPr>
          <a:lstStyle/>
          <a:p>
            <a:r>
              <a:rPr lang="pl-PL" dirty="0"/>
              <a:t> </a:t>
            </a:r>
          </a:p>
        </p:txBody>
      </p:sp>
      <p:sp>
        <p:nvSpPr>
          <p:cNvPr id="21" name="Tytuł 1">
            <a:extLst>
              <a:ext uri="{FF2B5EF4-FFF2-40B4-BE49-F238E27FC236}">
                <a16:creationId xmlns:a16="http://schemas.microsoft.com/office/drawing/2014/main" id="{369B9618-BFC2-92E5-DE2F-4D92FF9B64E2}"/>
              </a:ext>
            </a:extLst>
          </p:cNvPr>
          <p:cNvSpPr txBox="1">
            <a:spLocks/>
          </p:cNvSpPr>
          <p:nvPr/>
        </p:nvSpPr>
        <p:spPr>
          <a:xfrm>
            <a:off x="831583" y="280244"/>
            <a:ext cx="2126766" cy="468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/>
              <a:t>Wynik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68343DF6-CBE3-EC61-73C4-28CE65196487}"/>
              </a:ext>
            </a:extLst>
          </p:cNvPr>
          <p:cNvSpPr/>
          <p:nvPr/>
        </p:nvSpPr>
        <p:spPr>
          <a:xfrm>
            <a:off x="217075" y="414914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159FAE71-2E7B-3164-750E-132F8D69D4D9}"/>
                  </a:ext>
                </a:extLst>
              </p:cNvPr>
              <p:cNvSpPr txBox="1"/>
              <p:nvPr/>
            </p:nvSpPr>
            <p:spPr>
              <a:xfrm>
                <a:off x="525123" y="1016808"/>
                <a:ext cx="4379909" cy="286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Początkowe dane wskazywały </a:t>
                </a:r>
                <a:r>
                  <a:rPr lang="pl-PL" sz="1500" i="1" dirty="0" err="1"/>
                  <a:t>bump</a:t>
                </a:r>
                <a:r>
                  <a:rPr lang="pl-PL" sz="1500" i="1" dirty="0"/>
                  <a:t> </a:t>
                </a:r>
                <a:r>
                  <a:rPr lang="pl-PL" sz="1500" dirty="0"/>
                  <a:t>dla energii około 9.46 </a:t>
                </a:r>
                <a:r>
                  <a:rPr lang="pl-PL" sz="1500" dirty="0" err="1"/>
                  <a:t>GeV</a:t>
                </a:r>
                <a:r>
                  <a:rPr lang="pl-PL" sz="1500" dirty="0"/>
                  <a:t>, który to reprezentował pierwszy odkryty stan </a:t>
                </a:r>
                <a:r>
                  <a:rPr lang="pl-PL" sz="1500" dirty="0" err="1"/>
                  <a:t>kwarkonium</a:t>
                </a:r>
                <a:r>
                  <a:rPr lang="pl-PL" sz="1500" dirty="0"/>
                  <a:t> wektorowego bezzapachowego mezonu </a:t>
                </a:r>
                <a:r>
                  <a:rPr lang="el-GR" sz="1500" b="1" dirty="0"/>
                  <a:t>ϒ </a:t>
                </a:r>
                <a:r>
                  <a:rPr lang="pl-PL" sz="1500" dirty="0"/>
                  <a:t>(</a:t>
                </a:r>
                <a:r>
                  <a:rPr lang="pl-PL" sz="1500" b="1" i="1" dirty="0" err="1">
                    <a:solidFill>
                      <a:schemeClr val="accent1"/>
                    </a:solidFill>
                  </a:rPr>
                  <a:t>ypsilon</a:t>
                </a:r>
                <a:r>
                  <a:rPr lang="pl-PL" sz="15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pl-PL" sz="15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lub</a:t>
                </a:r>
                <a:r>
                  <a:rPr lang="pl-PL" sz="15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pl-PL" sz="1500" b="1" i="1" dirty="0" err="1">
                    <a:solidFill>
                      <a:schemeClr val="accent1"/>
                    </a:solidFill>
                  </a:rPr>
                  <a:t>upsilon</a:t>
                </a:r>
                <a:r>
                  <a:rPr lang="pl-PL" sz="1500" dirty="0"/>
                  <a:t>). </a:t>
                </a:r>
              </a:p>
              <a:p>
                <a:endParaRPr lang="pl-PL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Wykres bez tła zawiera natomiast aż trzy wypukłości, stanowiące rodzinę dla cząstek zbudowanych z </a:t>
                </a:r>
                <a14:m>
                  <m:oMath xmlns:m="http://schemas.openxmlformats.org/officeDocument/2006/math">
                    <m:r>
                      <a:rPr lang="pl-PL" sz="1500" b="1" i="1">
                        <a:latin typeface="Cambria Math" panose="02040503050406030204" pitchFamily="18" charset="0"/>
                      </a:rPr>
                      <m:t>𝒃</m:t>
                    </m:r>
                    <m:acc>
                      <m:accPr>
                        <m:chr m:val="̅"/>
                        <m:ctrlPr>
                          <a:rPr lang="pl-PL" sz="15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5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pl-PL" sz="1500" dirty="0"/>
                  <a:t>. </a:t>
                </a:r>
              </a:p>
              <a:p>
                <a:r>
                  <a:rPr lang="pl-PL" sz="15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 err="1"/>
                  <a:t>Bottonium</a:t>
                </a:r>
                <a:r>
                  <a:rPr lang="pl-PL" sz="1500" dirty="0"/>
                  <a:t> nazywane jest też </a:t>
                </a:r>
                <a:r>
                  <a:rPr lang="pl-PL" sz="1500" dirty="0" err="1"/>
                  <a:t>botomonium</a:t>
                </a:r>
                <a:r>
                  <a:rPr lang="pl-PL" sz="1500" dirty="0"/>
                  <a:t> oraz </a:t>
                </a:r>
                <a:r>
                  <a:rPr lang="pl-PL" sz="1500" dirty="0" err="1"/>
                  <a:t>kwarkonium</a:t>
                </a:r>
                <a:r>
                  <a:rPr lang="pl-PL" sz="1500" dirty="0"/>
                  <a:t> pięknym (niskim).</a:t>
                </a:r>
              </a:p>
            </p:txBody>
          </p:sp>
        </mc:Choice>
        <mc:Fallback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159FAE71-2E7B-3164-750E-132F8D69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3" y="1016808"/>
                <a:ext cx="4379909" cy="2867645"/>
              </a:xfrm>
              <a:prstGeom prst="rect">
                <a:avLst/>
              </a:prstGeom>
              <a:blipFill>
                <a:blip r:embed="rId8"/>
                <a:stretch>
                  <a:fillRect l="-417" t="-426" b="-12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Obraz 24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635ABDB0-B717-0C6B-A279-F36E8DA7F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74" y="3845408"/>
            <a:ext cx="2876838" cy="2993404"/>
          </a:xfrm>
          <a:prstGeom prst="rect">
            <a:avLst/>
          </a:prstGeom>
        </p:spPr>
      </p:pic>
      <p:pic>
        <p:nvPicPr>
          <p:cNvPr id="6" name="Obraz 5" descr="Obraz zawierający krąg, zrzut ekranu, Grafika, logo&#10;&#10;Opis wygenerowany automatycznie">
            <a:extLst>
              <a:ext uri="{FF2B5EF4-FFF2-40B4-BE49-F238E27FC236}">
                <a16:creationId xmlns:a16="http://schemas.microsoft.com/office/drawing/2014/main" id="{3E5A79B4-27F7-79BC-D97F-B20F5144E6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34" y="5240085"/>
            <a:ext cx="1402862" cy="1406781"/>
          </a:xfrm>
          <a:prstGeom prst="rect">
            <a:avLst/>
          </a:prstGeom>
        </p:spPr>
      </p:pic>
      <p:pic>
        <p:nvPicPr>
          <p:cNvPr id="9" name="Obraz 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3D1EFE9-F912-47F6-364F-895D03D84E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6" y="0"/>
            <a:ext cx="2640131" cy="38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0B66BD-BC8C-0BA9-DADC-E0A2792A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84" y="6230520"/>
            <a:ext cx="746031" cy="490339"/>
          </a:xfrm>
        </p:spPr>
        <p:txBody>
          <a:bodyPr>
            <a:normAutofit/>
          </a:bodyPr>
          <a:lstStyle/>
          <a:p>
            <a:r>
              <a:rPr lang="pl-PL" sz="2400" dirty="0"/>
              <a:t> 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3172F0A1-2845-141F-8E9A-7E9A72958068}"/>
                  </a:ext>
                </a:extLst>
              </p:cNvPr>
              <p:cNvSpPr txBox="1"/>
              <p:nvPr/>
            </p:nvSpPr>
            <p:spPr>
              <a:xfrm>
                <a:off x="127780" y="264806"/>
                <a:ext cx="7935564" cy="835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sz="1600" dirty="0">
                    <a:solidFill>
                      <a:schemeClr val="tx1"/>
                    </a:solidFill>
                  </a:rPr>
                  <a:t>Znany jest jeden orbitalnie wzbudzony stan mezonu </a:t>
                </a:r>
                <a:r>
                  <a:rPr lang="el-GR" sz="1600" b="1" dirty="0">
                    <a:solidFill>
                      <a:schemeClr val="tx1"/>
                    </a:solidFill>
                  </a:rPr>
                  <a:t>ϒ</a:t>
                </a:r>
                <a:r>
                  <a:rPr lang="pl-PL" sz="1600" b="1" dirty="0">
                    <a:solidFill>
                      <a:schemeClr val="tx1"/>
                    </a:solidFill>
                  </a:rPr>
                  <a:t> </a:t>
                </a:r>
                <a:r>
                  <a:rPr lang="pl-PL" sz="1600" dirty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pl-PL" sz="1600" b="0" i="1" smtClean="0">
                            <a:solidFill>
                              <a:schemeClr val="tx1"/>
                            </a:solidFill>
                          </a:rPr>
                          <m:t>𝐽</m:t>
                        </m:r>
                      </m:e>
                      <m:sup>
                        <m:r>
                          <a:rPr lang="pl-PL" sz="1600" b="0" i="1" smtClean="0">
                            <a:solidFill>
                              <a:schemeClr val="tx1"/>
                            </a:solidFill>
                          </a:rPr>
                          <m:t>𝑃</m:t>
                        </m:r>
                      </m:sup>
                    </m:sSup>
                    <m:r>
                      <a:rPr lang="pl-PL" sz="1600" b="0" i="1" smtClean="0">
                        <a:solidFill>
                          <a:schemeClr val="tx1"/>
                        </a:solidFill>
                      </a:rPr>
                      <m:t>= </m:t>
                    </m:r>
                    <m:sSup>
                      <m:sSupPr>
                        <m:ctrlPr>
                          <a:rPr lang="pl-PL" sz="1600" b="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pl-PL" sz="1600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pl-PL" sz="1600" b="0" i="1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p>
                  </m:oMath>
                </a14:m>
                <a:r>
                  <a:rPr lang="pl-PL" sz="1600" dirty="0">
                    <a:solidFill>
                      <a:schemeClr val="tx1"/>
                    </a:solidFill>
                  </a:rPr>
                  <a:t> ), nazywany </a:t>
                </a:r>
                <a:r>
                  <a:rPr lang="el-GR" sz="1600" b="1" dirty="0">
                    <a:solidFill>
                      <a:schemeClr val="tx1"/>
                    </a:solidFill>
                  </a:rPr>
                  <a:t>ϒ</a:t>
                </a:r>
                <a:r>
                  <a:rPr lang="pl-PL" sz="1600" b="1" dirty="0">
                    <a:solidFill>
                      <a:schemeClr val="tx1"/>
                    </a:solidFill>
                  </a:rPr>
                  <a:t> (1D).</a:t>
                </a:r>
              </a:p>
              <a:p>
                <a:r>
                  <a:rPr lang="pl-PL" sz="1600" b="0" i="0" dirty="0">
                    <a:solidFill>
                      <a:schemeClr val="tx1"/>
                    </a:solidFill>
                    <a:effectLst/>
                  </a:rPr>
                  <a:t>W 2008 roku, eksperyment </a:t>
                </a:r>
                <a:r>
                  <a:rPr lang="pl-PL" sz="1600" b="0" i="0" dirty="0" err="1">
                    <a:solidFill>
                      <a:schemeClr val="tx1"/>
                    </a:solidFill>
                    <a:effectLst/>
                  </a:rPr>
                  <a:t>BaBar</a:t>
                </a:r>
                <a:r>
                  <a:rPr lang="pl-PL" sz="1600" b="0" i="0" dirty="0">
                    <a:solidFill>
                      <a:schemeClr val="tx1"/>
                    </a:solidFill>
                    <a:effectLst/>
                  </a:rPr>
                  <a:t> przeprowadzony na akceleratorze SLAC potwierdził istnienie</a:t>
                </a:r>
                <a:r>
                  <a:rPr lang="pl-PL" sz="1600" b="1" i="0" dirty="0">
                    <a:solidFill>
                      <a:schemeClr val="tx1"/>
                    </a:solidFill>
                    <a:effectLst/>
                  </a:rPr>
                  <a:t> ϒ(1D) </a:t>
                </a:r>
                <a:r>
                  <a:rPr lang="pl-PL" sz="1600" b="0" i="0" dirty="0">
                    <a:solidFill>
                      <a:schemeClr val="tx1"/>
                    </a:solidFill>
                    <a:effectLst/>
                  </a:rPr>
                  <a:t>poprzez analizę rozpadów mezonów </a:t>
                </a:r>
                <a:r>
                  <a:rPr lang="pl-PL" sz="1600" b="0" i="0" dirty="0" err="1">
                    <a:solidFill>
                      <a:schemeClr val="tx1"/>
                    </a:solidFill>
                    <a:effectLst/>
                  </a:rPr>
                  <a:t>bottomonium</a:t>
                </a:r>
                <a:r>
                  <a:rPr lang="pl-PL" sz="1600" b="0" i="0" dirty="0">
                    <a:solidFill>
                      <a:schemeClr val="tx1"/>
                    </a:solidFill>
                    <a:effectLst/>
                  </a:rPr>
                  <a:t>.</a:t>
                </a:r>
                <a:endParaRPr lang="pl-PL" sz="16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3172F0A1-2845-141F-8E9A-7E9A7295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0" y="264806"/>
                <a:ext cx="7935564" cy="835422"/>
              </a:xfrm>
              <a:prstGeom prst="rect">
                <a:avLst/>
              </a:prstGeom>
              <a:blipFill>
                <a:blip r:embed="rId4"/>
                <a:stretch>
                  <a:fillRect l="-461" t="-2190" b="-87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ytuł 1">
            <a:extLst>
              <a:ext uri="{FF2B5EF4-FFF2-40B4-BE49-F238E27FC236}">
                <a16:creationId xmlns:a16="http://schemas.microsoft.com/office/drawing/2014/main" id="{159941BE-1786-4AB0-9386-FDF20D3B14F3}"/>
              </a:ext>
            </a:extLst>
          </p:cNvPr>
          <p:cNvSpPr txBox="1">
            <a:spLocks/>
          </p:cNvSpPr>
          <p:nvPr/>
        </p:nvSpPr>
        <p:spPr>
          <a:xfrm>
            <a:off x="1076731" y="1358826"/>
            <a:ext cx="3488415" cy="468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b="1" dirty="0"/>
              <a:t>Wykorzystanie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2E41D95F-960A-3EF9-0A0B-2988342F4D9C}"/>
              </a:ext>
            </a:extLst>
          </p:cNvPr>
          <p:cNvSpPr/>
          <p:nvPr/>
        </p:nvSpPr>
        <p:spPr>
          <a:xfrm>
            <a:off x="462224" y="1493496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E11DB61-EE94-8622-69A2-0BBEB9B5C394}"/>
              </a:ext>
            </a:extLst>
          </p:cNvPr>
          <p:cNvSpPr txBox="1"/>
          <p:nvPr/>
        </p:nvSpPr>
        <p:spPr>
          <a:xfrm>
            <a:off x="389315" y="1961863"/>
            <a:ext cx="767402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b="0" i="0" dirty="0">
                <a:solidFill>
                  <a:srgbClr val="000000"/>
                </a:solidFill>
                <a:effectLst/>
              </a:rPr>
              <a:t>Ciężkie </a:t>
            </a:r>
            <a:r>
              <a:rPr lang="pl-PL" sz="1500" b="0" i="0" dirty="0" err="1">
                <a:solidFill>
                  <a:srgbClr val="000000"/>
                </a:solidFill>
                <a:effectLst/>
              </a:rPr>
              <a:t>kwarkonia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, a więc w szczególności i cząstka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ϒ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, stanowią doskonałe laboratorium do sprawdzania przewidywań </a:t>
            </a:r>
            <a:r>
              <a:rPr lang="pl-PL" sz="1500" b="0" i="0" dirty="0" err="1">
                <a:solidFill>
                  <a:srgbClr val="000000"/>
                </a:solidFill>
                <a:effectLst/>
              </a:rPr>
              <a:t>chromodynamiki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 kwantowej. Obliczone przez QCD energie stanów wzbudzonych są porównywane ze zmierzonymi, a wyniki wykorzystywane są do ulepszania metod obliczeniowych i wyznaczania parametrów teorii.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b="0" i="0" dirty="0">
                <a:solidFill>
                  <a:srgbClr val="000000"/>
                </a:solidFill>
                <a:effectLst/>
              </a:rPr>
              <a:t>Stan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ϒ(4S) 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jest szczególnie interesujący z eksperymentalnego punktu widzenia, ponieważ jego masa jest minimalnie wyższa od podwojonej masy mezonu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B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. Dzięki temu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ϒ(4S) 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rozpada się niemal w 100% na pary mezonów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B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b="0" i="0" dirty="0">
                <a:solidFill>
                  <a:srgbClr val="000000"/>
                </a:solidFill>
                <a:effectLst/>
              </a:rPr>
              <a:t>Rozpady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ϒ(4S) 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stanowią bardzo „czyste” źródło mezonów </a:t>
            </a:r>
            <a:r>
              <a:rPr lang="pl-PL" sz="1500" b="1" i="0" dirty="0">
                <a:solidFill>
                  <a:srgbClr val="000000"/>
                </a:solidFill>
                <a:effectLst/>
              </a:rPr>
              <a:t>B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, umożliwiające precyzyjne badanie ich własności. Tak zwane „</a:t>
            </a:r>
            <a:r>
              <a:rPr lang="pl-PL" sz="1500" b="0" i="1" dirty="0">
                <a:solidFill>
                  <a:srgbClr val="000000"/>
                </a:solidFill>
                <a:effectLst/>
              </a:rPr>
              <a:t>fabryki </a:t>
            </a:r>
            <a:r>
              <a:rPr lang="pl-PL" sz="1500" i="1" dirty="0">
                <a:solidFill>
                  <a:srgbClr val="000000"/>
                </a:solidFill>
                <a:effectLst/>
              </a:rPr>
              <a:t>B</a:t>
            </a:r>
            <a:r>
              <a:rPr lang="pl-PL" sz="1500" b="0" i="0" dirty="0">
                <a:solidFill>
                  <a:srgbClr val="000000"/>
                </a:solidFill>
                <a:effectLst/>
              </a:rPr>
              <a:t>” – akceleratory zbudowane specjalnie do badań nad tymi mezonami, pracują przy energii w układzie środka masy zderzających się cząstek równej masie tego stanu.</a:t>
            </a:r>
            <a:endParaRPr lang="pl-PL" sz="15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b="1" i="1" dirty="0"/>
          </a:p>
        </p:txBody>
      </p:sp>
      <p:pic>
        <p:nvPicPr>
          <p:cNvPr id="16" name="Obraz 15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4C8D8CBD-B2C7-AA66-6C24-95BCCAB43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11" y="18367"/>
            <a:ext cx="3898988" cy="6064238"/>
          </a:xfrm>
          <a:prstGeom prst="rect">
            <a:avLst/>
          </a:prstGeom>
        </p:spPr>
      </p:pic>
      <p:sp>
        <p:nvSpPr>
          <p:cNvPr id="17" name="Owal 16">
            <a:extLst>
              <a:ext uri="{FF2B5EF4-FFF2-40B4-BE49-F238E27FC236}">
                <a16:creationId xmlns:a16="http://schemas.microsoft.com/office/drawing/2014/main" id="{CFEBB7B6-EA4C-86A5-52D8-8ECC12A7CEFE}"/>
              </a:ext>
            </a:extLst>
          </p:cNvPr>
          <p:cNvSpPr/>
          <p:nvPr/>
        </p:nvSpPr>
        <p:spPr>
          <a:xfrm>
            <a:off x="9189899" y="2350507"/>
            <a:ext cx="468865" cy="24707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71C8C67-0F13-E381-1ABE-94E3EF2DB638}"/>
              </a:ext>
            </a:extLst>
          </p:cNvPr>
          <p:cNvSpPr/>
          <p:nvPr/>
        </p:nvSpPr>
        <p:spPr>
          <a:xfrm>
            <a:off x="9189897" y="853152"/>
            <a:ext cx="468865" cy="24707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4B190904-3C6D-CBA6-C25C-A1C985B07568}"/>
              </a:ext>
            </a:extLst>
          </p:cNvPr>
          <p:cNvSpPr/>
          <p:nvPr/>
        </p:nvSpPr>
        <p:spPr>
          <a:xfrm>
            <a:off x="9189898" y="4587346"/>
            <a:ext cx="468865" cy="24707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21" name="Obraz 20" descr="Obraz zawierający Czcionka, typografia, kaligrafia, pismo odręczne&#10;&#10;Opis wygenerowany automatycznie">
            <a:extLst>
              <a:ext uri="{FF2B5EF4-FFF2-40B4-BE49-F238E27FC236}">
                <a16:creationId xmlns:a16="http://schemas.microsoft.com/office/drawing/2014/main" id="{BB788B61-3664-7BF3-E374-7A4EE9808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1" y="5472626"/>
            <a:ext cx="2388258" cy="565046"/>
          </a:xfrm>
          <a:prstGeom prst="rect">
            <a:avLst/>
          </a:prstGeom>
        </p:spPr>
      </p:pic>
      <p:pic>
        <p:nvPicPr>
          <p:cNvPr id="23" name="Obraz 22" descr="Obraz zawierający design&#10;&#10;Opis wygenerowany automatycznie">
            <a:extLst>
              <a:ext uri="{FF2B5EF4-FFF2-40B4-BE49-F238E27FC236}">
                <a16:creationId xmlns:a16="http://schemas.microsoft.com/office/drawing/2014/main" id="{339FCCF4-2F69-12BF-EE71-B2644AB88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83" y="5516682"/>
            <a:ext cx="823031" cy="441998"/>
          </a:xfrm>
          <a:prstGeom prst="rect">
            <a:avLst/>
          </a:prstGeom>
        </p:spPr>
      </p:pic>
      <p:sp>
        <p:nvSpPr>
          <p:cNvPr id="25" name="Łuk 24">
            <a:extLst>
              <a:ext uri="{FF2B5EF4-FFF2-40B4-BE49-F238E27FC236}">
                <a16:creationId xmlns:a16="http://schemas.microsoft.com/office/drawing/2014/main" id="{B414186F-E2E9-C4A3-F0B6-53A5DE4CE702}"/>
              </a:ext>
            </a:extLst>
          </p:cNvPr>
          <p:cNvSpPr/>
          <p:nvPr/>
        </p:nvSpPr>
        <p:spPr>
          <a:xfrm>
            <a:off x="5408572" y="5426073"/>
            <a:ext cx="285134" cy="532607"/>
          </a:xfrm>
          <a:prstGeom prst="arc">
            <a:avLst>
              <a:gd name="adj1" fmla="val 16200000"/>
              <a:gd name="adj2" fmla="val 538656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Łuk 25">
            <a:extLst>
              <a:ext uri="{FF2B5EF4-FFF2-40B4-BE49-F238E27FC236}">
                <a16:creationId xmlns:a16="http://schemas.microsoft.com/office/drawing/2014/main" id="{BFA21066-B313-14FC-9D59-4AC5058615E2}"/>
              </a:ext>
            </a:extLst>
          </p:cNvPr>
          <p:cNvSpPr/>
          <p:nvPr/>
        </p:nvSpPr>
        <p:spPr>
          <a:xfrm rot="11029735">
            <a:off x="4720164" y="5437488"/>
            <a:ext cx="285134" cy="532607"/>
          </a:xfrm>
          <a:prstGeom prst="arc">
            <a:avLst>
              <a:gd name="adj1" fmla="val 16200000"/>
              <a:gd name="adj2" fmla="val 538656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1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6DEE0C65-5FDE-44C1-2F50-DA0F9C21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59" y="6082605"/>
            <a:ext cx="1029741" cy="77539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5F799D1-1D58-F066-75A3-9DAA0BDA13FC}"/>
              </a:ext>
            </a:extLst>
          </p:cNvPr>
          <p:cNvSpPr txBox="1"/>
          <p:nvPr/>
        </p:nvSpPr>
        <p:spPr>
          <a:xfrm>
            <a:off x="11840547" y="6470302"/>
            <a:ext cx="4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6.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DDEF16E1-EE56-F8DB-5901-8E9FF625AA24}"/>
              </a:ext>
            </a:extLst>
          </p:cNvPr>
          <p:cNvSpPr txBox="1">
            <a:spLocks/>
          </p:cNvSpPr>
          <p:nvPr/>
        </p:nvSpPr>
        <p:spPr>
          <a:xfrm>
            <a:off x="1159859" y="296644"/>
            <a:ext cx="3488415" cy="468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b="1" dirty="0"/>
              <a:t>Oscylacje zapachu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B7A7C23A-9041-4DAE-D23A-694E96930ADF}"/>
              </a:ext>
            </a:extLst>
          </p:cNvPr>
          <p:cNvSpPr/>
          <p:nvPr/>
        </p:nvSpPr>
        <p:spPr>
          <a:xfrm>
            <a:off x="545352" y="431314"/>
            <a:ext cx="614508" cy="19902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011D11F2-4170-C236-0D28-8643E263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889" y="150545"/>
            <a:ext cx="84733" cy="1442463"/>
          </a:xfrm>
        </p:spPr>
        <p:txBody>
          <a:bodyPr/>
          <a:lstStyle/>
          <a:p>
            <a:r>
              <a:rPr lang="pl-PL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3601ED18-FAB4-425E-232D-BDCC74D018BB}"/>
                  </a:ext>
                </a:extLst>
              </p:cNvPr>
              <p:cNvSpPr txBox="1"/>
              <p:nvPr/>
            </p:nvSpPr>
            <p:spPr>
              <a:xfrm>
                <a:off x="536116" y="899681"/>
                <a:ext cx="11655884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sz="1500" dirty="0"/>
                  <a:t>Mezony neutralne B spontanicznie przekształcają się w swoje antycząstki i z powrotem. To zjawisko nazywa się oscylacjami zapachu. Istnienie oscylacji mezonów neutralnych B jest fundamentalnym przewidywaniem modelu standardowego.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Dla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l-PL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pl-PL" sz="15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500" dirty="0">
                    <a:solidFill>
                      <a:schemeClr val="tx1"/>
                    </a:solidFill>
                  </a:rPr>
                  <a:t>  zmierzono je na poziomie około 0,496/</a:t>
                </a:r>
                <a:r>
                  <a:rPr lang="pl-PL" sz="1500" dirty="0" err="1">
                    <a:solidFill>
                      <a:schemeClr val="tx1"/>
                    </a:solidFill>
                  </a:rPr>
                  <a:t>ps</a:t>
                </a:r>
                <a:endParaRPr lang="pl-PL" sz="15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D</a:t>
                </a:r>
                <a:r>
                  <a:rPr lang="pl-PL" sz="1500" dirty="0">
                    <a:solidFill>
                      <a:schemeClr val="tx1"/>
                    </a:solidFill>
                  </a:rPr>
                  <a:t>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l-PL" sz="15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pl-PL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pl-PL" sz="1500" dirty="0">
                    <a:solidFill>
                      <a:schemeClr val="tx1"/>
                    </a:solidFill>
                  </a:rPr>
                  <a:t> na poziomie </a:t>
                </a:r>
                <a:r>
                  <a:rPr lang="el-GR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=17.77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±0.10</m:t>
                    </m:r>
                  </m:oMath>
                </a14:m>
                <a:r>
                  <a:rPr lang="pl-PL" sz="1500" dirty="0">
                    <a:solidFill>
                      <a:schemeClr val="tx1"/>
                    </a:solidFill>
                  </a:rPr>
                  <a:t> (</a:t>
                </a:r>
                <a:r>
                  <a:rPr lang="pl-PL" sz="1500" dirty="0" err="1">
                    <a:solidFill>
                      <a:schemeClr val="tx1"/>
                    </a:solidFill>
                  </a:rPr>
                  <a:t>stat</a:t>
                </a:r>
                <a:r>
                  <a:rPr lang="pl-PL" sz="15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pl-PL" sz="1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pl-PL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0.07 </m:t>
                    </m:r>
                  </m:oMath>
                </a14:m>
                <a:r>
                  <a:rPr lang="pl-PL" sz="1500" dirty="0">
                    <a:solidFill>
                      <a:schemeClr val="tx1"/>
                    </a:solidFill>
                  </a:rPr>
                  <a:t>(</a:t>
                </a:r>
                <a:r>
                  <a:rPr lang="pl-PL" sz="1500" dirty="0" err="1">
                    <a:solidFill>
                      <a:schemeClr val="tx1"/>
                    </a:solidFill>
                  </a:rPr>
                  <a:t>syst</a:t>
                </a:r>
                <a:r>
                  <a:rPr lang="pl-PL" sz="1500" dirty="0">
                    <a:solidFill>
                      <a:schemeClr val="tx1"/>
                    </a:solidFill>
                  </a:rPr>
                  <a:t>)/</a:t>
                </a:r>
                <a:r>
                  <a:rPr lang="pl-PL" sz="1500" dirty="0" err="1">
                    <a:solidFill>
                      <a:schemeClr val="tx1"/>
                    </a:solidFill>
                  </a:rPr>
                  <a:t>ps</a:t>
                </a:r>
                <a:endParaRPr lang="pl-PL" sz="1500" dirty="0">
                  <a:solidFill>
                    <a:schemeClr val="tx1"/>
                  </a:solidFill>
                </a:endParaRPr>
              </a:p>
              <a:p>
                <a:r>
                  <a:rPr lang="pl-PL" sz="1500" dirty="0"/>
                  <a:t>Zmierzone przez eksperyment CDF w </a:t>
                </a:r>
                <a:r>
                  <a:rPr lang="pl-PL" sz="1500" dirty="0" err="1"/>
                  <a:t>Fermilabie</a:t>
                </a:r>
                <a:r>
                  <a:rPr lang="pl-PL" sz="1500" dirty="0"/>
                  <a:t>. Eksperyment </a:t>
                </a:r>
                <a:r>
                  <a:rPr lang="pl-PL" sz="16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öhne"/>
                  </a:rPr>
                  <a:t>DØ, 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öhne"/>
                  </a:rPr>
                  <a:t>również w </a:t>
                </a:r>
                <a:r>
                  <a:rPr lang="pl-PL" sz="1500" b="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öhne"/>
                  </a:rPr>
                  <a:t>Fermilabie</a:t>
                </a:r>
                <a:r>
                  <a:rPr lang="pl-PL" sz="15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Söhne"/>
                  </a:rPr>
                  <a:t> oszacował dolne i górne ograniczenia dla</a:t>
                </a:r>
                <a:r>
                  <a:rPr lang="pl-PL" sz="1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l-PL" sz="15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pl-PL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sz="15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öhne"/>
                </a:endParaRPr>
              </a:p>
              <a:p>
                <a:endParaRPr lang="pl-PL" sz="15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3601ED18-FAB4-425E-232D-BDCC74D0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16" y="899681"/>
                <a:ext cx="11655884" cy="1538883"/>
              </a:xfrm>
              <a:prstGeom prst="rect">
                <a:avLst/>
              </a:prstGeom>
              <a:blipFill>
                <a:blip r:embed="rId4"/>
                <a:stretch>
                  <a:fillRect l="-209" t="-1190" r="-1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az 11" descr="Obraz zawierający tekst, Czcionka, biały&#10;&#10;Opis wygenerowany automatycznie">
            <a:extLst>
              <a:ext uri="{FF2B5EF4-FFF2-40B4-BE49-F238E27FC236}">
                <a16:creationId xmlns:a16="http://schemas.microsoft.com/office/drawing/2014/main" id="{562430EF-1202-5C74-38E6-2784EEBA3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40" y="3515805"/>
            <a:ext cx="7240286" cy="1171838"/>
          </a:xfrm>
          <a:prstGeom prst="rect">
            <a:avLst/>
          </a:prstGeom>
        </p:spPr>
      </p:pic>
      <p:pic>
        <p:nvPicPr>
          <p:cNvPr id="16" name="Obraz 15" descr="Obraz zawierający linia, Czcionka, diagram, Wykres&#10;&#10;Opis wygenerowany automatycznie">
            <a:extLst>
              <a:ext uri="{FF2B5EF4-FFF2-40B4-BE49-F238E27FC236}">
                <a16:creationId xmlns:a16="http://schemas.microsoft.com/office/drawing/2014/main" id="{6951B2AC-2E0F-FFF6-231F-1D5966350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0" y="4770032"/>
            <a:ext cx="3320525" cy="1265787"/>
          </a:xfrm>
          <a:prstGeom prst="rect">
            <a:avLst/>
          </a:prstGeom>
        </p:spPr>
      </p:pic>
      <p:pic>
        <p:nvPicPr>
          <p:cNvPr id="18" name="Obraz 17" descr="Obraz zawierający Czcionka, biały, tekst, typografia&#10;&#10;Opis wygenerowany automatycznie">
            <a:extLst>
              <a:ext uri="{FF2B5EF4-FFF2-40B4-BE49-F238E27FC236}">
                <a16:creationId xmlns:a16="http://schemas.microsoft.com/office/drawing/2014/main" id="{FD724A64-845A-E77F-247C-4DFA0F4F1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40" y="4770032"/>
            <a:ext cx="3555919" cy="1171838"/>
          </a:xfrm>
          <a:prstGeom prst="rect">
            <a:avLst/>
          </a:prstGeom>
        </p:spPr>
      </p:pic>
      <p:pic>
        <p:nvPicPr>
          <p:cNvPr id="20" name="Obraz 19" descr="Obraz zawierający diagram, linia, Czcionka, design&#10;&#10;Opis wygenerowany automatycznie">
            <a:extLst>
              <a:ext uri="{FF2B5EF4-FFF2-40B4-BE49-F238E27FC236}">
                <a16:creationId xmlns:a16="http://schemas.microsoft.com/office/drawing/2014/main" id="{56E3F831-6A82-F1CB-2B5E-1FD3FBCE9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2" y="2348136"/>
            <a:ext cx="4223608" cy="344306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4CE8131-221F-FCF8-EB70-BAC2416AFD48}"/>
              </a:ext>
            </a:extLst>
          </p:cNvPr>
          <p:cNvSpPr txBox="1"/>
          <p:nvPr/>
        </p:nvSpPr>
        <p:spPr>
          <a:xfrm>
            <a:off x="4780272" y="2338574"/>
            <a:ext cx="71619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Mieszanie kwarka b z innymi kwarkami ma ważne konsekwencje fizyczne. Przede wszystkim wpływa na rozpady mezonów B, których głównym składnikiem jest kwark b. Poprzez analizę rozpadów mezonów B i pomiar wartości elementów CKM(</a:t>
            </a:r>
            <a:r>
              <a:rPr lang="pl-PL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bi</a:t>
            </a:r>
            <a:r>
              <a:rPr lang="pl-PL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), możemy badać łamanie symetrii CP oraz poszukiwać wskazówek dotyczących nowej fizyki poza Modelem Standardowym.</a:t>
            </a:r>
          </a:p>
        </p:txBody>
      </p:sp>
    </p:spTree>
    <p:extLst>
      <p:ext uri="{BB962C8B-B14F-4D97-AF65-F5344CB8AC3E}">
        <p14:creationId xmlns:p14="http://schemas.microsoft.com/office/powerpoint/2010/main" val="21516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E6F425-4063-9936-0ED9-E894C471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0400"/>
            <a:ext cx="10325000" cy="1442463"/>
          </a:xfrm>
        </p:spPr>
        <p:txBody>
          <a:bodyPr>
            <a:normAutofit/>
          </a:bodyPr>
          <a:lstStyle/>
          <a:p>
            <a:r>
              <a:rPr lang="pl-PL" sz="5400" b="1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58581C-29FA-8288-4B89-CF48E4F78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5" y="1902042"/>
            <a:ext cx="11716378" cy="413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Źródła:</a:t>
            </a:r>
          </a:p>
          <a:p>
            <a:pPr marL="0" indent="0">
              <a:buNone/>
            </a:pPr>
            <a:r>
              <a:rPr lang="pl-PL" dirty="0"/>
              <a:t>https://lss.fnal.gov/archive/1977/pub/Pub-77-058-E.pdf</a:t>
            </a:r>
            <a:br>
              <a:rPr lang="pl-PL" dirty="0"/>
            </a:br>
            <a:r>
              <a:rPr lang="pl-PL" dirty="0"/>
              <a:t>https://ed.fnal.gov/projects/exhibits/searching/</a:t>
            </a:r>
            <a:br>
              <a:rPr lang="pl-PL" dirty="0"/>
            </a:br>
            <a:r>
              <a:rPr lang="pl-PL" dirty="0"/>
              <a:t>https://indico.cern.ch/event/448629/attachments/1159168/1668061/Journal_Club_Sept23.pdf</a:t>
            </a:r>
            <a:br>
              <a:rPr lang="pl-PL" dirty="0"/>
            </a:br>
            <a:r>
              <a:rPr lang="pl-PL" dirty="0"/>
              <a:t>https://en.wikipedia.org/wiki/Bottom_quark</a:t>
            </a:r>
            <a:br>
              <a:rPr lang="pl-PL" dirty="0"/>
            </a:br>
            <a:r>
              <a:rPr lang="pl-P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https://pl.wikipedia.org/wiki/Bottomonium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https://agnieszkamucha.github.io/ParticlePhysics/Files/wyklad_8_CB.pdf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https://agnieszkamucha.github.io/ParticlePhysics/Files/Flavour_oscillations.pdf</a:t>
            </a:r>
          </a:p>
          <a:p>
            <a:pPr marL="0" indent="0">
              <a:buNone/>
            </a:pPr>
            <a:r>
              <a:rPr lang="pl-PL" dirty="0"/>
              <a:t>https://www.</a:t>
            </a:r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particlezoo</a:t>
            </a:r>
            <a:r>
              <a:rPr lang="pl-PL" dirty="0"/>
              <a:t>.net/collections/quarks/bottom-quark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D60CFB83-4CAE-B408-5A3C-E8D6AC2B2497}"/>
              </a:ext>
            </a:extLst>
          </p:cNvPr>
          <p:cNvCxnSpPr>
            <a:cxnSpLocks/>
          </p:cNvCxnSpPr>
          <p:nvPr/>
        </p:nvCxnSpPr>
        <p:spPr>
          <a:xfrm flipH="1" flipV="1">
            <a:off x="7511845" y="5161935"/>
            <a:ext cx="2405878" cy="87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ymbol zastępczy zawartości 3" descr="Obraz zawierający kreskówka&#10;&#10;Opis wygenerowany automatycznie">
            <a:extLst>
              <a:ext uri="{FF2B5EF4-FFF2-40B4-BE49-F238E27FC236}">
                <a16:creationId xmlns:a16="http://schemas.microsoft.com/office/drawing/2014/main" id="{0563360B-729F-9B97-2A35-482BA2F68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97" y="5240277"/>
            <a:ext cx="1910038" cy="14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205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1992</TotalTime>
  <Words>1332</Words>
  <Application>Microsoft Office PowerPoint</Application>
  <PresentationFormat>Panoramiczny</PresentationFormat>
  <Paragraphs>88</Paragraphs>
  <Slides>8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8" baseType="lpstr">
      <vt:lpstr>Arial</vt:lpstr>
      <vt:lpstr>Britannic Bold</vt:lpstr>
      <vt:lpstr>Calibri</vt:lpstr>
      <vt:lpstr>Cambria Math</vt:lpstr>
      <vt:lpstr>Gotik</vt:lpstr>
      <vt:lpstr>Grandview</vt:lpstr>
      <vt:lpstr>Söhne</vt:lpstr>
      <vt:lpstr>Verdana</vt:lpstr>
      <vt:lpstr>Wingdings</vt:lpstr>
      <vt:lpstr>CosineVTI</vt:lpstr>
      <vt:lpstr> </vt:lpstr>
      <vt:lpstr>Odkrycie</vt:lpstr>
      <vt:lpstr>Aparatura</vt:lpstr>
      <vt:lpstr> </vt:lpstr>
      <vt:lpstr> </vt:lpstr>
      <vt:lpstr>  </vt:lpstr>
      <vt:lpstr> 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Przemysław Ryś</dc:creator>
  <cp:lastModifiedBy>Przemysław Ryś</cp:lastModifiedBy>
  <cp:revision>14</cp:revision>
  <dcterms:created xsi:type="dcterms:W3CDTF">2023-06-10T21:59:24Z</dcterms:created>
  <dcterms:modified xsi:type="dcterms:W3CDTF">2023-06-12T17:02:27Z</dcterms:modified>
</cp:coreProperties>
</file>