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5"/>
  </p:notesMasterIdLst>
  <p:handoutMasterIdLst>
    <p:handoutMasterId r:id="rId16"/>
  </p:handoutMasterIdLst>
  <p:sldIdLst>
    <p:sldId id="265" r:id="rId3"/>
    <p:sldId id="323" r:id="rId4"/>
    <p:sldId id="325" r:id="rId5"/>
    <p:sldId id="327" r:id="rId6"/>
    <p:sldId id="310" r:id="rId7"/>
    <p:sldId id="371" r:id="rId8"/>
    <p:sldId id="369" r:id="rId9"/>
    <p:sldId id="374" r:id="rId10"/>
    <p:sldId id="376" r:id="rId11"/>
    <p:sldId id="377" r:id="rId12"/>
    <p:sldId id="373" r:id="rId13"/>
    <p:sldId id="367"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32" autoAdjust="0"/>
    <p:restoredTop sz="95850" autoAdjust="0"/>
  </p:normalViewPr>
  <p:slideViewPr>
    <p:cSldViewPr showGuides="1">
      <p:cViewPr varScale="1">
        <p:scale>
          <a:sx n="122" d="100"/>
          <a:sy n="122" d="100"/>
        </p:scale>
        <p:origin x="696" y="208"/>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zymon Lukasik" userId="3f04fe17a25b1477" providerId="LiveId" clId="{BBB6EF1A-F943-414B-96A7-657DCB01ECD8}"/>
    <pc:docChg chg="modSld">
      <pc:chgData name="Szymon Lukasik" userId="3f04fe17a25b1477" providerId="LiveId" clId="{BBB6EF1A-F943-414B-96A7-657DCB01ECD8}" dt="2023-10-06T08:54:46.043" v="0" actId="20577"/>
      <pc:docMkLst>
        <pc:docMk/>
      </pc:docMkLst>
      <pc:sldChg chg="modSp mod">
        <pc:chgData name="Szymon Lukasik" userId="3f04fe17a25b1477" providerId="LiveId" clId="{BBB6EF1A-F943-414B-96A7-657DCB01ECD8}" dt="2023-10-06T08:54:46.043" v="0" actId="20577"/>
        <pc:sldMkLst>
          <pc:docMk/>
          <pc:sldMk cId="968432482" sldId="374"/>
        </pc:sldMkLst>
        <pc:spChg chg="mod">
          <ac:chgData name="Szymon Lukasik" userId="3f04fe17a25b1477" providerId="LiveId" clId="{BBB6EF1A-F943-414B-96A7-657DCB01ECD8}" dt="2023-10-06T08:54:46.043" v="0" actId="20577"/>
          <ac:spMkLst>
            <pc:docMk/>
            <pc:sldMk cId="968432482" sldId="374"/>
            <ac:spMk id="1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F61527-F64E-4ED6-9521-4EE048EFC1C1}" type="doc">
      <dgm:prSet loTypeId="urn:microsoft.com/office/officeart/2005/8/layout/arrow2" loCatId="process" qsTypeId="urn:microsoft.com/office/officeart/2005/8/quickstyle/simple1" qsCatId="simple" csTypeId="urn:microsoft.com/office/officeart/2005/8/colors/accent1_2" csCatId="accent1" phldr="1"/>
      <dgm:spPr/>
    </dgm:pt>
    <dgm:pt modelId="{243097F4-9825-4E86-A426-2721082D7181}">
      <dgm:prSet phldrT="[Text]" custT="1"/>
      <dgm:spPr/>
      <dgm:t>
        <a:bodyPr/>
        <a:lstStyle/>
        <a:p>
          <a:r>
            <a:rPr lang="en-US" sz="1800" dirty="0"/>
            <a:t>Goal and expert knowledge</a:t>
          </a:r>
          <a:endParaRPr lang="pl-PL" sz="1800" dirty="0"/>
        </a:p>
      </dgm:t>
    </dgm:pt>
    <dgm:pt modelId="{DB6868F5-243A-4D7D-A014-312180A8941B}" type="parTrans" cxnId="{3951071B-5301-48F3-A80A-0C7A6ECCB8F0}">
      <dgm:prSet/>
      <dgm:spPr/>
      <dgm:t>
        <a:bodyPr/>
        <a:lstStyle/>
        <a:p>
          <a:endParaRPr lang="pl-PL"/>
        </a:p>
      </dgm:t>
    </dgm:pt>
    <dgm:pt modelId="{CADC261E-DD92-4078-973D-530D524EF180}" type="sibTrans" cxnId="{3951071B-5301-48F3-A80A-0C7A6ECCB8F0}">
      <dgm:prSet/>
      <dgm:spPr/>
      <dgm:t>
        <a:bodyPr/>
        <a:lstStyle/>
        <a:p>
          <a:endParaRPr lang="pl-PL"/>
        </a:p>
      </dgm:t>
    </dgm:pt>
    <dgm:pt modelId="{CC8B2F29-D593-4553-A7DF-AC0E45FEDE22}">
      <dgm:prSet phldrT="[Text]" custT="1"/>
      <dgm:spPr/>
      <dgm:t>
        <a:bodyPr/>
        <a:lstStyle/>
        <a:p>
          <a:pPr algn="r"/>
          <a:r>
            <a:rPr lang="en-US" sz="1800" dirty="0"/>
            <a:t>Data acquisition</a:t>
          </a:r>
          <a:endParaRPr lang="pl-PL" sz="1800" dirty="0"/>
        </a:p>
      </dgm:t>
    </dgm:pt>
    <dgm:pt modelId="{BCFB8809-4262-43C2-B2C3-B1559EAB7BC4}" type="parTrans" cxnId="{CFD23325-008B-4118-8B6A-D05ED3C6915C}">
      <dgm:prSet/>
      <dgm:spPr/>
      <dgm:t>
        <a:bodyPr/>
        <a:lstStyle/>
        <a:p>
          <a:endParaRPr lang="pl-PL"/>
        </a:p>
      </dgm:t>
    </dgm:pt>
    <dgm:pt modelId="{AD10475B-BDB4-4A3C-AFF4-79C581A74340}" type="sibTrans" cxnId="{CFD23325-008B-4118-8B6A-D05ED3C6915C}">
      <dgm:prSet/>
      <dgm:spPr/>
      <dgm:t>
        <a:bodyPr/>
        <a:lstStyle/>
        <a:p>
          <a:endParaRPr lang="pl-PL"/>
        </a:p>
      </dgm:t>
    </dgm:pt>
    <dgm:pt modelId="{51D0174B-30CF-43C0-881C-282A26607680}">
      <dgm:prSet phldrT="[Text]"/>
      <dgm:spPr/>
      <dgm:t>
        <a:bodyPr/>
        <a:lstStyle/>
        <a:p>
          <a:r>
            <a:rPr lang="en-US" dirty="0"/>
            <a:t>Data preprocessing</a:t>
          </a:r>
          <a:endParaRPr lang="pl-PL" dirty="0"/>
        </a:p>
      </dgm:t>
    </dgm:pt>
    <dgm:pt modelId="{AC43EC6B-5AC2-4837-B42D-CDB5367E7A97}" type="parTrans" cxnId="{86DD6C22-E201-4A23-BD81-AB0A4B4521E4}">
      <dgm:prSet/>
      <dgm:spPr/>
      <dgm:t>
        <a:bodyPr/>
        <a:lstStyle/>
        <a:p>
          <a:endParaRPr lang="pl-PL"/>
        </a:p>
      </dgm:t>
    </dgm:pt>
    <dgm:pt modelId="{3DC635F3-12D5-4EFF-8D24-81BFA6ECB9FB}" type="sibTrans" cxnId="{86DD6C22-E201-4A23-BD81-AB0A4B4521E4}">
      <dgm:prSet/>
      <dgm:spPr/>
      <dgm:t>
        <a:bodyPr/>
        <a:lstStyle/>
        <a:p>
          <a:endParaRPr lang="pl-PL"/>
        </a:p>
      </dgm:t>
    </dgm:pt>
    <dgm:pt modelId="{AE89030C-71AA-4295-9A59-CE2450E7D204}">
      <dgm:prSet phldrT="[Text]"/>
      <dgm:spPr/>
      <dgm:t>
        <a:bodyPr/>
        <a:lstStyle/>
        <a:p>
          <a:r>
            <a:rPr lang="en-US" dirty="0"/>
            <a:t>Data mining</a:t>
          </a:r>
          <a:endParaRPr lang="pl-PL" dirty="0"/>
        </a:p>
      </dgm:t>
    </dgm:pt>
    <dgm:pt modelId="{8F24B2B0-5399-4B09-A560-C5FEEECA57BA}" type="parTrans" cxnId="{95588EF1-CE9A-4A94-B469-295319D6EA96}">
      <dgm:prSet/>
      <dgm:spPr/>
      <dgm:t>
        <a:bodyPr/>
        <a:lstStyle/>
        <a:p>
          <a:endParaRPr lang="pl-PL"/>
        </a:p>
      </dgm:t>
    </dgm:pt>
    <dgm:pt modelId="{9C3C5DFA-926A-4999-88D0-77A2F2AC4226}" type="sibTrans" cxnId="{95588EF1-CE9A-4A94-B469-295319D6EA96}">
      <dgm:prSet/>
      <dgm:spPr/>
      <dgm:t>
        <a:bodyPr/>
        <a:lstStyle/>
        <a:p>
          <a:endParaRPr lang="pl-PL"/>
        </a:p>
      </dgm:t>
    </dgm:pt>
    <dgm:pt modelId="{26B0FCEF-E980-40C0-B415-505E003AC7B6}">
      <dgm:prSet phldrT="[Text]"/>
      <dgm:spPr/>
      <dgm:t>
        <a:bodyPr/>
        <a:lstStyle/>
        <a:p>
          <a:pPr algn="ctr"/>
          <a:r>
            <a:rPr lang="en-US" dirty="0"/>
            <a:t>Inference, synthesis, visualization</a:t>
          </a:r>
          <a:endParaRPr lang="pl-PL" dirty="0"/>
        </a:p>
      </dgm:t>
    </dgm:pt>
    <dgm:pt modelId="{EFD9B391-50F0-4BCB-91B3-DE8C0582E483}" type="parTrans" cxnId="{95E4A372-C231-4C4E-8B18-58F91DA5521F}">
      <dgm:prSet/>
      <dgm:spPr/>
      <dgm:t>
        <a:bodyPr/>
        <a:lstStyle/>
        <a:p>
          <a:endParaRPr lang="pl-PL"/>
        </a:p>
      </dgm:t>
    </dgm:pt>
    <dgm:pt modelId="{0A1E916D-7715-4097-8C3C-D605EA623982}" type="sibTrans" cxnId="{95E4A372-C231-4C4E-8B18-58F91DA5521F}">
      <dgm:prSet/>
      <dgm:spPr/>
      <dgm:t>
        <a:bodyPr/>
        <a:lstStyle/>
        <a:p>
          <a:endParaRPr lang="pl-PL"/>
        </a:p>
      </dgm:t>
    </dgm:pt>
    <dgm:pt modelId="{F91E2EC2-D2E0-48CD-B11A-138FC8B65B97}" type="pres">
      <dgm:prSet presAssocID="{6BF61527-F64E-4ED6-9521-4EE048EFC1C1}" presName="arrowDiagram" presStyleCnt="0">
        <dgm:presLayoutVars>
          <dgm:chMax val="5"/>
          <dgm:dir/>
          <dgm:resizeHandles val="exact"/>
        </dgm:presLayoutVars>
      </dgm:prSet>
      <dgm:spPr/>
    </dgm:pt>
    <dgm:pt modelId="{41FB5AE1-AF02-4948-BD07-A8B21BE9DD12}" type="pres">
      <dgm:prSet presAssocID="{6BF61527-F64E-4ED6-9521-4EE048EFC1C1}" presName="arrow" presStyleLbl="bgShp" presStyleIdx="0" presStyleCnt="1" custLinFactNeighborX="-4942" custLinFactNeighborY="10300"/>
      <dgm:spPr/>
    </dgm:pt>
    <dgm:pt modelId="{64C3042A-FA29-4B4A-842C-462A600D8BE8}" type="pres">
      <dgm:prSet presAssocID="{6BF61527-F64E-4ED6-9521-4EE048EFC1C1}" presName="arrowDiagram5" presStyleCnt="0"/>
      <dgm:spPr/>
    </dgm:pt>
    <dgm:pt modelId="{2640BD8E-AE70-4E5B-A3B0-9C286A7DD7EE}" type="pres">
      <dgm:prSet presAssocID="{243097F4-9825-4E86-A426-2721082D7181}" presName="bullet5a" presStyleLbl="node1" presStyleIdx="0" presStyleCnt="5" custLinFactY="-25629" custLinFactNeighborX="-95738" custLinFactNeighborY="-100000"/>
      <dgm:spPr/>
    </dgm:pt>
    <dgm:pt modelId="{0B1FFABD-CCC8-48B4-AA6B-DD8323EB191C}" type="pres">
      <dgm:prSet presAssocID="{243097F4-9825-4E86-A426-2721082D7181}" presName="textBox5a" presStyleLbl="revTx" presStyleIdx="0" presStyleCnt="5" custScaleX="195986" custScaleY="44715" custLinFactNeighborX="41238" custLinFactNeighborY="-32684">
        <dgm:presLayoutVars>
          <dgm:bulletEnabled val="1"/>
        </dgm:presLayoutVars>
      </dgm:prSet>
      <dgm:spPr/>
    </dgm:pt>
    <dgm:pt modelId="{DCC1AC89-63AC-4778-B868-36A0F48B991A}" type="pres">
      <dgm:prSet presAssocID="{CC8B2F29-D593-4553-A7DF-AC0E45FEDE22}" presName="bullet5b" presStyleLbl="node1" presStyleIdx="1" presStyleCnt="5" custLinFactNeighborX="-41502" custLinFactNeighborY="-67781"/>
      <dgm:spPr/>
    </dgm:pt>
    <dgm:pt modelId="{D13CD310-BA22-486A-9794-6003E6367C83}" type="pres">
      <dgm:prSet presAssocID="{CC8B2F29-D593-4553-A7DF-AC0E45FEDE22}" presName="textBox5b" presStyleLbl="revTx" presStyleIdx="1" presStyleCnt="5" custScaleY="37194" custLinFactX="-23878" custLinFactNeighborX="-100000" custLinFactNeighborY="-91069">
        <dgm:presLayoutVars>
          <dgm:bulletEnabled val="1"/>
        </dgm:presLayoutVars>
      </dgm:prSet>
      <dgm:spPr/>
    </dgm:pt>
    <dgm:pt modelId="{741FFC19-73EB-4C44-B79A-64559D6A121A}" type="pres">
      <dgm:prSet presAssocID="{51D0174B-30CF-43C0-881C-282A26607680}" presName="bullet5c" presStyleLbl="node1" presStyleIdx="2" presStyleCnt="5" custLinFactNeighborX="12459" custLinFactNeighborY="-57730"/>
      <dgm:spPr/>
    </dgm:pt>
    <dgm:pt modelId="{7A51B8D4-BCD3-42CE-B292-A16F2F0E29ED}" type="pres">
      <dgm:prSet presAssocID="{51D0174B-30CF-43C0-881C-282A26607680}" presName="textBox5c" presStyleLbl="revTx" presStyleIdx="2" presStyleCnt="5" custScaleY="59206" custLinFactNeighborX="-815" custLinFactNeighborY="-7024">
        <dgm:presLayoutVars>
          <dgm:bulletEnabled val="1"/>
        </dgm:presLayoutVars>
      </dgm:prSet>
      <dgm:spPr/>
    </dgm:pt>
    <dgm:pt modelId="{DCF85A22-4C78-4F1F-B73F-1F81B06A8E20}" type="pres">
      <dgm:prSet presAssocID="{AE89030C-71AA-4295-9A59-CE2450E7D204}" presName="bullet5d" presStyleLbl="node1" presStyleIdx="3" presStyleCnt="5" custLinFactNeighborX="41246" custLinFactNeighborY="-30645"/>
      <dgm:spPr/>
    </dgm:pt>
    <dgm:pt modelId="{728D4A1B-5A1F-41A1-8A3E-352174B70A9C}" type="pres">
      <dgm:prSet presAssocID="{AE89030C-71AA-4295-9A59-CE2450E7D204}" presName="textBox5d" presStyleLbl="revTx" presStyleIdx="3" presStyleCnt="5" custScaleY="45326" custLinFactNeighborX="-72615" custLinFactNeighborY="-58916">
        <dgm:presLayoutVars>
          <dgm:bulletEnabled val="1"/>
        </dgm:presLayoutVars>
      </dgm:prSet>
      <dgm:spPr/>
    </dgm:pt>
    <dgm:pt modelId="{21141D75-8F85-4631-BAC4-6832BB2D402F}" type="pres">
      <dgm:prSet presAssocID="{26B0FCEF-E980-40C0-B415-505E003AC7B6}" presName="bullet5e" presStyleLbl="node1" presStyleIdx="4" presStyleCnt="5"/>
      <dgm:spPr/>
    </dgm:pt>
    <dgm:pt modelId="{62D1A846-82BF-41C3-8E47-9C5D2DFE6888}" type="pres">
      <dgm:prSet presAssocID="{26B0FCEF-E980-40C0-B415-505E003AC7B6}" presName="textBox5e" presStyleLbl="revTx" presStyleIdx="4" presStyleCnt="5" custLinFactNeighborX="61760" custLinFactNeighborY="-21567">
        <dgm:presLayoutVars>
          <dgm:bulletEnabled val="1"/>
        </dgm:presLayoutVars>
      </dgm:prSet>
      <dgm:spPr/>
    </dgm:pt>
  </dgm:ptLst>
  <dgm:cxnLst>
    <dgm:cxn modelId="{90273B07-AFBA-4A83-B65D-47B987FF2F96}" type="presOf" srcId="{243097F4-9825-4E86-A426-2721082D7181}" destId="{0B1FFABD-CCC8-48B4-AA6B-DD8323EB191C}" srcOrd="0" destOrd="0" presId="urn:microsoft.com/office/officeart/2005/8/layout/arrow2"/>
    <dgm:cxn modelId="{3951071B-5301-48F3-A80A-0C7A6ECCB8F0}" srcId="{6BF61527-F64E-4ED6-9521-4EE048EFC1C1}" destId="{243097F4-9825-4E86-A426-2721082D7181}" srcOrd="0" destOrd="0" parTransId="{DB6868F5-243A-4D7D-A014-312180A8941B}" sibTransId="{CADC261E-DD92-4078-973D-530D524EF180}"/>
    <dgm:cxn modelId="{86DD6C22-E201-4A23-BD81-AB0A4B4521E4}" srcId="{6BF61527-F64E-4ED6-9521-4EE048EFC1C1}" destId="{51D0174B-30CF-43C0-881C-282A26607680}" srcOrd="2" destOrd="0" parTransId="{AC43EC6B-5AC2-4837-B42D-CDB5367E7A97}" sibTransId="{3DC635F3-12D5-4EFF-8D24-81BFA6ECB9FB}"/>
    <dgm:cxn modelId="{CFD23325-008B-4118-8B6A-D05ED3C6915C}" srcId="{6BF61527-F64E-4ED6-9521-4EE048EFC1C1}" destId="{CC8B2F29-D593-4553-A7DF-AC0E45FEDE22}" srcOrd="1" destOrd="0" parTransId="{BCFB8809-4262-43C2-B2C3-B1559EAB7BC4}" sibTransId="{AD10475B-BDB4-4A3C-AFF4-79C581A74340}"/>
    <dgm:cxn modelId="{8FBBF126-A239-4671-8A2C-B1B872C50B44}" type="presOf" srcId="{26B0FCEF-E980-40C0-B415-505E003AC7B6}" destId="{62D1A846-82BF-41C3-8E47-9C5D2DFE6888}" srcOrd="0" destOrd="0" presId="urn:microsoft.com/office/officeart/2005/8/layout/arrow2"/>
    <dgm:cxn modelId="{97F83E30-5D56-4DB3-B579-EB366117D97E}" type="presOf" srcId="{51D0174B-30CF-43C0-881C-282A26607680}" destId="{7A51B8D4-BCD3-42CE-B292-A16F2F0E29ED}" srcOrd="0" destOrd="0" presId="urn:microsoft.com/office/officeart/2005/8/layout/arrow2"/>
    <dgm:cxn modelId="{1CCE7F51-CD18-477F-8CCC-3DB4D887C545}" type="presOf" srcId="{CC8B2F29-D593-4553-A7DF-AC0E45FEDE22}" destId="{D13CD310-BA22-486A-9794-6003E6367C83}" srcOrd="0" destOrd="0" presId="urn:microsoft.com/office/officeart/2005/8/layout/arrow2"/>
    <dgm:cxn modelId="{95E4A372-C231-4C4E-8B18-58F91DA5521F}" srcId="{6BF61527-F64E-4ED6-9521-4EE048EFC1C1}" destId="{26B0FCEF-E980-40C0-B415-505E003AC7B6}" srcOrd="4" destOrd="0" parTransId="{EFD9B391-50F0-4BCB-91B3-DE8C0582E483}" sibTransId="{0A1E916D-7715-4097-8C3C-D605EA623982}"/>
    <dgm:cxn modelId="{D1401F93-5C6F-4097-BEE8-61D0E9E84630}" type="presOf" srcId="{AE89030C-71AA-4295-9A59-CE2450E7D204}" destId="{728D4A1B-5A1F-41A1-8A3E-352174B70A9C}" srcOrd="0" destOrd="0" presId="urn:microsoft.com/office/officeart/2005/8/layout/arrow2"/>
    <dgm:cxn modelId="{C1DA20C2-0066-466B-BFF5-6639AAD20B9B}" type="presOf" srcId="{6BF61527-F64E-4ED6-9521-4EE048EFC1C1}" destId="{F91E2EC2-D2E0-48CD-B11A-138FC8B65B97}" srcOrd="0" destOrd="0" presId="urn:microsoft.com/office/officeart/2005/8/layout/arrow2"/>
    <dgm:cxn modelId="{95588EF1-CE9A-4A94-B469-295319D6EA96}" srcId="{6BF61527-F64E-4ED6-9521-4EE048EFC1C1}" destId="{AE89030C-71AA-4295-9A59-CE2450E7D204}" srcOrd="3" destOrd="0" parTransId="{8F24B2B0-5399-4B09-A560-C5FEEECA57BA}" sibTransId="{9C3C5DFA-926A-4999-88D0-77A2F2AC4226}"/>
    <dgm:cxn modelId="{27D6F1F5-D199-4E9F-90EC-150FBF3CC207}" type="presParOf" srcId="{F91E2EC2-D2E0-48CD-B11A-138FC8B65B97}" destId="{41FB5AE1-AF02-4948-BD07-A8B21BE9DD12}" srcOrd="0" destOrd="0" presId="urn:microsoft.com/office/officeart/2005/8/layout/arrow2"/>
    <dgm:cxn modelId="{F177C558-08D1-4C13-87CC-212AF7D575A9}" type="presParOf" srcId="{F91E2EC2-D2E0-48CD-B11A-138FC8B65B97}" destId="{64C3042A-FA29-4B4A-842C-462A600D8BE8}" srcOrd="1" destOrd="0" presId="urn:microsoft.com/office/officeart/2005/8/layout/arrow2"/>
    <dgm:cxn modelId="{BED560AA-2B2A-446E-B5AF-51B827ACECFA}" type="presParOf" srcId="{64C3042A-FA29-4B4A-842C-462A600D8BE8}" destId="{2640BD8E-AE70-4E5B-A3B0-9C286A7DD7EE}" srcOrd="0" destOrd="0" presId="urn:microsoft.com/office/officeart/2005/8/layout/arrow2"/>
    <dgm:cxn modelId="{06CA80C7-C5B7-48A8-80B5-945E49107BD2}" type="presParOf" srcId="{64C3042A-FA29-4B4A-842C-462A600D8BE8}" destId="{0B1FFABD-CCC8-48B4-AA6B-DD8323EB191C}" srcOrd="1" destOrd="0" presId="urn:microsoft.com/office/officeart/2005/8/layout/arrow2"/>
    <dgm:cxn modelId="{16DC11A6-9F78-4197-8DDE-DA04B2F78A94}" type="presParOf" srcId="{64C3042A-FA29-4B4A-842C-462A600D8BE8}" destId="{DCC1AC89-63AC-4778-B868-36A0F48B991A}" srcOrd="2" destOrd="0" presId="urn:microsoft.com/office/officeart/2005/8/layout/arrow2"/>
    <dgm:cxn modelId="{A016893E-96D6-4D35-B1A0-8577572B64BB}" type="presParOf" srcId="{64C3042A-FA29-4B4A-842C-462A600D8BE8}" destId="{D13CD310-BA22-486A-9794-6003E6367C83}" srcOrd="3" destOrd="0" presId="urn:microsoft.com/office/officeart/2005/8/layout/arrow2"/>
    <dgm:cxn modelId="{7A4BD4EC-2671-4088-9589-78D2E84F418C}" type="presParOf" srcId="{64C3042A-FA29-4B4A-842C-462A600D8BE8}" destId="{741FFC19-73EB-4C44-B79A-64559D6A121A}" srcOrd="4" destOrd="0" presId="urn:microsoft.com/office/officeart/2005/8/layout/arrow2"/>
    <dgm:cxn modelId="{F6CABD3D-06B8-45D9-BAD9-72F880871D68}" type="presParOf" srcId="{64C3042A-FA29-4B4A-842C-462A600D8BE8}" destId="{7A51B8D4-BCD3-42CE-B292-A16F2F0E29ED}" srcOrd="5" destOrd="0" presId="urn:microsoft.com/office/officeart/2005/8/layout/arrow2"/>
    <dgm:cxn modelId="{3B53F31A-46BA-42D9-A88B-2D72899D2B9B}" type="presParOf" srcId="{64C3042A-FA29-4B4A-842C-462A600D8BE8}" destId="{DCF85A22-4C78-4F1F-B73F-1F81B06A8E20}" srcOrd="6" destOrd="0" presId="urn:microsoft.com/office/officeart/2005/8/layout/arrow2"/>
    <dgm:cxn modelId="{837D0A7F-072F-49BB-8D7C-69040C3013F4}" type="presParOf" srcId="{64C3042A-FA29-4B4A-842C-462A600D8BE8}" destId="{728D4A1B-5A1F-41A1-8A3E-352174B70A9C}" srcOrd="7" destOrd="0" presId="urn:microsoft.com/office/officeart/2005/8/layout/arrow2"/>
    <dgm:cxn modelId="{329AA602-27D3-455A-B0E3-E78B5A243265}" type="presParOf" srcId="{64C3042A-FA29-4B4A-842C-462A600D8BE8}" destId="{21141D75-8F85-4631-BAC4-6832BB2D402F}" srcOrd="8" destOrd="0" presId="urn:microsoft.com/office/officeart/2005/8/layout/arrow2"/>
    <dgm:cxn modelId="{5FAE7DAF-1590-4653-B85B-4586B1584471}" type="presParOf" srcId="{64C3042A-FA29-4B4A-842C-462A600D8BE8}" destId="{62D1A846-82BF-41C3-8E47-9C5D2DFE6888}"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5AE1-AF02-4948-BD07-A8B21BE9DD12}">
      <dsp:nvSpPr>
        <dsp:cNvPr id="0" name=""/>
        <dsp:cNvSpPr/>
      </dsp:nvSpPr>
      <dsp:spPr>
        <a:xfrm>
          <a:off x="1057836" y="0"/>
          <a:ext cx="8756172" cy="5472608"/>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BD8E-AE70-4E5B-A3B0-9C286A7DD7EE}">
      <dsp:nvSpPr>
        <dsp:cNvPr id="0" name=""/>
        <dsp:cNvSpPr/>
      </dsp:nvSpPr>
      <dsp:spPr>
        <a:xfrm>
          <a:off x="2160240" y="3816424"/>
          <a:ext cx="201391" cy="2013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1FFABD-CCC8-48B4-AA6B-DD8323EB191C}">
      <dsp:nvSpPr>
        <dsp:cNvPr id="0" name=""/>
        <dsp:cNvSpPr/>
      </dsp:nvSpPr>
      <dsp:spPr>
        <a:xfrm>
          <a:off x="2376261" y="4104462"/>
          <a:ext cx="2248074" cy="582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13"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Goal and expert knowledge</a:t>
          </a:r>
          <a:endParaRPr lang="pl-PL" sz="1800" kern="1200" dirty="0"/>
        </a:p>
      </dsp:txBody>
      <dsp:txXfrm>
        <a:off x="2376261" y="4104462"/>
        <a:ext cx="2248074" cy="582404"/>
      </dsp:txXfrm>
    </dsp:sp>
    <dsp:sp modelId="{DCC1AC89-63AC-4778-B868-36A0F48B991A}">
      <dsp:nvSpPr>
        <dsp:cNvPr id="0" name=""/>
        <dsp:cNvSpPr/>
      </dsp:nvSpPr>
      <dsp:spPr>
        <a:xfrm>
          <a:off x="3312369" y="2808313"/>
          <a:ext cx="315222" cy="31522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CD310-BA22-486A-9794-6003E6367C83}">
      <dsp:nvSpPr>
        <dsp:cNvPr id="0" name=""/>
        <dsp:cNvSpPr/>
      </dsp:nvSpPr>
      <dsp:spPr>
        <a:xfrm>
          <a:off x="1800206" y="1811430"/>
          <a:ext cx="1453524" cy="852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030" tIns="0" rIns="0" bIns="0" numCol="1" spcCol="1270" anchor="t" anchorCtr="0">
          <a:noAutofit/>
        </a:bodyPr>
        <a:lstStyle/>
        <a:p>
          <a:pPr marL="0" lvl="0" indent="0" algn="r" defTabSz="800100">
            <a:lnSpc>
              <a:spcPct val="90000"/>
            </a:lnSpc>
            <a:spcBef>
              <a:spcPct val="0"/>
            </a:spcBef>
            <a:spcAft>
              <a:spcPct val="35000"/>
            </a:spcAft>
            <a:buNone/>
          </a:pPr>
          <a:r>
            <a:rPr lang="en-US" sz="1800" kern="1200" dirty="0"/>
            <a:t>Data acquisition</a:t>
          </a:r>
          <a:endParaRPr lang="pl-PL" sz="1800" kern="1200" dirty="0"/>
        </a:p>
      </dsp:txBody>
      <dsp:txXfrm>
        <a:off x="1800206" y="1811430"/>
        <a:ext cx="1453524" cy="852866"/>
      </dsp:txXfrm>
    </dsp:sp>
    <dsp:sp modelId="{741FFC19-73EB-4C44-B79A-64559D6A121A}">
      <dsp:nvSpPr>
        <dsp:cNvPr id="0" name=""/>
        <dsp:cNvSpPr/>
      </dsp:nvSpPr>
      <dsp:spPr>
        <a:xfrm>
          <a:off x="4896544" y="1944217"/>
          <a:ext cx="420296" cy="4202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1B8D4-BCD3-42CE-B292-A16F2F0E29ED}">
      <dsp:nvSpPr>
        <dsp:cNvPr id="0" name=""/>
        <dsp:cNvSpPr/>
      </dsp:nvSpPr>
      <dsp:spPr>
        <a:xfrm>
          <a:off x="5040555" y="2808303"/>
          <a:ext cx="1689941" cy="1820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706"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Data preprocessing</a:t>
          </a:r>
          <a:endParaRPr lang="pl-PL" sz="1900" kern="1200" dirty="0"/>
        </a:p>
      </dsp:txBody>
      <dsp:txXfrm>
        <a:off x="5040555" y="2808303"/>
        <a:ext cx="1689941" cy="1820943"/>
      </dsp:txXfrm>
    </dsp:sp>
    <dsp:sp modelId="{DCF85A22-4C78-4F1F-B73F-1F81B06A8E20}">
      <dsp:nvSpPr>
        <dsp:cNvPr id="0" name=""/>
        <dsp:cNvSpPr/>
      </dsp:nvSpPr>
      <dsp:spPr>
        <a:xfrm>
          <a:off x="6696745" y="1368152"/>
          <a:ext cx="542882" cy="542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D4A1B-5A1F-41A1-8A3E-352174B70A9C}">
      <dsp:nvSpPr>
        <dsp:cNvPr id="0" name=""/>
        <dsp:cNvSpPr/>
      </dsp:nvSpPr>
      <dsp:spPr>
        <a:xfrm>
          <a:off x="5472610" y="648070"/>
          <a:ext cx="1751234" cy="166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7662" tIns="0" rIns="0" bIns="0" numCol="1" spcCol="1270" anchor="t" anchorCtr="0">
          <a:noAutofit/>
        </a:bodyPr>
        <a:lstStyle/>
        <a:p>
          <a:pPr marL="0" lvl="0" indent="0" algn="l" defTabSz="844550">
            <a:lnSpc>
              <a:spcPct val="90000"/>
            </a:lnSpc>
            <a:spcBef>
              <a:spcPct val="0"/>
            </a:spcBef>
            <a:spcAft>
              <a:spcPct val="35000"/>
            </a:spcAft>
            <a:buNone/>
          </a:pPr>
          <a:r>
            <a:rPr lang="en-US" sz="1900" kern="1200" dirty="0"/>
            <a:t>Data mining</a:t>
          </a:r>
          <a:endParaRPr lang="pl-PL" sz="1900" kern="1200" dirty="0"/>
        </a:p>
      </dsp:txBody>
      <dsp:txXfrm>
        <a:off x="5472610" y="648070"/>
        <a:ext cx="1751234" cy="1661944"/>
      </dsp:txXfrm>
    </dsp:sp>
    <dsp:sp modelId="{21141D75-8F85-4631-BAC4-6832BB2D402F}">
      <dsp:nvSpPr>
        <dsp:cNvPr id="0" name=""/>
        <dsp:cNvSpPr/>
      </dsp:nvSpPr>
      <dsp:spPr>
        <a:xfrm>
          <a:off x="8149635" y="1098899"/>
          <a:ext cx="691737" cy="6917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D1A846-82BF-41C3-8E47-9C5D2DFE6888}">
      <dsp:nvSpPr>
        <dsp:cNvPr id="0" name=""/>
        <dsp:cNvSpPr/>
      </dsp:nvSpPr>
      <dsp:spPr>
        <a:xfrm>
          <a:off x="9577066" y="576084"/>
          <a:ext cx="1751234" cy="402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6537" tIns="0" rIns="0" bIns="0" numCol="1" spcCol="1270" anchor="t" anchorCtr="0">
          <a:noAutofit/>
        </a:bodyPr>
        <a:lstStyle/>
        <a:p>
          <a:pPr marL="0" lvl="0" indent="0" algn="ctr" defTabSz="844550">
            <a:lnSpc>
              <a:spcPct val="90000"/>
            </a:lnSpc>
            <a:spcBef>
              <a:spcPct val="0"/>
            </a:spcBef>
            <a:spcAft>
              <a:spcPct val="35000"/>
            </a:spcAft>
            <a:buNone/>
          </a:pPr>
          <a:r>
            <a:rPr lang="en-US" sz="1900" kern="1200" dirty="0"/>
            <a:t>Inference, synthesis, visualization</a:t>
          </a:r>
          <a:endParaRPr lang="pl-PL" sz="1900" kern="1200" dirty="0"/>
        </a:p>
      </dsp:txBody>
      <dsp:txXfrm>
        <a:off x="9577066" y="576084"/>
        <a:ext cx="1751234" cy="402783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10/6/23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10/6/23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F93199CD-3E1B-4AE6-990F-76F925F5EA9F}" type="slidenum">
              <a:rPr lang="pl-PL" smtClean="0"/>
              <a:t>3</a:t>
            </a:fld>
            <a:endParaRPr lang="pl-PL"/>
          </a:p>
        </p:txBody>
      </p:sp>
    </p:spTree>
    <p:extLst>
      <p:ext uri="{BB962C8B-B14F-4D97-AF65-F5344CB8AC3E}">
        <p14:creationId xmlns:p14="http://schemas.microsoft.com/office/powerpoint/2010/main" val="229135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10"/>
          </p:nvPr>
        </p:nvSpPr>
        <p:spPr/>
        <p:txBody>
          <a:bodyPr/>
          <a:lstStyle/>
          <a:p>
            <a:fld id="{F93199CD-3E1B-4AE6-990F-76F925F5EA9F}" type="slidenum">
              <a:rPr lang="pl-PL" smtClean="0"/>
              <a:t>5</a:t>
            </a:fld>
            <a:endParaRPr lang="pl-PL"/>
          </a:p>
        </p:txBody>
      </p:sp>
    </p:spTree>
    <p:extLst>
      <p:ext uri="{BB962C8B-B14F-4D97-AF65-F5344CB8AC3E}">
        <p14:creationId xmlns:p14="http://schemas.microsoft.com/office/powerpoint/2010/main" val="465053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1052736"/>
            <a:ext cx="12188825" cy="1584176"/>
          </a:xfrm>
          <a:solidFill>
            <a:schemeClr val="tx1">
              <a:alpha val="70000"/>
            </a:schemeClr>
          </a:solidFill>
        </p:spPr>
        <p:txBody>
          <a:bodyPr anchor="ctr" anchorCtr="1">
            <a:normAutofit/>
          </a:bodyPr>
          <a:lstStyle>
            <a:lvl1pPr>
              <a:lnSpc>
                <a:spcPct val="80000"/>
              </a:lnSpc>
              <a:defRPr sz="4000">
                <a:solidFill>
                  <a:schemeClr val="bg1"/>
                </a:solidFill>
              </a:defRPr>
            </a:lvl1pPr>
          </a:lstStyle>
          <a:p>
            <a:r>
              <a:rPr lang="en-US" dirty="0"/>
              <a:t>Click to edit Master title style</a:t>
            </a:r>
            <a:endParaRPr dirty="0"/>
          </a:p>
        </p:txBody>
      </p:sp>
      <p:sp>
        <p:nvSpPr>
          <p:cNvPr id="6" name="Date Placeholder 5"/>
          <p:cNvSpPr>
            <a:spLocks noGrp="1"/>
          </p:cNvSpPr>
          <p:nvPr>
            <p:ph type="dt" sz="half" idx="10"/>
          </p:nvPr>
        </p:nvSpPr>
        <p:spPr/>
        <p:txBody>
          <a:bodyPr/>
          <a:lstStyle/>
          <a:p>
            <a:fld id="{0493CFF0-9BD7-4B38-9C28-50A48123B14C}" type="datetime1">
              <a:rPr lang="en-US" smtClean="0"/>
              <a:t>10/6/23</a:t>
            </a:fld>
            <a:endParaRPr lang="en-US"/>
          </a:p>
        </p:txBody>
      </p:sp>
      <p:sp>
        <p:nvSpPr>
          <p:cNvPr id="7" name="Footer Placeholder 6"/>
          <p:cNvSpPr>
            <a:spLocks noGrp="1"/>
          </p:cNvSpPr>
          <p:nvPr>
            <p:ph type="ftr" sz="quarter" idx="11"/>
          </p:nvPr>
        </p:nvSpPr>
        <p:spPr/>
        <p:txBody>
          <a:bodyPr/>
          <a:lstStyle/>
          <a:p>
            <a:endParaRPr lang="pl-PL" dirty="0"/>
          </a:p>
        </p:txBody>
      </p:sp>
      <p:sp>
        <p:nvSpPr>
          <p:cNvPr id="8" name="Slide Number Placeholder 7"/>
          <p:cNvSpPr>
            <a:spLocks noGrp="1"/>
          </p:cNvSpPr>
          <p:nvPr>
            <p:ph type="sldNum" sz="quarter" idx="12"/>
          </p:nvPr>
        </p:nvSpPr>
        <p:spPr>
          <a:xfrm>
            <a:off x="11783044" y="6619872"/>
            <a:ext cx="405780" cy="238128"/>
          </a:xfrm>
        </p:spPr>
        <p:txBody>
          <a:body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0E0E81D-8C7A-4769-83FB-8247E5B463A7}" type="datetime1">
              <a:rPr lang="en-US" smtClean="0"/>
              <a:t>10/6/23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7704AFA-FE74-4FAE-B23D-A9E8EA468191}" type="datetime1">
              <a:rPr lang="en-US" smtClean="0"/>
              <a:t>10/6/23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261763" y="1412776"/>
            <a:ext cx="11737305" cy="5112568"/>
          </a:xfrm>
        </p:spPr>
        <p:txBody>
          <a:bodyPr/>
          <a:lstStyle>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27724289-3A9E-4E2D-80FD-4D2221BF39AD}" type="datetime1">
              <a:rPr lang="en-US" smtClean="0"/>
              <a:t>10/6/23</a:t>
            </a:fld>
            <a:endParaRPr lang="en-US"/>
          </a:p>
        </p:txBody>
      </p:sp>
      <p:sp>
        <p:nvSpPr>
          <p:cNvPr id="5" name="Footer Placeholder 4"/>
          <p:cNvSpPr>
            <a:spLocks noGrp="1"/>
          </p:cNvSpPr>
          <p:nvPr>
            <p:ph type="ftr" sz="quarter" idx="11"/>
          </p:nvPr>
        </p:nvSpPr>
        <p:spPr/>
        <p:txBody>
          <a:bodyPr/>
          <a:lstStyle/>
          <a:p>
            <a:endParaRPr lang="pl-PL" dirty="0"/>
          </a:p>
        </p:txBody>
      </p:sp>
      <p:sp>
        <p:nvSpPr>
          <p:cNvPr id="6" name="Slide Number Placeholder 5"/>
          <p:cNvSpPr>
            <a:spLocks noGrp="1"/>
          </p:cNvSpPr>
          <p:nvPr>
            <p:ph type="sldNum" sz="quarter" idx="12"/>
          </p:nvPr>
        </p:nvSpPr>
        <p:spPr/>
        <p:txBody>
          <a:body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FAAB0-2332-4E62-B154-AD9AE1AC1CD1}" type="datetime1">
              <a:rPr lang="en-US" smtClean="0"/>
              <a:t>10/6/23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898CD51-F7EE-4108-B17A-3474B7AA05A9}" type="datetime1">
              <a:rPr lang="en-US" smtClean="0"/>
              <a:t>10/6/23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D01D6796-0D9E-4FB3-9046-CD51E93CFAEF}" type="datetime1">
              <a:rPr lang="en-US" smtClean="0"/>
              <a:t>10/6/23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A6ED78A-785C-4A6C-BEC4-F86CE6A5F14F}" type="datetime1">
              <a:rPr lang="en-US" smtClean="0"/>
              <a:t>10/6/23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E11FE-C0A1-4E23-93A9-97B32888CB32}" type="datetime1">
              <a:rPr lang="en-US" smtClean="0"/>
              <a:t>10/6/23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861A3A-EFB3-40D7-9CB7-78829028290B}" type="datetime1">
              <a:rPr lang="en-US" smtClean="0"/>
              <a:t>10/6/23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ACC67-55DF-44AA-A590-674C2F11744B}" type="datetime1">
              <a:rPr lang="en-US" smtClean="0"/>
              <a:t>10/6/23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763" y="260648"/>
            <a:ext cx="11737305" cy="864096"/>
          </a:xfrm>
          <a:prstGeom prst="rect">
            <a:avLst/>
          </a:prstGeom>
          <a:solidFill>
            <a:schemeClr val="tx1">
              <a:alpha val="85000"/>
            </a:schemeClr>
          </a:solidFill>
        </p:spPr>
        <p:txBody>
          <a:bodyPr vert="horz" lIns="91440" tIns="45720" rIns="91440" bIns="4572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261763" y="1412776"/>
            <a:ext cx="11737305" cy="4824535"/>
          </a:xfrm>
          <a:prstGeom prst="rect">
            <a:avLst/>
          </a:prstGeom>
          <a:solidFill>
            <a:schemeClr val="tx1">
              <a:alpha val="85000"/>
            </a:schemeClr>
          </a:solidFill>
        </p:spPr>
        <p:txBody>
          <a:bodyPr vert="horz" lIns="180000" tIns="180000" rIns="180000" bIns="18000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9559078" y="6438900"/>
            <a:ext cx="1449389" cy="238128"/>
          </a:xfrm>
          <a:prstGeom prst="rect">
            <a:avLst/>
          </a:prstGeom>
          <a:solidFill>
            <a:schemeClr val="tx1">
              <a:alpha val="85000"/>
            </a:schemeClr>
          </a:solidFill>
        </p:spPr>
        <p:txBody>
          <a:bodyPr vert="horz" lIns="91440" tIns="45720" rIns="91440" bIns="45720" rtlCol="0" anchor="ctr"/>
          <a:lstStyle>
            <a:lvl1pPr algn="r">
              <a:defRPr sz="1000">
                <a:solidFill>
                  <a:schemeClr val="bg1"/>
                </a:solidFill>
              </a:defRPr>
            </a:lvl1pPr>
          </a:lstStyle>
          <a:p>
            <a:fld id="{57AE733D-134B-456A-B984-84BA7775812C}" type="datetime1">
              <a:rPr lang="en-US" smtClean="0"/>
              <a:t>10/6/23</a:t>
            </a:fld>
            <a:endParaRPr lang="en-US"/>
          </a:p>
        </p:txBody>
      </p:sp>
      <p:sp>
        <p:nvSpPr>
          <p:cNvPr id="5" name="Footer Placeholder 4"/>
          <p:cNvSpPr>
            <a:spLocks noGrp="1"/>
          </p:cNvSpPr>
          <p:nvPr>
            <p:ph type="ftr" sz="quarter" idx="3"/>
          </p:nvPr>
        </p:nvSpPr>
        <p:spPr>
          <a:xfrm>
            <a:off x="270097" y="6400800"/>
            <a:ext cx="6553199" cy="276228"/>
          </a:xfrm>
          <a:prstGeom prst="rect">
            <a:avLst/>
          </a:prstGeom>
          <a:solidFill>
            <a:schemeClr val="tx1">
              <a:alpha val="85000"/>
            </a:schemeClr>
          </a:solidFill>
        </p:spPr>
        <p:txBody>
          <a:bodyPr vert="horz" lIns="91440" tIns="45720" rIns="91440" bIns="45720" rtlCol="0" anchor="ctr"/>
          <a:lstStyle>
            <a:lvl1pPr algn="l">
              <a:defRPr sz="1000">
                <a:solidFill>
                  <a:schemeClr val="bg1"/>
                </a:solidFill>
              </a:defRPr>
            </a:lvl1pPr>
          </a:lstStyle>
          <a:p>
            <a:endParaRPr lang="pl-PL" dirty="0"/>
          </a:p>
        </p:txBody>
      </p:sp>
      <p:sp>
        <p:nvSpPr>
          <p:cNvPr id="6" name="Slide Number Placeholder 5"/>
          <p:cNvSpPr>
            <a:spLocks noGrp="1"/>
          </p:cNvSpPr>
          <p:nvPr>
            <p:ph type="sldNum" sz="quarter" idx="4"/>
          </p:nvPr>
        </p:nvSpPr>
        <p:spPr>
          <a:xfrm>
            <a:off x="11783044" y="6677028"/>
            <a:ext cx="403237" cy="178194"/>
          </a:xfrm>
          <a:prstGeom prst="rect">
            <a:avLst/>
          </a:prstGeom>
          <a:solidFill>
            <a:schemeClr val="tx1">
              <a:alpha val="85000"/>
            </a:schemeClr>
          </a:solidFill>
        </p:spPr>
        <p:txBody>
          <a:bodyPr vert="horz" lIns="91440" tIns="45720" rIns="91440" bIns="45720" rtlCol="0" anchor="ctr"/>
          <a:lstStyle>
            <a:lvl1pPr algn="ctr">
              <a:defRPr sz="1000">
                <a:solidFill>
                  <a:schemeClr val="bg1"/>
                </a:solidFill>
              </a:defRPr>
            </a:lvl1pPr>
          </a:lstStyle>
          <a:p>
            <a:fld id="{2A013F82-EE5E-44EE-A61D-E31C6657F26F}" type="slidenum">
              <a:rPr lang="pl-PL" smtClean="0"/>
              <a:pPr/>
              <a:t>‹#›</a:t>
            </a:fld>
            <a:endParaRPr lang="pl-PL"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90000"/>
        </a:lnSpc>
        <a:spcBef>
          <a:spcPct val="0"/>
        </a:spcBef>
        <a:buNone/>
        <a:defRPr sz="3600" kern="1200" spc="100" baseline="0">
          <a:solidFill>
            <a:schemeClr val="bg1"/>
          </a:solidFill>
          <a:latin typeface="Arial Narrow" panose="020B0606020202030204" pitchFamily="34" charset="0"/>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bg1"/>
          </a:solidFill>
          <a:latin typeface="Calibri" panose="020F0502020204030204" pitchFamily="34" charset="0"/>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bg1"/>
          </a:solidFill>
          <a:latin typeface="Calibri" panose="020F0502020204030204" pitchFamily="34" charset="0"/>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bg1"/>
          </a:solidFill>
          <a:latin typeface="Calibri" panose="020F0502020204030204" pitchFamily="34" charset="0"/>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lukasik@agh.edu.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908720"/>
            <a:ext cx="12188825" cy="1584176"/>
          </a:xfrm>
        </p:spPr>
        <p:txBody>
          <a:bodyPr lIns="0" tIns="0" rIns="0" bIns="0">
            <a:normAutofit/>
          </a:bodyPr>
          <a:lstStyle/>
          <a:p>
            <a:pPr>
              <a:lnSpc>
                <a:spcPct val="100000"/>
              </a:lnSpc>
              <a:spcBef>
                <a:spcPts val="5400"/>
              </a:spcBef>
              <a:spcAft>
                <a:spcPts val="6600"/>
              </a:spcAft>
            </a:pPr>
            <a:r>
              <a:rPr lang="en-US" sz="2800" dirty="0"/>
              <a:t>Fundamentals of Data Science </a:t>
            </a:r>
            <a:br>
              <a:rPr lang="en-US" sz="2800" dirty="0"/>
            </a:br>
            <a:r>
              <a:rPr lang="pl-PL" sz="2800" dirty="0"/>
              <a:t>– </a:t>
            </a:r>
            <a:r>
              <a:rPr lang="en-US" sz="2800" dirty="0"/>
              <a:t>introduction to the course content and rules</a:t>
            </a:r>
            <a:br>
              <a:rPr lang="en-US" sz="3200" dirty="0"/>
            </a:br>
            <a:br>
              <a:rPr lang="en-US" sz="900" dirty="0"/>
            </a:br>
            <a:r>
              <a:rPr lang="en-US" sz="1800" dirty="0">
                <a:latin typeface="Arial Narrow" panose="020B0606020202030204" pitchFamily="34" charset="0"/>
              </a:rPr>
              <a:t>Szymon Łukasik, </a:t>
            </a:r>
            <a:r>
              <a:rPr lang="en-US" sz="1800" dirty="0">
                <a:latin typeface="Arial Narrow" panose="020B0606020202030204" pitchFamily="34" charset="0"/>
                <a:hlinkClick r:id="rId2"/>
              </a:rPr>
              <a:t>slukasik@agh.edu.pl</a:t>
            </a:r>
            <a:r>
              <a:rPr lang="en-US" sz="1800" dirty="0">
                <a:latin typeface="Arial Narrow" panose="020B0606020202030204" pitchFamily="34" charset="0"/>
              </a:rPr>
              <a:t>, </a:t>
            </a:r>
            <a:r>
              <a:rPr lang="en-US" sz="1800" dirty="0"/>
              <a:t>AGH Kraków</a:t>
            </a:r>
            <a:r>
              <a:rPr lang="en-US" sz="1800"/>
              <a:t>, room 319, D-7</a:t>
            </a:r>
            <a:endParaRPr lang="en-US" sz="2800" dirty="0">
              <a:latin typeface="Arial Narrow" panose="020B0606020202030204" pitchFamily="34" charset="0"/>
            </a:endParaRPr>
          </a:p>
        </p:txBody>
      </p:sp>
      <p:sp>
        <p:nvSpPr>
          <p:cNvPr id="2" name="Rectangle 1"/>
          <p:cNvSpPr/>
          <p:nvPr/>
        </p:nvSpPr>
        <p:spPr>
          <a:xfrm>
            <a:off x="10259107" y="6525344"/>
            <a:ext cx="1955985" cy="307777"/>
          </a:xfrm>
          <a:prstGeom prst="rect">
            <a:avLst/>
          </a:prstGeom>
        </p:spPr>
        <p:txBody>
          <a:bodyPr wrap="none">
            <a:spAutoFit/>
          </a:bodyPr>
          <a:lstStyle/>
          <a:p>
            <a:r>
              <a:rPr lang="en-US" sz="1400" dirty="0">
                <a:latin typeface="Arial Narrow" panose="020B0606020202030204" pitchFamily="34" charset="0"/>
              </a:rPr>
              <a:t>Credits: anonymous author</a:t>
            </a:r>
            <a:endParaRPr lang="pl-PL" sz="1400" dirty="0">
              <a:latin typeface="Arial Narrow" panose="020B0606020202030204" pitchFamily="34"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3" y="260648"/>
            <a:ext cx="11737305" cy="864096"/>
          </a:xfrm>
        </p:spPr>
        <p:txBody>
          <a:bodyPr/>
          <a:lstStyle/>
          <a:p>
            <a:r>
              <a:rPr lang="en-US" dirty="0"/>
              <a:t>Additional resources</a:t>
            </a:r>
          </a:p>
        </p:txBody>
      </p:sp>
      <p:sp>
        <p:nvSpPr>
          <p:cNvPr id="14" name="Content Placeholder 13"/>
          <p:cNvSpPr>
            <a:spLocks noGrp="1"/>
          </p:cNvSpPr>
          <p:nvPr>
            <p:ph idx="1"/>
          </p:nvPr>
        </p:nvSpPr>
        <p:spPr>
          <a:xfrm>
            <a:off x="261763" y="1412776"/>
            <a:ext cx="11737305" cy="5112568"/>
          </a:xfrm>
        </p:spPr>
        <p:txBody>
          <a:bodyPr>
            <a:normAutofit lnSpcReduction="10000"/>
          </a:bodyPr>
          <a:lstStyle/>
          <a:p>
            <a:r>
              <a:rPr lang="en-US" sz="2800" dirty="0"/>
              <a:t>Jiawei Han, Jian </a:t>
            </a:r>
            <a:r>
              <a:rPr lang="en-US" sz="2800" dirty="0" err="1"/>
              <a:t>Pei,Micheline</a:t>
            </a:r>
            <a:r>
              <a:rPr lang="en-US" sz="2800" dirty="0"/>
              <a:t> </a:t>
            </a:r>
            <a:r>
              <a:rPr lang="en-US" sz="2800" dirty="0" err="1"/>
              <a:t>Kamber</a:t>
            </a:r>
            <a:r>
              <a:rPr lang="en-US" sz="2800" dirty="0"/>
              <a:t>, “Data Mining: Concepts and Techniques”, Elsevier, 2011.</a:t>
            </a:r>
          </a:p>
          <a:p>
            <a:r>
              <a:rPr lang="en-US" sz="2800" dirty="0"/>
              <a:t>Jake </a:t>
            </a:r>
            <a:r>
              <a:rPr lang="en-US" sz="2800" dirty="0" err="1"/>
              <a:t>VanderPlas</a:t>
            </a:r>
            <a:r>
              <a:rPr lang="en-US" sz="2800" dirty="0"/>
              <a:t>, “Python Data Science Handbook: Essential Tools for Working with Data”. O’Reilly Media, 2016.</a:t>
            </a:r>
          </a:p>
          <a:p>
            <a:r>
              <a:rPr lang="en-US" sz="2800" dirty="0"/>
              <a:t>Hadley Wickham, “R for Data Science: Import, Tidy, Transform, Visualize, and Model Data”, O’Reilly Media, 2017.</a:t>
            </a:r>
          </a:p>
          <a:p>
            <a:r>
              <a:rPr lang="en-US" sz="2800" dirty="0"/>
              <a:t>Jeffrey </a:t>
            </a:r>
            <a:r>
              <a:rPr lang="en-US" sz="2800" dirty="0" err="1"/>
              <a:t>Solka</a:t>
            </a:r>
            <a:r>
              <a:rPr lang="en-US" sz="2800" dirty="0"/>
              <a:t>, Angel R. Martinez, “Exploratory Data Analysis with MATLAB”, Chapman &amp; Hall, 2017.</a:t>
            </a:r>
          </a:p>
          <a:p>
            <a:r>
              <a:rPr lang="en-US" sz="2800" dirty="0"/>
              <a:t>UCI Machine Learning Repository, https://archive.ics.uci.edu/ml/</a:t>
            </a:r>
          </a:p>
          <a:p>
            <a:r>
              <a:rPr lang="en-US" sz="2800" dirty="0"/>
              <a:t>Kaggle Competitions, https://www.kaggle.com/competitions</a:t>
            </a:r>
          </a:p>
        </p:txBody>
      </p:sp>
      <p:sp>
        <p:nvSpPr>
          <p:cNvPr id="3" name="Slide Number Placeholder 2"/>
          <p:cNvSpPr>
            <a:spLocks noGrp="1"/>
          </p:cNvSpPr>
          <p:nvPr>
            <p:ph type="sldNum" sz="quarter" idx="12"/>
          </p:nvPr>
        </p:nvSpPr>
        <p:spPr/>
        <p:txBody>
          <a:bodyPr/>
          <a:lstStyle/>
          <a:p>
            <a:fld id="{2A013F82-EE5E-44EE-A61D-E31C6657F26F}" type="slidenum">
              <a:rPr lang="pl-PL" smtClean="0"/>
              <a:pPr/>
              <a:t>10</a:t>
            </a:fld>
            <a:endParaRPr lang="pl-PL" dirty="0"/>
          </a:p>
        </p:txBody>
      </p:sp>
    </p:spTree>
    <p:extLst>
      <p:ext uri="{BB962C8B-B14F-4D97-AF65-F5344CB8AC3E}">
        <p14:creationId xmlns:p14="http://schemas.microsoft.com/office/powerpoint/2010/main" val="163929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3">
            <a:extLst>
              <a:ext uri="{FF2B5EF4-FFF2-40B4-BE49-F238E27FC236}">
                <a16:creationId xmlns:a16="http://schemas.microsoft.com/office/drawing/2014/main" id="{B0571014-AB92-4AB3-B3E8-25B38A258F6A}"/>
              </a:ext>
            </a:extLst>
          </p:cNvPr>
          <p:cNvSpPr txBox="1">
            <a:spLocks/>
          </p:cNvSpPr>
          <p:nvPr/>
        </p:nvSpPr>
        <p:spPr>
          <a:xfrm>
            <a:off x="5878388" y="1403480"/>
            <a:ext cx="6120680" cy="5112568"/>
          </a:xfrm>
          <a:prstGeom prst="rect">
            <a:avLst/>
          </a:prstGeom>
          <a:solidFill>
            <a:schemeClr val="tx1">
              <a:alpha val="85000"/>
            </a:schemeClr>
          </a:solidFill>
        </p:spPr>
        <p:txBody>
          <a:bodyPr vert="horz" lIns="180000" tIns="180000" rIns="180000" bIns="18000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bg1"/>
                </a:solidFill>
                <a:latin typeface="Calibri" panose="020F0502020204030204" pitchFamily="34" charset="0"/>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bg1"/>
                </a:solidFill>
                <a:latin typeface="Calibri" panose="020F0502020204030204" pitchFamily="34" charset="0"/>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bg1"/>
                </a:solidFill>
                <a:latin typeface="Calibri" panose="020F0502020204030204" pitchFamily="34" charset="0"/>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bg1"/>
                </a:solidFill>
                <a:latin typeface="Calibri" panose="020F0502020204030204" pitchFamily="34" charset="0"/>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endParaRPr lang="pl-PL" dirty="0"/>
          </a:p>
        </p:txBody>
      </p:sp>
      <p:sp>
        <p:nvSpPr>
          <p:cNvPr id="13" name="Title 12"/>
          <p:cNvSpPr>
            <a:spLocks noGrp="1"/>
          </p:cNvSpPr>
          <p:nvPr>
            <p:ph type="title"/>
          </p:nvPr>
        </p:nvSpPr>
        <p:spPr/>
        <p:txBody>
          <a:bodyPr/>
          <a:lstStyle/>
          <a:p>
            <a:r>
              <a:rPr lang="en-US" dirty="0"/>
              <a:t>Summary</a:t>
            </a:r>
          </a:p>
        </p:txBody>
      </p:sp>
      <p:sp>
        <p:nvSpPr>
          <p:cNvPr id="14" name="Content Placeholder 13"/>
          <p:cNvSpPr>
            <a:spLocks noGrp="1"/>
          </p:cNvSpPr>
          <p:nvPr>
            <p:ph idx="1"/>
          </p:nvPr>
        </p:nvSpPr>
        <p:spPr>
          <a:xfrm>
            <a:off x="261763" y="1412776"/>
            <a:ext cx="5328593" cy="5112568"/>
          </a:xfrm>
        </p:spPr>
        <p:txBody>
          <a:bodyPr>
            <a:normAutofit/>
          </a:bodyPr>
          <a:lstStyle/>
          <a:p>
            <a:pPr marL="0" indent="0">
              <a:buNone/>
            </a:pPr>
            <a:r>
              <a:rPr lang="en-US" i="1" dirty="0"/>
              <a:t>Data in the 21st Century is like Oil in the 18th Century: an immensely, untapped valuable asset</a:t>
            </a:r>
          </a:p>
          <a:p>
            <a:pPr marL="0" indent="0" algn="r">
              <a:buNone/>
            </a:pPr>
            <a:r>
              <a:rPr lang="en-US" dirty="0"/>
              <a:t>(The Wired, 2014)</a:t>
            </a:r>
          </a:p>
          <a:p>
            <a:pPr marL="0" indent="0">
              <a:buNone/>
            </a:pPr>
            <a:endParaRPr lang="en-US" i="1" dirty="0"/>
          </a:p>
          <a:p>
            <a:pPr marL="0" indent="0">
              <a:buNone/>
            </a:pPr>
            <a:r>
              <a:rPr lang="en-US" i="1" dirty="0"/>
              <a:t>The world’s most valuable resource is no longer oil, but data</a:t>
            </a:r>
          </a:p>
          <a:p>
            <a:pPr marL="0" indent="0" algn="r">
              <a:buNone/>
            </a:pPr>
            <a:r>
              <a:rPr lang="en-US" dirty="0"/>
              <a:t>(The Economist, 2017)</a:t>
            </a:r>
          </a:p>
          <a:p>
            <a:pPr marL="0" indent="0">
              <a:buNone/>
            </a:pPr>
            <a:endParaRPr lang="pl-PL" dirty="0"/>
          </a:p>
        </p:txBody>
      </p:sp>
      <p:sp>
        <p:nvSpPr>
          <p:cNvPr id="5" name="Slide Number Placeholder 4"/>
          <p:cNvSpPr>
            <a:spLocks noGrp="1"/>
          </p:cNvSpPr>
          <p:nvPr>
            <p:ph type="sldNum" sz="quarter" idx="12"/>
          </p:nvPr>
        </p:nvSpPr>
        <p:spPr/>
        <p:txBody>
          <a:bodyPr/>
          <a:lstStyle/>
          <a:p>
            <a:fld id="{2A013F82-EE5E-44EE-A61D-E31C6657F26F}" type="slidenum">
              <a:rPr lang="pl-PL" smtClean="0"/>
              <a:pPr/>
              <a:t>11</a:t>
            </a:fld>
            <a:endParaRPr lang="pl-PL" dirty="0"/>
          </a:p>
        </p:txBody>
      </p:sp>
      <p:pic>
        <p:nvPicPr>
          <p:cNvPr id="3" name="Picture 2" descr="A picture containing sport&#10;&#10;Description generated with high confidence">
            <a:extLst>
              <a:ext uri="{FF2B5EF4-FFF2-40B4-BE49-F238E27FC236}">
                <a16:creationId xmlns:a16="http://schemas.microsoft.com/office/drawing/2014/main" id="{0826FF40-AFAD-4E1A-A04F-C7DDE97B2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120" y="2039273"/>
            <a:ext cx="5040561" cy="3859574"/>
          </a:xfrm>
          <a:prstGeom prst="rect">
            <a:avLst/>
          </a:prstGeom>
        </p:spPr>
      </p:pic>
    </p:spTree>
    <p:extLst>
      <p:ext uri="{BB962C8B-B14F-4D97-AF65-F5344CB8AC3E}">
        <p14:creationId xmlns:p14="http://schemas.microsoft.com/office/powerpoint/2010/main" val="380759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908720"/>
            <a:ext cx="12188825" cy="1584176"/>
          </a:xfrm>
        </p:spPr>
        <p:txBody>
          <a:bodyPr>
            <a:normAutofit/>
          </a:bodyPr>
          <a:lstStyle/>
          <a:p>
            <a:pPr algn="ctr">
              <a:lnSpc>
                <a:spcPct val="100000"/>
              </a:lnSpc>
            </a:pPr>
            <a:r>
              <a:rPr lang="en-US" sz="3600" dirty="0">
                <a:latin typeface="Arial Narrow" panose="020B0606020202030204" pitchFamily="34" charset="0"/>
              </a:rPr>
              <a:t>Thank you for your attention!</a:t>
            </a:r>
            <a:endParaRPr lang="en-US" sz="3200" dirty="0">
              <a:latin typeface="Arial Narrow" panose="020B0606020202030204" pitchFamily="34" charset="0"/>
            </a:endParaRPr>
          </a:p>
        </p:txBody>
      </p:sp>
    </p:spTree>
    <p:extLst>
      <p:ext uri="{BB962C8B-B14F-4D97-AF65-F5344CB8AC3E}">
        <p14:creationId xmlns:p14="http://schemas.microsoft.com/office/powerpoint/2010/main" val="243602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Process of data exploration</a:t>
            </a:r>
          </a:p>
        </p:txBody>
      </p:sp>
      <p:sp>
        <p:nvSpPr>
          <p:cNvPr id="5" name="Rounded Rectangle 4"/>
          <p:cNvSpPr/>
          <p:nvPr/>
        </p:nvSpPr>
        <p:spPr>
          <a:xfrm>
            <a:off x="4798268" y="1700808"/>
            <a:ext cx="3240360" cy="381642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aphicFrame>
        <p:nvGraphicFramePr>
          <p:cNvPr id="2" name="Diagram 1"/>
          <p:cNvGraphicFramePr/>
          <p:nvPr>
            <p:extLst>
              <p:ext uri="{D42A27DB-BD31-4B8C-83A1-F6EECF244321}">
                <p14:modId xmlns:p14="http://schemas.microsoft.com/office/powerpoint/2010/main" val="592290328"/>
              </p:ext>
            </p:extLst>
          </p:nvPr>
        </p:nvGraphicFramePr>
        <p:xfrm>
          <a:off x="261763" y="1268760"/>
          <a:ext cx="11737305"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8" name="Straight Connector 17"/>
          <p:cNvCxnSpPr>
            <a:cxnSpLocks/>
          </p:cNvCxnSpPr>
          <p:nvPr/>
        </p:nvCxnSpPr>
        <p:spPr>
          <a:xfrm>
            <a:off x="10846940" y="2636912"/>
            <a:ext cx="0" cy="3384376"/>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365948" y="6021288"/>
            <a:ext cx="5480992" cy="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65948" y="3717032"/>
            <a:ext cx="8384" cy="2237816"/>
          </a:xfrm>
          <a:prstGeom prst="line">
            <a:avLst/>
          </a:prstGeom>
          <a:ln w="5715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2A013F82-EE5E-44EE-A61D-E31C6657F26F}" type="slidenum">
              <a:rPr lang="pl-PL" smtClean="0"/>
              <a:pPr/>
              <a:t>2</a:t>
            </a:fld>
            <a:endParaRPr lang="pl-PL" dirty="0"/>
          </a:p>
        </p:txBody>
      </p:sp>
    </p:spTree>
    <p:extLst>
      <p:ext uri="{BB962C8B-B14F-4D97-AF65-F5344CB8AC3E}">
        <p14:creationId xmlns:p14="http://schemas.microsoft.com/office/powerpoint/2010/main" val="402600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 y="908720"/>
            <a:ext cx="12188825" cy="5184576"/>
          </a:xfrm>
        </p:spPr>
        <p:txBody>
          <a:bodyPr lIns="360000" tIns="360000" rIns="360000" bIns="360000" anchor="t" anchorCtr="0">
            <a:normAutofit/>
          </a:bodyPr>
          <a:lstStyle/>
          <a:p>
            <a:pPr>
              <a:lnSpc>
                <a:spcPct val="100000"/>
              </a:lnSpc>
            </a:pPr>
            <a:r>
              <a:rPr lang="en-US" sz="3600" dirty="0">
                <a:latin typeface="Arial Narrow" panose="020B0606020202030204" pitchFamily="34" charset="0"/>
              </a:rPr>
              <a:t>Plan of the course</a:t>
            </a:r>
            <a:br>
              <a:rPr lang="en-US" sz="3600" dirty="0">
                <a:latin typeface="Arial Narrow" panose="020B0606020202030204" pitchFamily="34" charset="0"/>
              </a:rPr>
            </a:br>
            <a:br>
              <a:rPr lang="en-US" sz="3600" dirty="0">
                <a:latin typeface="Arial Narrow" panose="020B0606020202030204" pitchFamily="34" charset="0"/>
              </a:rPr>
            </a:br>
            <a:r>
              <a:rPr lang="en-US" sz="2400" dirty="0"/>
              <a:t>1. Introduction to Data Science – history and methodological background.</a:t>
            </a:r>
            <a:br>
              <a:rPr lang="en-US" sz="2400" dirty="0"/>
            </a:br>
            <a:r>
              <a:rPr lang="en-US" sz="2400" dirty="0"/>
              <a:t>2. Typical workflow of data analysis.</a:t>
            </a:r>
            <a:br>
              <a:rPr lang="en-US" sz="2400" dirty="0"/>
            </a:br>
            <a:r>
              <a:rPr lang="en-US" sz="2400" dirty="0"/>
              <a:t>3. Data preprocessing – data reduction, cleaning, handling missing elements.</a:t>
            </a:r>
            <a:br>
              <a:rPr lang="en-US" sz="2400" dirty="0"/>
            </a:br>
            <a:r>
              <a:rPr lang="en-US" sz="2400" dirty="0"/>
              <a:t>4. Unsupervised learning – outlier detection and cluster analysis.</a:t>
            </a:r>
            <a:br>
              <a:rPr lang="en-US" sz="2400" dirty="0"/>
            </a:br>
            <a:r>
              <a:rPr lang="en-US" sz="2400" dirty="0"/>
              <a:t>5. Classification and regression. </a:t>
            </a:r>
            <a:br>
              <a:rPr lang="en-US" sz="2400" dirty="0"/>
            </a:br>
            <a:r>
              <a:rPr lang="en-US" sz="2400" dirty="0"/>
              <a:t>6. Recommender systems and text mining.</a:t>
            </a:r>
            <a:br>
              <a:rPr lang="en-US" sz="2400" dirty="0"/>
            </a:br>
            <a:r>
              <a:rPr lang="en-US" sz="2400" dirty="0"/>
              <a:t>7. Big Data – brief overview of issues and computational methods.</a:t>
            </a:r>
            <a:r>
              <a:rPr lang="en-US" sz="2400" b="1" dirty="0"/>
              <a:t> </a:t>
            </a:r>
            <a:endParaRPr lang="en-US" sz="3200" b="1" dirty="0"/>
          </a:p>
        </p:txBody>
      </p:sp>
    </p:spTree>
    <p:extLst>
      <p:ext uri="{BB962C8B-B14F-4D97-AF65-F5344CB8AC3E}">
        <p14:creationId xmlns:p14="http://schemas.microsoft.com/office/powerpoint/2010/main" val="320804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Main problem of data science</a:t>
            </a:r>
          </a:p>
        </p:txBody>
      </p:sp>
      <p:sp>
        <p:nvSpPr>
          <p:cNvPr id="14" name="Content Placeholder 13"/>
          <p:cNvSpPr>
            <a:spLocks noGrp="1"/>
          </p:cNvSpPr>
          <p:nvPr>
            <p:ph idx="1"/>
          </p:nvPr>
        </p:nvSpPr>
        <p:spPr>
          <a:xfrm>
            <a:off x="261763" y="1412776"/>
            <a:ext cx="11737305" cy="5112568"/>
          </a:xfrm>
        </p:spPr>
        <p:txBody>
          <a:bodyPr>
            <a:normAutofit/>
          </a:bodyPr>
          <a:lstStyle/>
          <a:p>
            <a:pPr marL="0" indent="0">
              <a:buNone/>
            </a:pPr>
            <a:r>
              <a:rPr lang="en-US" sz="2800" i="1" dirty="0"/>
              <a:t>Our ability to collect and store data is increasing at a faster rate than our ability to analyze it </a:t>
            </a:r>
          </a:p>
          <a:p>
            <a:pPr marL="0" indent="0" algn="r">
              <a:spcBef>
                <a:spcPts val="0"/>
              </a:spcBef>
              <a:buNone/>
            </a:pPr>
            <a:r>
              <a:rPr lang="en-US" sz="2800" i="1" dirty="0"/>
              <a:t>(</a:t>
            </a:r>
            <a:r>
              <a:rPr lang="en-US" sz="2800" i="1" dirty="0" err="1"/>
              <a:t>Keim</a:t>
            </a:r>
            <a:r>
              <a:rPr lang="en-US" sz="2800" i="1" dirty="0"/>
              <a:t> et al, 2007)</a:t>
            </a:r>
          </a:p>
        </p:txBody>
      </p:sp>
      <p:pic>
        <p:nvPicPr>
          <p:cNvPr id="1026" name="Picture 2" descr="external image 0c519468-de82-45cb-afde-5d7b431b00b5?t=1358275206758?t=1358275206758"/>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5392"/>
          <a:stretch/>
        </p:blipFill>
        <p:spPr bwMode="auto">
          <a:xfrm>
            <a:off x="2638028" y="2780928"/>
            <a:ext cx="6192688" cy="34914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2A013F82-EE5E-44EE-A61D-E31C6657F26F}" type="slidenum">
              <a:rPr lang="pl-PL" smtClean="0"/>
              <a:pPr/>
              <a:t>4</a:t>
            </a:fld>
            <a:endParaRPr lang="pl-PL" dirty="0"/>
          </a:p>
        </p:txBody>
      </p:sp>
    </p:spTree>
    <p:extLst>
      <p:ext uri="{BB962C8B-B14F-4D97-AF65-F5344CB8AC3E}">
        <p14:creationId xmlns:p14="http://schemas.microsoft.com/office/powerpoint/2010/main" val="36862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Big Data</a:t>
            </a:r>
          </a:p>
        </p:txBody>
      </p:sp>
      <p:sp>
        <p:nvSpPr>
          <p:cNvPr id="14" name="Content Placeholder 13"/>
          <p:cNvSpPr>
            <a:spLocks noGrp="1"/>
          </p:cNvSpPr>
          <p:nvPr>
            <p:ph idx="1"/>
          </p:nvPr>
        </p:nvSpPr>
        <p:spPr>
          <a:xfrm>
            <a:off x="261763" y="1412776"/>
            <a:ext cx="5688633" cy="5112568"/>
          </a:xfrm>
        </p:spPr>
        <p:txBody>
          <a:bodyPr>
            <a:normAutofit/>
          </a:bodyPr>
          <a:lstStyle/>
          <a:p>
            <a:pPr marL="0" indent="0">
              <a:buNone/>
            </a:pPr>
            <a:r>
              <a:rPr lang="en-US" b="1" dirty="0"/>
              <a:t>Big Data </a:t>
            </a:r>
            <a:r>
              <a:rPr lang="en-US" dirty="0"/>
              <a:t>– term used for the first time in 1980 by sociologist - Charles Tilly. In 1998 it appeared in computer science world thanks </a:t>
            </a:r>
            <a:r>
              <a:rPr lang="en-US"/>
              <a:t>to John </a:t>
            </a:r>
            <a:r>
              <a:rPr lang="en-US" dirty="0" err="1"/>
              <a:t>Mashey</a:t>
            </a:r>
            <a:r>
              <a:rPr lang="en-US" dirty="0"/>
              <a:t> (representing SGI). </a:t>
            </a:r>
          </a:p>
          <a:p>
            <a:pPr marL="0" indent="0">
              <a:buNone/>
            </a:pPr>
            <a:r>
              <a:rPr lang="en-US" b="1" dirty="0" err="1"/>
              <a:t>BigData</a:t>
            </a:r>
            <a:r>
              <a:rPr lang="en-US" b="1" dirty="0"/>
              <a:t> = data characterized by 4V </a:t>
            </a:r>
            <a:br>
              <a:rPr lang="en-US" b="1" dirty="0"/>
            </a:br>
            <a:r>
              <a:rPr lang="en-US" b="1" dirty="0"/>
              <a:t>(volume, variety, velocity, value)</a:t>
            </a:r>
          </a:p>
          <a:p>
            <a:pPr marL="0" indent="0">
              <a:buNone/>
            </a:pPr>
            <a:r>
              <a:rPr lang="en-US" dirty="0"/>
              <a:t>By some ML (Machine Learning) experts Big Data is perceived as a popular word with no astonishing informative value (so called </a:t>
            </a:r>
            <a:r>
              <a:rPr lang="en-US" b="1" dirty="0"/>
              <a:t>buzz word</a:t>
            </a:r>
            <a:r>
              <a:rPr lang="en-US" dirty="0"/>
              <a:t>). </a:t>
            </a:r>
          </a:p>
        </p:txBody>
      </p:sp>
      <p:sp>
        <p:nvSpPr>
          <p:cNvPr id="3" name="Slide Number Placeholder 2"/>
          <p:cNvSpPr>
            <a:spLocks noGrp="1"/>
          </p:cNvSpPr>
          <p:nvPr>
            <p:ph type="sldNum" sz="quarter" idx="12"/>
          </p:nvPr>
        </p:nvSpPr>
        <p:spPr/>
        <p:txBody>
          <a:bodyPr/>
          <a:lstStyle/>
          <a:p>
            <a:fld id="{2A013F82-EE5E-44EE-A61D-E31C6657F26F}" type="slidenum">
              <a:rPr lang="pl-PL" smtClean="0"/>
              <a:pPr/>
              <a:t>5</a:t>
            </a:fld>
            <a:endParaRPr lang="pl-PL" dirty="0"/>
          </a:p>
        </p:txBody>
      </p:sp>
      <p:pic>
        <p:nvPicPr>
          <p:cNvPr id="2" name="Picture 1">
            <a:extLst>
              <a:ext uri="{FF2B5EF4-FFF2-40B4-BE49-F238E27FC236}">
                <a16:creationId xmlns:a16="http://schemas.microsoft.com/office/drawing/2014/main" id="{06FBEA95-E9F6-4E41-B068-7C66476EDBF7}"/>
              </a:ext>
            </a:extLst>
          </p:cNvPr>
          <p:cNvPicPr>
            <a:picLocks noChangeAspect="1"/>
          </p:cNvPicPr>
          <p:nvPr/>
        </p:nvPicPr>
        <p:blipFill>
          <a:blip r:embed="rId3"/>
          <a:stretch>
            <a:fillRect/>
          </a:stretch>
        </p:blipFill>
        <p:spPr>
          <a:xfrm>
            <a:off x="6277913" y="1412776"/>
            <a:ext cx="5721155" cy="5112568"/>
          </a:xfrm>
          <a:prstGeom prst="rect">
            <a:avLst/>
          </a:prstGeom>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screenshot, wall&#10;&#10;Description generated with high confidence">
            <a:extLst>
              <a:ext uri="{FF2B5EF4-FFF2-40B4-BE49-F238E27FC236}">
                <a16:creationId xmlns:a16="http://schemas.microsoft.com/office/drawing/2014/main" id="{4018BB5F-0370-4FCD-B9AC-95CF6801A5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276" y="-47970"/>
            <a:ext cx="12385375" cy="6903191"/>
          </a:xfrm>
        </p:spPr>
      </p:pic>
      <p:sp>
        <p:nvSpPr>
          <p:cNvPr id="3" name="Slide Number Placeholder 2"/>
          <p:cNvSpPr>
            <a:spLocks noGrp="1"/>
          </p:cNvSpPr>
          <p:nvPr>
            <p:ph type="sldNum" sz="quarter" idx="12"/>
          </p:nvPr>
        </p:nvSpPr>
        <p:spPr/>
        <p:txBody>
          <a:bodyPr/>
          <a:lstStyle/>
          <a:p>
            <a:fld id="{2A013F82-EE5E-44EE-A61D-E31C6657F26F}" type="slidenum">
              <a:rPr lang="pl-PL" smtClean="0"/>
              <a:pPr/>
              <a:t>6</a:t>
            </a:fld>
            <a:endParaRPr lang="pl-PL" dirty="0"/>
          </a:p>
        </p:txBody>
      </p:sp>
    </p:spTree>
    <p:extLst>
      <p:ext uri="{BB962C8B-B14F-4D97-AF65-F5344CB8AC3E}">
        <p14:creationId xmlns:p14="http://schemas.microsoft.com/office/powerpoint/2010/main" val="251943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 Science Tools</a:t>
            </a:r>
          </a:p>
        </p:txBody>
      </p:sp>
      <p:pic>
        <p:nvPicPr>
          <p:cNvPr id="32" name="Content Placeholder 31" descr="A close up of a map&#10;&#10;Description generated with high confidence">
            <a:extLst>
              <a:ext uri="{FF2B5EF4-FFF2-40B4-BE49-F238E27FC236}">
                <a16:creationId xmlns:a16="http://schemas.microsoft.com/office/drawing/2014/main" id="{FD1D6787-C97A-4C30-9198-BD15FFACC0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122" y="1381124"/>
            <a:ext cx="8452769" cy="5215539"/>
          </a:xfrm>
        </p:spPr>
      </p:pic>
      <p:sp>
        <p:nvSpPr>
          <p:cNvPr id="3" name="Slide Number Placeholder 2"/>
          <p:cNvSpPr>
            <a:spLocks noGrp="1"/>
          </p:cNvSpPr>
          <p:nvPr>
            <p:ph type="sldNum" sz="quarter" idx="12"/>
          </p:nvPr>
        </p:nvSpPr>
        <p:spPr/>
        <p:txBody>
          <a:bodyPr/>
          <a:lstStyle/>
          <a:p>
            <a:fld id="{2A013F82-EE5E-44EE-A61D-E31C6657F26F}" type="slidenum">
              <a:rPr lang="pl-PL" smtClean="0"/>
              <a:pPr/>
              <a:t>7</a:t>
            </a:fld>
            <a:endParaRPr lang="pl-PL" dirty="0"/>
          </a:p>
        </p:txBody>
      </p:sp>
      <p:sp>
        <p:nvSpPr>
          <p:cNvPr id="33" name="TextBox 32">
            <a:extLst>
              <a:ext uri="{FF2B5EF4-FFF2-40B4-BE49-F238E27FC236}">
                <a16:creationId xmlns:a16="http://schemas.microsoft.com/office/drawing/2014/main" id="{60FFEA97-6CC7-44E2-98DF-23A3D44BB931}"/>
              </a:ext>
            </a:extLst>
          </p:cNvPr>
          <p:cNvSpPr txBox="1"/>
          <p:nvPr/>
        </p:nvSpPr>
        <p:spPr>
          <a:xfrm>
            <a:off x="9470187" y="6343436"/>
            <a:ext cx="963367" cy="253916"/>
          </a:xfrm>
          <a:prstGeom prst="rect">
            <a:avLst/>
          </a:prstGeom>
          <a:noFill/>
        </p:spPr>
        <p:txBody>
          <a:bodyPr wrap="square" rtlCol="0">
            <a:spAutoFit/>
          </a:bodyPr>
          <a:lstStyle/>
          <a:p>
            <a:pPr algn="r"/>
            <a:r>
              <a:rPr lang="en-US" sz="1050" dirty="0">
                <a:solidFill>
                  <a:schemeClr val="bg1"/>
                </a:solidFill>
              </a:rPr>
              <a:t>indeed.com</a:t>
            </a:r>
          </a:p>
        </p:txBody>
      </p:sp>
    </p:spTree>
    <p:extLst>
      <p:ext uri="{BB962C8B-B14F-4D97-AF65-F5344CB8AC3E}">
        <p14:creationId xmlns:p14="http://schemas.microsoft.com/office/powerpoint/2010/main" val="111250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3" y="260648"/>
            <a:ext cx="11737305" cy="864096"/>
          </a:xfrm>
        </p:spPr>
        <p:txBody>
          <a:bodyPr/>
          <a:lstStyle/>
          <a:p>
            <a:r>
              <a:rPr lang="en-US" dirty="0"/>
              <a:t>Our course – paper work</a:t>
            </a:r>
          </a:p>
        </p:txBody>
      </p:sp>
      <p:sp>
        <p:nvSpPr>
          <p:cNvPr id="14" name="Content Placeholder 13"/>
          <p:cNvSpPr>
            <a:spLocks noGrp="1"/>
          </p:cNvSpPr>
          <p:nvPr>
            <p:ph idx="1"/>
          </p:nvPr>
        </p:nvSpPr>
        <p:spPr>
          <a:xfrm>
            <a:off x="261763" y="1412776"/>
            <a:ext cx="11737305" cy="5112568"/>
          </a:xfrm>
        </p:spPr>
        <p:txBody>
          <a:bodyPr>
            <a:normAutofit/>
          </a:bodyPr>
          <a:lstStyle/>
          <a:p>
            <a:r>
              <a:rPr lang="en-US" sz="2800" dirty="0"/>
              <a:t>5 lectures (including the one today)</a:t>
            </a:r>
          </a:p>
          <a:p>
            <a:r>
              <a:rPr lang="en-US" sz="2800" dirty="0"/>
              <a:t>5 lab meetings</a:t>
            </a:r>
          </a:p>
          <a:p>
            <a:r>
              <a:rPr lang="en-US" sz="2800" dirty="0"/>
              <a:t>5 project meetings</a:t>
            </a:r>
          </a:p>
          <a:p>
            <a:r>
              <a:rPr lang="en-US" sz="2800" dirty="0"/>
              <a:t>Final grade:</a:t>
            </a:r>
            <a:br>
              <a:rPr lang="en-US" sz="2800" dirty="0"/>
            </a:br>
            <a:r>
              <a:rPr lang="en-US" sz="2800" dirty="0"/>
              <a:t>Weighted average of exam final grade (weight 2/3) and project’s grade (weight 1/3). </a:t>
            </a:r>
            <a:br>
              <a:rPr lang="en-US" sz="2800" dirty="0"/>
            </a:br>
            <a:br>
              <a:rPr lang="en-US" sz="2800" dirty="0"/>
            </a:br>
            <a:r>
              <a:rPr lang="en-US" sz="2800" dirty="0"/>
              <a:t>Note: According to ESA rules our course should end with an exam. Exam will cover lectures and labs. List of topics covered on the exam will be provided to you two weeks before the actual exam.</a:t>
            </a:r>
          </a:p>
        </p:txBody>
      </p:sp>
      <p:sp>
        <p:nvSpPr>
          <p:cNvPr id="3" name="Slide Number Placeholder 2"/>
          <p:cNvSpPr>
            <a:spLocks noGrp="1"/>
          </p:cNvSpPr>
          <p:nvPr>
            <p:ph type="sldNum" sz="quarter" idx="12"/>
          </p:nvPr>
        </p:nvSpPr>
        <p:spPr/>
        <p:txBody>
          <a:bodyPr/>
          <a:lstStyle/>
          <a:p>
            <a:fld id="{2A013F82-EE5E-44EE-A61D-E31C6657F26F}" type="slidenum">
              <a:rPr lang="pl-PL" smtClean="0"/>
              <a:pPr/>
              <a:t>8</a:t>
            </a:fld>
            <a:endParaRPr lang="pl-PL" dirty="0"/>
          </a:p>
        </p:txBody>
      </p:sp>
    </p:spTree>
    <p:extLst>
      <p:ext uri="{BB962C8B-B14F-4D97-AF65-F5344CB8AC3E}">
        <p14:creationId xmlns:p14="http://schemas.microsoft.com/office/powerpoint/2010/main" val="96843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61763" y="260648"/>
            <a:ext cx="11737305" cy="864096"/>
          </a:xfrm>
        </p:spPr>
        <p:txBody>
          <a:bodyPr/>
          <a:lstStyle/>
          <a:p>
            <a:r>
              <a:rPr lang="en-US" dirty="0"/>
              <a:t>Our course – paper work</a:t>
            </a:r>
          </a:p>
        </p:txBody>
      </p:sp>
      <p:sp>
        <p:nvSpPr>
          <p:cNvPr id="14" name="Content Placeholder 13"/>
          <p:cNvSpPr>
            <a:spLocks noGrp="1"/>
          </p:cNvSpPr>
          <p:nvPr>
            <p:ph idx="1"/>
          </p:nvPr>
        </p:nvSpPr>
        <p:spPr>
          <a:xfrm>
            <a:off x="261763" y="1412776"/>
            <a:ext cx="11737305" cy="5112568"/>
          </a:xfrm>
        </p:spPr>
        <p:txBody>
          <a:bodyPr>
            <a:normAutofit/>
          </a:bodyPr>
          <a:lstStyle/>
          <a:p>
            <a:r>
              <a:rPr lang="en-US" sz="2800" dirty="0"/>
              <a:t>Laboratory classes are obligatory. One unjustified absence is allowed in the case of these classes. </a:t>
            </a:r>
          </a:p>
          <a:p>
            <a:r>
              <a:rPr lang="en-US" sz="2800" dirty="0"/>
              <a:t>Absences (also justified) in laboratory classes need to be reworked in the form and time agreed with the instructor. </a:t>
            </a:r>
          </a:p>
          <a:p>
            <a:r>
              <a:rPr lang="en-US" sz="2800" dirty="0"/>
              <a:t>Half of the unjustified classes result in a lack of credit. From that decision the student teacher may appeal to the instructor and/or the Dean.</a:t>
            </a:r>
          </a:p>
          <a:p>
            <a:endParaRPr lang="en-US" sz="2800" dirty="0"/>
          </a:p>
          <a:p>
            <a:pPr marL="0" indent="0">
              <a:buNone/>
            </a:pPr>
            <a:r>
              <a:rPr lang="en-US" sz="2800" b="1" dirty="0"/>
              <a:t>Slides:</a:t>
            </a:r>
            <a:r>
              <a:rPr lang="en-US" sz="2800" dirty="0"/>
              <a:t> published in MS Teams Files folder.</a:t>
            </a:r>
          </a:p>
        </p:txBody>
      </p:sp>
      <p:sp>
        <p:nvSpPr>
          <p:cNvPr id="3" name="Slide Number Placeholder 2"/>
          <p:cNvSpPr>
            <a:spLocks noGrp="1"/>
          </p:cNvSpPr>
          <p:nvPr>
            <p:ph type="sldNum" sz="quarter" idx="12"/>
          </p:nvPr>
        </p:nvSpPr>
        <p:spPr/>
        <p:txBody>
          <a:bodyPr/>
          <a:lstStyle/>
          <a:p>
            <a:fld id="{2A013F82-EE5E-44EE-A61D-E31C6657F26F}" type="slidenum">
              <a:rPr lang="pl-PL" smtClean="0"/>
              <a:pPr/>
              <a:t>9</a:t>
            </a:fld>
            <a:endParaRPr lang="pl-PL" dirty="0"/>
          </a:p>
        </p:txBody>
      </p:sp>
    </p:spTree>
    <p:extLst>
      <p:ext uri="{BB962C8B-B14F-4D97-AF65-F5344CB8AC3E}">
        <p14:creationId xmlns:p14="http://schemas.microsoft.com/office/powerpoint/2010/main" val="1899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4AC01025391041B532B21F8C2F9FCE" ma:contentTypeVersion="3" ma:contentTypeDescription="Create a new document." ma:contentTypeScope="" ma:versionID="6b60a8c2835a688fe3374b36c7becfe1">
  <xsd:schema xmlns:xsd="http://www.w3.org/2001/XMLSchema" xmlns:xs="http://www.w3.org/2001/XMLSchema" xmlns:p="http://schemas.microsoft.com/office/2006/metadata/properties" xmlns:ns2="50410703-7102-4f00-b03f-3ad597e6eeb6" targetNamespace="http://schemas.microsoft.com/office/2006/metadata/properties" ma:root="true" ma:fieldsID="80face547fadec02872cb511e0bc555c" ns2:_="">
    <xsd:import namespace="50410703-7102-4f00-b03f-3ad597e6eeb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10703-7102-4f00-b03f-3ad597e6ee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177793-027F-431B-8A96-8F999A7299DB}"/>
</file>

<file path=customXml/itemProps2.xml><?xml version="1.0" encoding="utf-8"?>
<ds:datastoreItem xmlns:ds="http://schemas.openxmlformats.org/officeDocument/2006/customXml" ds:itemID="{F52C5F5C-0112-46DE-9122-42D51D3A01DF}"/>
</file>

<file path=customXml/itemProps3.xml><?xml version="1.0" encoding="utf-8"?>
<ds:datastoreItem xmlns:ds="http://schemas.openxmlformats.org/officeDocument/2006/customXml" ds:itemID="{4EA6393E-7EC0-4EEC-ADC9-1E1A251A4404}"/>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600</Words>
  <Application>Microsoft Macintosh PowerPoint</Application>
  <PresentationFormat>Custom</PresentationFormat>
  <Paragraphs>54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Calibri</vt:lpstr>
      <vt:lpstr>Corbel</vt:lpstr>
      <vt:lpstr>Digital Blue Tunnel 16x9</vt:lpstr>
      <vt:lpstr>Fundamentals of Data Science  – introduction to the course content and rules  Szymon Łukasik, slukasik@agh.edu.pl, AGH Kraków, room 319, D-7</vt:lpstr>
      <vt:lpstr>Process of data exploration</vt:lpstr>
      <vt:lpstr>Plan of the course  1. Introduction to Data Science – history and methodological background. 2. Typical workflow of data analysis. 3. Data preprocessing – data reduction, cleaning, handling missing elements. 4. Unsupervised learning – outlier detection and cluster analysis. 5. Classification and regression.  6. Recommender systems and text mining. 7. Big Data – brief overview of issues and computational methods. </vt:lpstr>
      <vt:lpstr>Main problem of data science</vt:lpstr>
      <vt:lpstr>Big Data</vt:lpstr>
      <vt:lpstr>PowerPoint Presentation</vt:lpstr>
      <vt:lpstr>Data Science Tools</vt:lpstr>
      <vt:lpstr>Our course – paper work</vt:lpstr>
      <vt:lpstr>Our course – paper work</vt:lpstr>
      <vt:lpstr>Additional resources</vt:lpstr>
      <vt:lpstr>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2015-07-13T12:05:22Z</dcterms:created>
  <dcterms:modified xsi:type="dcterms:W3CDTF">2023-10-06T08:54:56Z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y fmtid="{D5CDD505-2E9C-101B-9397-08002B2CF9AE}" pid="3" name="ContentTypeId">
    <vt:lpwstr>0x010100584AC01025391041B532B21F8C2F9FCE</vt:lpwstr>
  </property>
</Properties>
</file>