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20.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9" r:id="rId3"/>
    <p:sldId id="266" r:id="rId4"/>
    <p:sldId id="265" r:id="rId5"/>
    <p:sldId id="283" r:id="rId6"/>
    <p:sldId id="272" r:id="rId7"/>
    <p:sldId id="268" r:id="rId8"/>
    <p:sldId id="271" r:id="rId9"/>
    <p:sldId id="274" r:id="rId10"/>
    <p:sldId id="267" r:id="rId11"/>
    <p:sldId id="269" r:id="rId12"/>
    <p:sldId id="270" r:id="rId13"/>
    <p:sldId id="276" r:id="rId14"/>
    <p:sldId id="277" r:id="rId15"/>
    <p:sldId id="278" r:id="rId16"/>
    <p:sldId id="282" r:id="rId17"/>
    <p:sldId id="281" r:id="rId18"/>
    <p:sldId id="279" r:id="rId19"/>
    <p:sldId id="280" r:id="rId20"/>
    <p:sldId id="264" r:id="rId21"/>
  </p:sldIdLst>
  <p:sldSz cx="9906000" cy="6858000" type="A4"/>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F53C"/>
    <a:srgbClr val="D60093"/>
    <a:srgbClr val="00FF00"/>
    <a:srgbClr val="FAFA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410" autoAdjust="0"/>
  </p:normalViewPr>
  <p:slideViewPr>
    <p:cSldViewPr>
      <p:cViewPr varScale="1">
        <p:scale>
          <a:sx n="66" d="100"/>
          <a:sy n="66" d="100"/>
        </p:scale>
        <p:origin x="810" y="6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5" d="100"/>
          <a:sy n="45" d="100"/>
        </p:scale>
        <p:origin x="-2940" y="-10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vl1pPr>
          </a:lstStyle>
          <a:p>
            <a:pPr>
              <a:defRPr/>
            </a:pPr>
            <a:endParaRPr lang="en-US"/>
          </a:p>
        </p:txBody>
      </p:sp>
      <p:sp>
        <p:nvSpPr>
          <p:cNvPr id="3" name="Symbol zastępczy daty 2"/>
          <p:cNvSpPr>
            <a:spLocks noGrp="1"/>
          </p:cNvSpPr>
          <p:nvPr>
            <p:ph type="dt" idx="1"/>
          </p:nvPr>
        </p:nvSpPr>
        <p:spPr>
          <a:xfrm>
            <a:off x="4021138" y="0"/>
            <a:ext cx="3076575" cy="511175"/>
          </a:xfrm>
          <a:prstGeom prst="rect">
            <a:avLst/>
          </a:prstGeom>
        </p:spPr>
        <p:txBody>
          <a:bodyPr vert="horz" lIns="99048" tIns="49524" rIns="99048" bIns="49524" rtlCol="0"/>
          <a:lstStyle>
            <a:lvl1pPr algn="r">
              <a:defRPr sz="1300"/>
            </a:lvl1pPr>
          </a:lstStyle>
          <a:p>
            <a:pPr>
              <a:defRPr/>
            </a:pPr>
            <a:fld id="{F1CE65E2-1665-4319-A410-B885F090F335}" type="datetimeFigureOut">
              <a:rPr lang="pl-PL"/>
              <a:pPr>
                <a:defRPr/>
              </a:pPr>
              <a:t>15.03.2018</a:t>
            </a:fld>
            <a:endParaRPr lang="en-US"/>
          </a:p>
        </p:txBody>
      </p:sp>
      <p:sp>
        <p:nvSpPr>
          <p:cNvPr id="4" name="Symbol zastępczy obrazu slajdu 3"/>
          <p:cNvSpPr>
            <a:spLocks noGrp="1" noRot="1" noChangeAspect="1"/>
          </p:cNvSpPr>
          <p:nvPr>
            <p:ph type="sldImg" idx="2"/>
          </p:nvPr>
        </p:nvSpPr>
        <p:spPr>
          <a:xfrm>
            <a:off x="779463" y="768350"/>
            <a:ext cx="5540375"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Symbol zastępczy notatek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pl-PL" noProof="0"/>
              <a:t>Kliknij, aby edytować style wzorca tekstu</a:t>
            </a:r>
          </a:p>
          <a:p>
            <a:pPr lvl="1"/>
            <a:r>
              <a:rPr lang="pl-PL" noProof="0"/>
              <a:t>Drugi poziom</a:t>
            </a:r>
          </a:p>
          <a:p>
            <a:pPr lvl="2"/>
            <a:r>
              <a:rPr lang="pl-PL" noProof="0"/>
              <a:t>Trzeci poziom</a:t>
            </a:r>
          </a:p>
          <a:p>
            <a:pPr lvl="3"/>
            <a:r>
              <a:rPr lang="pl-PL" noProof="0"/>
              <a:t>Czwarty poziom</a:t>
            </a:r>
          </a:p>
          <a:p>
            <a:pPr lvl="4"/>
            <a:r>
              <a:rPr lang="pl-PL" noProof="0"/>
              <a:t>Piąty poziom</a:t>
            </a:r>
            <a:endParaRPr lang="en-US" noProof="0"/>
          </a:p>
        </p:txBody>
      </p:sp>
      <p:sp>
        <p:nvSpPr>
          <p:cNvPr id="6" name="Symbol zastępczy stopki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a:defRPr sz="1300"/>
            </a:lvl1pPr>
          </a:lstStyle>
          <a:p>
            <a:pPr>
              <a:defRPr/>
            </a:pPr>
            <a:endParaRPr lang="en-US"/>
          </a:p>
        </p:txBody>
      </p:sp>
      <p:sp>
        <p:nvSpPr>
          <p:cNvPr id="7" name="Symbol zastępczy numeru slajdu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a:defRPr sz="1300"/>
            </a:lvl1pPr>
          </a:lstStyle>
          <a:p>
            <a:pPr>
              <a:defRPr/>
            </a:pPr>
            <a:fld id="{FBBDF10C-289F-4478-AF95-A20ADC95849B}" type="slidenum">
              <a:rPr lang="en-US"/>
              <a:pPr>
                <a:defRPr/>
              </a:pPr>
              <a:t>‹#›</a:t>
            </a:fld>
            <a:endParaRPr lang="en-US"/>
          </a:p>
        </p:txBody>
      </p:sp>
    </p:spTree>
    <p:extLst>
      <p:ext uri="{BB962C8B-B14F-4D97-AF65-F5344CB8AC3E}">
        <p14:creationId xmlns:p14="http://schemas.microsoft.com/office/powerpoint/2010/main" val="936898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a:p>
        </p:txBody>
      </p:sp>
      <p:sp>
        <p:nvSpPr>
          <p:cNvPr id="4" name="Symbol zastępczy numeru slajdu 3"/>
          <p:cNvSpPr>
            <a:spLocks noGrp="1"/>
          </p:cNvSpPr>
          <p:nvPr>
            <p:ph type="sldNum" sz="quarter" idx="10"/>
          </p:nvPr>
        </p:nvSpPr>
        <p:spPr/>
        <p:txBody>
          <a:bodyPr/>
          <a:lstStyle/>
          <a:p>
            <a:pPr>
              <a:defRPr/>
            </a:pPr>
            <a:fld id="{FBBDF10C-289F-4478-AF95-A20ADC95849B}" type="slidenum">
              <a:rPr lang="en-US" smtClean="0"/>
              <a:pPr>
                <a:defRPr/>
              </a:pPr>
              <a:t>1</a:t>
            </a:fld>
            <a:endParaRPr lang="en-US"/>
          </a:p>
        </p:txBody>
      </p:sp>
    </p:spTree>
    <p:extLst>
      <p:ext uri="{BB962C8B-B14F-4D97-AF65-F5344CB8AC3E}">
        <p14:creationId xmlns:p14="http://schemas.microsoft.com/office/powerpoint/2010/main" val="1795037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pPr>
              <a:defRPr/>
            </a:pPr>
            <a:fld id="{FBBDF10C-289F-4478-AF95-A20ADC95849B}" type="slidenum">
              <a:rPr lang="en-US" smtClean="0"/>
              <a:pPr>
                <a:defRPr/>
              </a:pPr>
              <a:t>3</a:t>
            </a:fld>
            <a:endParaRPr lang="en-US"/>
          </a:p>
        </p:txBody>
      </p:sp>
    </p:spTree>
    <p:extLst>
      <p:ext uri="{BB962C8B-B14F-4D97-AF65-F5344CB8AC3E}">
        <p14:creationId xmlns:p14="http://schemas.microsoft.com/office/powerpoint/2010/main" val="582795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pPr>
              <a:defRPr/>
            </a:pPr>
            <a:fld id="{FBBDF10C-289F-4478-AF95-A20ADC95849B}" type="slidenum">
              <a:rPr lang="en-US" smtClean="0"/>
              <a:pPr>
                <a:defRPr/>
              </a:pPr>
              <a:t>9</a:t>
            </a:fld>
            <a:endParaRPr lang="en-US"/>
          </a:p>
        </p:txBody>
      </p:sp>
    </p:spTree>
    <p:extLst>
      <p:ext uri="{BB962C8B-B14F-4D97-AF65-F5344CB8AC3E}">
        <p14:creationId xmlns:p14="http://schemas.microsoft.com/office/powerpoint/2010/main" val="2812872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BDF10C-289F-4478-AF95-A20ADC95849B}" type="slidenum">
              <a:rPr lang="en-US" smtClean="0"/>
              <a:pPr>
                <a:defRPr/>
              </a:pPr>
              <a:t>10</a:t>
            </a:fld>
            <a:endParaRPr lang="en-US"/>
          </a:p>
        </p:txBody>
      </p:sp>
    </p:spTree>
    <p:extLst>
      <p:ext uri="{BB962C8B-B14F-4D97-AF65-F5344CB8AC3E}">
        <p14:creationId xmlns:p14="http://schemas.microsoft.com/office/powerpoint/2010/main" val="1314480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7"/>
            <a:ext cx="8420100" cy="1470025"/>
          </a:xfrm>
        </p:spPr>
        <p:txBody>
          <a:bodyPr/>
          <a:lstStyle/>
          <a:p>
            <a:r>
              <a:rPr lang="pl-PL"/>
              <a:t>Kliknij, aby edytować styl</a:t>
            </a:r>
            <a:endParaRPr lang="en-US"/>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a:p>
        </p:txBody>
      </p:sp>
      <p:sp>
        <p:nvSpPr>
          <p:cNvPr id="4" name="Espace réservé de la date 3"/>
          <p:cNvSpPr>
            <a:spLocks noGrp="1"/>
          </p:cNvSpPr>
          <p:nvPr>
            <p:ph type="dt" sz="half" idx="10"/>
          </p:nvPr>
        </p:nvSpPr>
        <p:spPr/>
        <p:txBody>
          <a:bodyPr/>
          <a:lstStyle>
            <a:lvl1pPr>
              <a:defRPr/>
            </a:lvl1pPr>
          </a:lstStyle>
          <a:p>
            <a:pPr>
              <a:defRPr/>
            </a:pPr>
            <a:fld id="{30580401-2689-44D3-B439-995E2E44D596}" type="datetime1">
              <a:rPr lang="en-US"/>
              <a:pPr>
                <a:defRPr/>
              </a:pPr>
              <a:t>15-Mar-18</a:t>
            </a:fld>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EA99FF48-8EDD-49A3-8C9C-35742B55FDF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pl-PL"/>
              <a:t>Kliknij, aby edytować styl</a:t>
            </a:r>
            <a:endParaRPr lang="en-US"/>
          </a:p>
        </p:txBody>
      </p:sp>
      <p:sp>
        <p:nvSpPr>
          <p:cNvPr id="3" name="Espace réservé du texte vertical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Espace réservé de la date 3"/>
          <p:cNvSpPr>
            <a:spLocks noGrp="1"/>
          </p:cNvSpPr>
          <p:nvPr>
            <p:ph type="dt" sz="half" idx="10"/>
          </p:nvPr>
        </p:nvSpPr>
        <p:spPr/>
        <p:txBody>
          <a:bodyPr/>
          <a:lstStyle>
            <a:lvl1pPr>
              <a:defRPr/>
            </a:lvl1pPr>
          </a:lstStyle>
          <a:p>
            <a:pPr>
              <a:defRPr/>
            </a:pPr>
            <a:fld id="{3D79AFFF-DEBC-42F9-BE31-808BDB8BA37D}" type="datetime1">
              <a:rPr lang="en-US"/>
              <a:pPr>
                <a:defRPr/>
              </a:pPr>
              <a:t>15-Mar-18</a:t>
            </a:fld>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48C118BC-7BF5-40E7-B2F8-2A1FFC5EC56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06376"/>
            <a:ext cx="2228850" cy="4387851"/>
          </a:xfrm>
        </p:spPr>
        <p:txBody>
          <a:bodyPr vert="eaVert"/>
          <a:lstStyle/>
          <a:p>
            <a:r>
              <a:rPr lang="pl-PL"/>
              <a:t>Kliknij, aby edytować styl</a:t>
            </a:r>
            <a:endParaRPr lang="en-US"/>
          </a:p>
        </p:txBody>
      </p:sp>
      <p:sp>
        <p:nvSpPr>
          <p:cNvPr id="3" name="Espace réservé du texte vertical 2"/>
          <p:cNvSpPr>
            <a:spLocks noGrp="1"/>
          </p:cNvSpPr>
          <p:nvPr>
            <p:ph type="body" orient="vert" idx="1"/>
          </p:nvPr>
        </p:nvSpPr>
        <p:spPr>
          <a:xfrm>
            <a:off x="495300" y="206376"/>
            <a:ext cx="6521450" cy="4387851"/>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Espace réservé de la date 3"/>
          <p:cNvSpPr>
            <a:spLocks noGrp="1"/>
          </p:cNvSpPr>
          <p:nvPr>
            <p:ph type="dt" sz="half" idx="10"/>
          </p:nvPr>
        </p:nvSpPr>
        <p:spPr/>
        <p:txBody>
          <a:bodyPr/>
          <a:lstStyle>
            <a:lvl1pPr>
              <a:defRPr/>
            </a:lvl1pPr>
          </a:lstStyle>
          <a:p>
            <a:pPr>
              <a:defRPr/>
            </a:pPr>
            <a:fld id="{FC42366B-8D82-4447-AE2B-D4434F94F267}" type="datetime1">
              <a:rPr lang="en-US"/>
              <a:pPr>
                <a:defRPr/>
              </a:pPr>
              <a:t>15-Mar-18</a:t>
            </a:fld>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2CAB21B8-6848-468C-B29F-8D79CA74C59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pl-PL" noProof="0"/>
              <a:t>Kliknij, aby edytować styl</a:t>
            </a:r>
          </a:p>
        </p:txBody>
      </p:sp>
      <p:sp>
        <p:nvSpPr>
          <p:cNvPr id="3" name="Espace réservé du contenu 2"/>
          <p:cNvSpPr>
            <a:spLocks noGrp="1"/>
          </p:cNvSpPr>
          <p:nvPr>
            <p:ph idx="1"/>
          </p:nvPr>
        </p:nvSpPr>
        <p:spPr/>
        <p:txBody>
          <a:bodyPr/>
          <a:lstStyle/>
          <a:p>
            <a:pPr lvl="0"/>
            <a:r>
              <a:rPr lang="pl-PL" noProof="0" dirty="0"/>
              <a:t>Kliknij, aby edytować style wzorca tekstu</a:t>
            </a:r>
          </a:p>
          <a:p>
            <a:pPr lvl="1"/>
            <a:r>
              <a:rPr lang="pl-PL" noProof="0" dirty="0"/>
              <a:t>Drugi poziom</a:t>
            </a:r>
          </a:p>
          <a:p>
            <a:pPr lvl="2"/>
            <a:r>
              <a:rPr lang="pl-PL" noProof="0" dirty="0"/>
              <a:t>Trzeci poziom</a:t>
            </a:r>
          </a:p>
          <a:p>
            <a:pPr lvl="3"/>
            <a:r>
              <a:rPr lang="pl-PL" noProof="0" dirty="0"/>
              <a:t>Czwarty poziom</a:t>
            </a:r>
          </a:p>
          <a:p>
            <a:pPr lvl="4"/>
            <a:r>
              <a:rPr lang="pl-PL" noProof="0" dirty="0"/>
              <a:t>Piąty poziom</a:t>
            </a:r>
          </a:p>
        </p:txBody>
      </p:sp>
      <p:sp>
        <p:nvSpPr>
          <p:cNvPr id="4" name="Espace réservé de la date 3"/>
          <p:cNvSpPr>
            <a:spLocks noGrp="1"/>
          </p:cNvSpPr>
          <p:nvPr>
            <p:ph type="dt" sz="half" idx="10"/>
          </p:nvPr>
        </p:nvSpPr>
        <p:spPr/>
        <p:txBody>
          <a:bodyPr/>
          <a:lstStyle>
            <a:lvl1pPr>
              <a:defRPr/>
            </a:lvl1pPr>
          </a:lstStyle>
          <a:p>
            <a:pPr>
              <a:defRPr/>
            </a:pPr>
            <a:fld id="{EECA58CA-BCA6-426B-AB33-4BA638898830}" type="datetime1">
              <a:rPr lang="pl-PL" noProof="0" smtClean="0"/>
              <a:pPr>
                <a:defRPr/>
              </a:pPr>
              <a:t>15.03.2018</a:t>
            </a:fld>
            <a:endParaRPr lang="pl-PL" noProof="0"/>
          </a:p>
        </p:txBody>
      </p:sp>
      <p:sp>
        <p:nvSpPr>
          <p:cNvPr id="5" name="Espace réservé du pied de page 4"/>
          <p:cNvSpPr>
            <a:spLocks noGrp="1"/>
          </p:cNvSpPr>
          <p:nvPr>
            <p:ph type="ftr" sz="quarter" idx="11"/>
          </p:nvPr>
        </p:nvSpPr>
        <p:spPr/>
        <p:txBody>
          <a:bodyPr/>
          <a:lstStyle>
            <a:lvl1pPr>
              <a:defRPr/>
            </a:lvl1pPr>
          </a:lstStyle>
          <a:p>
            <a:pPr>
              <a:defRPr/>
            </a:pPr>
            <a:endParaRPr lang="pl-PL" noProof="0"/>
          </a:p>
        </p:txBody>
      </p:sp>
      <p:sp>
        <p:nvSpPr>
          <p:cNvPr id="6" name="Espace réservé du numéro de diapositive 5"/>
          <p:cNvSpPr>
            <a:spLocks noGrp="1"/>
          </p:cNvSpPr>
          <p:nvPr>
            <p:ph type="sldNum" sz="quarter" idx="12"/>
          </p:nvPr>
        </p:nvSpPr>
        <p:spPr/>
        <p:txBody>
          <a:bodyPr/>
          <a:lstStyle>
            <a:lvl1pPr>
              <a:defRPr/>
            </a:lvl1pPr>
          </a:lstStyle>
          <a:p>
            <a:pPr>
              <a:defRPr/>
            </a:pPr>
            <a:fld id="{46AE9D88-98CA-43AB-9485-2640D62F64F7}" type="slidenum">
              <a:rPr lang="pl-PL" noProof="0" smtClean="0"/>
              <a:pPr>
                <a:defRPr/>
              </a:pPr>
              <a:t>‹#›</a:t>
            </a:fld>
            <a:endParaRPr lang="pl-PL"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2"/>
            <a:ext cx="8420100" cy="1362075"/>
          </a:xfrm>
        </p:spPr>
        <p:txBody>
          <a:bodyPr anchor="t"/>
          <a:lstStyle>
            <a:lvl1pPr algn="l">
              <a:defRPr sz="4000" b="1" cap="all"/>
            </a:lvl1pPr>
          </a:lstStyle>
          <a:p>
            <a:r>
              <a:rPr lang="pl-PL"/>
              <a:t>Kliknij, aby edytować styl</a:t>
            </a:r>
            <a:endParaRPr lang="en-US"/>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Espace réservé de la date 3"/>
          <p:cNvSpPr>
            <a:spLocks noGrp="1"/>
          </p:cNvSpPr>
          <p:nvPr>
            <p:ph type="dt" sz="half" idx="10"/>
          </p:nvPr>
        </p:nvSpPr>
        <p:spPr/>
        <p:txBody>
          <a:bodyPr/>
          <a:lstStyle>
            <a:lvl1pPr>
              <a:defRPr/>
            </a:lvl1pPr>
          </a:lstStyle>
          <a:p>
            <a:pPr>
              <a:defRPr/>
            </a:pPr>
            <a:fld id="{5144F6DA-E37F-4DEA-84E7-3061F572EDA4}" type="datetime1">
              <a:rPr lang="en-US"/>
              <a:pPr>
                <a:defRPr/>
              </a:pPr>
              <a:t>15-Mar-18</a:t>
            </a:fld>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9ABF0600-1E3B-4B9F-9A6F-7BE6595E9C6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pl-PL"/>
              <a:t>Kliknij, aby edytować styl</a:t>
            </a:r>
            <a:endParaRPr lang="en-US"/>
          </a:p>
        </p:txBody>
      </p:sp>
      <p:sp>
        <p:nvSpPr>
          <p:cNvPr id="3" name="Espace réservé du contenu 2"/>
          <p:cNvSpPr>
            <a:spLocks noGrp="1"/>
          </p:cNvSpPr>
          <p:nvPr>
            <p:ph sz="half" idx="1"/>
          </p:nvPr>
        </p:nvSpPr>
        <p:spPr>
          <a:xfrm>
            <a:off x="495300" y="1200152"/>
            <a:ext cx="437515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Espace réservé du contenu 3"/>
          <p:cNvSpPr>
            <a:spLocks noGrp="1"/>
          </p:cNvSpPr>
          <p:nvPr>
            <p:ph sz="half" idx="2"/>
          </p:nvPr>
        </p:nvSpPr>
        <p:spPr>
          <a:xfrm>
            <a:off x="5035550" y="1200152"/>
            <a:ext cx="437515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Espace réservé de la date 3"/>
          <p:cNvSpPr>
            <a:spLocks noGrp="1"/>
          </p:cNvSpPr>
          <p:nvPr>
            <p:ph type="dt" sz="half" idx="10"/>
          </p:nvPr>
        </p:nvSpPr>
        <p:spPr/>
        <p:txBody>
          <a:bodyPr/>
          <a:lstStyle>
            <a:lvl1pPr>
              <a:defRPr/>
            </a:lvl1pPr>
          </a:lstStyle>
          <a:p>
            <a:pPr>
              <a:defRPr/>
            </a:pPr>
            <a:fld id="{AD14E061-311D-47F1-B60E-3CACBF50EC72}" type="datetime1">
              <a:rPr lang="en-US"/>
              <a:pPr>
                <a:defRPr/>
              </a:pPr>
              <a:t>15-Mar-18</a:t>
            </a:fld>
            <a:endParaRPr lang="en-US"/>
          </a:p>
        </p:txBody>
      </p:sp>
      <p:sp>
        <p:nvSpPr>
          <p:cNvPr id="6" name="Espace réservé du pied de page 4"/>
          <p:cNvSpPr>
            <a:spLocks noGrp="1"/>
          </p:cNvSpPr>
          <p:nvPr>
            <p:ph type="ftr" sz="quarter" idx="11"/>
          </p:nvPr>
        </p:nvSpPr>
        <p:spPr/>
        <p:txBody>
          <a:bodyPr/>
          <a:lstStyle>
            <a:lvl1pPr>
              <a:defRPr/>
            </a:lvl1pPr>
          </a:lstStyle>
          <a:p>
            <a:pPr>
              <a:defRPr/>
            </a:pPr>
            <a:endParaRPr lang="en-US"/>
          </a:p>
        </p:txBody>
      </p:sp>
      <p:sp>
        <p:nvSpPr>
          <p:cNvPr id="7" name="Espace réservé du numéro de diapositive 5"/>
          <p:cNvSpPr>
            <a:spLocks noGrp="1"/>
          </p:cNvSpPr>
          <p:nvPr>
            <p:ph type="sldNum" sz="quarter" idx="12"/>
          </p:nvPr>
        </p:nvSpPr>
        <p:spPr/>
        <p:txBody>
          <a:bodyPr/>
          <a:lstStyle>
            <a:lvl1pPr>
              <a:defRPr/>
            </a:lvl1pPr>
          </a:lstStyle>
          <a:p>
            <a:pPr>
              <a:defRPr/>
            </a:pPr>
            <a:fld id="{97420352-DC3E-47AE-BA12-A43B7B53D12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300" y="274639"/>
            <a:ext cx="8915400" cy="1143000"/>
          </a:xfrm>
        </p:spPr>
        <p:txBody>
          <a:bodyPr/>
          <a:lstStyle>
            <a:lvl1pPr>
              <a:defRPr/>
            </a:lvl1pPr>
          </a:lstStyle>
          <a:p>
            <a:r>
              <a:rPr lang="pl-PL"/>
              <a:t>Kliknij, aby edytować styl</a:t>
            </a:r>
            <a:endParaRPr lang="en-US"/>
          </a:p>
        </p:txBody>
      </p:sp>
      <p:sp>
        <p:nvSpPr>
          <p:cNvPr id="3" name="Espace réservé du texte 2"/>
          <p:cNvSpPr>
            <a:spLocks noGrp="1"/>
          </p:cNvSpPr>
          <p:nvPr>
            <p:ph type="body" idx="1"/>
          </p:nvPr>
        </p:nvSpPr>
        <p:spPr>
          <a:xfrm>
            <a:off x="495300" y="1535114"/>
            <a:ext cx="4376870"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Espace réservé du texte 4"/>
          <p:cNvSpPr>
            <a:spLocks noGrp="1"/>
          </p:cNvSpPr>
          <p:nvPr>
            <p:ph type="body" sz="quarter" idx="3"/>
          </p:nvPr>
        </p:nvSpPr>
        <p:spPr>
          <a:xfrm>
            <a:off x="5032113" y="1535114"/>
            <a:ext cx="4378590"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Espace réservé du contenu 5"/>
          <p:cNvSpPr>
            <a:spLocks noGrp="1"/>
          </p:cNvSpPr>
          <p:nvPr>
            <p:ph sz="quarter" idx="4"/>
          </p:nvPr>
        </p:nvSpPr>
        <p:spPr>
          <a:xfrm>
            <a:off x="5032113"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Espace réservé de la date 3"/>
          <p:cNvSpPr>
            <a:spLocks noGrp="1"/>
          </p:cNvSpPr>
          <p:nvPr>
            <p:ph type="dt" sz="half" idx="10"/>
          </p:nvPr>
        </p:nvSpPr>
        <p:spPr/>
        <p:txBody>
          <a:bodyPr/>
          <a:lstStyle>
            <a:lvl1pPr>
              <a:defRPr/>
            </a:lvl1pPr>
          </a:lstStyle>
          <a:p>
            <a:pPr>
              <a:defRPr/>
            </a:pPr>
            <a:fld id="{F42CD019-95FC-4F08-BABE-D3CC68019755}" type="datetime1">
              <a:rPr lang="en-US"/>
              <a:pPr>
                <a:defRPr/>
              </a:pPr>
              <a:t>15-Mar-18</a:t>
            </a:fld>
            <a:endParaRPr lang="en-US"/>
          </a:p>
        </p:txBody>
      </p:sp>
      <p:sp>
        <p:nvSpPr>
          <p:cNvPr id="8" name="Espace réservé du pied de page 4"/>
          <p:cNvSpPr>
            <a:spLocks noGrp="1"/>
          </p:cNvSpPr>
          <p:nvPr>
            <p:ph type="ftr" sz="quarter" idx="11"/>
          </p:nvPr>
        </p:nvSpPr>
        <p:spPr/>
        <p:txBody>
          <a:bodyPr/>
          <a:lstStyle>
            <a:lvl1pPr>
              <a:defRPr/>
            </a:lvl1pPr>
          </a:lstStyle>
          <a:p>
            <a:pPr>
              <a:defRPr/>
            </a:pPr>
            <a:endParaRPr lang="en-US"/>
          </a:p>
        </p:txBody>
      </p:sp>
      <p:sp>
        <p:nvSpPr>
          <p:cNvPr id="9" name="Espace réservé du numéro de diapositive 5"/>
          <p:cNvSpPr>
            <a:spLocks noGrp="1"/>
          </p:cNvSpPr>
          <p:nvPr>
            <p:ph type="sldNum" sz="quarter" idx="12"/>
          </p:nvPr>
        </p:nvSpPr>
        <p:spPr/>
        <p:txBody>
          <a:bodyPr/>
          <a:lstStyle>
            <a:lvl1pPr>
              <a:defRPr/>
            </a:lvl1pPr>
          </a:lstStyle>
          <a:p>
            <a:pPr>
              <a:defRPr/>
            </a:pPr>
            <a:fld id="{112AEC32-B4E8-4D94-99FD-8A0B29B635A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pl-PL"/>
              <a:t>Kliknij, aby edytować styl</a:t>
            </a:r>
            <a:endParaRPr lang="en-US"/>
          </a:p>
        </p:txBody>
      </p:sp>
      <p:sp>
        <p:nvSpPr>
          <p:cNvPr id="3" name="Espace réservé de la date 3"/>
          <p:cNvSpPr>
            <a:spLocks noGrp="1"/>
          </p:cNvSpPr>
          <p:nvPr>
            <p:ph type="dt" sz="half" idx="10"/>
          </p:nvPr>
        </p:nvSpPr>
        <p:spPr/>
        <p:txBody>
          <a:bodyPr/>
          <a:lstStyle>
            <a:lvl1pPr>
              <a:defRPr/>
            </a:lvl1pPr>
          </a:lstStyle>
          <a:p>
            <a:pPr>
              <a:defRPr/>
            </a:pPr>
            <a:fld id="{AA7D6176-D9A8-4516-93E9-45B47F174217}" type="datetime1">
              <a:rPr lang="en-US"/>
              <a:pPr>
                <a:defRPr/>
              </a:pPr>
              <a:t>15-Mar-18</a:t>
            </a:fld>
            <a:endParaRPr lang="en-US"/>
          </a:p>
        </p:txBody>
      </p:sp>
      <p:sp>
        <p:nvSpPr>
          <p:cNvPr id="4" name="Espace réservé du pied de page 4"/>
          <p:cNvSpPr>
            <a:spLocks noGrp="1"/>
          </p:cNvSpPr>
          <p:nvPr>
            <p:ph type="ftr" sz="quarter" idx="11"/>
          </p:nvPr>
        </p:nvSpPr>
        <p:spPr/>
        <p:txBody>
          <a:bodyPr/>
          <a:lstStyle>
            <a:lvl1pPr>
              <a:defRPr/>
            </a:lvl1pPr>
          </a:lstStyle>
          <a:p>
            <a:pPr>
              <a:defRPr/>
            </a:pPr>
            <a:endParaRPr lang="en-US"/>
          </a:p>
        </p:txBody>
      </p:sp>
      <p:sp>
        <p:nvSpPr>
          <p:cNvPr id="5" name="Espace réservé du numéro de diapositive 5"/>
          <p:cNvSpPr>
            <a:spLocks noGrp="1"/>
          </p:cNvSpPr>
          <p:nvPr>
            <p:ph type="sldNum" sz="quarter" idx="12"/>
          </p:nvPr>
        </p:nvSpPr>
        <p:spPr/>
        <p:txBody>
          <a:bodyPr/>
          <a:lstStyle>
            <a:lvl1pPr>
              <a:defRPr/>
            </a:lvl1pPr>
          </a:lstStyle>
          <a:p>
            <a:pPr>
              <a:defRPr/>
            </a:pPr>
            <a:fld id="{E2CED107-2DB2-4015-AA2E-F585DA9920F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1803C84D-681C-48E4-81FF-D6F448B2B2A9}" type="datetime1">
              <a:rPr lang="en-US"/>
              <a:pPr>
                <a:defRPr/>
              </a:pPr>
              <a:t>15-Mar-18</a:t>
            </a:fld>
            <a:endParaRPr lang="en-US"/>
          </a:p>
        </p:txBody>
      </p:sp>
      <p:sp>
        <p:nvSpPr>
          <p:cNvPr id="3" name="Espace réservé du pied de page 4"/>
          <p:cNvSpPr>
            <a:spLocks noGrp="1"/>
          </p:cNvSpPr>
          <p:nvPr>
            <p:ph type="ftr" sz="quarter" idx="11"/>
          </p:nvPr>
        </p:nvSpPr>
        <p:spPr/>
        <p:txBody>
          <a:bodyPr/>
          <a:lstStyle>
            <a:lvl1pPr>
              <a:defRPr/>
            </a:lvl1pPr>
          </a:lstStyle>
          <a:p>
            <a:pPr>
              <a:defRPr/>
            </a:pPr>
            <a:endParaRPr lang="en-US"/>
          </a:p>
        </p:txBody>
      </p:sp>
      <p:sp>
        <p:nvSpPr>
          <p:cNvPr id="4" name="Espace réservé du numéro de diapositive 5"/>
          <p:cNvSpPr>
            <a:spLocks noGrp="1"/>
          </p:cNvSpPr>
          <p:nvPr>
            <p:ph type="sldNum" sz="quarter" idx="12"/>
          </p:nvPr>
        </p:nvSpPr>
        <p:spPr/>
        <p:txBody>
          <a:bodyPr/>
          <a:lstStyle>
            <a:lvl1pPr>
              <a:defRPr/>
            </a:lvl1pPr>
          </a:lstStyle>
          <a:p>
            <a:pPr>
              <a:defRPr/>
            </a:pPr>
            <a:fld id="{6FDC8014-63EF-44CB-910C-0581DDDA572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3" y="273050"/>
            <a:ext cx="3259006" cy="1162051"/>
          </a:xfrm>
        </p:spPr>
        <p:txBody>
          <a:bodyPr anchor="b"/>
          <a:lstStyle>
            <a:lvl1pPr algn="l">
              <a:defRPr sz="2000" b="1"/>
            </a:lvl1pPr>
          </a:lstStyle>
          <a:p>
            <a:r>
              <a:rPr lang="pl-PL"/>
              <a:t>Kliknij, aby edytować styl</a:t>
            </a:r>
            <a:endParaRPr lang="en-US"/>
          </a:p>
        </p:txBody>
      </p:sp>
      <p:sp>
        <p:nvSpPr>
          <p:cNvPr id="3" name="Espace réservé du contenu 2"/>
          <p:cNvSpPr>
            <a:spLocks noGrp="1"/>
          </p:cNvSpPr>
          <p:nvPr>
            <p:ph idx="1"/>
          </p:nvPr>
        </p:nvSpPr>
        <p:spPr>
          <a:xfrm>
            <a:off x="3872971"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Espace réservé du texte 3"/>
          <p:cNvSpPr>
            <a:spLocks noGrp="1"/>
          </p:cNvSpPr>
          <p:nvPr>
            <p:ph type="body" sz="half" idx="2"/>
          </p:nvPr>
        </p:nvSpPr>
        <p:spPr>
          <a:xfrm>
            <a:off x="495303"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Espace réservé de la date 3"/>
          <p:cNvSpPr>
            <a:spLocks noGrp="1"/>
          </p:cNvSpPr>
          <p:nvPr>
            <p:ph type="dt" sz="half" idx="10"/>
          </p:nvPr>
        </p:nvSpPr>
        <p:spPr/>
        <p:txBody>
          <a:bodyPr/>
          <a:lstStyle>
            <a:lvl1pPr>
              <a:defRPr/>
            </a:lvl1pPr>
          </a:lstStyle>
          <a:p>
            <a:pPr>
              <a:defRPr/>
            </a:pPr>
            <a:fld id="{2CB6D72F-DCCC-42FB-AC51-E9BB607A5B55}" type="datetime1">
              <a:rPr lang="en-US"/>
              <a:pPr>
                <a:defRPr/>
              </a:pPr>
              <a:t>15-Mar-18</a:t>
            </a:fld>
            <a:endParaRPr lang="en-US"/>
          </a:p>
        </p:txBody>
      </p:sp>
      <p:sp>
        <p:nvSpPr>
          <p:cNvPr id="6" name="Espace réservé du pied de page 4"/>
          <p:cNvSpPr>
            <a:spLocks noGrp="1"/>
          </p:cNvSpPr>
          <p:nvPr>
            <p:ph type="ftr" sz="quarter" idx="11"/>
          </p:nvPr>
        </p:nvSpPr>
        <p:spPr/>
        <p:txBody>
          <a:bodyPr/>
          <a:lstStyle>
            <a:lvl1pPr>
              <a:defRPr/>
            </a:lvl1pPr>
          </a:lstStyle>
          <a:p>
            <a:pPr>
              <a:defRPr/>
            </a:pPr>
            <a:endParaRPr lang="en-US"/>
          </a:p>
        </p:txBody>
      </p:sp>
      <p:sp>
        <p:nvSpPr>
          <p:cNvPr id="7" name="Espace réservé du numéro de diapositive 5"/>
          <p:cNvSpPr>
            <a:spLocks noGrp="1"/>
          </p:cNvSpPr>
          <p:nvPr>
            <p:ph type="sldNum" sz="quarter" idx="12"/>
          </p:nvPr>
        </p:nvSpPr>
        <p:spPr/>
        <p:txBody>
          <a:bodyPr/>
          <a:lstStyle>
            <a:lvl1pPr>
              <a:defRPr/>
            </a:lvl1pPr>
          </a:lstStyle>
          <a:p>
            <a:pPr>
              <a:defRPr/>
            </a:pPr>
            <a:fld id="{042BDAD4-46A7-4252-BB7A-DDDC09E3DE9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1"/>
            <a:ext cx="5943600" cy="566739"/>
          </a:xfrm>
        </p:spPr>
        <p:txBody>
          <a:bodyPr anchor="b"/>
          <a:lstStyle>
            <a:lvl1pPr algn="l">
              <a:defRPr sz="2000" b="1"/>
            </a:lvl1pPr>
          </a:lstStyle>
          <a:p>
            <a:r>
              <a:rPr lang="pl-PL"/>
              <a:t>Kliknij, aby edytować styl</a:t>
            </a:r>
            <a:endParaRPr lang="en-US"/>
          </a:p>
        </p:txBody>
      </p:sp>
      <p:sp>
        <p:nvSpPr>
          <p:cNvPr id="3" name="Espace réservé pour une image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l-PL" noProof="0"/>
              <a:t>Kliknij ikonę, aby dodać obraz</a:t>
            </a:r>
            <a:endParaRPr lang="en-US" noProof="0"/>
          </a:p>
        </p:txBody>
      </p:sp>
      <p:sp>
        <p:nvSpPr>
          <p:cNvPr id="4" name="Espace réservé du texte 3"/>
          <p:cNvSpPr>
            <a:spLocks noGrp="1"/>
          </p:cNvSpPr>
          <p:nvPr>
            <p:ph type="body" sz="half" idx="2"/>
          </p:nvPr>
        </p:nvSpPr>
        <p:spPr>
          <a:xfrm>
            <a:off x="1941645" y="5367339"/>
            <a:ext cx="59436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Espace réservé de la date 3"/>
          <p:cNvSpPr>
            <a:spLocks noGrp="1"/>
          </p:cNvSpPr>
          <p:nvPr>
            <p:ph type="dt" sz="half" idx="10"/>
          </p:nvPr>
        </p:nvSpPr>
        <p:spPr/>
        <p:txBody>
          <a:bodyPr/>
          <a:lstStyle>
            <a:lvl1pPr>
              <a:defRPr/>
            </a:lvl1pPr>
          </a:lstStyle>
          <a:p>
            <a:pPr>
              <a:defRPr/>
            </a:pPr>
            <a:fld id="{5CE2202C-87CC-4B33-BD2C-A0168558E8DA}" type="datetime1">
              <a:rPr lang="en-US"/>
              <a:pPr>
                <a:defRPr/>
              </a:pPr>
              <a:t>15-Mar-18</a:t>
            </a:fld>
            <a:endParaRPr lang="en-US"/>
          </a:p>
        </p:txBody>
      </p:sp>
      <p:sp>
        <p:nvSpPr>
          <p:cNvPr id="6" name="Espace réservé du pied de page 4"/>
          <p:cNvSpPr>
            <a:spLocks noGrp="1"/>
          </p:cNvSpPr>
          <p:nvPr>
            <p:ph type="ftr" sz="quarter" idx="11"/>
          </p:nvPr>
        </p:nvSpPr>
        <p:spPr/>
        <p:txBody>
          <a:bodyPr/>
          <a:lstStyle>
            <a:lvl1pPr>
              <a:defRPr/>
            </a:lvl1pPr>
          </a:lstStyle>
          <a:p>
            <a:pPr>
              <a:defRPr/>
            </a:pPr>
            <a:endParaRPr lang="en-US"/>
          </a:p>
        </p:txBody>
      </p:sp>
      <p:sp>
        <p:nvSpPr>
          <p:cNvPr id="7" name="Espace réservé du numéro de diapositive 5"/>
          <p:cNvSpPr>
            <a:spLocks noGrp="1"/>
          </p:cNvSpPr>
          <p:nvPr>
            <p:ph type="sldNum" sz="quarter" idx="12"/>
          </p:nvPr>
        </p:nvSpPr>
        <p:spPr/>
        <p:txBody>
          <a:bodyPr/>
          <a:lstStyle>
            <a:lvl1pPr>
              <a:defRPr/>
            </a:lvl1pPr>
          </a:lstStyle>
          <a:p>
            <a:pPr>
              <a:defRPr/>
            </a:pPr>
            <a:fld id="{A6DC65B0-33CB-4E73-AD1A-86512449611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146" name="Espace réservé du titre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en-US"/>
          </a:p>
        </p:txBody>
      </p:sp>
      <p:sp>
        <p:nvSpPr>
          <p:cNvPr id="6147" name="Espace réservé du texte 2"/>
          <p:cNvSpPr>
            <a:spLocks noGrp="1"/>
          </p:cNvSpPr>
          <p:nvPr>
            <p:ph type="body" idx="1"/>
          </p:nvPr>
        </p:nvSpPr>
        <p:spPr bwMode="auto">
          <a:xfrm>
            <a:off x="495300" y="160020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e la date 3"/>
          <p:cNvSpPr>
            <a:spLocks noGrp="1"/>
          </p:cNvSpPr>
          <p:nvPr>
            <p:ph type="dt" sz="half" idx="2"/>
          </p:nvPr>
        </p:nvSpPr>
        <p:spPr>
          <a:xfrm>
            <a:off x="495300" y="6356350"/>
            <a:ext cx="2311400" cy="366713"/>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3052C30-88AB-4C75-9F13-155C02E6519E}" type="datetime1">
              <a:rPr lang="en-US"/>
              <a:pPr>
                <a:defRPr/>
              </a:pPr>
              <a:t>15-Mar-18</a:t>
            </a:fld>
            <a:endParaRPr lang="en-US"/>
          </a:p>
        </p:txBody>
      </p:sp>
      <p:sp>
        <p:nvSpPr>
          <p:cNvPr id="5" name="Espace réservé du pied de page 4"/>
          <p:cNvSpPr>
            <a:spLocks noGrp="1"/>
          </p:cNvSpPr>
          <p:nvPr>
            <p:ph type="ftr" sz="quarter" idx="3"/>
          </p:nvPr>
        </p:nvSpPr>
        <p:spPr>
          <a:xfrm>
            <a:off x="3384550" y="6356350"/>
            <a:ext cx="3136900" cy="366713"/>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Espace réservé du numéro de diapositive 5"/>
          <p:cNvSpPr>
            <a:spLocks noGrp="1"/>
          </p:cNvSpPr>
          <p:nvPr>
            <p:ph type="sldNum" sz="quarter" idx="4"/>
          </p:nvPr>
        </p:nvSpPr>
        <p:spPr>
          <a:xfrm>
            <a:off x="7099300" y="6356350"/>
            <a:ext cx="2311400" cy="366713"/>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C743ACB2-8101-480A-AE47-B83AEC4AF6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package" Target="../embeddings/Microsoft_Word_Document1.docx"/><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8" Type="http://schemas.openxmlformats.org/officeDocument/2006/relationships/package" Target="../embeddings/Microsoft_Word_Document3.docx"/><Relationship Id="rId3" Type="http://schemas.openxmlformats.org/officeDocument/2006/relationships/image" Target="../media/image3.jpeg"/><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package" Target="../embeddings/Microsoft_Word_Document2.docx"/><Relationship Id="rId5" Type="http://schemas.openxmlformats.org/officeDocument/2006/relationships/image" Target="../media/image7.emf"/><Relationship Id="rId4" Type="http://schemas.openxmlformats.org/officeDocument/2006/relationships/oleObject" Target="../embeddings/oleObject2.bin"/><Relationship Id="rId9"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package" Target="../embeddings/Microsoft_Word_Document4.docx"/></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package" Target="../embeddings/Microsoft_Word_Document5.docx"/></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package" Target="../embeddings/Microsoft_Word_Document7.docx"/><Relationship Id="rId5" Type="http://schemas.openxmlformats.org/officeDocument/2006/relationships/image" Target="../media/image13.emf"/><Relationship Id="rId4" Type="http://schemas.openxmlformats.org/officeDocument/2006/relationships/package" Target="../embeddings/Microsoft_Word_Document6.docx"/></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6.emf"/><Relationship Id="rId4" Type="http://schemas.openxmlformats.org/officeDocument/2006/relationships/package" Target="../embeddings/Microsoft_Word_Document8.docx"/></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package" Target="../embeddings/Microsoft_Word_Document10.docx"/><Relationship Id="rId5" Type="http://schemas.openxmlformats.org/officeDocument/2006/relationships/image" Target="../media/image17.emf"/><Relationship Id="rId4" Type="http://schemas.openxmlformats.org/officeDocument/2006/relationships/package" Target="../embeddings/Microsoft_Word_Document9.docx"/></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notesSlide" Target="../notesSlides/notesSlide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Word_Document.docx"/><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3000" r="-3000"/>
          </a:stretch>
        </a:blipFill>
        <a:effectLst/>
      </p:bgPr>
    </p:bg>
    <p:spTree>
      <p:nvGrpSpPr>
        <p:cNvPr id="1" name=""/>
        <p:cNvGrpSpPr/>
        <p:nvPr/>
      </p:nvGrpSpPr>
      <p:grpSpPr>
        <a:xfrm>
          <a:off x="0" y="0"/>
          <a:ext cx="0" cy="0"/>
          <a:chOff x="0" y="0"/>
          <a:chExt cx="0" cy="0"/>
        </a:xfrm>
      </p:grpSpPr>
      <p:sp>
        <p:nvSpPr>
          <p:cNvPr id="5122" name="Titre 1"/>
          <p:cNvSpPr>
            <a:spLocks noGrp="1"/>
          </p:cNvSpPr>
          <p:nvPr>
            <p:ph type="ctrTitle"/>
          </p:nvPr>
        </p:nvSpPr>
        <p:spPr>
          <a:xfrm>
            <a:off x="0" y="1655763"/>
            <a:ext cx="9906000" cy="915987"/>
          </a:xfrm>
          <a:solidFill>
            <a:schemeClr val="bg1">
              <a:alpha val="45000"/>
            </a:schemeClr>
          </a:solidFill>
        </p:spPr>
        <p:txBody>
          <a:bodyPr/>
          <a:lstStyle/>
          <a:p>
            <a:pPr eaLnBrk="1" hangingPunct="1"/>
            <a:r>
              <a:rPr lang="en-AU" sz="3200" dirty="0"/>
              <a:t>Data – fundamental concepts</a:t>
            </a:r>
          </a:p>
        </p:txBody>
      </p:sp>
      <p:sp>
        <p:nvSpPr>
          <p:cNvPr id="5123" name="Sous-titre 2"/>
          <p:cNvSpPr>
            <a:spLocks noGrp="1"/>
          </p:cNvSpPr>
          <p:nvPr>
            <p:ph type="subTitle" idx="1"/>
          </p:nvPr>
        </p:nvSpPr>
        <p:spPr>
          <a:xfrm>
            <a:off x="1470025" y="5357813"/>
            <a:ext cx="6934200" cy="666750"/>
          </a:xfrm>
        </p:spPr>
        <p:txBody>
          <a:bodyPr/>
          <a:lstStyle/>
          <a:p>
            <a:pPr eaLnBrk="1" hangingPunct="1"/>
            <a:r>
              <a:rPr lang="en-AU" sz="2400" dirty="0">
                <a:solidFill>
                  <a:schemeClr val="bg1"/>
                </a:solidFill>
              </a:rPr>
              <a:t>Szymon </a:t>
            </a:r>
            <a:r>
              <a:rPr lang="en-AU" sz="2400" dirty="0" err="1">
                <a:solidFill>
                  <a:schemeClr val="bg1"/>
                </a:solidFill>
              </a:rPr>
              <a:t>Łukasik</a:t>
            </a:r>
            <a:endParaRPr lang="en-AU" sz="2400" dirty="0">
              <a:solidFill>
                <a:schemeClr val="bg1"/>
              </a:solidFill>
            </a:endParaRPr>
          </a:p>
          <a:p>
            <a:pPr eaLnBrk="1" hangingPunct="1"/>
            <a:r>
              <a:rPr lang="en-AU" sz="1400" dirty="0">
                <a:solidFill>
                  <a:schemeClr val="bg1"/>
                </a:solidFill>
              </a:rPr>
              <a:t>Faculty of Physics and Applied Computer Science, AGH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3">
                                            <p:txEl>
                                              <p:pRg st="0" end="0"/>
                                            </p:txEl>
                                          </p:spTgt>
                                        </p:tgtEl>
                                        <p:attrNameLst>
                                          <p:attrName>style.visibility</p:attrName>
                                        </p:attrNameLst>
                                      </p:cBhvr>
                                      <p:to>
                                        <p:strVal val="visible"/>
                                      </p:to>
                                    </p:set>
                                    <p:animEffect transition="in" filter="fade">
                                      <p:cBhvr>
                                        <p:cTn id="10" dur="1000"/>
                                        <p:tgtEl>
                                          <p:spTgt spid="512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Effect transition="in" filter="fade">
                                      <p:cBhvr>
                                        <p:cTn id="13" dur="1000"/>
                                        <p:tgtEl>
                                          <p:spTgt spid="51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512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US" sz="3600" dirty="0"/>
              <a:t>Distance and dissimilarity</a:t>
            </a:r>
            <a:endParaRPr lang="en-AU" sz="3600" dirty="0"/>
          </a:p>
        </p:txBody>
      </p:sp>
      <p:sp>
        <p:nvSpPr>
          <p:cNvPr id="6147" name="Espace réservé du contenu 2"/>
          <p:cNvSpPr>
            <a:spLocks noGrp="1"/>
          </p:cNvSpPr>
          <p:nvPr>
            <p:ph idx="1"/>
          </p:nvPr>
        </p:nvSpPr>
        <p:spPr>
          <a:xfrm>
            <a:off x="696913" y="1844824"/>
            <a:ext cx="8542367" cy="4238644"/>
          </a:xfrm>
        </p:spPr>
        <p:txBody>
          <a:bodyPr/>
          <a:lstStyle/>
          <a:p>
            <a:pPr marL="0" indent="0" eaLnBrk="1" hangingPunct="1">
              <a:buNone/>
            </a:pPr>
            <a:r>
              <a:rPr lang="en-US" sz="2000" b="1" dirty="0"/>
              <a:t>Dissimilarity </a:t>
            </a:r>
            <a:r>
              <a:rPr lang="pl-PL" sz="2000" b="1" i="1" dirty="0"/>
              <a:t>d </a:t>
            </a:r>
            <a:r>
              <a:rPr lang="en-US" sz="2000" b="1" dirty="0"/>
              <a:t>describes difference between data sample elements. </a:t>
            </a:r>
            <a:r>
              <a:rPr lang="en-US" sz="2000" dirty="0"/>
              <a:t>It is not strictly defines. Measure of dissimilarity is predominantly a distance measure however it is not always true.</a:t>
            </a:r>
            <a:r>
              <a:rPr lang="pl-PL" sz="2000" dirty="0"/>
              <a:t>. </a:t>
            </a:r>
          </a:p>
          <a:p>
            <a:pPr eaLnBrk="1" hangingPunct="1">
              <a:buNone/>
            </a:pPr>
            <a:r>
              <a:rPr lang="en-US" sz="2000" dirty="0"/>
              <a:t>If</a:t>
            </a:r>
            <a:r>
              <a:rPr lang="pl-PL" sz="2000" dirty="0"/>
              <a:t> </a:t>
            </a:r>
            <a:r>
              <a:rPr lang="pl-PL" sz="2000" i="1" dirty="0"/>
              <a:t>d </a:t>
            </a:r>
            <a:r>
              <a:rPr lang="pl-PL" sz="2000" i="1" dirty="0">
                <a:ea typeface="Cambria Math"/>
              </a:rPr>
              <a:t>∊ [0,1]  </a:t>
            </a:r>
            <a:r>
              <a:rPr lang="en-US" sz="2000" dirty="0">
                <a:latin typeface="+mj-lt"/>
                <a:ea typeface="Cambria Math"/>
              </a:rPr>
              <a:t>then</a:t>
            </a:r>
            <a:r>
              <a:rPr lang="pl-PL" sz="2000" dirty="0">
                <a:latin typeface="+mj-lt"/>
                <a:ea typeface="Cambria Math"/>
              </a:rPr>
              <a:t>:</a:t>
            </a:r>
          </a:p>
          <a:p>
            <a:pPr eaLnBrk="1" hangingPunct="1">
              <a:buNone/>
            </a:pPr>
            <a:endParaRPr lang="pl-PL" sz="2000" dirty="0">
              <a:latin typeface="+mj-lt"/>
              <a:ea typeface="Cambria Math"/>
            </a:endParaRPr>
          </a:p>
          <a:p>
            <a:pPr eaLnBrk="1" hangingPunct="1">
              <a:buNone/>
            </a:pPr>
            <a:r>
              <a:rPr lang="en-US" sz="2000" dirty="0">
                <a:latin typeface="+mj-lt"/>
                <a:ea typeface="Cambria Math"/>
              </a:rPr>
              <a:t>can correspond to </a:t>
            </a:r>
            <a:r>
              <a:rPr lang="en-US" sz="2000" b="1" dirty="0" err="1">
                <a:latin typeface="+mj-lt"/>
                <a:ea typeface="Cambria Math"/>
              </a:rPr>
              <a:t>similiarity</a:t>
            </a:r>
            <a:r>
              <a:rPr lang="pl-PL" sz="2000" dirty="0">
                <a:latin typeface="+mj-lt"/>
                <a:ea typeface="Cambria Math"/>
              </a:rPr>
              <a:t>.</a:t>
            </a:r>
          </a:p>
          <a:p>
            <a:pPr eaLnBrk="1" hangingPunct="1">
              <a:buNone/>
            </a:pPr>
            <a:r>
              <a:rPr lang="en-US" sz="2000" dirty="0">
                <a:latin typeface="+mj-lt"/>
                <a:ea typeface="Cambria Math"/>
              </a:rPr>
              <a:t>Measure</a:t>
            </a:r>
            <a:r>
              <a:rPr lang="pl-PL" sz="2000" dirty="0">
                <a:latin typeface="+mj-lt"/>
                <a:ea typeface="Cambria Math"/>
              </a:rPr>
              <a:t> </a:t>
            </a:r>
            <a:r>
              <a:rPr lang="pl-PL" sz="2000" i="1" dirty="0">
                <a:latin typeface="+mj-lt"/>
                <a:ea typeface="Cambria Math"/>
              </a:rPr>
              <a:t>d(</a:t>
            </a:r>
            <a:r>
              <a:rPr lang="pl-PL" sz="2000" i="1" dirty="0" err="1">
                <a:latin typeface="+mj-lt"/>
                <a:ea typeface="Cambria Math"/>
              </a:rPr>
              <a:t>x</a:t>
            </a:r>
            <a:r>
              <a:rPr lang="pl-PL" sz="2000" i="1" baseline="-25000" dirty="0" err="1">
                <a:latin typeface="+mj-lt"/>
                <a:ea typeface="Cambria Math"/>
              </a:rPr>
              <a:t>i</a:t>
            </a:r>
            <a:r>
              <a:rPr lang="pl-PL" sz="2000" i="1" dirty="0" err="1">
                <a:ea typeface="Cambria Math"/>
              </a:rPr>
              <a:t>,x</a:t>
            </a:r>
            <a:r>
              <a:rPr lang="pl-PL" sz="2000" i="1" baseline="-25000" dirty="0" err="1">
                <a:ea typeface="Cambria Math"/>
              </a:rPr>
              <a:t>i</a:t>
            </a:r>
            <a:r>
              <a:rPr lang="pl-PL" sz="2000" i="1" dirty="0">
                <a:ea typeface="Cambria Math"/>
              </a:rPr>
              <a:t>)</a:t>
            </a:r>
            <a:r>
              <a:rPr lang="pl-PL" sz="2000" baseline="-25000" dirty="0">
                <a:ea typeface="Cambria Math"/>
              </a:rPr>
              <a:t> </a:t>
            </a:r>
            <a:r>
              <a:rPr lang="en-US" sz="2000" dirty="0">
                <a:ea typeface="Cambria Math"/>
              </a:rPr>
              <a:t>is a distance if it fulfills four fundamental conditions:</a:t>
            </a:r>
            <a:r>
              <a:rPr lang="pl-PL" sz="2000" dirty="0">
                <a:ea typeface="Cambria Math"/>
              </a:rPr>
              <a:t>:</a:t>
            </a:r>
          </a:p>
          <a:p>
            <a:pPr marL="457200" indent="-457200" eaLnBrk="1" hangingPunct="1">
              <a:buAutoNum type="alphaLcParenR"/>
            </a:pPr>
            <a:r>
              <a:rPr lang="en-US" sz="2000" dirty="0">
                <a:latin typeface="+mj-lt"/>
                <a:ea typeface="Cambria Math"/>
              </a:rPr>
              <a:t>it is symmetric, i.e.</a:t>
            </a:r>
            <a:r>
              <a:rPr lang="pl-PL" sz="2000" dirty="0">
                <a:latin typeface="+mj-lt"/>
                <a:ea typeface="Cambria Math"/>
              </a:rPr>
              <a:t> </a:t>
            </a:r>
            <a:r>
              <a:rPr lang="pl-PL" sz="2000" i="1" dirty="0">
                <a:ea typeface="Cambria Math"/>
              </a:rPr>
              <a:t>d(</a:t>
            </a:r>
            <a:r>
              <a:rPr lang="pl-PL" sz="2000" i="1" dirty="0" err="1">
                <a:ea typeface="Cambria Math"/>
              </a:rPr>
              <a:t>x</a:t>
            </a:r>
            <a:r>
              <a:rPr lang="pl-PL" sz="2000" i="1" baseline="-25000" dirty="0" err="1">
                <a:ea typeface="Cambria Math"/>
              </a:rPr>
              <a:t>i</a:t>
            </a:r>
            <a:r>
              <a:rPr lang="pl-PL" sz="2000" i="1" dirty="0" err="1">
                <a:ea typeface="Cambria Math"/>
              </a:rPr>
              <a:t>,x</a:t>
            </a:r>
            <a:r>
              <a:rPr lang="pl-PL" sz="2000" i="1" baseline="-25000" dirty="0" err="1">
                <a:ea typeface="Cambria Math"/>
              </a:rPr>
              <a:t>i</a:t>
            </a:r>
            <a:r>
              <a:rPr lang="pl-PL" sz="2000" i="1" dirty="0">
                <a:ea typeface="Cambria Math"/>
              </a:rPr>
              <a:t>)= d(</a:t>
            </a:r>
            <a:r>
              <a:rPr lang="pl-PL" sz="2000" i="1" dirty="0" err="1">
                <a:ea typeface="Cambria Math"/>
              </a:rPr>
              <a:t>x</a:t>
            </a:r>
            <a:r>
              <a:rPr lang="pl-PL" sz="2000" i="1" baseline="-25000" dirty="0" err="1">
                <a:ea typeface="Cambria Math"/>
              </a:rPr>
              <a:t>j</a:t>
            </a:r>
            <a:r>
              <a:rPr lang="pl-PL" sz="2000" i="1" dirty="0" err="1">
                <a:ea typeface="Cambria Math"/>
              </a:rPr>
              <a:t>,x</a:t>
            </a:r>
            <a:r>
              <a:rPr lang="pl-PL" sz="2000" i="1" baseline="-25000" dirty="0" err="1">
                <a:ea typeface="Cambria Math"/>
              </a:rPr>
              <a:t>i</a:t>
            </a:r>
            <a:r>
              <a:rPr lang="pl-PL" sz="2000" i="1" dirty="0">
                <a:ea typeface="Cambria Math"/>
              </a:rPr>
              <a:t>)</a:t>
            </a:r>
            <a:endParaRPr lang="pl-PL" sz="2000" dirty="0">
              <a:latin typeface="+mj-lt"/>
              <a:ea typeface="Cambria Math"/>
            </a:endParaRPr>
          </a:p>
          <a:p>
            <a:pPr marL="457200" indent="-457200" eaLnBrk="1" hangingPunct="1">
              <a:buAutoNum type="alphaLcParenR"/>
            </a:pPr>
            <a:r>
              <a:rPr lang="en-US" sz="2000" dirty="0">
                <a:latin typeface="+mj-lt"/>
                <a:ea typeface="Cambria Math"/>
              </a:rPr>
              <a:t>it is not negative </a:t>
            </a:r>
            <a:r>
              <a:rPr lang="en-US" sz="2000" dirty="0" err="1">
                <a:latin typeface="+mj-lt"/>
                <a:ea typeface="Cambria Math"/>
              </a:rPr>
              <a:t>i.e</a:t>
            </a:r>
            <a:r>
              <a:rPr lang="pl-PL" sz="2000" dirty="0">
                <a:latin typeface="+mj-lt"/>
                <a:ea typeface="Cambria Math"/>
              </a:rPr>
              <a:t>. </a:t>
            </a:r>
            <a:r>
              <a:rPr lang="pl-PL" sz="2000" i="1" dirty="0">
                <a:ea typeface="Cambria Math"/>
              </a:rPr>
              <a:t>d(</a:t>
            </a:r>
            <a:r>
              <a:rPr lang="pl-PL" sz="2000" i="1" dirty="0" err="1">
                <a:ea typeface="Cambria Math"/>
              </a:rPr>
              <a:t>x</a:t>
            </a:r>
            <a:r>
              <a:rPr lang="pl-PL" sz="2000" i="1" baseline="-25000" dirty="0" err="1">
                <a:ea typeface="Cambria Math"/>
              </a:rPr>
              <a:t>i</a:t>
            </a:r>
            <a:r>
              <a:rPr lang="pl-PL" sz="2000" i="1" dirty="0" err="1">
                <a:ea typeface="Cambria Math"/>
              </a:rPr>
              <a:t>,x</a:t>
            </a:r>
            <a:r>
              <a:rPr lang="pl-PL" sz="2000" i="1" baseline="-25000" dirty="0" err="1">
                <a:ea typeface="Cambria Math"/>
              </a:rPr>
              <a:t>i</a:t>
            </a:r>
            <a:r>
              <a:rPr lang="pl-PL" sz="2000" i="1" dirty="0">
                <a:ea typeface="Cambria Math"/>
              </a:rPr>
              <a:t>)</a:t>
            </a:r>
            <a:r>
              <a:rPr lang="pl-PL" sz="2000" i="1" dirty="0">
                <a:latin typeface="Cambria Math"/>
                <a:ea typeface="Cambria Math"/>
              </a:rPr>
              <a:t>≥ 0</a:t>
            </a:r>
            <a:endParaRPr lang="pl-PL" sz="2000" dirty="0">
              <a:latin typeface="+mj-lt"/>
              <a:ea typeface="Cambria Math"/>
            </a:endParaRPr>
          </a:p>
          <a:p>
            <a:pPr marL="457200" indent="-457200" eaLnBrk="1" hangingPunct="1">
              <a:buAutoNum type="alphaLcParenR"/>
            </a:pPr>
            <a:r>
              <a:rPr lang="en-US" sz="2000" dirty="0">
                <a:latin typeface="+mj-lt"/>
                <a:ea typeface="Cambria Math"/>
              </a:rPr>
              <a:t>equal to zero only if </a:t>
            </a:r>
            <a:r>
              <a:rPr lang="pl-PL" sz="2000" i="1" dirty="0" err="1">
                <a:ea typeface="Cambria Math"/>
              </a:rPr>
              <a:t>x</a:t>
            </a:r>
            <a:r>
              <a:rPr lang="pl-PL" sz="2000" i="1" baseline="-25000" dirty="0" err="1">
                <a:ea typeface="Cambria Math"/>
              </a:rPr>
              <a:t>j</a:t>
            </a:r>
            <a:r>
              <a:rPr lang="pl-PL" sz="2000" i="1" dirty="0">
                <a:ea typeface="Cambria Math"/>
              </a:rPr>
              <a:t>=x</a:t>
            </a:r>
            <a:r>
              <a:rPr lang="pl-PL" sz="2000" i="1" baseline="-25000" dirty="0">
                <a:ea typeface="Cambria Math"/>
              </a:rPr>
              <a:t>i</a:t>
            </a:r>
            <a:endParaRPr lang="pl-PL" sz="2000" dirty="0">
              <a:latin typeface="+mj-lt"/>
              <a:ea typeface="Cambria Math"/>
            </a:endParaRPr>
          </a:p>
          <a:p>
            <a:pPr marL="457200" indent="-457200" eaLnBrk="1" hangingPunct="1">
              <a:buAutoNum type="alphaLcParenR"/>
            </a:pPr>
            <a:r>
              <a:rPr lang="en-US" sz="2000" dirty="0">
                <a:latin typeface="+mj-lt"/>
                <a:ea typeface="Cambria Math"/>
              </a:rPr>
              <a:t>fulfills triangle inequality that is for any </a:t>
            </a:r>
            <a:r>
              <a:rPr lang="pl-PL" sz="2000" i="1" dirty="0" err="1">
                <a:ea typeface="Cambria Math"/>
              </a:rPr>
              <a:t>x</a:t>
            </a:r>
            <a:r>
              <a:rPr lang="pl-PL" sz="2000" i="1" baseline="-25000" dirty="0" err="1">
                <a:ea typeface="Cambria Math"/>
              </a:rPr>
              <a:t>k</a:t>
            </a:r>
            <a:r>
              <a:rPr lang="pl-PL" sz="2000" i="1" baseline="-25000" dirty="0">
                <a:ea typeface="Cambria Math"/>
              </a:rPr>
              <a:t> </a:t>
            </a:r>
            <a:r>
              <a:rPr lang="en-US" sz="2000" i="1" dirty="0">
                <a:ea typeface="Cambria Math"/>
              </a:rPr>
              <a:t> </a:t>
            </a:r>
            <a:r>
              <a:rPr lang="en-US" sz="2000" dirty="0">
                <a:ea typeface="Cambria Math"/>
              </a:rPr>
              <a:t>it is true that </a:t>
            </a:r>
            <a:r>
              <a:rPr lang="pl-PL" sz="2000" i="1" dirty="0">
                <a:ea typeface="Cambria Math"/>
              </a:rPr>
              <a:t>d(x</a:t>
            </a:r>
            <a:r>
              <a:rPr lang="pl-PL" sz="2000" i="1" baseline="-25000" dirty="0">
                <a:ea typeface="Cambria Math"/>
              </a:rPr>
              <a:t>i</a:t>
            </a:r>
            <a:r>
              <a:rPr lang="pl-PL" sz="2000" i="1" dirty="0">
                <a:ea typeface="Cambria Math"/>
              </a:rPr>
              <a:t>, x</a:t>
            </a:r>
            <a:r>
              <a:rPr lang="pl-PL" sz="2000" i="1" baseline="-25000" dirty="0">
                <a:ea typeface="Cambria Math"/>
              </a:rPr>
              <a:t>i</a:t>
            </a:r>
            <a:r>
              <a:rPr lang="pl-PL" sz="2000" i="1" dirty="0">
                <a:ea typeface="Cambria Math"/>
              </a:rPr>
              <a:t>) </a:t>
            </a:r>
            <a:r>
              <a:rPr lang="pl-PL" sz="2000" i="1" dirty="0">
                <a:latin typeface="Cambria Math"/>
                <a:ea typeface="Cambria Math"/>
              </a:rPr>
              <a:t>≤</a:t>
            </a:r>
            <a:r>
              <a:rPr lang="pl-PL" sz="2000" i="1" dirty="0">
                <a:ea typeface="Cambria Math"/>
              </a:rPr>
              <a:t>d(</a:t>
            </a:r>
            <a:r>
              <a:rPr lang="pl-PL" sz="2000" i="1" dirty="0" err="1">
                <a:ea typeface="Cambria Math"/>
              </a:rPr>
              <a:t>x</a:t>
            </a:r>
            <a:r>
              <a:rPr lang="pl-PL" sz="2000" i="1" baseline="-25000" dirty="0" err="1">
                <a:ea typeface="Cambria Math"/>
              </a:rPr>
              <a:t>i</a:t>
            </a:r>
            <a:r>
              <a:rPr lang="pl-PL" sz="2000" i="1" dirty="0" err="1">
                <a:ea typeface="Cambria Math"/>
              </a:rPr>
              <a:t>,x</a:t>
            </a:r>
            <a:r>
              <a:rPr lang="pl-PL" sz="2000" i="1" baseline="-25000" dirty="0" err="1">
                <a:ea typeface="Cambria Math"/>
              </a:rPr>
              <a:t>k</a:t>
            </a:r>
            <a:r>
              <a:rPr lang="pl-PL" sz="2000" i="1" dirty="0">
                <a:ea typeface="Cambria Math"/>
              </a:rPr>
              <a:t>) + d(</a:t>
            </a:r>
            <a:r>
              <a:rPr lang="pl-PL" sz="2000" i="1" dirty="0" err="1">
                <a:ea typeface="Cambria Math"/>
              </a:rPr>
              <a:t>x</a:t>
            </a:r>
            <a:r>
              <a:rPr lang="pl-PL" sz="2000" i="1" baseline="-25000" dirty="0" err="1">
                <a:ea typeface="Cambria Math"/>
              </a:rPr>
              <a:t>j</a:t>
            </a:r>
            <a:r>
              <a:rPr lang="pl-PL" sz="2000" i="1" dirty="0" err="1">
                <a:ea typeface="Cambria Math"/>
              </a:rPr>
              <a:t>,x</a:t>
            </a:r>
            <a:r>
              <a:rPr lang="pl-PL" sz="2000" i="1" baseline="-25000" dirty="0" err="1">
                <a:ea typeface="Cambria Math"/>
              </a:rPr>
              <a:t>k</a:t>
            </a:r>
            <a:r>
              <a:rPr lang="pl-PL" sz="2000" i="1" dirty="0">
                <a:ea typeface="Cambria Math"/>
              </a:rPr>
              <a:t>)–</a:t>
            </a:r>
            <a:r>
              <a:rPr lang="en-US" sz="2000" i="1" dirty="0">
                <a:ea typeface="Cambria Math"/>
              </a:rPr>
              <a:t> </a:t>
            </a:r>
            <a:r>
              <a:rPr lang="en-US" sz="2000" b="1" dirty="0">
                <a:ea typeface="Cambria Math"/>
              </a:rPr>
              <a:t>it is actually condition which distinguishes distance &amp; dissimilarity.</a:t>
            </a:r>
            <a:endParaRPr lang="pl-PL" sz="2000" b="1" dirty="0">
              <a:latin typeface="+mj-lt"/>
              <a:ea typeface="Cambria Math"/>
            </a:endParaRPr>
          </a:p>
          <a:p>
            <a:pPr eaLnBrk="1" hangingPunct="1">
              <a:buNone/>
            </a:pPr>
            <a:endParaRPr lang="en-AU" sz="20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10</a:t>
            </a:fld>
            <a:endParaRPr lang="en-AU" dirty="0"/>
          </a:p>
        </p:txBody>
      </p:sp>
      <p:graphicFrame>
        <p:nvGraphicFramePr>
          <p:cNvPr id="2" name="Object 12"/>
          <p:cNvGraphicFramePr>
            <a:graphicFrameLocks noChangeAspect="1"/>
          </p:cNvGraphicFramePr>
          <p:nvPr/>
        </p:nvGraphicFramePr>
        <p:xfrm>
          <a:off x="3872880" y="3140968"/>
          <a:ext cx="3070225" cy="463550"/>
        </p:xfrm>
        <a:graphic>
          <a:graphicData uri="http://schemas.openxmlformats.org/presentationml/2006/ole">
            <mc:AlternateContent xmlns:mc="http://schemas.openxmlformats.org/markup-compatibility/2006">
              <mc:Choice xmlns:v="urn:schemas-microsoft-com:vml" Requires="v">
                <p:oleObj spid="_x0000_s2064" name="Dokument" r:id="rId5" imgW="3110751" imgH="482846" progId="Word.Document.12">
                  <p:embed/>
                </p:oleObj>
              </mc:Choice>
              <mc:Fallback>
                <p:oleObj name="Dokument" r:id="rId5" imgW="3110751" imgH="482846" progId="Word.Document.12">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2880" y="3140968"/>
                        <a:ext cx="30702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fade">
                                      <p:cBhvr>
                                        <p:cTn id="12" dur="500"/>
                                        <p:tgtEl>
                                          <p:spTgt spid="614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47">
                                            <p:txEl>
                                              <p:pRg st="1" end="1"/>
                                            </p:txEl>
                                          </p:spTgt>
                                        </p:tgtEl>
                                        <p:attrNameLst>
                                          <p:attrName>style.visibility</p:attrName>
                                        </p:attrNameLst>
                                      </p:cBhvr>
                                      <p:to>
                                        <p:strVal val="visible"/>
                                      </p:to>
                                    </p:set>
                                    <p:animEffect transition="in" filter="fade">
                                      <p:cBhvr>
                                        <p:cTn id="15" dur="500"/>
                                        <p:tgtEl>
                                          <p:spTgt spid="614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fade">
                                      <p:cBhvr>
                                        <p:cTn id="18" dur="500"/>
                                        <p:tgtEl>
                                          <p:spTgt spid="6147">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147">
                                            <p:txEl>
                                              <p:pRg st="4" end="4"/>
                                            </p:txEl>
                                          </p:spTgt>
                                        </p:tgtEl>
                                        <p:attrNameLst>
                                          <p:attrName>style.visibility</p:attrName>
                                        </p:attrNameLst>
                                      </p:cBhvr>
                                      <p:to>
                                        <p:strVal val="visible"/>
                                      </p:to>
                                    </p:set>
                                    <p:animEffect transition="in" filter="fade">
                                      <p:cBhvr>
                                        <p:cTn id="26" dur="500"/>
                                        <p:tgtEl>
                                          <p:spTgt spid="6147">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147">
                                            <p:txEl>
                                              <p:pRg st="5" end="5"/>
                                            </p:txEl>
                                          </p:spTgt>
                                        </p:tgtEl>
                                        <p:attrNameLst>
                                          <p:attrName>style.visibility</p:attrName>
                                        </p:attrNameLst>
                                      </p:cBhvr>
                                      <p:to>
                                        <p:strVal val="visible"/>
                                      </p:to>
                                    </p:set>
                                    <p:animEffect transition="in" filter="fade">
                                      <p:cBhvr>
                                        <p:cTn id="29" dur="500"/>
                                        <p:tgtEl>
                                          <p:spTgt spid="6147">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147">
                                            <p:txEl>
                                              <p:pRg st="6" end="6"/>
                                            </p:txEl>
                                          </p:spTgt>
                                        </p:tgtEl>
                                        <p:attrNameLst>
                                          <p:attrName>style.visibility</p:attrName>
                                        </p:attrNameLst>
                                      </p:cBhvr>
                                      <p:to>
                                        <p:strVal val="visible"/>
                                      </p:to>
                                    </p:set>
                                    <p:animEffect transition="in" filter="fade">
                                      <p:cBhvr>
                                        <p:cTn id="32" dur="500"/>
                                        <p:tgtEl>
                                          <p:spTgt spid="6147">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147">
                                            <p:txEl>
                                              <p:pRg st="7" end="7"/>
                                            </p:txEl>
                                          </p:spTgt>
                                        </p:tgtEl>
                                        <p:attrNameLst>
                                          <p:attrName>style.visibility</p:attrName>
                                        </p:attrNameLst>
                                      </p:cBhvr>
                                      <p:to>
                                        <p:strVal val="visible"/>
                                      </p:to>
                                    </p:set>
                                    <p:animEffect transition="in" filter="fade">
                                      <p:cBhvr>
                                        <p:cTn id="35" dur="500"/>
                                        <p:tgtEl>
                                          <p:spTgt spid="6147">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147">
                                            <p:txEl>
                                              <p:pRg st="8" end="8"/>
                                            </p:txEl>
                                          </p:spTgt>
                                        </p:tgtEl>
                                        <p:attrNameLst>
                                          <p:attrName>style.visibility</p:attrName>
                                        </p:attrNameLst>
                                      </p:cBhvr>
                                      <p:to>
                                        <p:strVal val="visible"/>
                                      </p:to>
                                    </p:set>
                                    <p:animEffect transition="in" filter="fade">
                                      <p:cBhvr>
                                        <p:cTn id="38" dur="500"/>
                                        <p:tgtEl>
                                          <p:spTgt spid="6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US" sz="3600" dirty="0"/>
              <a:t>Traditional distance measures</a:t>
            </a:r>
            <a:endParaRPr lang="en-AU" sz="3600" dirty="0"/>
          </a:p>
        </p:txBody>
      </p:sp>
      <p:sp>
        <p:nvSpPr>
          <p:cNvPr id="6147" name="Espace réservé du contenu 2"/>
          <p:cNvSpPr>
            <a:spLocks noGrp="1"/>
          </p:cNvSpPr>
          <p:nvPr>
            <p:ph idx="1"/>
          </p:nvPr>
        </p:nvSpPr>
        <p:spPr>
          <a:xfrm>
            <a:off x="696913" y="1905000"/>
            <a:ext cx="8542367" cy="4238644"/>
          </a:xfrm>
        </p:spPr>
        <p:txBody>
          <a:bodyPr/>
          <a:lstStyle/>
          <a:p>
            <a:pPr eaLnBrk="1" hangingPunct="1">
              <a:buNone/>
            </a:pPr>
            <a:r>
              <a:rPr lang="en-US" sz="2000" dirty="0"/>
              <a:t>When</a:t>
            </a:r>
            <a:r>
              <a:rPr lang="pl-PL" sz="2000" dirty="0"/>
              <a:t> </a:t>
            </a:r>
            <a:r>
              <a:rPr lang="pl-PL" sz="2000" i="1" dirty="0">
                <a:ea typeface="Cambria Math"/>
              </a:rPr>
              <a:t>x</a:t>
            </a:r>
            <a:r>
              <a:rPr lang="pl-PL" sz="2000" i="1" baseline="-25000" dirty="0">
                <a:ea typeface="Cambria Math"/>
              </a:rPr>
              <a:t>i </a:t>
            </a:r>
            <a:r>
              <a:rPr lang="en-US" sz="2000" dirty="0">
                <a:ea typeface="Cambria Math"/>
              </a:rPr>
              <a:t>and</a:t>
            </a:r>
            <a:r>
              <a:rPr lang="pl-PL" sz="2000" i="1" dirty="0">
                <a:ea typeface="Cambria Math"/>
              </a:rPr>
              <a:t> x</a:t>
            </a:r>
            <a:r>
              <a:rPr lang="pl-PL" sz="2000" i="1" baseline="-25000" dirty="0">
                <a:ea typeface="Cambria Math"/>
              </a:rPr>
              <a:t>i</a:t>
            </a:r>
            <a:r>
              <a:rPr lang="pl-PL" sz="2000" i="1" dirty="0">
                <a:ea typeface="Cambria Math"/>
              </a:rPr>
              <a:t> ∊ </a:t>
            </a:r>
            <a:r>
              <a:rPr lang="pl-PL" sz="2000" i="1" dirty="0">
                <a:latin typeface="Cambria Math"/>
                <a:ea typeface="Cambria Math"/>
              </a:rPr>
              <a:t>ℝ </a:t>
            </a:r>
            <a:r>
              <a:rPr lang="pl-PL" sz="2000" i="1" baseline="30000" dirty="0">
                <a:latin typeface="Cambria Math"/>
                <a:ea typeface="Cambria Math"/>
              </a:rPr>
              <a:t>n </a:t>
            </a:r>
            <a:r>
              <a:rPr lang="en-US" sz="2000" i="1" baseline="30000" dirty="0">
                <a:latin typeface="Cambria Math"/>
                <a:ea typeface="Cambria Math"/>
              </a:rPr>
              <a:t> </a:t>
            </a:r>
            <a:r>
              <a:rPr lang="en-US" sz="2000" dirty="0">
                <a:latin typeface="+mj-lt"/>
                <a:ea typeface="Cambria Math"/>
              </a:rPr>
              <a:t>typically Euclidean distance is being used</a:t>
            </a:r>
            <a:endParaRPr lang="pl-PL" sz="2000" dirty="0">
              <a:latin typeface="+mj-lt"/>
              <a:ea typeface="Cambria Math"/>
            </a:endParaRPr>
          </a:p>
          <a:p>
            <a:pPr eaLnBrk="1" hangingPunct="1">
              <a:buNone/>
            </a:pPr>
            <a:endParaRPr lang="pl-PL" sz="2000" dirty="0">
              <a:latin typeface="+mj-lt"/>
            </a:endParaRPr>
          </a:p>
          <a:p>
            <a:pPr eaLnBrk="1" hangingPunct="1">
              <a:buNone/>
            </a:pPr>
            <a:endParaRPr lang="pl-PL" sz="2000" dirty="0">
              <a:latin typeface="+mj-lt"/>
            </a:endParaRPr>
          </a:p>
          <a:p>
            <a:pPr eaLnBrk="1" hangingPunct="1">
              <a:buNone/>
            </a:pPr>
            <a:endParaRPr lang="pl-PL" sz="2000" dirty="0">
              <a:latin typeface="+mj-lt"/>
            </a:endParaRPr>
          </a:p>
          <a:p>
            <a:pPr eaLnBrk="1" hangingPunct="1">
              <a:buNone/>
            </a:pPr>
            <a:endParaRPr lang="pl-PL" sz="2000" dirty="0">
              <a:latin typeface="+mj-lt"/>
            </a:endParaRPr>
          </a:p>
          <a:p>
            <a:pPr eaLnBrk="1" hangingPunct="1">
              <a:lnSpc>
                <a:spcPts val="100"/>
              </a:lnSpc>
              <a:spcBef>
                <a:spcPts val="0"/>
              </a:spcBef>
              <a:buNone/>
            </a:pPr>
            <a:r>
              <a:rPr lang="en-US" sz="2000" dirty="0">
                <a:latin typeface="+mj-lt"/>
              </a:rPr>
              <a:t>with the alternative of </a:t>
            </a:r>
            <a:r>
              <a:rPr lang="pl-PL" sz="2000" dirty="0">
                <a:latin typeface="+mj-lt"/>
              </a:rPr>
              <a:t>Manhattan</a:t>
            </a:r>
            <a:r>
              <a:rPr lang="en-US" sz="2000" dirty="0">
                <a:latin typeface="+mj-lt"/>
              </a:rPr>
              <a:t> distance</a:t>
            </a:r>
            <a:r>
              <a:rPr lang="pl-PL" sz="2000" dirty="0">
                <a:latin typeface="+mj-lt"/>
              </a:rPr>
              <a:t>:</a:t>
            </a:r>
          </a:p>
          <a:p>
            <a:pPr eaLnBrk="1" hangingPunct="1">
              <a:buNone/>
            </a:pPr>
            <a:endParaRPr lang="pl-PL" sz="2000" dirty="0">
              <a:latin typeface="+mj-lt"/>
            </a:endParaRPr>
          </a:p>
          <a:p>
            <a:pPr eaLnBrk="1" hangingPunct="1">
              <a:buNone/>
            </a:pPr>
            <a:endParaRPr lang="pl-PL" sz="2000" dirty="0">
              <a:latin typeface="+mj-lt"/>
            </a:endParaRPr>
          </a:p>
          <a:p>
            <a:pPr eaLnBrk="1" hangingPunct="1">
              <a:buNone/>
            </a:pPr>
            <a:endParaRPr lang="pl-PL" sz="2000" dirty="0">
              <a:latin typeface="+mj-lt"/>
            </a:endParaRPr>
          </a:p>
          <a:p>
            <a:pPr eaLnBrk="1" hangingPunct="1">
              <a:spcBef>
                <a:spcPts val="0"/>
              </a:spcBef>
              <a:buNone/>
            </a:pPr>
            <a:r>
              <a:rPr lang="en-US" sz="2000" dirty="0">
                <a:latin typeface="+mj-lt"/>
              </a:rPr>
              <a:t>or more generalized form of </a:t>
            </a:r>
            <a:r>
              <a:rPr lang="pl-PL" sz="2000" dirty="0">
                <a:latin typeface="+mj-lt"/>
              </a:rPr>
              <a:t>Minkowski</a:t>
            </a:r>
            <a:r>
              <a:rPr lang="en-US" sz="2000" dirty="0">
                <a:latin typeface="+mj-lt"/>
              </a:rPr>
              <a:t> distance</a:t>
            </a:r>
            <a:r>
              <a:rPr lang="pl-PL" sz="2000" dirty="0">
                <a:latin typeface="+mj-lt"/>
              </a:rPr>
              <a:t> </a:t>
            </a:r>
            <a:r>
              <a:rPr lang="pl-PL" sz="2000" i="1" dirty="0">
                <a:latin typeface="+mj-lt"/>
              </a:rPr>
              <a:t>(</a:t>
            </a:r>
            <a:r>
              <a:rPr lang="pl-PL" sz="2000" i="1" dirty="0">
                <a:ea typeface="Cambria Math"/>
              </a:rPr>
              <a:t>p ∊ </a:t>
            </a:r>
            <a:r>
              <a:rPr lang="pl-PL" sz="2000" i="1" dirty="0">
                <a:latin typeface="Cambria Math"/>
                <a:ea typeface="Cambria Math"/>
              </a:rPr>
              <a:t>N) </a:t>
            </a:r>
            <a:r>
              <a:rPr lang="pl-PL" sz="2000" dirty="0">
                <a:latin typeface="+mj-lt"/>
              </a:rPr>
              <a:t>:</a:t>
            </a:r>
            <a:endParaRPr lang="en-AU" sz="2000" dirty="0">
              <a:latin typeface="+mj-lt"/>
            </a:endParaRPr>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11</a:t>
            </a:fld>
            <a:endParaRPr lang="en-AU" dirty="0"/>
          </a:p>
        </p:txBody>
      </p:sp>
      <p:graphicFrame>
        <p:nvGraphicFramePr>
          <p:cNvPr id="2" name="Object 12"/>
          <p:cNvGraphicFramePr>
            <a:graphicFrameLocks noChangeAspect="1"/>
          </p:cNvGraphicFramePr>
          <p:nvPr>
            <p:extLst>
              <p:ext uri="{D42A27DB-BD31-4B8C-83A1-F6EECF244321}">
                <p14:modId xmlns:p14="http://schemas.microsoft.com/office/powerpoint/2010/main" val="2120628361"/>
              </p:ext>
            </p:extLst>
          </p:nvPr>
        </p:nvGraphicFramePr>
        <p:xfrm>
          <a:off x="2672060" y="2204864"/>
          <a:ext cx="3721100" cy="1719262"/>
        </p:xfrm>
        <a:graphic>
          <a:graphicData uri="http://schemas.openxmlformats.org/presentationml/2006/ole">
            <mc:AlternateContent xmlns:mc="http://schemas.openxmlformats.org/markup-compatibility/2006">
              <mc:Choice xmlns:v="urn:schemas-microsoft-com:vml" Requires="v">
                <p:oleObj spid="_x0000_s26668" name="Document" r:id="rId4" imgW="3795850" imgH="1758527" progId="Word.Document.12">
                  <p:embed/>
                </p:oleObj>
              </mc:Choice>
              <mc:Fallback>
                <p:oleObj name="Document" r:id="rId4" imgW="3795850" imgH="1758527" progId="Word.Document.12">
                  <p:embed/>
                  <p:pic>
                    <p:nvPicPr>
                      <p:cNvPr id="0" name="Object 12"/>
                      <p:cNvPicPr>
                        <a:picLocks noChangeAspect="1" noChangeArrowheads="1"/>
                      </p:cNvPicPr>
                      <p:nvPr/>
                    </p:nvPicPr>
                    <p:blipFill>
                      <a:blip r:embed="rId5"/>
                      <a:srcRect/>
                      <a:stretch>
                        <a:fillRect/>
                      </a:stretch>
                    </p:blipFill>
                    <p:spPr bwMode="auto">
                      <a:xfrm>
                        <a:off x="2672060" y="2204864"/>
                        <a:ext cx="3721100" cy="171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12"/>
          <p:cNvGraphicFramePr>
            <a:graphicFrameLocks noChangeAspect="1"/>
          </p:cNvGraphicFramePr>
          <p:nvPr/>
        </p:nvGraphicFramePr>
        <p:xfrm>
          <a:off x="2792760" y="3869992"/>
          <a:ext cx="3689350" cy="1701800"/>
        </p:xfrm>
        <a:graphic>
          <a:graphicData uri="http://schemas.openxmlformats.org/presentationml/2006/ole">
            <mc:AlternateContent xmlns:mc="http://schemas.openxmlformats.org/markup-compatibility/2006">
              <mc:Choice xmlns:v="urn:schemas-microsoft-com:vml" Requires="v">
                <p:oleObj spid="_x0000_s26669" name="Dokument" r:id="rId6" imgW="3790799" imgH="1759274" progId="Word.Document.12">
                  <p:embed/>
                </p:oleObj>
              </mc:Choice>
              <mc:Fallback>
                <p:oleObj name="Dokument" r:id="rId6" imgW="3790799" imgH="1759274" progId="Word.Document.12">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2760" y="3869992"/>
                        <a:ext cx="3689350"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2"/>
          <p:cNvGraphicFramePr>
            <a:graphicFrameLocks noChangeAspect="1"/>
          </p:cNvGraphicFramePr>
          <p:nvPr/>
        </p:nvGraphicFramePr>
        <p:xfrm>
          <a:off x="2506663" y="5186363"/>
          <a:ext cx="4446587" cy="1687512"/>
        </p:xfrm>
        <a:graphic>
          <a:graphicData uri="http://schemas.openxmlformats.org/presentationml/2006/ole">
            <mc:AlternateContent xmlns:mc="http://schemas.openxmlformats.org/markup-compatibility/2006">
              <mc:Choice xmlns:v="urn:schemas-microsoft-com:vml" Requires="v">
                <p:oleObj spid="_x0000_s26670" name="Dokument" r:id="rId8" imgW="4556819" imgH="1743431" progId="Word.Document.12">
                  <p:embed/>
                </p:oleObj>
              </mc:Choice>
              <mc:Fallback>
                <p:oleObj name="Dokument" r:id="rId8" imgW="4556819" imgH="1743431" progId="Word.Document.12">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6663" y="5186363"/>
                        <a:ext cx="4446587" cy="168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fade">
                                      <p:cBhvr>
                                        <p:cTn id="10" dur="500"/>
                                        <p:tgtEl>
                                          <p:spTgt spid="6147">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47">
                                            <p:txEl>
                                              <p:pRg st="5" end="5"/>
                                            </p:txEl>
                                          </p:spTgt>
                                        </p:tgtEl>
                                        <p:attrNameLst>
                                          <p:attrName>style.visibility</p:attrName>
                                        </p:attrNameLst>
                                      </p:cBhvr>
                                      <p:to>
                                        <p:strVal val="visible"/>
                                      </p:to>
                                    </p:set>
                                    <p:animEffect transition="in" filter="fade">
                                      <p:cBhvr>
                                        <p:cTn id="18" dur="500"/>
                                        <p:tgtEl>
                                          <p:spTgt spid="6147">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147">
                                            <p:txEl>
                                              <p:pRg st="9" end="9"/>
                                            </p:txEl>
                                          </p:spTgt>
                                        </p:tgtEl>
                                        <p:attrNameLst>
                                          <p:attrName>style.visibility</p:attrName>
                                        </p:attrNameLst>
                                      </p:cBhvr>
                                      <p:to>
                                        <p:strVal val="visible"/>
                                      </p:to>
                                    </p:set>
                                    <p:animEffect transition="in" filter="fade">
                                      <p:cBhvr>
                                        <p:cTn id="26" dur="500"/>
                                        <p:tgtEl>
                                          <p:spTgt spid="6147">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US" sz="3600" dirty="0"/>
              <a:t>Distance measure - properties</a:t>
            </a:r>
            <a:endParaRPr lang="en-AU" sz="36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12</a:t>
            </a:fld>
            <a:endParaRPr lang="en-AU" dirty="0"/>
          </a:p>
        </p:txBody>
      </p:sp>
      <p:pic>
        <p:nvPicPr>
          <p:cNvPr id="27650" name="Picture 2"/>
          <p:cNvPicPr>
            <a:picLocks noGrp="1" noChangeAspect="1" noChangeArrowheads="1"/>
          </p:cNvPicPr>
          <p:nvPr>
            <p:ph idx="1"/>
          </p:nvPr>
        </p:nvPicPr>
        <p:blipFill>
          <a:blip r:embed="rId3" cstate="print">
            <a:clrChange>
              <a:clrFrom>
                <a:srgbClr val="FFFFFF"/>
              </a:clrFrom>
              <a:clrTo>
                <a:srgbClr val="FFFFFF">
                  <a:alpha val="0"/>
                </a:srgbClr>
              </a:clrTo>
            </a:clrChange>
          </a:blip>
          <a:srcRect/>
          <a:stretch>
            <a:fillRect/>
          </a:stretch>
        </p:blipFill>
        <p:spPr bwMode="auto">
          <a:xfrm>
            <a:off x="1280592" y="1861375"/>
            <a:ext cx="7200800" cy="430392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gtEl>
                                        <p:attrNameLst>
                                          <p:attrName>style.visibility</p:attrName>
                                        </p:attrNameLst>
                                      </p:cBhvr>
                                      <p:to>
                                        <p:strVal val="visible"/>
                                      </p:to>
                                    </p:set>
                                    <p:animEffect transition="in" filter="fade">
                                      <p:cBhvr>
                                        <p:cTn id="10"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pl-PL" sz="3600" dirty="0" err="1"/>
              <a:t>Hamming</a:t>
            </a:r>
            <a:r>
              <a:rPr lang="en-US" sz="3600" dirty="0"/>
              <a:t> distance</a:t>
            </a:r>
            <a:endParaRPr lang="en-AU" sz="3600" dirty="0"/>
          </a:p>
        </p:txBody>
      </p:sp>
      <p:sp>
        <p:nvSpPr>
          <p:cNvPr id="6147" name="Espace réservé du contenu 2"/>
          <p:cNvSpPr>
            <a:spLocks noGrp="1"/>
          </p:cNvSpPr>
          <p:nvPr>
            <p:ph idx="1"/>
          </p:nvPr>
        </p:nvSpPr>
        <p:spPr>
          <a:xfrm>
            <a:off x="696913" y="1905000"/>
            <a:ext cx="8542367" cy="1451992"/>
          </a:xfrm>
        </p:spPr>
        <p:txBody>
          <a:bodyPr/>
          <a:lstStyle/>
          <a:p>
            <a:pPr marL="0" indent="0" eaLnBrk="1" hangingPunct="1">
              <a:buNone/>
            </a:pPr>
            <a:r>
              <a:rPr lang="en-US" sz="2000" dirty="0"/>
              <a:t>For binary data (dichotomous level of measurement) Hamming distance could be employed</a:t>
            </a:r>
            <a:r>
              <a:rPr lang="pl-PL" sz="2000" dirty="0"/>
              <a:t>:</a:t>
            </a:r>
          </a:p>
          <a:p>
            <a:pPr marL="0" indent="0" eaLnBrk="1" hangingPunct="1">
              <a:buNone/>
            </a:pPr>
            <a:endParaRPr lang="pl-PL" sz="2000" dirty="0"/>
          </a:p>
          <a:p>
            <a:pPr marL="0" indent="0" eaLnBrk="1" hangingPunct="1">
              <a:buNone/>
            </a:pPr>
            <a:endParaRPr lang="pl-PL" sz="2000" dirty="0"/>
          </a:p>
          <a:p>
            <a:pPr marL="0" indent="0" eaLnBrk="1" hangingPunct="1">
              <a:buNone/>
            </a:pPr>
            <a:endParaRPr lang="pl-PL" sz="2000" dirty="0"/>
          </a:p>
          <a:p>
            <a:pPr marL="0" indent="0" eaLnBrk="1" hangingPunct="1">
              <a:buNone/>
            </a:pPr>
            <a:r>
              <a:rPr lang="en-US" sz="2000" dirty="0"/>
              <a:t>where</a:t>
            </a:r>
            <a:r>
              <a:rPr lang="pl-PL" sz="2000" dirty="0"/>
              <a:t> </a:t>
            </a:r>
            <a:r>
              <a:rPr lang="pl-PL" sz="2000" i="1" dirty="0"/>
              <a:t>a</a:t>
            </a:r>
            <a:r>
              <a:rPr lang="pl-PL" sz="2000" dirty="0"/>
              <a:t>, </a:t>
            </a:r>
            <a:r>
              <a:rPr lang="pl-PL" sz="2000" i="1" dirty="0"/>
              <a:t>b</a:t>
            </a:r>
            <a:r>
              <a:rPr lang="pl-PL" sz="2000" dirty="0"/>
              <a:t>, </a:t>
            </a:r>
            <a:r>
              <a:rPr lang="pl-PL" sz="2000" i="1" dirty="0"/>
              <a:t>c</a:t>
            </a:r>
            <a:r>
              <a:rPr lang="pl-PL" sz="2000" dirty="0"/>
              <a:t> </a:t>
            </a:r>
            <a:r>
              <a:rPr lang="en-US" sz="2000" dirty="0"/>
              <a:t>and</a:t>
            </a:r>
            <a:r>
              <a:rPr lang="pl-PL" sz="2000" dirty="0"/>
              <a:t> </a:t>
            </a:r>
            <a:r>
              <a:rPr lang="pl-PL" sz="2000" i="1" dirty="0"/>
              <a:t>d</a:t>
            </a:r>
            <a:r>
              <a:rPr lang="pl-PL" sz="2000" dirty="0"/>
              <a:t> </a:t>
            </a:r>
            <a:r>
              <a:rPr lang="en-US" sz="2000" dirty="0"/>
              <a:t>are the number of elements having the following properties:</a:t>
            </a:r>
            <a:endParaRPr lang="pl-PL" sz="20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13</a:t>
            </a:fld>
            <a:endParaRPr lang="en-AU" dirty="0"/>
          </a:p>
        </p:txBody>
      </p:sp>
      <p:graphicFrame>
        <p:nvGraphicFramePr>
          <p:cNvPr id="2" name="Object 12"/>
          <p:cNvGraphicFramePr>
            <a:graphicFrameLocks noChangeAspect="1"/>
          </p:cNvGraphicFramePr>
          <p:nvPr/>
        </p:nvGraphicFramePr>
        <p:xfrm>
          <a:off x="2663825" y="2661716"/>
          <a:ext cx="4587875" cy="1703388"/>
        </p:xfrm>
        <a:graphic>
          <a:graphicData uri="http://schemas.openxmlformats.org/presentationml/2006/ole">
            <mc:AlternateContent xmlns:mc="http://schemas.openxmlformats.org/markup-compatibility/2006">
              <mc:Choice xmlns:v="urn:schemas-microsoft-com:vml" Requires="v">
                <p:oleObj spid="_x0000_s28688" name="Dokument" r:id="rId4" imgW="4672036" imgH="1743431" progId="Word.Document.12">
                  <p:embed/>
                </p:oleObj>
              </mc:Choice>
              <mc:Fallback>
                <p:oleObj name="Dokument" r:id="rId4" imgW="4672036" imgH="1743431" progId="Word.Document.1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3825" y="2661716"/>
                        <a:ext cx="4587875" cy="170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Tabela 7"/>
          <p:cNvGraphicFramePr>
            <a:graphicFrameLocks noGrp="1"/>
          </p:cNvGraphicFramePr>
          <p:nvPr/>
        </p:nvGraphicFramePr>
        <p:xfrm>
          <a:off x="2376264" y="4365104"/>
          <a:ext cx="4953000" cy="1483360"/>
        </p:xfrm>
        <a:graphic>
          <a:graphicData uri="http://schemas.openxmlformats.org/drawingml/2006/table">
            <a:tbl>
              <a:tblPr bandRow="1">
                <a:tableStyleId>{69C7853C-536D-4A76-A0AE-DD22124D55A5}</a:tableStyleId>
              </a:tblPr>
              <a:tblGrid>
                <a:gridCol w="1238250">
                  <a:extLst>
                    <a:ext uri="{9D8B030D-6E8A-4147-A177-3AD203B41FA5}">
                      <a16:colId xmlns:a16="http://schemas.microsoft.com/office/drawing/2014/main" val="20000"/>
                    </a:ext>
                  </a:extLst>
                </a:gridCol>
                <a:gridCol w="1238250">
                  <a:extLst>
                    <a:ext uri="{9D8B030D-6E8A-4147-A177-3AD203B41FA5}">
                      <a16:colId xmlns:a16="http://schemas.microsoft.com/office/drawing/2014/main" val="20001"/>
                    </a:ext>
                  </a:extLst>
                </a:gridCol>
                <a:gridCol w="1238250">
                  <a:extLst>
                    <a:ext uri="{9D8B030D-6E8A-4147-A177-3AD203B41FA5}">
                      <a16:colId xmlns:a16="http://schemas.microsoft.com/office/drawing/2014/main" val="20002"/>
                    </a:ext>
                  </a:extLst>
                </a:gridCol>
                <a:gridCol w="1238250">
                  <a:extLst>
                    <a:ext uri="{9D8B030D-6E8A-4147-A177-3AD203B41FA5}">
                      <a16:colId xmlns:a16="http://schemas.microsoft.com/office/drawing/2014/main" val="20003"/>
                    </a:ext>
                  </a:extLst>
                </a:gridCol>
              </a:tblGrid>
              <a:tr h="370840">
                <a:tc rowSpan="2" gridSpan="2">
                  <a:txBody>
                    <a:bodyPr/>
                    <a:lstStyle/>
                    <a:p>
                      <a:endParaRPr lang="pl-PL" dirty="0"/>
                    </a:p>
                  </a:txBody>
                  <a:tcPr>
                    <a:noFill/>
                  </a:tcPr>
                </a:tc>
                <a:tc rowSpan="2" hMerge="1">
                  <a:txBody>
                    <a:bodyPr/>
                    <a:lstStyle/>
                    <a:p>
                      <a:endParaRPr lang="pl-PL" dirty="0"/>
                    </a:p>
                  </a:txBody>
                  <a:tcPr/>
                </a:tc>
                <a:tc gridSpan="2">
                  <a:txBody>
                    <a:bodyPr/>
                    <a:lstStyle/>
                    <a:p>
                      <a:pPr algn="ctr"/>
                      <a:r>
                        <a:rPr lang="pl-PL" i="1" dirty="0" err="1"/>
                        <a:t>x</a:t>
                      </a:r>
                      <a:r>
                        <a:rPr lang="pl-PL" i="1" baseline="-25000" dirty="0" err="1"/>
                        <a:t>j</a:t>
                      </a:r>
                      <a:endParaRPr lang="pl-PL" b="1" i="1" dirty="0"/>
                    </a:p>
                  </a:txBody>
                  <a:tcPr/>
                </a:tc>
                <a:tc hMerge="1">
                  <a:txBody>
                    <a:bodyPr/>
                    <a:lstStyle/>
                    <a:p>
                      <a:endParaRPr lang="pl-PL" dirty="0"/>
                    </a:p>
                  </a:txBody>
                  <a:tcPr/>
                </a:tc>
                <a:extLst>
                  <a:ext uri="{0D108BD9-81ED-4DB2-BD59-A6C34878D82A}">
                    <a16:rowId xmlns:a16="http://schemas.microsoft.com/office/drawing/2014/main" val="10000"/>
                  </a:ext>
                </a:extLst>
              </a:tr>
              <a:tr h="370840">
                <a:tc gridSpan="2" vMerge="1">
                  <a:txBody>
                    <a:bodyPr/>
                    <a:lstStyle/>
                    <a:p>
                      <a:endParaRPr lang="pl-PL" dirty="0"/>
                    </a:p>
                  </a:txBody>
                  <a:tcPr/>
                </a:tc>
                <a:tc hMerge="1" vMerge="1">
                  <a:txBody>
                    <a:bodyPr/>
                    <a:lstStyle/>
                    <a:p>
                      <a:endParaRPr lang="pl-PL" dirty="0"/>
                    </a:p>
                  </a:txBody>
                  <a:tcPr/>
                </a:tc>
                <a:tc>
                  <a:txBody>
                    <a:bodyPr/>
                    <a:lstStyle/>
                    <a:p>
                      <a:pPr algn="ctr"/>
                      <a:r>
                        <a:rPr lang="pl-PL" dirty="0"/>
                        <a:t>1</a:t>
                      </a:r>
                    </a:p>
                  </a:txBody>
                  <a:tcPr/>
                </a:tc>
                <a:tc>
                  <a:txBody>
                    <a:bodyPr/>
                    <a:lstStyle/>
                    <a:p>
                      <a:pPr algn="ctr"/>
                      <a:r>
                        <a:rPr lang="pl-PL" dirty="0"/>
                        <a:t>0</a:t>
                      </a:r>
                    </a:p>
                  </a:txBody>
                  <a:tcPr/>
                </a:tc>
                <a:extLst>
                  <a:ext uri="{0D108BD9-81ED-4DB2-BD59-A6C34878D82A}">
                    <a16:rowId xmlns:a16="http://schemas.microsoft.com/office/drawing/2014/main" val="10001"/>
                  </a:ext>
                </a:extLst>
              </a:tr>
              <a:tr h="370840">
                <a:tc rowSpan="2">
                  <a:txBody>
                    <a:bodyPr/>
                    <a:lstStyle/>
                    <a:p>
                      <a:pPr algn="ctr"/>
                      <a:r>
                        <a:rPr lang="pl-PL" i="1" dirty="0"/>
                        <a:t>x</a:t>
                      </a:r>
                      <a:r>
                        <a:rPr lang="pl-PL" i="1" baseline="-25000" dirty="0"/>
                        <a:t>i</a:t>
                      </a:r>
                      <a:endParaRPr lang="pl-PL" b="1" i="1" dirty="0"/>
                    </a:p>
                  </a:txBody>
                  <a:tcPr anchor="ctr"/>
                </a:tc>
                <a:tc>
                  <a:txBody>
                    <a:bodyPr/>
                    <a:lstStyle/>
                    <a:p>
                      <a:pPr algn="ctr"/>
                      <a:r>
                        <a:rPr lang="pl-PL" dirty="0"/>
                        <a:t>1</a:t>
                      </a:r>
                    </a:p>
                  </a:txBody>
                  <a:tcPr/>
                </a:tc>
                <a:tc>
                  <a:txBody>
                    <a:bodyPr/>
                    <a:lstStyle/>
                    <a:p>
                      <a:pPr algn="ctr"/>
                      <a:r>
                        <a:rPr lang="pl-PL" dirty="0"/>
                        <a:t>a</a:t>
                      </a:r>
                    </a:p>
                  </a:txBody>
                  <a:tcPr/>
                </a:tc>
                <a:tc>
                  <a:txBody>
                    <a:bodyPr/>
                    <a:lstStyle/>
                    <a:p>
                      <a:pPr algn="ctr"/>
                      <a:r>
                        <a:rPr lang="pl-PL" dirty="0"/>
                        <a:t>b</a:t>
                      </a:r>
                    </a:p>
                  </a:txBody>
                  <a:tcPr/>
                </a:tc>
                <a:extLst>
                  <a:ext uri="{0D108BD9-81ED-4DB2-BD59-A6C34878D82A}">
                    <a16:rowId xmlns:a16="http://schemas.microsoft.com/office/drawing/2014/main" val="10002"/>
                  </a:ext>
                </a:extLst>
              </a:tr>
              <a:tr h="370840">
                <a:tc vMerge="1">
                  <a:txBody>
                    <a:bodyPr/>
                    <a:lstStyle/>
                    <a:p>
                      <a:endParaRPr lang="pl-PL" dirty="0"/>
                    </a:p>
                  </a:txBody>
                  <a:tcPr/>
                </a:tc>
                <a:tc>
                  <a:txBody>
                    <a:bodyPr/>
                    <a:lstStyle/>
                    <a:p>
                      <a:pPr algn="ctr"/>
                      <a:r>
                        <a:rPr lang="pl-PL" dirty="0"/>
                        <a:t>0</a:t>
                      </a:r>
                    </a:p>
                  </a:txBody>
                  <a:tcPr/>
                </a:tc>
                <a:tc>
                  <a:txBody>
                    <a:bodyPr/>
                    <a:lstStyle/>
                    <a:p>
                      <a:pPr algn="ctr"/>
                      <a:r>
                        <a:rPr lang="pl-PL" dirty="0"/>
                        <a:t>c</a:t>
                      </a:r>
                    </a:p>
                  </a:txBody>
                  <a:tcPr/>
                </a:tc>
                <a:tc>
                  <a:txBody>
                    <a:bodyPr/>
                    <a:lstStyle/>
                    <a:p>
                      <a:pPr algn="ctr"/>
                      <a:r>
                        <a:rPr lang="pl-PL" dirty="0"/>
                        <a:t>d</a:t>
                      </a:r>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fade">
                                      <p:cBhvr>
                                        <p:cTn id="10" dur="500"/>
                                        <p:tgtEl>
                                          <p:spTgt spid="614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47">
                                            <p:txEl>
                                              <p:pRg st="4" end="4"/>
                                            </p:txEl>
                                          </p:spTgt>
                                        </p:tgtEl>
                                        <p:attrNameLst>
                                          <p:attrName>style.visibility</p:attrName>
                                        </p:attrNameLst>
                                      </p:cBhvr>
                                      <p:to>
                                        <p:strVal val="visible"/>
                                      </p:to>
                                    </p:set>
                                    <p:animEffect transition="in" filter="fade">
                                      <p:cBhvr>
                                        <p:cTn id="13" dur="500"/>
                                        <p:tgtEl>
                                          <p:spTgt spid="614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US" sz="3600" dirty="0"/>
              <a:t>Let’s get back to Earth</a:t>
            </a:r>
            <a:endParaRPr lang="en-AU" sz="3600" dirty="0"/>
          </a:p>
        </p:txBody>
      </p:sp>
      <p:sp>
        <p:nvSpPr>
          <p:cNvPr id="6147" name="Espace réservé du contenu 2"/>
          <p:cNvSpPr>
            <a:spLocks noGrp="1"/>
          </p:cNvSpPr>
          <p:nvPr>
            <p:ph idx="1"/>
          </p:nvPr>
        </p:nvSpPr>
        <p:spPr>
          <a:xfrm>
            <a:off x="696913" y="1905000"/>
            <a:ext cx="8542367" cy="4116288"/>
          </a:xfrm>
        </p:spPr>
        <p:txBody>
          <a:bodyPr/>
          <a:lstStyle/>
          <a:p>
            <a:pPr marL="0" indent="0" eaLnBrk="1" hangingPunct="1">
              <a:buNone/>
            </a:pPr>
            <a:r>
              <a:rPr lang="en-US" sz="2000" dirty="0"/>
              <a:t>Most of datasets acquired in typical data science problems are not uniformly structured and standard ratio/interval values occur alongside dichotomous/ordinal ones</a:t>
            </a:r>
            <a:r>
              <a:rPr lang="pl-PL" sz="2000" dirty="0"/>
              <a:t>. </a:t>
            </a:r>
          </a:p>
          <a:p>
            <a:pPr marL="0" indent="0" eaLnBrk="1" hangingPunct="1">
              <a:buNone/>
            </a:pPr>
            <a:r>
              <a:rPr lang="en-US" sz="2000" dirty="0"/>
              <a:t>One of solutions to this problem is using special measures suitable for data elements of mixed-type e.g. Gower coefficients. </a:t>
            </a:r>
            <a:endParaRPr lang="pl-PL" sz="2000" dirty="0"/>
          </a:p>
          <a:p>
            <a:pPr marL="0" indent="0" eaLnBrk="1" hangingPunct="1">
              <a:buNone/>
            </a:pPr>
            <a:endParaRPr lang="pl-PL" sz="2000" dirty="0"/>
          </a:p>
          <a:p>
            <a:pPr marL="0" indent="0" eaLnBrk="1" hangingPunct="1">
              <a:buNone/>
            </a:pPr>
            <a:r>
              <a:rPr lang="en-US" sz="2000" dirty="0"/>
              <a:t>Let us</a:t>
            </a:r>
            <a:r>
              <a:rPr lang="pl-PL" sz="2000" dirty="0"/>
              <a:t>:</a:t>
            </a:r>
          </a:p>
          <a:p>
            <a:pPr marL="0" indent="0" eaLnBrk="1" hangingPunct="1">
              <a:buNone/>
            </a:pPr>
            <a:endParaRPr lang="pl-PL" sz="2000" dirty="0"/>
          </a:p>
          <a:p>
            <a:pPr marL="0" indent="0" eaLnBrk="1" hangingPunct="1">
              <a:buNone/>
            </a:pPr>
            <a:endParaRPr lang="pl-PL" sz="2000" dirty="0"/>
          </a:p>
          <a:p>
            <a:pPr marL="0" indent="0" eaLnBrk="1" hangingPunct="1">
              <a:buNone/>
            </a:pPr>
            <a:r>
              <a:rPr lang="en-US" sz="2000" dirty="0"/>
              <a:t>represent dissimilarity between two sample elements conversely with </a:t>
            </a:r>
            <a:r>
              <a:rPr lang="pl-PL" sz="2000" i="1" dirty="0">
                <a:ea typeface="Cambria Math"/>
              </a:rPr>
              <a:t>s(</a:t>
            </a:r>
            <a:r>
              <a:rPr lang="pl-PL" sz="2000" i="1" dirty="0" err="1">
                <a:ea typeface="Cambria Math"/>
              </a:rPr>
              <a:t>x</a:t>
            </a:r>
            <a:r>
              <a:rPr lang="pl-PL" sz="2000" i="1" baseline="-25000" dirty="0" err="1">
                <a:ea typeface="Cambria Math"/>
              </a:rPr>
              <a:t>i</a:t>
            </a:r>
            <a:r>
              <a:rPr lang="pl-PL" sz="2000" i="1" dirty="0" err="1">
                <a:ea typeface="Cambria Math"/>
              </a:rPr>
              <a:t>,x</a:t>
            </a:r>
            <a:r>
              <a:rPr lang="pl-PL" sz="2000" i="1" baseline="-25000" dirty="0" err="1">
                <a:ea typeface="Cambria Math"/>
              </a:rPr>
              <a:t>i</a:t>
            </a:r>
            <a:r>
              <a:rPr lang="pl-PL" sz="2000" i="1" dirty="0">
                <a:ea typeface="Cambria Math"/>
              </a:rPr>
              <a:t>) </a:t>
            </a:r>
            <a:r>
              <a:rPr lang="en-US" sz="2000" dirty="0">
                <a:ea typeface="Cambria Math"/>
              </a:rPr>
              <a:t>defining similarity</a:t>
            </a:r>
            <a:r>
              <a:rPr lang="pl-PL" sz="2000" dirty="0">
                <a:ea typeface="Cambria Math"/>
              </a:rPr>
              <a:t>. </a:t>
            </a:r>
            <a:r>
              <a:rPr lang="en-US" sz="2000" dirty="0">
                <a:ea typeface="Cambria Math"/>
              </a:rPr>
              <a:t>It is calculated per-feature with the possibility of considering data missing values. </a:t>
            </a:r>
            <a:endParaRPr lang="pl-PL" sz="20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14</a:t>
            </a:fld>
            <a:endParaRPr lang="en-AU" dirty="0"/>
          </a:p>
        </p:txBody>
      </p:sp>
      <p:graphicFrame>
        <p:nvGraphicFramePr>
          <p:cNvPr id="2" name="Object 12"/>
          <p:cNvGraphicFramePr>
            <a:graphicFrameLocks noChangeAspect="1"/>
          </p:cNvGraphicFramePr>
          <p:nvPr/>
        </p:nvGraphicFramePr>
        <p:xfrm>
          <a:off x="3421211" y="4405783"/>
          <a:ext cx="4556125" cy="1687513"/>
        </p:xfrm>
        <a:graphic>
          <a:graphicData uri="http://schemas.openxmlformats.org/presentationml/2006/ole">
            <mc:AlternateContent xmlns:mc="http://schemas.openxmlformats.org/markup-compatibility/2006">
              <mc:Choice xmlns:v="urn:schemas-microsoft-com:vml" Requires="v">
                <p:oleObj spid="_x0000_s30737" name="Dokument" r:id="rId4" imgW="4672036" imgH="1743431" progId="Word.Document.12">
                  <p:embed/>
                </p:oleObj>
              </mc:Choice>
              <mc:Fallback>
                <p:oleObj name="Dokument" r:id="rId4" imgW="4672036" imgH="1743431" progId="Word.Document.1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1211" y="4405783"/>
                        <a:ext cx="4556125" cy="168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fade">
                                      <p:cBhvr>
                                        <p:cTn id="10" dur="500"/>
                                        <p:tgtEl>
                                          <p:spTgt spid="614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Effect transition="in" filter="fade">
                                      <p:cBhvr>
                                        <p:cTn id="13" dur="500"/>
                                        <p:tgtEl>
                                          <p:spTgt spid="614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fade">
                                      <p:cBhvr>
                                        <p:cTn id="18" dur="500"/>
                                        <p:tgtEl>
                                          <p:spTgt spid="614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47">
                                            <p:txEl>
                                              <p:pRg st="6" end="6"/>
                                            </p:txEl>
                                          </p:spTgt>
                                        </p:tgtEl>
                                        <p:attrNameLst>
                                          <p:attrName>style.visibility</p:attrName>
                                        </p:attrNameLst>
                                      </p:cBhvr>
                                      <p:to>
                                        <p:strVal val="visible"/>
                                      </p:to>
                                    </p:set>
                                    <p:animEffect transition="in" filter="fade">
                                      <p:cBhvr>
                                        <p:cTn id="21" dur="500"/>
                                        <p:tgtEl>
                                          <p:spTgt spid="6147">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pl-PL" sz="3600" dirty="0" err="1"/>
              <a:t>Gower</a:t>
            </a:r>
            <a:r>
              <a:rPr lang="en-US" sz="3600" dirty="0"/>
              <a:t>’s coefficients</a:t>
            </a:r>
            <a:endParaRPr lang="en-AU" sz="3600" dirty="0"/>
          </a:p>
        </p:txBody>
      </p:sp>
      <p:sp>
        <p:nvSpPr>
          <p:cNvPr id="6147" name="Espace réservé du contenu 2"/>
          <p:cNvSpPr>
            <a:spLocks noGrp="1"/>
          </p:cNvSpPr>
          <p:nvPr>
            <p:ph idx="1"/>
          </p:nvPr>
        </p:nvSpPr>
        <p:spPr>
          <a:xfrm>
            <a:off x="803121" y="1905000"/>
            <a:ext cx="8542367" cy="4116288"/>
          </a:xfrm>
        </p:spPr>
        <p:txBody>
          <a:bodyPr/>
          <a:lstStyle/>
          <a:p>
            <a:pPr marL="0" indent="0" eaLnBrk="1" hangingPunct="1">
              <a:buNone/>
            </a:pPr>
            <a:r>
              <a:rPr lang="en-US" sz="2000" dirty="0"/>
              <a:t>Similarity between two data elements is calculated with the formula</a:t>
            </a:r>
            <a:endParaRPr lang="pl-PL" sz="2000" dirty="0"/>
          </a:p>
          <a:p>
            <a:pPr marL="0" indent="0" eaLnBrk="1" hangingPunct="1">
              <a:buNone/>
            </a:pPr>
            <a:endParaRPr lang="pl-PL" sz="2000" dirty="0"/>
          </a:p>
          <a:p>
            <a:pPr marL="0" indent="0" eaLnBrk="1" hangingPunct="1">
              <a:buNone/>
            </a:pPr>
            <a:endParaRPr lang="pl-PL" sz="2000" dirty="0"/>
          </a:p>
          <a:p>
            <a:pPr marL="0" indent="0" eaLnBrk="1" hangingPunct="1">
              <a:buNone/>
            </a:pPr>
            <a:endParaRPr lang="pl-PL" sz="2000" dirty="0"/>
          </a:p>
          <a:p>
            <a:pPr marL="0" indent="0" eaLnBrk="1" hangingPunct="1">
              <a:buNone/>
            </a:pPr>
            <a:r>
              <a:rPr lang="en-US" sz="2000" dirty="0"/>
              <a:t>with </a:t>
            </a:r>
            <a:r>
              <a:rPr lang="el-GR" sz="2000" i="1" dirty="0">
                <a:ea typeface="Cambria Math"/>
              </a:rPr>
              <a:t>δ</a:t>
            </a:r>
            <a:r>
              <a:rPr lang="pl-PL" sz="2000" i="1" dirty="0">
                <a:ea typeface="Cambria Math"/>
              </a:rPr>
              <a:t>(</a:t>
            </a:r>
            <a:r>
              <a:rPr lang="pl-PL" sz="2000" i="1" dirty="0" err="1">
                <a:ea typeface="Cambria Math"/>
              </a:rPr>
              <a:t>x</a:t>
            </a:r>
            <a:r>
              <a:rPr lang="pl-PL" sz="2000" i="1" baseline="-25000" dirty="0" err="1">
                <a:ea typeface="Cambria Math"/>
              </a:rPr>
              <a:t>ik</a:t>
            </a:r>
            <a:r>
              <a:rPr lang="pl-PL" sz="2000" i="1" dirty="0" err="1">
                <a:ea typeface="Cambria Math"/>
              </a:rPr>
              <a:t>,x</a:t>
            </a:r>
            <a:r>
              <a:rPr lang="pl-PL" sz="2000" i="1" baseline="-25000" dirty="0" err="1">
                <a:ea typeface="Cambria Math"/>
              </a:rPr>
              <a:t>ik</a:t>
            </a:r>
            <a:r>
              <a:rPr lang="pl-PL" sz="2000" i="1" dirty="0">
                <a:ea typeface="Cambria Math"/>
              </a:rPr>
              <a:t>) </a:t>
            </a:r>
            <a:r>
              <a:rPr lang="en-US" sz="2000" dirty="0">
                <a:ea typeface="Cambria Math"/>
              </a:rPr>
              <a:t>representing a possibility of measuring difference for k-</a:t>
            </a:r>
            <a:r>
              <a:rPr lang="en-US" sz="2000" dirty="0" err="1">
                <a:ea typeface="Cambria Math"/>
              </a:rPr>
              <a:t>th</a:t>
            </a:r>
            <a:r>
              <a:rPr lang="en-US" sz="2000" dirty="0">
                <a:ea typeface="Cambria Math"/>
              </a:rPr>
              <a:t> feature</a:t>
            </a:r>
            <a:r>
              <a:rPr lang="pl-PL" sz="2000" dirty="0">
                <a:ea typeface="Cambria Math"/>
              </a:rPr>
              <a:t>. </a:t>
            </a:r>
            <a:r>
              <a:rPr lang="en-US" sz="2000" dirty="0">
                <a:ea typeface="Cambria Math"/>
              </a:rPr>
              <a:t>If it is possible it should be set to </a:t>
            </a:r>
            <a:r>
              <a:rPr lang="pl-PL" sz="2000" dirty="0">
                <a:ea typeface="Cambria Math"/>
              </a:rPr>
              <a:t>1, </a:t>
            </a:r>
            <a:r>
              <a:rPr lang="en-US" sz="2000" dirty="0">
                <a:ea typeface="Cambria Math"/>
              </a:rPr>
              <a:t>if not -</a:t>
            </a:r>
            <a:r>
              <a:rPr lang="pl-PL" sz="2000" dirty="0">
                <a:ea typeface="Cambria Math"/>
              </a:rPr>
              <a:t> 0 (</a:t>
            </a:r>
            <a:r>
              <a:rPr lang="en-US" sz="2000" dirty="0">
                <a:ea typeface="Cambria Math"/>
              </a:rPr>
              <a:t>in such case</a:t>
            </a:r>
            <a:r>
              <a:rPr lang="pl-PL" sz="2000" dirty="0">
                <a:ea typeface="Cambria Math"/>
              </a:rPr>
              <a:t> </a:t>
            </a:r>
            <a:r>
              <a:rPr lang="pl-PL" sz="2000" i="1" dirty="0">
                <a:ea typeface="Cambria Math"/>
              </a:rPr>
              <a:t>s(</a:t>
            </a:r>
            <a:r>
              <a:rPr lang="pl-PL" sz="2000" i="1" dirty="0" err="1">
                <a:ea typeface="Cambria Math"/>
              </a:rPr>
              <a:t>x</a:t>
            </a:r>
            <a:r>
              <a:rPr lang="pl-PL" sz="2000" i="1" baseline="-25000" dirty="0" err="1">
                <a:ea typeface="Cambria Math"/>
              </a:rPr>
              <a:t>i</a:t>
            </a:r>
            <a:r>
              <a:rPr lang="pl-PL" sz="2000" i="1" dirty="0" err="1">
                <a:ea typeface="Cambria Math"/>
              </a:rPr>
              <a:t>,x</a:t>
            </a:r>
            <a:r>
              <a:rPr lang="pl-PL" sz="2000" i="1" baseline="-25000" dirty="0" err="1">
                <a:ea typeface="Cambria Math"/>
              </a:rPr>
              <a:t>i</a:t>
            </a:r>
            <a:r>
              <a:rPr lang="pl-PL" sz="2000" i="1" dirty="0">
                <a:ea typeface="Cambria Math"/>
              </a:rPr>
              <a:t>) </a:t>
            </a:r>
            <a:r>
              <a:rPr lang="en-US" sz="2000" dirty="0">
                <a:ea typeface="Cambria Math"/>
              </a:rPr>
              <a:t>should be zero as well)</a:t>
            </a:r>
            <a:r>
              <a:rPr lang="pl-PL" sz="2000" dirty="0">
                <a:ea typeface="Cambria Math"/>
              </a:rPr>
              <a:t>.</a:t>
            </a:r>
          </a:p>
          <a:p>
            <a:pPr marL="0" indent="0" eaLnBrk="1" hangingPunct="1">
              <a:buNone/>
            </a:pPr>
            <a:r>
              <a:rPr lang="en-US" sz="2000" dirty="0">
                <a:ea typeface="Cambria Math"/>
              </a:rPr>
              <a:t>Similarity coefficient are calculated as follows</a:t>
            </a:r>
            <a:endParaRPr lang="pl-PL" sz="2000" dirty="0">
              <a:ea typeface="Cambria Math"/>
            </a:endParaRPr>
          </a:p>
          <a:p>
            <a:pPr marL="0" indent="0" eaLnBrk="1" hangingPunct="1">
              <a:buNone/>
            </a:pPr>
            <a:r>
              <a:rPr lang="pl-PL" sz="2000" b="1" dirty="0">
                <a:ea typeface="Cambria Math"/>
              </a:rPr>
              <a:t>A. </a:t>
            </a:r>
            <a:r>
              <a:rPr lang="en-US" sz="2000" dirty="0">
                <a:ea typeface="Cambria Math"/>
              </a:rPr>
              <a:t>For interval and ratio levels of measurement:</a:t>
            </a:r>
            <a:endParaRPr lang="pl-PL" sz="2000" dirty="0"/>
          </a:p>
          <a:p>
            <a:pPr marL="0" indent="0" eaLnBrk="1" hangingPunct="1">
              <a:buNone/>
            </a:pPr>
            <a:endParaRPr lang="pl-PL" sz="2000" dirty="0"/>
          </a:p>
          <a:p>
            <a:pPr marL="0" indent="0" eaLnBrk="1" hangingPunct="1">
              <a:buNone/>
            </a:pPr>
            <a:endParaRPr lang="pl-PL" sz="20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15</a:t>
            </a:fld>
            <a:endParaRPr lang="en-AU" dirty="0"/>
          </a:p>
        </p:txBody>
      </p:sp>
      <p:graphicFrame>
        <p:nvGraphicFramePr>
          <p:cNvPr id="2" name="Object 12"/>
          <p:cNvGraphicFramePr>
            <a:graphicFrameLocks noChangeAspect="1"/>
          </p:cNvGraphicFramePr>
          <p:nvPr/>
        </p:nvGraphicFramePr>
        <p:xfrm>
          <a:off x="3080792" y="2420888"/>
          <a:ext cx="4556125" cy="1687513"/>
        </p:xfrm>
        <a:graphic>
          <a:graphicData uri="http://schemas.openxmlformats.org/presentationml/2006/ole">
            <mc:AlternateContent xmlns:mc="http://schemas.openxmlformats.org/markup-compatibility/2006">
              <mc:Choice xmlns:v="urn:schemas-microsoft-com:vml" Requires="v">
                <p:oleObj spid="_x0000_s31774" name="Dokument" r:id="rId4" imgW="4672036" imgH="1743431" progId="Word.Document.12">
                  <p:embed/>
                </p:oleObj>
              </mc:Choice>
              <mc:Fallback>
                <p:oleObj name="Dokument" r:id="rId4" imgW="4672036" imgH="1743431" progId="Word.Document.1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0792" y="2420888"/>
                        <a:ext cx="4556125" cy="168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12"/>
          <p:cNvGraphicFramePr>
            <a:graphicFrameLocks noChangeAspect="1"/>
          </p:cNvGraphicFramePr>
          <p:nvPr/>
        </p:nvGraphicFramePr>
        <p:xfrm>
          <a:off x="2554288" y="5170488"/>
          <a:ext cx="4556125" cy="820737"/>
        </p:xfrm>
        <a:graphic>
          <a:graphicData uri="http://schemas.openxmlformats.org/presentationml/2006/ole">
            <mc:AlternateContent xmlns:mc="http://schemas.openxmlformats.org/markup-compatibility/2006">
              <mc:Choice xmlns:v="urn:schemas-microsoft-com:vml" Requires="v">
                <p:oleObj spid="_x0000_s31775" name="Dokument" r:id="rId6" imgW="4642606" imgH="847231" progId="Word.Document.12">
                  <p:embed/>
                </p:oleObj>
              </mc:Choice>
              <mc:Fallback>
                <p:oleObj name="Dokument" r:id="rId6" imgW="4642606" imgH="847231" progId="Word.Document.12">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288" y="5170488"/>
                        <a:ext cx="4556125"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fade">
                                      <p:cBhvr>
                                        <p:cTn id="10" dur="500"/>
                                        <p:tgtEl>
                                          <p:spTgt spid="6147">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47">
                                            <p:txEl>
                                              <p:pRg st="4" end="4"/>
                                            </p:txEl>
                                          </p:spTgt>
                                        </p:tgtEl>
                                        <p:attrNameLst>
                                          <p:attrName>style.visibility</p:attrName>
                                        </p:attrNameLst>
                                      </p:cBhvr>
                                      <p:to>
                                        <p:strVal val="visible"/>
                                      </p:to>
                                    </p:set>
                                    <p:animEffect transition="in" filter="fade">
                                      <p:cBhvr>
                                        <p:cTn id="16" dur="500"/>
                                        <p:tgtEl>
                                          <p:spTgt spid="6147">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47">
                                            <p:txEl>
                                              <p:pRg st="5" end="5"/>
                                            </p:txEl>
                                          </p:spTgt>
                                        </p:tgtEl>
                                        <p:attrNameLst>
                                          <p:attrName>style.visibility</p:attrName>
                                        </p:attrNameLst>
                                      </p:cBhvr>
                                      <p:to>
                                        <p:strVal val="visible"/>
                                      </p:to>
                                    </p:set>
                                    <p:animEffect transition="in" filter="fade">
                                      <p:cBhvr>
                                        <p:cTn id="19" dur="500"/>
                                        <p:tgtEl>
                                          <p:spTgt spid="6147">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xEl>
                                              <p:pRg st="6" end="6"/>
                                            </p:txEl>
                                          </p:spTgt>
                                        </p:tgtEl>
                                        <p:attrNameLst>
                                          <p:attrName>style.visibility</p:attrName>
                                        </p:attrNameLst>
                                      </p:cBhvr>
                                      <p:to>
                                        <p:strVal val="visible"/>
                                      </p:to>
                                    </p:set>
                                    <p:animEffect transition="in" filter="fade">
                                      <p:cBhvr>
                                        <p:cTn id="22" dur="500"/>
                                        <p:tgtEl>
                                          <p:spTgt spid="6147">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pl-PL" sz="3600" dirty="0" err="1"/>
              <a:t>Gower</a:t>
            </a:r>
            <a:r>
              <a:rPr lang="en-US" sz="3600" dirty="0"/>
              <a:t>’s coefficients</a:t>
            </a:r>
            <a:endParaRPr lang="en-AU" sz="3600" dirty="0"/>
          </a:p>
        </p:txBody>
      </p:sp>
      <p:sp>
        <p:nvSpPr>
          <p:cNvPr id="6147" name="Espace réservé du contenu 2"/>
          <p:cNvSpPr>
            <a:spLocks noGrp="1"/>
          </p:cNvSpPr>
          <p:nvPr>
            <p:ph idx="1"/>
          </p:nvPr>
        </p:nvSpPr>
        <p:spPr>
          <a:xfrm>
            <a:off x="803121" y="1905000"/>
            <a:ext cx="8542367" cy="4116288"/>
          </a:xfrm>
        </p:spPr>
        <p:txBody>
          <a:bodyPr/>
          <a:lstStyle/>
          <a:p>
            <a:pPr marL="0" indent="0" eaLnBrk="1" hangingPunct="1">
              <a:buNone/>
            </a:pPr>
            <a:r>
              <a:rPr lang="pl-PL" sz="2000" b="1" dirty="0">
                <a:ea typeface="Cambria Math"/>
              </a:rPr>
              <a:t>B. </a:t>
            </a:r>
            <a:r>
              <a:rPr lang="en-US" sz="2000" dirty="0">
                <a:ea typeface="Cambria Math"/>
              </a:rPr>
              <a:t>For variables of nominal level of measurement</a:t>
            </a:r>
            <a:endParaRPr lang="pl-PL" sz="2000" dirty="0"/>
          </a:p>
          <a:p>
            <a:pPr marL="0" indent="0" eaLnBrk="1" hangingPunct="1">
              <a:buNone/>
            </a:pPr>
            <a:endParaRPr lang="pl-PL" sz="2000" dirty="0"/>
          </a:p>
          <a:p>
            <a:pPr marL="0" indent="0" eaLnBrk="1" hangingPunct="1">
              <a:buNone/>
            </a:pPr>
            <a:endParaRPr lang="pl-PL" sz="2000" dirty="0"/>
          </a:p>
          <a:p>
            <a:pPr marL="0" indent="0" eaLnBrk="1" hangingPunct="1">
              <a:buNone/>
            </a:pPr>
            <a:endParaRPr lang="pl-PL" sz="2000" dirty="0"/>
          </a:p>
          <a:p>
            <a:pPr marL="0" indent="0" eaLnBrk="1" hangingPunct="1">
              <a:buNone/>
            </a:pPr>
            <a:r>
              <a:rPr lang="pl-PL" sz="2000" b="1" dirty="0">
                <a:ea typeface="Cambria Math"/>
              </a:rPr>
              <a:t>C. </a:t>
            </a:r>
            <a:r>
              <a:rPr lang="en-US" sz="2000" dirty="0">
                <a:ea typeface="Cambria Math"/>
              </a:rPr>
              <a:t>For variables of dichotomous nature</a:t>
            </a:r>
            <a:endParaRPr lang="pl-PL" sz="2000" dirty="0"/>
          </a:p>
          <a:p>
            <a:pPr marL="0" indent="0" eaLnBrk="1" hangingPunct="1">
              <a:buNone/>
            </a:pPr>
            <a:endParaRPr lang="pl-PL" sz="2000" dirty="0"/>
          </a:p>
          <a:p>
            <a:pPr marL="0" indent="0" eaLnBrk="1" hangingPunct="1">
              <a:buNone/>
            </a:pPr>
            <a:endParaRPr lang="pl-PL" sz="20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16</a:t>
            </a:fld>
            <a:endParaRPr lang="en-AU" dirty="0"/>
          </a:p>
        </p:txBody>
      </p:sp>
      <p:graphicFrame>
        <p:nvGraphicFramePr>
          <p:cNvPr id="2" name="Object 12"/>
          <p:cNvGraphicFramePr>
            <a:graphicFrameLocks noChangeAspect="1"/>
          </p:cNvGraphicFramePr>
          <p:nvPr>
            <p:extLst>
              <p:ext uri="{D42A27DB-BD31-4B8C-83A1-F6EECF244321}">
                <p14:modId xmlns:p14="http://schemas.microsoft.com/office/powerpoint/2010/main" val="304190764"/>
              </p:ext>
            </p:extLst>
          </p:nvPr>
        </p:nvGraphicFramePr>
        <p:xfrm>
          <a:off x="2286000" y="2433638"/>
          <a:ext cx="5094288" cy="782637"/>
        </p:xfrm>
        <a:graphic>
          <a:graphicData uri="http://schemas.openxmlformats.org/presentationml/2006/ole">
            <mc:AlternateContent xmlns:mc="http://schemas.openxmlformats.org/markup-compatibility/2006">
              <mc:Choice xmlns:v="urn:schemas-microsoft-com:vml" Requires="v">
                <p:oleObj spid="_x0000_s35856" name="Document" r:id="rId4" imgW="5232371" imgH="806202" progId="Word.Document.12">
                  <p:embed/>
                </p:oleObj>
              </mc:Choice>
              <mc:Fallback>
                <p:oleObj name="Document" r:id="rId4" imgW="5232371" imgH="806202" progId="Word.Document.12">
                  <p:embed/>
                  <p:pic>
                    <p:nvPicPr>
                      <p:cNvPr id="0" name="Object 12"/>
                      <p:cNvPicPr>
                        <a:picLocks noChangeAspect="1" noChangeArrowheads="1"/>
                      </p:cNvPicPr>
                      <p:nvPr/>
                    </p:nvPicPr>
                    <p:blipFill>
                      <a:blip r:embed="rId5"/>
                      <a:srcRect/>
                      <a:stretch>
                        <a:fillRect/>
                      </a:stretch>
                    </p:blipFill>
                    <p:spPr bwMode="auto">
                      <a:xfrm>
                        <a:off x="2286000" y="2433638"/>
                        <a:ext cx="5094288"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Tabela 6"/>
          <p:cNvGraphicFramePr>
            <a:graphicFrameLocks noGrp="1"/>
          </p:cNvGraphicFramePr>
          <p:nvPr/>
        </p:nvGraphicFramePr>
        <p:xfrm>
          <a:off x="1568624" y="4005064"/>
          <a:ext cx="6604000" cy="1854200"/>
        </p:xfrm>
        <a:graphic>
          <a:graphicData uri="http://schemas.openxmlformats.org/drawingml/2006/table">
            <a:tbl>
              <a:tblPr firstRow="1" bandRow="1">
                <a:tableStyleId>{F5AB1C69-6EDB-4FF4-983F-18BD219EF322}</a:tableStyleId>
              </a:tblPr>
              <a:tblGrid>
                <a:gridCol w="1651000">
                  <a:extLst>
                    <a:ext uri="{9D8B030D-6E8A-4147-A177-3AD203B41FA5}">
                      <a16:colId xmlns:a16="http://schemas.microsoft.com/office/drawing/2014/main" val="20000"/>
                    </a:ext>
                  </a:extLst>
                </a:gridCol>
                <a:gridCol w="1651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651000">
                  <a:extLst>
                    <a:ext uri="{9D8B030D-6E8A-4147-A177-3AD203B41FA5}">
                      <a16:colId xmlns:a16="http://schemas.microsoft.com/office/drawing/2014/main" val="20003"/>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b="1" dirty="0" err="1"/>
                        <a:t>x</a:t>
                      </a:r>
                      <a:r>
                        <a:rPr lang="pl-PL" b="1" baseline="-25000" dirty="0" err="1"/>
                        <a:t>ik</a:t>
                      </a:r>
                      <a:endParaRPr lang="pl-PL"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b="1" dirty="0" err="1"/>
                        <a:t>x</a:t>
                      </a:r>
                      <a:r>
                        <a:rPr lang="pl-PL" b="1" baseline="-25000" dirty="0" err="1"/>
                        <a:t>jk</a:t>
                      </a:r>
                      <a:endParaRPr lang="pl-PL" b="1" dirty="0"/>
                    </a:p>
                  </a:txBody>
                  <a:tcPr/>
                </a:tc>
                <a:tc>
                  <a:txBody>
                    <a:bodyPr/>
                    <a:lstStyle/>
                    <a:p>
                      <a:pPr algn="ctr"/>
                      <a:r>
                        <a:rPr lang="pl-PL" sz="1800" b="1" i="1" dirty="0">
                          <a:ea typeface="Cambria Math"/>
                        </a:rPr>
                        <a:t>s(</a:t>
                      </a:r>
                      <a:r>
                        <a:rPr lang="pl-PL" sz="1800" b="1" i="1" dirty="0" err="1">
                          <a:ea typeface="Cambria Math"/>
                        </a:rPr>
                        <a:t>x</a:t>
                      </a:r>
                      <a:r>
                        <a:rPr lang="pl-PL" sz="1800" b="1" i="1" baseline="-25000" dirty="0" err="1">
                          <a:ea typeface="Cambria Math"/>
                        </a:rPr>
                        <a:t>ik</a:t>
                      </a:r>
                      <a:r>
                        <a:rPr lang="pl-PL" sz="1800" b="1" i="1" dirty="0" err="1">
                          <a:ea typeface="Cambria Math"/>
                        </a:rPr>
                        <a:t>,x</a:t>
                      </a:r>
                      <a:r>
                        <a:rPr lang="pl-PL" sz="1800" b="1" i="1" baseline="-25000" dirty="0" err="1">
                          <a:ea typeface="Cambria Math"/>
                        </a:rPr>
                        <a:t>ik</a:t>
                      </a:r>
                      <a:r>
                        <a:rPr lang="pl-PL" sz="1800" b="1" i="1" dirty="0">
                          <a:ea typeface="Cambria Math"/>
                        </a:rPr>
                        <a:t>)</a:t>
                      </a:r>
                      <a:endParaRPr lang="pl-PL"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1" dirty="0">
                          <a:ea typeface="Cambria Math"/>
                        </a:rPr>
                        <a:t>δ</a:t>
                      </a:r>
                      <a:r>
                        <a:rPr lang="pl-PL" sz="1800" b="1" i="1" dirty="0">
                          <a:ea typeface="Cambria Math"/>
                        </a:rPr>
                        <a:t>(</a:t>
                      </a:r>
                      <a:r>
                        <a:rPr lang="pl-PL" sz="1800" b="1" i="1" dirty="0" err="1">
                          <a:ea typeface="Cambria Math"/>
                        </a:rPr>
                        <a:t>x</a:t>
                      </a:r>
                      <a:r>
                        <a:rPr lang="pl-PL" sz="1800" b="1" i="1" baseline="-25000" dirty="0" err="1">
                          <a:ea typeface="Cambria Math"/>
                        </a:rPr>
                        <a:t>ik</a:t>
                      </a:r>
                      <a:r>
                        <a:rPr lang="pl-PL" sz="1800" b="1" i="1" dirty="0" err="1">
                          <a:ea typeface="Cambria Math"/>
                        </a:rPr>
                        <a:t>,x</a:t>
                      </a:r>
                      <a:r>
                        <a:rPr lang="pl-PL" sz="1800" b="1" i="1" baseline="-25000" dirty="0" err="1">
                          <a:ea typeface="Cambria Math"/>
                        </a:rPr>
                        <a:t>ik</a:t>
                      </a:r>
                      <a:r>
                        <a:rPr lang="pl-PL" sz="1800" b="1" i="1" dirty="0">
                          <a:ea typeface="Cambria Math"/>
                        </a:rPr>
                        <a:t>)</a:t>
                      </a:r>
                      <a:endParaRPr lang="pl-PL" b="1" dirty="0"/>
                    </a:p>
                  </a:txBody>
                  <a:tcPr/>
                </a:tc>
                <a:extLst>
                  <a:ext uri="{0D108BD9-81ED-4DB2-BD59-A6C34878D82A}">
                    <a16:rowId xmlns:a16="http://schemas.microsoft.com/office/drawing/2014/main" val="10000"/>
                  </a:ext>
                </a:extLst>
              </a:tr>
              <a:tr h="370840">
                <a:tc>
                  <a:txBody>
                    <a:bodyPr/>
                    <a:lstStyle/>
                    <a:p>
                      <a:pPr algn="ctr"/>
                      <a:r>
                        <a:rPr lang="pl-PL" dirty="0"/>
                        <a:t>1</a:t>
                      </a:r>
                    </a:p>
                  </a:txBody>
                  <a:tcPr/>
                </a:tc>
                <a:tc>
                  <a:txBody>
                    <a:bodyPr/>
                    <a:lstStyle/>
                    <a:p>
                      <a:pPr algn="ctr"/>
                      <a:r>
                        <a:rPr lang="pl-PL" dirty="0"/>
                        <a:t>1</a:t>
                      </a:r>
                    </a:p>
                  </a:txBody>
                  <a:tcPr/>
                </a:tc>
                <a:tc>
                  <a:txBody>
                    <a:bodyPr/>
                    <a:lstStyle/>
                    <a:p>
                      <a:pPr algn="ctr"/>
                      <a:r>
                        <a:rPr lang="pl-PL" dirty="0"/>
                        <a:t>1</a:t>
                      </a:r>
                    </a:p>
                  </a:txBody>
                  <a:tcPr/>
                </a:tc>
                <a:tc>
                  <a:txBody>
                    <a:bodyPr/>
                    <a:lstStyle/>
                    <a:p>
                      <a:pPr algn="ctr"/>
                      <a:r>
                        <a:rPr lang="pl-PL" dirty="0"/>
                        <a:t>1</a:t>
                      </a:r>
                    </a:p>
                  </a:txBody>
                  <a:tcPr/>
                </a:tc>
                <a:extLst>
                  <a:ext uri="{0D108BD9-81ED-4DB2-BD59-A6C34878D82A}">
                    <a16:rowId xmlns:a16="http://schemas.microsoft.com/office/drawing/2014/main" val="10001"/>
                  </a:ext>
                </a:extLst>
              </a:tr>
              <a:tr h="370840">
                <a:tc>
                  <a:txBody>
                    <a:bodyPr/>
                    <a:lstStyle/>
                    <a:p>
                      <a:pPr algn="ctr"/>
                      <a:r>
                        <a:rPr lang="pl-PL" dirty="0"/>
                        <a:t>1</a:t>
                      </a:r>
                    </a:p>
                  </a:txBody>
                  <a:tcPr/>
                </a:tc>
                <a:tc>
                  <a:txBody>
                    <a:bodyPr/>
                    <a:lstStyle/>
                    <a:p>
                      <a:pPr algn="ctr"/>
                      <a:r>
                        <a:rPr lang="pl-PL" dirty="0"/>
                        <a:t>0</a:t>
                      </a:r>
                    </a:p>
                  </a:txBody>
                  <a:tcPr/>
                </a:tc>
                <a:tc>
                  <a:txBody>
                    <a:bodyPr/>
                    <a:lstStyle/>
                    <a:p>
                      <a:pPr algn="ctr"/>
                      <a:r>
                        <a:rPr lang="pl-PL" dirty="0"/>
                        <a:t>0</a:t>
                      </a:r>
                    </a:p>
                  </a:txBody>
                  <a:tcPr/>
                </a:tc>
                <a:tc>
                  <a:txBody>
                    <a:bodyPr/>
                    <a:lstStyle/>
                    <a:p>
                      <a:pPr algn="ctr"/>
                      <a:r>
                        <a:rPr lang="pl-PL" dirty="0"/>
                        <a:t>1</a:t>
                      </a:r>
                    </a:p>
                  </a:txBody>
                  <a:tcPr/>
                </a:tc>
                <a:extLst>
                  <a:ext uri="{0D108BD9-81ED-4DB2-BD59-A6C34878D82A}">
                    <a16:rowId xmlns:a16="http://schemas.microsoft.com/office/drawing/2014/main" val="10002"/>
                  </a:ext>
                </a:extLst>
              </a:tr>
              <a:tr h="370840">
                <a:tc>
                  <a:txBody>
                    <a:bodyPr/>
                    <a:lstStyle/>
                    <a:p>
                      <a:pPr algn="ctr"/>
                      <a:r>
                        <a:rPr lang="pl-PL" dirty="0"/>
                        <a:t>0</a:t>
                      </a:r>
                    </a:p>
                  </a:txBody>
                  <a:tcPr/>
                </a:tc>
                <a:tc>
                  <a:txBody>
                    <a:bodyPr/>
                    <a:lstStyle/>
                    <a:p>
                      <a:pPr algn="ctr"/>
                      <a:r>
                        <a:rPr lang="pl-PL" dirty="0"/>
                        <a:t>1</a:t>
                      </a:r>
                    </a:p>
                  </a:txBody>
                  <a:tcPr/>
                </a:tc>
                <a:tc>
                  <a:txBody>
                    <a:bodyPr/>
                    <a:lstStyle/>
                    <a:p>
                      <a:pPr algn="ctr"/>
                      <a:r>
                        <a:rPr lang="pl-PL" dirty="0"/>
                        <a:t>0</a:t>
                      </a:r>
                    </a:p>
                  </a:txBody>
                  <a:tcPr/>
                </a:tc>
                <a:tc>
                  <a:txBody>
                    <a:bodyPr/>
                    <a:lstStyle/>
                    <a:p>
                      <a:pPr algn="ctr"/>
                      <a:r>
                        <a:rPr lang="pl-PL" dirty="0"/>
                        <a:t>1</a:t>
                      </a:r>
                    </a:p>
                  </a:txBody>
                  <a:tcPr/>
                </a:tc>
                <a:extLst>
                  <a:ext uri="{0D108BD9-81ED-4DB2-BD59-A6C34878D82A}">
                    <a16:rowId xmlns:a16="http://schemas.microsoft.com/office/drawing/2014/main" val="10003"/>
                  </a:ext>
                </a:extLst>
              </a:tr>
              <a:tr h="370840">
                <a:tc>
                  <a:txBody>
                    <a:bodyPr/>
                    <a:lstStyle/>
                    <a:p>
                      <a:pPr algn="ctr"/>
                      <a:r>
                        <a:rPr lang="pl-PL" dirty="0"/>
                        <a:t>0</a:t>
                      </a:r>
                    </a:p>
                  </a:txBody>
                  <a:tcPr/>
                </a:tc>
                <a:tc>
                  <a:txBody>
                    <a:bodyPr/>
                    <a:lstStyle/>
                    <a:p>
                      <a:pPr algn="ctr"/>
                      <a:r>
                        <a:rPr lang="pl-PL" dirty="0"/>
                        <a:t>0</a:t>
                      </a:r>
                    </a:p>
                  </a:txBody>
                  <a:tcPr/>
                </a:tc>
                <a:tc>
                  <a:txBody>
                    <a:bodyPr/>
                    <a:lstStyle/>
                    <a:p>
                      <a:pPr algn="ctr"/>
                      <a:r>
                        <a:rPr lang="pl-PL" dirty="0"/>
                        <a:t>0</a:t>
                      </a:r>
                    </a:p>
                  </a:txBody>
                  <a:tcPr/>
                </a:tc>
                <a:tc>
                  <a:txBody>
                    <a:bodyPr/>
                    <a:lstStyle/>
                    <a:p>
                      <a:pPr algn="ctr"/>
                      <a:r>
                        <a:rPr lang="pl-PL" dirty="0"/>
                        <a:t>0</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fade">
                                      <p:cBhvr>
                                        <p:cTn id="10" dur="500"/>
                                        <p:tgtEl>
                                          <p:spTgt spid="6147">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47">
                                            <p:txEl>
                                              <p:pRg st="4" end="4"/>
                                            </p:txEl>
                                          </p:spTgt>
                                        </p:tgtEl>
                                        <p:attrNameLst>
                                          <p:attrName>style.visibility</p:attrName>
                                        </p:attrNameLst>
                                      </p:cBhvr>
                                      <p:to>
                                        <p:strVal val="visible"/>
                                      </p:to>
                                    </p:set>
                                    <p:animEffect transition="in" filter="fade">
                                      <p:cBhvr>
                                        <p:cTn id="18" dur="500"/>
                                        <p:tgtEl>
                                          <p:spTgt spid="6147">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US" sz="3600" dirty="0"/>
              <a:t>Example</a:t>
            </a:r>
            <a:endParaRPr lang="en-AU" sz="3600" dirty="0"/>
          </a:p>
        </p:txBody>
      </p:sp>
      <p:sp>
        <p:nvSpPr>
          <p:cNvPr id="6147" name="Espace réservé du contenu 2"/>
          <p:cNvSpPr>
            <a:spLocks noGrp="1"/>
          </p:cNvSpPr>
          <p:nvPr>
            <p:ph idx="1"/>
          </p:nvPr>
        </p:nvSpPr>
        <p:spPr>
          <a:xfrm>
            <a:off x="696913" y="1905000"/>
            <a:ext cx="8542367" cy="4116288"/>
          </a:xfrm>
        </p:spPr>
        <p:txBody>
          <a:bodyPr/>
          <a:lstStyle/>
          <a:p>
            <a:pPr marL="0" indent="0" eaLnBrk="1" hangingPunct="1">
              <a:buNone/>
            </a:pPr>
            <a:r>
              <a:rPr lang="en-US" sz="2000" dirty="0"/>
              <a:t>Let us consider the dataset consisting of four network packets:</a:t>
            </a:r>
            <a:endParaRPr lang="pl-PL" sz="20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17</a:t>
            </a:fld>
            <a:endParaRPr lang="en-AU" dirty="0"/>
          </a:p>
        </p:txBody>
      </p:sp>
      <p:graphicFrame>
        <p:nvGraphicFramePr>
          <p:cNvPr id="2" name="Object 12"/>
          <p:cNvGraphicFramePr>
            <a:graphicFrameLocks noChangeAspect="1"/>
          </p:cNvGraphicFramePr>
          <p:nvPr/>
        </p:nvGraphicFramePr>
        <p:xfrm>
          <a:off x="1784648" y="4293096"/>
          <a:ext cx="7158038" cy="2208213"/>
        </p:xfrm>
        <a:graphic>
          <a:graphicData uri="http://schemas.openxmlformats.org/presentationml/2006/ole">
            <mc:AlternateContent xmlns:mc="http://schemas.openxmlformats.org/markup-compatibility/2006">
              <mc:Choice xmlns:v="urn:schemas-microsoft-com:vml" Requires="v">
                <p:oleObj spid="_x0000_s34832" name="Dokument" r:id="rId4" imgW="7328139" imgH="2275606" progId="Word.Document.12">
                  <p:embed/>
                </p:oleObj>
              </mc:Choice>
              <mc:Fallback>
                <p:oleObj name="Dokument" r:id="rId4" imgW="7328139" imgH="2275606" progId="Word.Document.1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4648" y="4293096"/>
                        <a:ext cx="7158038" cy="220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Tabela 5"/>
          <p:cNvGraphicFramePr>
            <a:graphicFrameLocks noGrp="1"/>
          </p:cNvGraphicFramePr>
          <p:nvPr>
            <p:extLst>
              <p:ext uri="{D42A27DB-BD31-4B8C-83A1-F6EECF244321}">
                <p14:modId xmlns:p14="http://schemas.microsoft.com/office/powerpoint/2010/main" val="124604958"/>
              </p:ext>
            </p:extLst>
          </p:nvPr>
        </p:nvGraphicFramePr>
        <p:xfrm>
          <a:off x="1568624" y="2348880"/>
          <a:ext cx="6604000" cy="1854200"/>
        </p:xfrm>
        <a:graphic>
          <a:graphicData uri="http://schemas.openxmlformats.org/drawingml/2006/table">
            <a:tbl>
              <a:tblPr firstRow="1" bandRow="1">
                <a:tableStyleId>{F5AB1C69-6EDB-4FF4-983F-18BD219EF322}</a:tableStyleId>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1320800">
                  <a:extLst>
                    <a:ext uri="{9D8B030D-6E8A-4147-A177-3AD203B41FA5}">
                      <a16:colId xmlns:a16="http://schemas.microsoft.com/office/drawing/2014/main" val="20003"/>
                    </a:ext>
                  </a:extLst>
                </a:gridCol>
                <a:gridCol w="1320800">
                  <a:extLst>
                    <a:ext uri="{9D8B030D-6E8A-4147-A177-3AD203B41FA5}">
                      <a16:colId xmlns:a16="http://schemas.microsoft.com/office/drawing/2014/main" val="20004"/>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b="1" dirty="0"/>
                        <a:t>X</a:t>
                      </a:r>
                      <a:r>
                        <a:rPr lang="pl-PL" b="1" baseline="-25000" dirty="0"/>
                        <a:t>1</a:t>
                      </a:r>
                      <a:endParaRPr lang="pl-PL"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b="1" dirty="0"/>
                        <a:t>X</a:t>
                      </a:r>
                      <a:r>
                        <a:rPr lang="pl-PL" b="1" baseline="-25000" dirty="0"/>
                        <a:t>2</a:t>
                      </a:r>
                      <a:endParaRPr lang="pl-PL" b="1" dirty="0"/>
                    </a:p>
                  </a:txBody>
                  <a:tcPr/>
                </a:tc>
                <a:tc>
                  <a:txBody>
                    <a:bodyPr/>
                    <a:lstStyle/>
                    <a:p>
                      <a:pPr algn="ctr"/>
                      <a:r>
                        <a:rPr lang="pl-PL" b="1" dirty="0"/>
                        <a:t>X</a:t>
                      </a:r>
                      <a:r>
                        <a:rPr lang="pl-PL" b="1" baseline="-25000" dirty="0"/>
                        <a:t>3</a:t>
                      </a:r>
                      <a:endParaRPr lang="pl-PL"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b="1" dirty="0"/>
                        <a:t>X</a:t>
                      </a:r>
                      <a:r>
                        <a:rPr lang="pl-PL" b="1" baseline="-25000" dirty="0"/>
                        <a:t>4</a:t>
                      </a:r>
                      <a:endParaRPr lang="pl-PL"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b="1" dirty="0"/>
                        <a:t>X</a:t>
                      </a:r>
                      <a:r>
                        <a:rPr lang="pl-PL" b="1" baseline="-25000" dirty="0"/>
                        <a:t>5</a:t>
                      </a:r>
                      <a:endParaRPr lang="pl-PL" b="1" dirty="0"/>
                    </a:p>
                  </a:txBody>
                  <a:tcPr/>
                </a:tc>
                <a:extLst>
                  <a:ext uri="{0D108BD9-81ED-4DB2-BD59-A6C34878D82A}">
                    <a16:rowId xmlns:a16="http://schemas.microsoft.com/office/drawing/2014/main" val="10000"/>
                  </a:ext>
                </a:extLst>
              </a:tr>
              <a:tr h="370840">
                <a:tc>
                  <a:txBody>
                    <a:bodyPr/>
                    <a:lstStyle/>
                    <a:p>
                      <a:pPr algn="ctr"/>
                      <a:r>
                        <a:rPr lang="en-US" dirty="0"/>
                        <a:t>YES</a:t>
                      </a:r>
                      <a:endParaRPr lang="pl-PL" dirty="0"/>
                    </a:p>
                  </a:txBody>
                  <a:tcPr/>
                </a:tc>
                <a:tc>
                  <a:txBody>
                    <a:bodyPr/>
                    <a:lstStyle/>
                    <a:p>
                      <a:pPr algn="ctr"/>
                      <a:r>
                        <a:rPr lang="pl-PL" dirty="0"/>
                        <a:t>1</a:t>
                      </a:r>
                    </a:p>
                  </a:txBody>
                  <a:tcPr/>
                </a:tc>
                <a:tc>
                  <a:txBody>
                    <a:bodyPr/>
                    <a:lstStyle/>
                    <a:p>
                      <a:pPr algn="ctr"/>
                      <a:r>
                        <a:rPr lang="pl-PL" dirty="0"/>
                        <a:t>57</a:t>
                      </a:r>
                    </a:p>
                  </a:txBody>
                  <a:tcPr/>
                </a:tc>
                <a:tc>
                  <a:txBody>
                    <a:bodyPr/>
                    <a:lstStyle/>
                    <a:p>
                      <a:pPr algn="ctr"/>
                      <a:r>
                        <a:rPr lang="pl-PL" dirty="0"/>
                        <a:t>IPv4</a:t>
                      </a:r>
                    </a:p>
                  </a:txBody>
                  <a:tcPr/>
                </a:tc>
                <a:tc>
                  <a:txBody>
                    <a:bodyPr/>
                    <a:lstStyle/>
                    <a:p>
                      <a:pPr algn="ctr"/>
                      <a:r>
                        <a:rPr lang="en-US" dirty="0"/>
                        <a:t>Network</a:t>
                      </a:r>
                      <a:r>
                        <a:rPr lang="pl-PL" dirty="0"/>
                        <a:t> 1</a:t>
                      </a:r>
                    </a:p>
                  </a:txBody>
                  <a:tcPr/>
                </a:tc>
                <a:extLst>
                  <a:ext uri="{0D108BD9-81ED-4DB2-BD59-A6C34878D82A}">
                    <a16:rowId xmlns:a16="http://schemas.microsoft.com/office/drawing/2014/main" val="10001"/>
                  </a:ext>
                </a:extLst>
              </a:tr>
              <a:tr h="370840">
                <a:tc>
                  <a:txBody>
                    <a:bodyPr/>
                    <a:lstStyle/>
                    <a:p>
                      <a:pPr algn="ctr"/>
                      <a:r>
                        <a:rPr lang="en-US" dirty="0"/>
                        <a:t>YES</a:t>
                      </a:r>
                      <a:endParaRPr lang="pl-PL" dirty="0"/>
                    </a:p>
                  </a:txBody>
                  <a:tcPr/>
                </a:tc>
                <a:tc>
                  <a:txBody>
                    <a:bodyPr/>
                    <a:lstStyle/>
                    <a:p>
                      <a:pPr algn="ctr"/>
                      <a:r>
                        <a:rPr lang="pl-PL" dirty="0"/>
                        <a:t>0,7</a:t>
                      </a:r>
                    </a:p>
                  </a:txBody>
                  <a:tcPr/>
                </a:tc>
                <a:tc>
                  <a:txBody>
                    <a:bodyPr/>
                    <a:lstStyle/>
                    <a:p>
                      <a:pPr algn="ctr"/>
                      <a:r>
                        <a:rPr lang="pl-PL" dirty="0"/>
                        <a:t>70</a:t>
                      </a:r>
                    </a:p>
                  </a:txBody>
                  <a:tcPr/>
                </a:tc>
                <a:tc>
                  <a:txBody>
                    <a:bodyPr/>
                    <a:lstStyle/>
                    <a:p>
                      <a:pPr algn="ctr"/>
                      <a:r>
                        <a:rPr lang="pl-PL" dirty="0"/>
                        <a:t>IPv6</a:t>
                      </a:r>
                    </a:p>
                  </a:txBody>
                  <a:tcPr/>
                </a:tc>
                <a:tc>
                  <a:txBody>
                    <a:bodyPr/>
                    <a:lstStyle/>
                    <a:p>
                      <a:pPr algn="ctr"/>
                      <a:r>
                        <a:rPr lang="en-US" dirty="0"/>
                        <a:t>Network</a:t>
                      </a:r>
                      <a:r>
                        <a:rPr lang="pl-PL" dirty="0"/>
                        <a:t> 3</a:t>
                      </a:r>
                    </a:p>
                  </a:txBody>
                  <a:tcPr/>
                </a:tc>
                <a:extLst>
                  <a:ext uri="{0D108BD9-81ED-4DB2-BD59-A6C34878D82A}">
                    <a16:rowId xmlns:a16="http://schemas.microsoft.com/office/drawing/2014/main" val="10002"/>
                  </a:ext>
                </a:extLst>
              </a:tr>
              <a:tr h="370840">
                <a:tc>
                  <a:txBody>
                    <a:bodyPr/>
                    <a:lstStyle/>
                    <a:p>
                      <a:pPr algn="ctr"/>
                      <a:r>
                        <a:rPr lang="en-US" dirty="0"/>
                        <a:t>NO</a:t>
                      </a:r>
                      <a:endParaRPr lang="pl-PL" dirty="0"/>
                    </a:p>
                  </a:txBody>
                  <a:tcPr/>
                </a:tc>
                <a:tc>
                  <a:txBody>
                    <a:bodyPr/>
                    <a:lstStyle/>
                    <a:p>
                      <a:pPr algn="ctr"/>
                      <a:r>
                        <a:rPr lang="pl-PL" dirty="0"/>
                        <a:t>0,5</a:t>
                      </a:r>
                    </a:p>
                  </a:txBody>
                  <a:tcPr/>
                </a:tc>
                <a:tc>
                  <a:txBody>
                    <a:bodyPr/>
                    <a:lstStyle/>
                    <a:p>
                      <a:pPr algn="ctr"/>
                      <a:r>
                        <a:rPr lang="pl-PL" dirty="0"/>
                        <a:t>30</a:t>
                      </a:r>
                    </a:p>
                  </a:txBody>
                  <a:tcPr/>
                </a:tc>
                <a:tc>
                  <a:txBody>
                    <a:bodyPr/>
                    <a:lstStyle/>
                    <a:p>
                      <a:pPr algn="ctr"/>
                      <a:r>
                        <a:rPr lang="pl-PL" dirty="0"/>
                        <a:t>ICMP</a:t>
                      </a:r>
                    </a:p>
                  </a:txBody>
                  <a:tcPr/>
                </a:tc>
                <a:tc>
                  <a:txBody>
                    <a:bodyPr/>
                    <a:lstStyle/>
                    <a:p>
                      <a:pPr algn="ctr"/>
                      <a:r>
                        <a:rPr lang="en-US" dirty="0"/>
                        <a:t>Network</a:t>
                      </a:r>
                      <a:r>
                        <a:rPr lang="pl-PL" dirty="0"/>
                        <a:t> 2</a:t>
                      </a:r>
                    </a:p>
                  </a:txBody>
                  <a:tcPr/>
                </a:tc>
                <a:extLst>
                  <a:ext uri="{0D108BD9-81ED-4DB2-BD59-A6C34878D82A}">
                    <a16:rowId xmlns:a16="http://schemas.microsoft.com/office/drawing/2014/main" val="10003"/>
                  </a:ext>
                </a:extLst>
              </a:tr>
              <a:tr h="370840">
                <a:tc>
                  <a:txBody>
                    <a:bodyPr/>
                    <a:lstStyle/>
                    <a:p>
                      <a:pPr algn="ctr"/>
                      <a:r>
                        <a:rPr lang="en-US" dirty="0"/>
                        <a:t>NO</a:t>
                      </a:r>
                      <a:endParaRPr lang="pl-PL" dirty="0"/>
                    </a:p>
                  </a:txBody>
                  <a:tcPr/>
                </a:tc>
                <a:tc>
                  <a:txBody>
                    <a:bodyPr/>
                    <a:lstStyle/>
                    <a:p>
                      <a:pPr algn="ctr"/>
                      <a:r>
                        <a:rPr lang="pl-PL" dirty="0"/>
                        <a:t>0,7</a:t>
                      </a:r>
                    </a:p>
                  </a:txBody>
                  <a:tcPr/>
                </a:tc>
                <a:tc>
                  <a:txBody>
                    <a:bodyPr/>
                    <a:lstStyle/>
                    <a:p>
                      <a:pPr algn="ctr"/>
                      <a:r>
                        <a:rPr lang="pl-PL" dirty="0"/>
                        <a:t>40</a:t>
                      </a:r>
                    </a:p>
                  </a:txBody>
                  <a:tcPr/>
                </a:tc>
                <a:tc>
                  <a:txBody>
                    <a:bodyPr/>
                    <a:lstStyle/>
                    <a:p>
                      <a:pPr algn="ctr"/>
                      <a:r>
                        <a:rPr lang="pl-PL" dirty="0"/>
                        <a:t>IPv4</a:t>
                      </a:r>
                    </a:p>
                  </a:txBody>
                  <a:tcPr/>
                </a:tc>
                <a:tc>
                  <a:txBody>
                    <a:bodyPr/>
                    <a:lstStyle/>
                    <a:p>
                      <a:pPr algn="ctr"/>
                      <a:r>
                        <a:rPr lang="en-US" dirty="0"/>
                        <a:t>Network</a:t>
                      </a:r>
                      <a:r>
                        <a:rPr lang="pl-PL" baseline="0" dirty="0"/>
                        <a:t> 2</a:t>
                      </a:r>
                      <a:endParaRPr lang="pl-PL"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fade">
                                      <p:cBhvr>
                                        <p:cTn id="10" dur="500"/>
                                        <p:tgtEl>
                                          <p:spTgt spid="6147">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US" sz="3600" dirty="0"/>
              <a:t>Cosine similarity measure</a:t>
            </a:r>
            <a:endParaRPr lang="en-AU" sz="3600" dirty="0"/>
          </a:p>
        </p:txBody>
      </p:sp>
      <p:sp>
        <p:nvSpPr>
          <p:cNvPr id="6147" name="Espace réservé du contenu 2"/>
          <p:cNvSpPr>
            <a:spLocks noGrp="1"/>
          </p:cNvSpPr>
          <p:nvPr>
            <p:ph idx="1"/>
          </p:nvPr>
        </p:nvSpPr>
        <p:spPr>
          <a:xfrm>
            <a:off x="696913" y="1905000"/>
            <a:ext cx="8542367" cy="4116288"/>
          </a:xfrm>
        </p:spPr>
        <p:txBody>
          <a:bodyPr/>
          <a:lstStyle/>
          <a:p>
            <a:pPr marL="0" indent="0" eaLnBrk="1" hangingPunct="1">
              <a:buNone/>
            </a:pPr>
            <a:r>
              <a:rPr lang="en-US" sz="2000" dirty="0"/>
              <a:t>Similarity of documents is frequently calculated using so called cosine measure. It is defined as:</a:t>
            </a:r>
            <a:r>
              <a:rPr lang="pl-PL" sz="2000" dirty="0"/>
              <a:t>:</a:t>
            </a:r>
          </a:p>
          <a:p>
            <a:pPr marL="0" indent="0" eaLnBrk="1" hangingPunct="1">
              <a:buNone/>
            </a:pPr>
            <a:endParaRPr lang="pl-PL" sz="2000" dirty="0"/>
          </a:p>
          <a:p>
            <a:pPr marL="0" indent="0" eaLnBrk="1" hangingPunct="1">
              <a:buNone/>
            </a:pPr>
            <a:endParaRPr lang="pl-PL" sz="2000" dirty="0"/>
          </a:p>
          <a:p>
            <a:pPr marL="0" indent="0" eaLnBrk="1" hangingPunct="1">
              <a:buNone/>
            </a:pPr>
            <a:endParaRPr lang="pl-PL" sz="2000" dirty="0"/>
          </a:p>
          <a:p>
            <a:pPr marL="0" indent="0" eaLnBrk="1" hangingPunct="1">
              <a:buNone/>
            </a:pPr>
            <a:r>
              <a:rPr lang="en-US" sz="2000" dirty="0"/>
              <a:t>Example</a:t>
            </a:r>
            <a:r>
              <a:rPr lang="pl-PL" sz="2000" dirty="0"/>
              <a:t>:</a:t>
            </a:r>
          </a:p>
          <a:p>
            <a:pPr marL="0" indent="0" eaLnBrk="1" hangingPunct="1">
              <a:buNone/>
            </a:pPr>
            <a:r>
              <a:rPr lang="en-US" sz="2000" dirty="0"/>
              <a:t>Dictionary consisting of 4 words and two documents </a:t>
            </a:r>
            <a:endParaRPr lang="pl-PL" sz="2000" dirty="0"/>
          </a:p>
          <a:p>
            <a:pPr marL="0" indent="0" eaLnBrk="1" hangingPunct="1">
              <a:buNone/>
            </a:pPr>
            <a:r>
              <a:rPr lang="pl-PL" sz="2000" dirty="0"/>
              <a:t>x</a:t>
            </a:r>
            <a:r>
              <a:rPr lang="pl-PL" sz="2000" baseline="-25000" dirty="0"/>
              <a:t>1</a:t>
            </a:r>
            <a:r>
              <a:rPr lang="pl-PL" sz="2000" dirty="0"/>
              <a:t>=[2,0,3,1]</a:t>
            </a:r>
          </a:p>
          <a:p>
            <a:pPr marL="0" indent="0" eaLnBrk="1" hangingPunct="1">
              <a:buNone/>
            </a:pPr>
            <a:r>
              <a:rPr lang="pl-PL" sz="2000" dirty="0"/>
              <a:t>x</a:t>
            </a:r>
            <a:r>
              <a:rPr lang="pl-PL" sz="2000" baseline="-25000" dirty="0"/>
              <a:t>2</a:t>
            </a:r>
            <a:r>
              <a:rPr lang="pl-PL" sz="2000" dirty="0"/>
              <a:t>=[5,3,2,0]</a:t>
            </a:r>
          </a:p>
          <a:p>
            <a:pPr marL="0" indent="0" eaLnBrk="1" hangingPunct="1">
              <a:buNone/>
            </a:pPr>
            <a:endParaRPr lang="pl-PL" sz="20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18</a:t>
            </a:fld>
            <a:endParaRPr lang="en-AU" dirty="0"/>
          </a:p>
        </p:txBody>
      </p:sp>
      <p:graphicFrame>
        <p:nvGraphicFramePr>
          <p:cNvPr id="2" name="Object 12"/>
          <p:cNvGraphicFramePr>
            <a:graphicFrameLocks noChangeAspect="1"/>
          </p:cNvGraphicFramePr>
          <p:nvPr/>
        </p:nvGraphicFramePr>
        <p:xfrm>
          <a:off x="3421211" y="2780928"/>
          <a:ext cx="4556125" cy="1687513"/>
        </p:xfrm>
        <a:graphic>
          <a:graphicData uri="http://schemas.openxmlformats.org/presentationml/2006/ole">
            <mc:AlternateContent xmlns:mc="http://schemas.openxmlformats.org/markup-compatibility/2006">
              <mc:Choice xmlns:v="urn:schemas-microsoft-com:vml" Requires="v">
                <p:oleObj spid="_x0000_s32800" name="Dokument" r:id="rId4" imgW="4672036" imgH="1743431" progId="Word.Document.12">
                  <p:embed/>
                </p:oleObj>
              </mc:Choice>
              <mc:Fallback>
                <p:oleObj name="Dokument" r:id="rId4" imgW="4672036" imgH="1743431" progId="Word.Document.1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1211" y="2780928"/>
                        <a:ext cx="4556125" cy="168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12"/>
          <p:cNvGraphicFramePr>
            <a:graphicFrameLocks noChangeAspect="1"/>
          </p:cNvGraphicFramePr>
          <p:nvPr/>
        </p:nvGraphicFramePr>
        <p:xfrm>
          <a:off x="2987972" y="5092700"/>
          <a:ext cx="3405188" cy="1670050"/>
        </p:xfrm>
        <a:graphic>
          <a:graphicData uri="http://schemas.openxmlformats.org/presentationml/2006/ole">
            <mc:AlternateContent xmlns:mc="http://schemas.openxmlformats.org/markup-compatibility/2006">
              <mc:Choice xmlns:v="urn:schemas-microsoft-com:vml" Requires="v">
                <p:oleObj spid="_x0000_s32801" name="Dokument" r:id="rId6" imgW="3468208" imgH="1711025" progId="Word.Document.12">
                  <p:embed/>
                </p:oleObj>
              </mc:Choice>
              <mc:Fallback>
                <p:oleObj name="Dokument" r:id="rId6" imgW="3468208" imgH="1711025" progId="Word.Document.12">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972" y="5092700"/>
                        <a:ext cx="3405188"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fade">
                                      <p:cBhvr>
                                        <p:cTn id="10" dur="500"/>
                                        <p:tgtEl>
                                          <p:spTgt spid="6147">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47">
                                            <p:txEl>
                                              <p:pRg st="4" end="4"/>
                                            </p:txEl>
                                          </p:spTgt>
                                        </p:tgtEl>
                                        <p:attrNameLst>
                                          <p:attrName>style.visibility</p:attrName>
                                        </p:attrNameLst>
                                      </p:cBhvr>
                                      <p:to>
                                        <p:strVal val="visible"/>
                                      </p:to>
                                    </p:set>
                                    <p:animEffect transition="in" filter="fade">
                                      <p:cBhvr>
                                        <p:cTn id="18" dur="500"/>
                                        <p:tgtEl>
                                          <p:spTgt spid="614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animEffect transition="in" filter="fade">
                                      <p:cBhvr>
                                        <p:cTn id="21" dur="500"/>
                                        <p:tgtEl>
                                          <p:spTgt spid="614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47">
                                            <p:txEl>
                                              <p:pRg st="6" end="6"/>
                                            </p:txEl>
                                          </p:spTgt>
                                        </p:tgtEl>
                                        <p:attrNameLst>
                                          <p:attrName>style.visibility</p:attrName>
                                        </p:attrNameLst>
                                      </p:cBhvr>
                                      <p:to>
                                        <p:strVal val="visible"/>
                                      </p:to>
                                    </p:set>
                                    <p:animEffect transition="in" filter="fade">
                                      <p:cBhvr>
                                        <p:cTn id="24" dur="500"/>
                                        <p:tgtEl>
                                          <p:spTgt spid="614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147">
                                            <p:txEl>
                                              <p:pRg st="7" end="7"/>
                                            </p:txEl>
                                          </p:spTgt>
                                        </p:tgtEl>
                                        <p:attrNameLst>
                                          <p:attrName>style.visibility</p:attrName>
                                        </p:attrNameLst>
                                      </p:cBhvr>
                                      <p:to>
                                        <p:strVal val="visible"/>
                                      </p:to>
                                    </p:set>
                                    <p:animEffect transition="in" filter="fade">
                                      <p:cBhvr>
                                        <p:cTn id="27" dur="500"/>
                                        <p:tgtEl>
                                          <p:spTgt spid="614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US" sz="3600" dirty="0"/>
              <a:t>Similar/different features</a:t>
            </a:r>
            <a:endParaRPr lang="en-AU" sz="3600" dirty="0"/>
          </a:p>
        </p:txBody>
      </p:sp>
      <p:sp>
        <p:nvSpPr>
          <p:cNvPr id="6147" name="Espace réservé du contenu 2"/>
          <p:cNvSpPr>
            <a:spLocks noGrp="1"/>
          </p:cNvSpPr>
          <p:nvPr>
            <p:ph idx="1"/>
          </p:nvPr>
        </p:nvSpPr>
        <p:spPr>
          <a:xfrm>
            <a:off x="696913" y="1905000"/>
            <a:ext cx="8542367" cy="4116288"/>
          </a:xfrm>
        </p:spPr>
        <p:txBody>
          <a:bodyPr/>
          <a:lstStyle/>
          <a:p>
            <a:pPr marL="0" indent="0" eaLnBrk="1" hangingPunct="1">
              <a:buNone/>
            </a:pPr>
            <a:r>
              <a:rPr lang="en-US" sz="2000" dirty="0"/>
              <a:t>To obtain similarity of features one can use the following methods</a:t>
            </a:r>
            <a:endParaRPr lang="pl-PL" sz="2000" dirty="0"/>
          </a:p>
          <a:p>
            <a:pPr marL="441325" indent="-441325" eaLnBrk="1" hangingPunct="1">
              <a:buNone/>
            </a:pPr>
            <a:r>
              <a:rPr lang="pl-PL" sz="2000" dirty="0"/>
              <a:t>A. </a:t>
            </a:r>
            <a:r>
              <a:rPr lang="en-US" sz="2000" dirty="0"/>
              <a:t>For interval and ratio levels of measurement:</a:t>
            </a:r>
            <a:endParaRPr lang="pl-PL" sz="2000" dirty="0"/>
          </a:p>
          <a:p>
            <a:pPr marL="441325" indent="-441325" eaLnBrk="1" hangingPunct="1"/>
            <a:r>
              <a:rPr lang="en-US" sz="2000" dirty="0"/>
              <a:t>Covariance and correlation</a:t>
            </a:r>
            <a:endParaRPr lang="pl-PL" sz="2000" dirty="0"/>
          </a:p>
          <a:p>
            <a:pPr marL="441325" indent="-441325" eaLnBrk="1" hangingPunct="1">
              <a:buNone/>
            </a:pPr>
            <a:endParaRPr lang="pl-PL" sz="2000" dirty="0"/>
          </a:p>
          <a:p>
            <a:pPr marL="441325" indent="-441325" eaLnBrk="1" hangingPunct="1">
              <a:buNone/>
            </a:pPr>
            <a:r>
              <a:rPr lang="pl-PL" sz="2000" dirty="0"/>
              <a:t>B. </a:t>
            </a:r>
            <a:r>
              <a:rPr lang="en-US" sz="2000" dirty="0"/>
              <a:t>For categorical values</a:t>
            </a:r>
            <a:endParaRPr lang="pl-PL" sz="2000" dirty="0"/>
          </a:p>
          <a:p>
            <a:pPr marL="441325" indent="-441325" eaLnBrk="1" hangingPunct="1"/>
            <a:r>
              <a:rPr lang="pl-PL" sz="2000" dirty="0"/>
              <a:t>V </a:t>
            </a:r>
            <a:r>
              <a:rPr lang="pl-PL" sz="2000" dirty="0" err="1"/>
              <a:t>Cramer</a:t>
            </a:r>
            <a:r>
              <a:rPr lang="en-US" sz="2000" dirty="0"/>
              <a:t> coefficient</a:t>
            </a:r>
            <a:endParaRPr lang="pl-PL" sz="2000" dirty="0"/>
          </a:p>
          <a:p>
            <a:pPr marL="441325" indent="-441325" eaLnBrk="1" hangingPunct="1"/>
            <a:r>
              <a:rPr lang="pl-PL" sz="2000" dirty="0"/>
              <a:t>Goodman Kruskal</a:t>
            </a:r>
            <a:r>
              <a:rPr lang="en-US" sz="2000" dirty="0"/>
              <a:t> Lambda</a:t>
            </a:r>
            <a:endParaRPr lang="pl-PL" sz="2000" dirty="0"/>
          </a:p>
          <a:p>
            <a:pPr marL="441325" indent="-441325" eaLnBrk="1" hangingPunct="1"/>
            <a:r>
              <a:rPr lang="en-US" sz="2000" dirty="0"/>
              <a:t>C</a:t>
            </a:r>
            <a:r>
              <a:rPr lang="pl-PL" sz="2000" dirty="0"/>
              <a:t>hi-</a:t>
            </a:r>
            <a:r>
              <a:rPr lang="en-US" sz="2000" dirty="0"/>
              <a:t>square test</a:t>
            </a:r>
            <a:endParaRPr lang="pl-PL" sz="2000" dirty="0"/>
          </a:p>
          <a:p>
            <a:pPr marL="441325" indent="-441325" eaLnBrk="1" hangingPunct="1"/>
            <a:endParaRPr lang="pl-PL" sz="2000" dirty="0"/>
          </a:p>
          <a:p>
            <a:pPr marL="441325" indent="-441325" eaLnBrk="1" hangingPunct="1">
              <a:buNone/>
            </a:pPr>
            <a:r>
              <a:rPr lang="pl-PL" sz="2000" dirty="0"/>
              <a:t>C. </a:t>
            </a:r>
            <a:r>
              <a:rPr lang="en-US" sz="2000" dirty="0"/>
              <a:t>For binary data</a:t>
            </a:r>
            <a:endParaRPr lang="pl-PL" sz="2000" dirty="0"/>
          </a:p>
          <a:p>
            <a:pPr marL="441325" indent="-441325" eaLnBrk="1" hangingPunct="1"/>
            <a:r>
              <a:rPr lang="en-US" sz="2000" dirty="0"/>
              <a:t>Pearson </a:t>
            </a:r>
            <a:r>
              <a:rPr lang="el-GR" sz="2000" dirty="0"/>
              <a:t>ϕ</a:t>
            </a:r>
            <a:r>
              <a:rPr lang="pl-PL" sz="2000" dirty="0"/>
              <a:t> </a:t>
            </a:r>
            <a:r>
              <a:rPr lang="en-US" sz="2000" dirty="0"/>
              <a:t>coefficient</a:t>
            </a:r>
            <a:endParaRPr lang="pl-PL" sz="2000" dirty="0"/>
          </a:p>
          <a:p>
            <a:pPr marL="441325" indent="-441325" eaLnBrk="1" hangingPunct="1">
              <a:buNone/>
            </a:pPr>
            <a:endParaRPr lang="pl-PL" sz="2000" dirty="0"/>
          </a:p>
          <a:p>
            <a:pPr marL="441325" indent="-441325" eaLnBrk="1" hangingPunct="1"/>
            <a:endParaRPr lang="pl-PL" sz="2000" dirty="0"/>
          </a:p>
          <a:p>
            <a:pPr marL="441325" indent="-441325" eaLnBrk="1" hangingPunct="1"/>
            <a:endParaRPr lang="pl-PL" sz="2000" dirty="0"/>
          </a:p>
          <a:p>
            <a:pPr marL="0" indent="0" eaLnBrk="1" hangingPunct="1">
              <a:buNone/>
            </a:pPr>
            <a:endParaRPr lang="pl-PL" sz="20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19</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fade">
                                      <p:cBhvr>
                                        <p:cTn id="10" dur="500"/>
                                        <p:tgtEl>
                                          <p:spTgt spid="614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Effect transition="in" filter="fade">
                                      <p:cBhvr>
                                        <p:cTn id="13" dur="500"/>
                                        <p:tgtEl>
                                          <p:spTgt spid="614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47">
                                            <p:txEl>
                                              <p:pRg st="2" end="2"/>
                                            </p:txEl>
                                          </p:spTgt>
                                        </p:tgtEl>
                                        <p:attrNameLst>
                                          <p:attrName>style.visibility</p:attrName>
                                        </p:attrNameLst>
                                      </p:cBhvr>
                                      <p:to>
                                        <p:strVal val="visible"/>
                                      </p:to>
                                    </p:set>
                                    <p:animEffect transition="in" filter="fade">
                                      <p:cBhvr>
                                        <p:cTn id="16" dur="500"/>
                                        <p:tgtEl>
                                          <p:spTgt spid="614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animEffect transition="in" filter="fade">
                                      <p:cBhvr>
                                        <p:cTn id="21" dur="500"/>
                                        <p:tgtEl>
                                          <p:spTgt spid="614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47">
                                            <p:txEl>
                                              <p:pRg st="5" end="5"/>
                                            </p:txEl>
                                          </p:spTgt>
                                        </p:tgtEl>
                                        <p:attrNameLst>
                                          <p:attrName>style.visibility</p:attrName>
                                        </p:attrNameLst>
                                      </p:cBhvr>
                                      <p:to>
                                        <p:strVal val="visible"/>
                                      </p:to>
                                    </p:set>
                                    <p:animEffect transition="in" filter="fade">
                                      <p:cBhvr>
                                        <p:cTn id="24" dur="500"/>
                                        <p:tgtEl>
                                          <p:spTgt spid="614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147">
                                            <p:txEl>
                                              <p:pRg st="6" end="6"/>
                                            </p:txEl>
                                          </p:spTgt>
                                        </p:tgtEl>
                                        <p:attrNameLst>
                                          <p:attrName>style.visibility</p:attrName>
                                        </p:attrNameLst>
                                      </p:cBhvr>
                                      <p:to>
                                        <p:strVal val="visible"/>
                                      </p:to>
                                    </p:set>
                                    <p:animEffect transition="in" filter="fade">
                                      <p:cBhvr>
                                        <p:cTn id="27" dur="500"/>
                                        <p:tgtEl>
                                          <p:spTgt spid="614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147">
                                            <p:txEl>
                                              <p:pRg st="7" end="7"/>
                                            </p:txEl>
                                          </p:spTgt>
                                        </p:tgtEl>
                                        <p:attrNameLst>
                                          <p:attrName>style.visibility</p:attrName>
                                        </p:attrNameLst>
                                      </p:cBhvr>
                                      <p:to>
                                        <p:strVal val="visible"/>
                                      </p:to>
                                    </p:set>
                                    <p:animEffect transition="in" filter="fade">
                                      <p:cBhvr>
                                        <p:cTn id="30" dur="500"/>
                                        <p:tgtEl>
                                          <p:spTgt spid="614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147">
                                            <p:txEl>
                                              <p:pRg st="9" end="9"/>
                                            </p:txEl>
                                          </p:spTgt>
                                        </p:tgtEl>
                                        <p:attrNameLst>
                                          <p:attrName>style.visibility</p:attrName>
                                        </p:attrNameLst>
                                      </p:cBhvr>
                                      <p:to>
                                        <p:strVal val="visible"/>
                                      </p:to>
                                    </p:set>
                                    <p:animEffect transition="in" filter="fade">
                                      <p:cBhvr>
                                        <p:cTn id="35" dur="500"/>
                                        <p:tgtEl>
                                          <p:spTgt spid="6147">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147">
                                            <p:txEl>
                                              <p:pRg st="10" end="10"/>
                                            </p:txEl>
                                          </p:spTgt>
                                        </p:tgtEl>
                                        <p:attrNameLst>
                                          <p:attrName>style.visibility</p:attrName>
                                        </p:attrNameLst>
                                      </p:cBhvr>
                                      <p:to>
                                        <p:strVal val="visible"/>
                                      </p:to>
                                    </p:set>
                                    <p:animEffect transition="in" filter="fade">
                                      <p:cBhvr>
                                        <p:cTn id="38" dur="500"/>
                                        <p:tgtEl>
                                          <p:spTgt spid="61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AU" sz="3600" dirty="0"/>
              <a:t>Data analysis flowchart</a:t>
            </a:r>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2</a:t>
            </a:fld>
            <a:endParaRPr lang="en-AU" dirty="0"/>
          </a:p>
        </p:txBody>
      </p:sp>
      <p:sp>
        <p:nvSpPr>
          <p:cNvPr id="6" name="Prostokąt zaokrąglony 5"/>
          <p:cNvSpPr/>
          <p:nvPr/>
        </p:nvSpPr>
        <p:spPr>
          <a:xfrm>
            <a:off x="1001703" y="2357433"/>
            <a:ext cx="3094041" cy="500063"/>
          </a:xfrm>
          <a:prstGeom prst="roundRect">
            <a:avLst/>
          </a:prstGeom>
          <a:solidFill>
            <a:srgbClr val="C9F53C"/>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dirty="0">
                <a:solidFill>
                  <a:schemeClr val="tx1"/>
                </a:solidFill>
              </a:rPr>
              <a:t>DATA</a:t>
            </a:r>
          </a:p>
        </p:txBody>
      </p:sp>
      <p:sp>
        <p:nvSpPr>
          <p:cNvPr id="12" name="Prostokąt zaokrąglony 11"/>
          <p:cNvSpPr/>
          <p:nvPr/>
        </p:nvSpPr>
        <p:spPr>
          <a:xfrm>
            <a:off x="1017070" y="3071810"/>
            <a:ext cx="3071834" cy="500063"/>
          </a:xfrm>
          <a:prstGeom prst="roundRect">
            <a:avLst/>
          </a:prstGeom>
          <a:solidFill>
            <a:srgbClr val="C9F53C"/>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dirty="0">
                <a:solidFill>
                  <a:schemeClr val="tx1"/>
                </a:solidFill>
              </a:rPr>
              <a:t>PREPROCESSING</a:t>
            </a:r>
          </a:p>
        </p:txBody>
      </p:sp>
      <p:sp>
        <p:nvSpPr>
          <p:cNvPr id="13" name="Prostokąt zaokrąglony 12"/>
          <p:cNvSpPr/>
          <p:nvPr/>
        </p:nvSpPr>
        <p:spPr>
          <a:xfrm>
            <a:off x="5041886" y="3071810"/>
            <a:ext cx="3160720" cy="500063"/>
          </a:xfrm>
          <a:prstGeom prst="roundRect">
            <a:avLst/>
          </a:prstGeom>
          <a:solidFill>
            <a:srgbClr val="C9F53C"/>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dirty="0">
                <a:solidFill>
                  <a:schemeClr val="tx1"/>
                </a:solidFill>
              </a:rPr>
              <a:t>CLUSTER ANALYSIS</a:t>
            </a:r>
            <a:endParaRPr lang="en-AU" i="1" dirty="0">
              <a:solidFill>
                <a:schemeClr val="tx1"/>
              </a:solidFill>
            </a:endParaRPr>
          </a:p>
        </p:txBody>
      </p:sp>
      <p:sp>
        <p:nvSpPr>
          <p:cNvPr id="7" name="Objaśnienie ze strzałką w górę 6"/>
          <p:cNvSpPr/>
          <p:nvPr/>
        </p:nvSpPr>
        <p:spPr>
          <a:xfrm>
            <a:off x="1023910" y="3571876"/>
            <a:ext cx="3071834" cy="2928958"/>
          </a:xfrm>
          <a:prstGeom prst="upArrow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a:p>
            <a:pPr marL="342900" indent="-342900" algn="ctr">
              <a:buFont typeface="+mj-lt"/>
              <a:buAutoNum type="alphaUcPeriod"/>
            </a:pPr>
            <a:r>
              <a:rPr lang="en-AU" dirty="0"/>
              <a:t>Data representation</a:t>
            </a:r>
          </a:p>
          <a:p>
            <a:pPr marL="342900" indent="-342900" algn="ctr">
              <a:buFont typeface="+mj-lt"/>
              <a:buAutoNum type="alphaUcPeriod"/>
            </a:pPr>
            <a:r>
              <a:rPr lang="en-AU" dirty="0"/>
              <a:t>Missing values</a:t>
            </a:r>
          </a:p>
          <a:p>
            <a:pPr marL="342900" indent="-342900" algn="ctr">
              <a:buFont typeface="+mj-lt"/>
              <a:buAutoNum type="alphaUcPeriod"/>
            </a:pPr>
            <a:r>
              <a:rPr lang="en-AU" dirty="0"/>
              <a:t>Outliers</a:t>
            </a:r>
          </a:p>
          <a:p>
            <a:pPr marL="342900" indent="-342900" algn="ctr">
              <a:buFont typeface="+mj-lt"/>
              <a:buAutoNum type="alphaUcPeriod"/>
            </a:pPr>
            <a:r>
              <a:rPr lang="en-AU" dirty="0"/>
              <a:t>Sample length and multidimensionality</a:t>
            </a:r>
          </a:p>
          <a:p>
            <a:pPr marL="342900" indent="-342900" algn="ctr">
              <a:buFont typeface="+mj-lt"/>
              <a:buAutoNum type="alphaUcPeriod"/>
            </a:pPr>
            <a:r>
              <a:rPr lang="en-AU" dirty="0"/>
              <a:t>Normalization</a:t>
            </a:r>
          </a:p>
          <a:p>
            <a:pPr algn="ctr"/>
            <a:endParaRPr lang="en-AU" dirty="0"/>
          </a:p>
        </p:txBody>
      </p:sp>
      <p:sp>
        <p:nvSpPr>
          <p:cNvPr id="8" name="Prostokąt zaokrąglony 7"/>
          <p:cNvSpPr/>
          <p:nvPr/>
        </p:nvSpPr>
        <p:spPr>
          <a:xfrm>
            <a:off x="5041886" y="3857628"/>
            <a:ext cx="3160720" cy="500063"/>
          </a:xfrm>
          <a:prstGeom prst="roundRect">
            <a:avLst/>
          </a:prstGeom>
          <a:solidFill>
            <a:srgbClr val="C9F53C"/>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dirty="0">
                <a:solidFill>
                  <a:schemeClr val="tx1"/>
                </a:solidFill>
              </a:rPr>
              <a:t>CLASSIFICATION</a:t>
            </a:r>
            <a:endParaRPr lang="en-AU" i="1" dirty="0">
              <a:solidFill>
                <a:schemeClr val="tx1"/>
              </a:solidFill>
            </a:endParaRPr>
          </a:p>
        </p:txBody>
      </p:sp>
      <p:sp>
        <p:nvSpPr>
          <p:cNvPr id="9" name="Prostokąt zaokrąglony 8"/>
          <p:cNvSpPr/>
          <p:nvPr/>
        </p:nvSpPr>
        <p:spPr>
          <a:xfrm>
            <a:off x="5024438" y="4714884"/>
            <a:ext cx="3160720" cy="500063"/>
          </a:xfrm>
          <a:prstGeom prst="roundRect">
            <a:avLst/>
          </a:prstGeom>
          <a:solidFill>
            <a:srgbClr val="C9F53C"/>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dirty="0">
                <a:solidFill>
                  <a:schemeClr val="tx1"/>
                </a:solidFill>
              </a:rPr>
              <a:t>SEARCHING</a:t>
            </a:r>
            <a:endParaRPr lang="en-AU" i="1" dirty="0">
              <a:solidFill>
                <a:schemeClr val="tx1"/>
              </a:solidFill>
            </a:endParaRPr>
          </a:p>
        </p:txBody>
      </p:sp>
      <p:sp>
        <p:nvSpPr>
          <p:cNvPr id="10" name="Prostokąt zaokrąglony 9"/>
          <p:cNvSpPr/>
          <p:nvPr/>
        </p:nvSpPr>
        <p:spPr>
          <a:xfrm>
            <a:off x="5024438" y="5572140"/>
            <a:ext cx="3160720" cy="500063"/>
          </a:xfrm>
          <a:prstGeom prst="roundRect">
            <a:avLst/>
          </a:prstGeom>
          <a:solidFill>
            <a:srgbClr val="C9F53C"/>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dirty="0">
                <a:solidFill>
                  <a:schemeClr val="tx1"/>
                </a:solidFill>
              </a:rPr>
              <a:t>REGRESSION &amp; FORECASTING</a:t>
            </a:r>
            <a:endParaRPr lang="en-AU" i="1" dirty="0">
              <a:solidFill>
                <a:schemeClr val="tx1"/>
              </a:solidFill>
            </a:endParaRPr>
          </a:p>
        </p:txBody>
      </p:sp>
      <p:cxnSp>
        <p:nvCxnSpPr>
          <p:cNvPr id="19" name="Łącznik łamany 18"/>
          <p:cNvCxnSpPr>
            <a:stCxn id="6" idx="2"/>
            <a:endCxn id="12" idx="0"/>
          </p:cNvCxnSpPr>
          <p:nvPr/>
        </p:nvCxnSpPr>
        <p:spPr>
          <a:xfrm rot="16200000" flipH="1">
            <a:off x="2443698" y="2962521"/>
            <a:ext cx="214314" cy="42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Łącznik łamany 20"/>
          <p:cNvCxnSpPr>
            <a:stCxn id="12" idx="3"/>
            <a:endCxn id="13" idx="1"/>
          </p:cNvCxnSpPr>
          <p:nvPr/>
        </p:nvCxnSpPr>
        <p:spPr>
          <a:xfrm>
            <a:off x="4088904" y="3321842"/>
            <a:ext cx="952982"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Łącznik łamany 22"/>
          <p:cNvCxnSpPr>
            <a:stCxn id="12" idx="3"/>
            <a:endCxn id="8" idx="1"/>
          </p:cNvCxnSpPr>
          <p:nvPr/>
        </p:nvCxnSpPr>
        <p:spPr>
          <a:xfrm>
            <a:off x="4088904" y="3321842"/>
            <a:ext cx="952982" cy="78581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Łącznik łamany 24"/>
          <p:cNvCxnSpPr>
            <a:stCxn id="12" idx="3"/>
            <a:endCxn id="9" idx="1"/>
          </p:cNvCxnSpPr>
          <p:nvPr/>
        </p:nvCxnSpPr>
        <p:spPr>
          <a:xfrm>
            <a:off x="4088904" y="3321842"/>
            <a:ext cx="935534" cy="164307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Łącznik łamany 26"/>
          <p:cNvCxnSpPr>
            <a:stCxn id="12" idx="3"/>
            <a:endCxn id="10" idx="1"/>
          </p:cNvCxnSpPr>
          <p:nvPr/>
        </p:nvCxnSpPr>
        <p:spPr>
          <a:xfrm>
            <a:off x="4088904" y="3321842"/>
            <a:ext cx="935534" cy="250033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Łącznik łamany 28"/>
          <p:cNvCxnSpPr>
            <a:stCxn id="13" idx="3"/>
            <a:endCxn id="8" idx="3"/>
          </p:cNvCxnSpPr>
          <p:nvPr/>
        </p:nvCxnSpPr>
        <p:spPr>
          <a:xfrm>
            <a:off x="8202606" y="3321842"/>
            <a:ext cx="1588" cy="785818"/>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Objaśnienie w chmurce 30"/>
          <p:cNvSpPr/>
          <p:nvPr/>
        </p:nvSpPr>
        <p:spPr>
          <a:xfrm>
            <a:off x="2072680" y="980728"/>
            <a:ext cx="2376264" cy="129614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goal for today</a:t>
            </a:r>
            <a:endParaRPr lang="pl-P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80">
                                          <p:stCondLst>
                                            <p:cond delay="0"/>
                                          </p:stCondLst>
                                        </p:cTn>
                                        <p:tgtEl>
                                          <p:spTgt spid="6"/>
                                        </p:tgtEl>
                                      </p:cBhvr>
                                    </p:animEffect>
                                    <p:anim calcmode="lin" valueType="num">
                                      <p:cBhvr>
                                        <p:cTn id="1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gtEl>
                                      </p:cBhvr>
                                      <p:to x="100000" y="60000"/>
                                    </p:animScale>
                                    <p:animScale>
                                      <p:cBhvr>
                                        <p:cTn id="19" dur="166" decel="50000">
                                          <p:stCondLst>
                                            <p:cond delay="676"/>
                                          </p:stCondLst>
                                        </p:cTn>
                                        <p:tgtEl>
                                          <p:spTgt spid="6"/>
                                        </p:tgtEl>
                                      </p:cBhvr>
                                      <p:to x="100000" y="100000"/>
                                    </p:animScale>
                                    <p:animScale>
                                      <p:cBhvr>
                                        <p:cTn id="20" dur="26">
                                          <p:stCondLst>
                                            <p:cond delay="1312"/>
                                          </p:stCondLst>
                                        </p:cTn>
                                        <p:tgtEl>
                                          <p:spTgt spid="6"/>
                                        </p:tgtEl>
                                      </p:cBhvr>
                                      <p:to x="100000" y="80000"/>
                                    </p:animScale>
                                    <p:animScale>
                                      <p:cBhvr>
                                        <p:cTn id="21" dur="166" decel="50000">
                                          <p:stCondLst>
                                            <p:cond delay="1338"/>
                                          </p:stCondLst>
                                        </p:cTn>
                                        <p:tgtEl>
                                          <p:spTgt spid="6"/>
                                        </p:tgtEl>
                                      </p:cBhvr>
                                      <p:to x="100000" y="100000"/>
                                    </p:animScale>
                                    <p:animScale>
                                      <p:cBhvr>
                                        <p:cTn id="22" dur="26">
                                          <p:stCondLst>
                                            <p:cond delay="1642"/>
                                          </p:stCondLst>
                                        </p:cTn>
                                        <p:tgtEl>
                                          <p:spTgt spid="6"/>
                                        </p:tgtEl>
                                      </p:cBhvr>
                                      <p:to x="100000" y="90000"/>
                                    </p:animScale>
                                    <p:animScale>
                                      <p:cBhvr>
                                        <p:cTn id="23" dur="166" decel="50000">
                                          <p:stCondLst>
                                            <p:cond delay="1668"/>
                                          </p:stCondLst>
                                        </p:cTn>
                                        <p:tgtEl>
                                          <p:spTgt spid="6"/>
                                        </p:tgtEl>
                                      </p:cBhvr>
                                      <p:to x="100000" y="100000"/>
                                    </p:animScale>
                                    <p:animScale>
                                      <p:cBhvr>
                                        <p:cTn id="24" dur="26">
                                          <p:stCondLst>
                                            <p:cond delay="1808"/>
                                          </p:stCondLst>
                                        </p:cTn>
                                        <p:tgtEl>
                                          <p:spTgt spid="6"/>
                                        </p:tgtEl>
                                      </p:cBhvr>
                                      <p:to x="100000" y="95000"/>
                                    </p:animScale>
                                    <p:animScale>
                                      <p:cBhvr>
                                        <p:cTn id="25" dur="166" decel="50000">
                                          <p:stCondLst>
                                            <p:cond delay="1834"/>
                                          </p:stCondLst>
                                        </p:cTn>
                                        <p:tgtEl>
                                          <p:spTgt spid="6"/>
                                        </p:tgtEl>
                                      </p:cBhvr>
                                      <p:to x="100000" y="100000"/>
                                    </p:animScale>
                                  </p:childTnLst>
                                </p:cTn>
                              </p:par>
                            </p:childTnLst>
                          </p:cTn>
                        </p:par>
                        <p:par>
                          <p:cTn id="26" fill="hold">
                            <p:stCondLst>
                              <p:cond delay="2000"/>
                            </p:stCondLst>
                            <p:childTnLst>
                              <p:par>
                                <p:cTn id="27" presetID="26"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80">
                                          <p:stCondLst>
                                            <p:cond delay="0"/>
                                          </p:stCondLst>
                                        </p:cTn>
                                        <p:tgtEl>
                                          <p:spTgt spid="19"/>
                                        </p:tgtEl>
                                      </p:cBhvr>
                                    </p:animEffect>
                                    <p:anim calcmode="lin" valueType="num">
                                      <p:cBhvr>
                                        <p:cTn id="30"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5" dur="26">
                                          <p:stCondLst>
                                            <p:cond delay="650"/>
                                          </p:stCondLst>
                                        </p:cTn>
                                        <p:tgtEl>
                                          <p:spTgt spid="19"/>
                                        </p:tgtEl>
                                      </p:cBhvr>
                                      <p:to x="100000" y="60000"/>
                                    </p:animScale>
                                    <p:animScale>
                                      <p:cBhvr>
                                        <p:cTn id="36" dur="166" decel="50000">
                                          <p:stCondLst>
                                            <p:cond delay="676"/>
                                          </p:stCondLst>
                                        </p:cTn>
                                        <p:tgtEl>
                                          <p:spTgt spid="19"/>
                                        </p:tgtEl>
                                      </p:cBhvr>
                                      <p:to x="100000" y="100000"/>
                                    </p:animScale>
                                    <p:animScale>
                                      <p:cBhvr>
                                        <p:cTn id="37" dur="26">
                                          <p:stCondLst>
                                            <p:cond delay="1312"/>
                                          </p:stCondLst>
                                        </p:cTn>
                                        <p:tgtEl>
                                          <p:spTgt spid="19"/>
                                        </p:tgtEl>
                                      </p:cBhvr>
                                      <p:to x="100000" y="80000"/>
                                    </p:animScale>
                                    <p:animScale>
                                      <p:cBhvr>
                                        <p:cTn id="38" dur="166" decel="50000">
                                          <p:stCondLst>
                                            <p:cond delay="1338"/>
                                          </p:stCondLst>
                                        </p:cTn>
                                        <p:tgtEl>
                                          <p:spTgt spid="19"/>
                                        </p:tgtEl>
                                      </p:cBhvr>
                                      <p:to x="100000" y="100000"/>
                                    </p:animScale>
                                    <p:animScale>
                                      <p:cBhvr>
                                        <p:cTn id="39" dur="26">
                                          <p:stCondLst>
                                            <p:cond delay="1642"/>
                                          </p:stCondLst>
                                        </p:cTn>
                                        <p:tgtEl>
                                          <p:spTgt spid="19"/>
                                        </p:tgtEl>
                                      </p:cBhvr>
                                      <p:to x="100000" y="90000"/>
                                    </p:animScale>
                                    <p:animScale>
                                      <p:cBhvr>
                                        <p:cTn id="40" dur="166" decel="50000">
                                          <p:stCondLst>
                                            <p:cond delay="1668"/>
                                          </p:stCondLst>
                                        </p:cTn>
                                        <p:tgtEl>
                                          <p:spTgt spid="19"/>
                                        </p:tgtEl>
                                      </p:cBhvr>
                                      <p:to x="100000" y="100000"/>
                                    </p:animScale>
                                    <p:animScale>
                                      <p:cBhvr>
                                        <p:cTn id="41" dur="26">
                                          <p:stCondLst>
                                            <p:cond delay="1808"/>
                                          </p:stCondLst>
                                        </p:cTn>
                                        <p:tgtEl>
                                          <p:spTgt spid="19"/>
                                        </p:tgtEl>
                                      </p:cBhvr>
                                      <p:to x="100000" y="95000"/>
                                    </p:animScale>
                                    <p:animScale>
                                      <p:cBhvr>
                                        <p:cTn id="42" dur="166" decel="50000">
                                          <p:stCondLst>
                                            <p:cond delay="1834"/>
                                          </p:stCondLst>
                                        </p:cTn>
                                        <p:tgtEl>
                                          <p:spTgt spid="19"/>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48" presetClass="entr" presetSubtype="0" accel="5000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8" dur="1000" fill="hold"/>
                                        <p:tgtEl>
                                          <p:spTgt spid="12"/>
                                        </p:tgtEl>
                                        <p:attrNameLst>
                                          <p:attrName>ppt_x</p:attrName>
                                        </p:attrNameLst>
                                      </p:cBhvr>
                                      <p:tavLst>
                                        <p:tav tm="0">
                                          <p:val>
                                            <p:fltVal val="-1"/>
                                          </p:val>
                                        </p:tav>
                                        <p:tav tm="50000">
                                          <p:val>
                                            <p:fltVal val="0.95"/>
                                          </p:val>
                                        </p:tav>
                                        <p:tav tm="100000">
                                          <p:val>
                                            <p:strVal val="#ppt_x"/>
                                          </p:val>
                                        </p:tav>
                                      </p:tavLst>
                                    </p:anim>
                                    <p:anim calcmode="lin" valueType="num">
                                      <p:cBhvr>
                                        <p:cTn id="49" dur="1000" fill="hold"/>
                                        <p:tgtEl>
                                          <p:spTgt spid="12"/>
                                        </p:tgtEl>
                                        <p:attrNameLst>
                                          <p:attrName>ppt_y</p:attrName>
                                        </p:attrNameLst>
                                      </p:cBhvr>
                                      <p:tavLst>
                                        <p:tav tm="0">
                                          <p:val>
                                            <p:strVal val="#ppt_y"/>
                                          </p:val>
                                        </p:tav>
                                        <p:tav tm="100000">
                                          <p:val>
                                            <p:strVal val="#ppt_y"/>
                                          </p:val>
                                        </p:tav>
                                      </p:tavLst>
                                    </p:anim>
                                    <p:animEffect transition="in" filter="fade">
                                      <p:cBhvr>
                                        <p:cTn id="50" dur="10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1000" fill="hold"/>
                                        <p:tgtEl>
                                          <p:spTgt spid="7"/>
                                        </p:tgtEl>
                                        <p:attrNameLst>
                                          <p:attrName>ppt_x</p:attrName>
                                        </p:attrNameLst>
                                      </p:cBhvr>
                                      <p:tavLst>
                                        <p:tav tm="0">
                                          <p:val>
                                            <p:strVal val="#ppt_x"/>
                                          </p:val>
                                        </p:tav>
                                        <p:tav tm="100000">
                                          <p:val>
                                            <p:strVal val="#ppt_x"/>
                                          </p:val>
                                        </p:tav>
                                      </p:tavLst>
                                    </p:anim>
                                    <p:anim calcmode="lin" valueType="num">
                                      <p:cBhvr additive="base">
                                        <p:cTn id="56"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8" presetClass="entr" presetSubtype="0" accel="5000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1000" fill="hold"/>
                                        <p:tgtEl>
                                          <p:spTgt spid="1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2" dur="1000" fill="hold"/>
                                        <p:tgtEl>
                                          <p:spTgt spid="13"/>
                                        </p:tgtEl>
                                        <p:attrNameLst>
                                          <p:attrName>ppt_x</p:attrName>
                                        </p:attrNameLst>
                                      </p:cBhvr>
                                      <p:tavLst>
                                        <p:tav tm="0">
                                          <p:val>
                                            <p:fltVal val="-1"/>
                                          </p:val>
                                        </p:tav>
                                        <p:tav tm="50000">
                                          <p:val>
                                            <p:fltVal val="0.95"/>
                                          </p:val>
                                        </p:tav>
                                        <p:tav tm="100000">
                                          <p:val>
                                            <p:strVal val="#ppt_x"/>
                                          </p:val>
                                        </p:tav>
                                      </p:tavLst>
                                    </p:anim>
                                    <p:anim calcmode="lin" valueType="num">
                                      <p:cBhvr>
                                        <p:cTn id="63" dur="1000" fill="hold"/>
                                        <p:tgtEl>
                                          <p:spTgt spid="13"/>
                                        </p:tgtEl>
                                        <p:attrNameLst>
                                          <p:attrName>ppt_y</p:attrName>
                                        </p:attrNameLst>
                                      </p:cBhvr>
                                      <p:tavLst>
                                        <p:tav tm="0">
                                          <p:val>
                                            <p:strVal val="#ppt_y"/>
                                          </p:val>
                                        </p:tav>
                                        <p:tav tm="100000">
                                          <p:val>
                                            <p:strVal val="#ppt_y"/>
                                          </p:val>
                                        </p:tav>
                                      </p:tavLst>
                                    </p:anim>
                                    <p:animEffect transition="in" filter="fade">
                                      <p:cBhvr>
                                        <p:cTn id="64" dur="1000"/>
                                        <p:tgtEl>
                                          <p:spTgt spid="13"/>
                                        </p:tgtEl>
                                      </p:cBhvr>
                                    </p:animEffect>
                                  </p:childTnLst>
                                </p:cTn>
                              </p:par>
                              <p:par>
                                <p:cTn id="65" presetID="48" presetClass="entr" presetSubtype="0" accel="5000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1000" fill="hold"/>
                                        <p:tgtEl>
                                          <p:spTgt spid="2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8" dur="1000" fill="hold"/>
                                        <p:tgtEl>
                                          <p:spTgt spid="21"/>
                                        </p:tgtEl>
                                        <p:attrNameLst>
                                          <p:attrName>ppt_x</p:attrName>
                                        </p:attrNameLst>
                                      </p:cBhvr>
                                      <p:tavLst>
                                        <p:tav tm="0">
                                          <p:val>
                                            <p:fltVal val="-1"/>
                                          </p:val>
                                        </p:tav>
                                        <p:tav tm="50000">
                                          <p:val>
                                            <p:fltVal val="0.95"/>
                                          </p:val>
                                        </p:tav>
                                        <p:tav tm="100000">
                                          <p:val>
                                            <p:strVal val="#ppt_x"/>
                                          </p:val>
                                        </p:tav>
                                      </p:tavLst>
                                    </p:anim>
                                    <p:anim calcmode="lin" valueType="num">
                                      <p:cBhvr>
                                        <p:cTn id="69" dur="1000" fill="hold"/>
                                        <p:tgtEl>
                                          <p:spTgt spid="21"/>
                                        </p:tgtEl>
                                        <p:attrNameLst>
                                          <p:attrName>ppt_y</p:attrName>
                                        </p:attrNameLst>
                                      </p:cBhvr>
                                      <p:tavLst>
                                        <p:tav tm="0">
                                          <p:val>
                                            <p:strVal val="#ppt_y"/>
                                          </p:val>
                                        </p:tav>
                                        <p:tav tm="100000">
                                          <p:val>
                                            <p:strVal val="#ppt_y"/>
                                          </p:val>
                                        </p:tav>
                                      </p:tavLst>
                                    </p:anim>
                                    <p:animEffect transition="in" filter="fade">
                                      <p:cBhvr>
                                        <p:cTn id="70" dur="10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48" presetClass="entr" presetSubtype="0" accel="5000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 calcmode="lin" valueType="num">
                                      <p:cBhvr>
                                        <p:cTn id="75" dur="1000" fill="hold"/>
                                        <p:tgtEl>
                                          <p:spTgt spid="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76" dur="1000" fill="hold"/>
                                        <p:tgtEl>
                                          <p:spTgt spid="8"/>
                                        </p:tgtEl>
                                        <p:attrNameLst>
                                          <p:attrName>ppt_x</p:attrName>
                                        </p:attrNameLst>
                                      </p:cBhvr>
                                      <p:tavLst>
                                        <p:tav tm="0">
                                          <p:val>
                                            <p:fltVal val="-1"/>
                                          </p:val>
                                        </p:tav>
                                        <p:tav tm="50000">
                                          <p:val>
                                            <p:fltVal val="0.95"/>
                                          </p:val>
                                        </p:tav>
                                        <p:tav tm="100000">
                                          <p:val>
                                            <p:strVal val="#ppt_x"/>
                                          </p:val>
                                        </p:tav>
                                      </p:tavLst>
                                    </p:anim>
                                    <p:anim calcmode="lin" valueType="num">
                                      <p:cBhvr>
                                        <p:cTn id="77" dur="1000" fill="hold"/>
                                        <p:tgtEl>
                                          <p:spTgt spid="8"/>
                                        </p:tgtEl>
                                        <p:attrNameLst>
                                          <p:attrName>ppt_y</p:attrName>
                                        </p:attrNameLst>
                                      </p:cBhvr>
                                      <p:tavLst>
                                        <p:tav tm="0">
                                          <p:val>
                                            <p:strVal val="#ppt_y"/>
                                          </p:val>
                                        </p:tav>
                                        <p:tav tm="100000">
                                          <p:val>
                                            <p:strVal val="#ppt_y"/>
                                          </p:val>
                                        </p:tav>
                                      </p:tavLst>
                                    </p:anim>
                                    <p:animEffect transition="in" filter="fade">
                                      <p:cBhvr>
                                        <p:cTn id="78" dur="1000"/>
                                        <p:tgtEl>
                                          <p:spTgt spid="8"/>
                                        </p:tgtEl>
                                      </p:cBhvr>
                                    </p:animEffect>
                                  </p:childTnLst>
                                </p:cTn>
                              </p:par>
                              <p:par>
                                <p:cTn id="79" presetID="48" presetClass="entr" presetSubtype="0" accel="5000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p:cTn id="81" dur="1000" fill="hold"/>
                                        <p:tgtEl>
                                          <p:spTgt spid="2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2" dur="1000" fill="hold"/>
                                        <p:tgtEl>
                                          <p:spTgt spid="29"/>
                                        </p:tgtEl>
                                        <p:attrNameLst>
                                          <p:attrName>ppt_x</p:attrName>
                                        </p:attrNameLst>
                                      </p:cBhvr>
                                      <p:tavLst>
                                        <p:tav tm="0">
                                          <p:val>
                                            <p:fltVal val="-1"/>
                                          </p:val>
                                        </p:tav>
                                        <p:tav tm="50000">
                                          <p:val>
                                            <p:fltVal val="0.95"/>
                                          </p:val>
                                        </p:tav>
                                        <p:tav tm="100000">
                                          <p:val>
                                            <p:strVal val="#ppt_x"/>
                                          </p:val>
                                        </p:tav>
                                      </p:tavLst>
                                    </p:anim>
                                    <p:anim calcmode="lin" valueType="num">
                                      <p:cBhvr>
                                        <p:cTn id="83" dur="1000" fill="hold"/>
                                        <p:tgtEl>
                                          <p:spTgt spid="29"/>
                                        </p:tgtEl>
                                        <p:attrNameLst>
                                          <p:attrName>ppt_y</p:attrName>
                                        </p:attrNameLst>
                                      </p:cBhvr>
                                      <p:tavLst>
                                        <p:tav tm="0">
                                          <p:val>
                                            <p:strVal val="#ppt_y"/>
                                          </p:val>
                                        </p:tav>
                                        <p:tav tm="100000">
                                          <p:val>
                                            <p:strVal val="#ppt_y"/>
                                          </p:val>
                                        </p:tav>
                                      </p:tavLst>
                                    </p:anim>
                                    <p:animEffect transition="in" filter="fade">
                                      <p:cBhvr>
                                        <p:cTn id="84" dur="1000"/>
                                        <p:tgtEl>
                                          <p:spTgt spid="29"/>
                                        </p:tgtEl>
                                      </p:cBhvr>
                                    </p:animEffect>
                                  </p:childTnLst>
                                </p:cTn>
                              </p:par>
                              <p:par>
                                <p:cTn id="85" presetID="48" presetClass="entr" presetSubtype="0" accel="50000" fill="hold" nodeType="with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p:cTn id="87" dur="1000" fill="hold"/>
                                        <p:tgtEl>
                                          <p:spTgt spid="2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8" dur="1000" fill="hold"/>
                                        <p:tgtEl>
                                          <p:spTgt spid="23"/>
                                        </p:tgtEl>
                                        <p:attrNameLst>
                                          <p:attrName>ppt_x</p:attrName>
                                        </p:attrNameLst>
                                      </p:cBhvr>
                                      <p:tavLst>
                                        <p:tav tm="0">
                                          <p:val>
                                            <p:fltVal val="-1"/>
                                          </p:val>
                                        </p:tav>
                                        <p:tav tm="50000">
                                          <p:val>
                                            <p:fltVal val="0.95"/>
                                          </p:val>
                                        </p:tav>
                                        <p:tav tm="100000">
                                          <p:val>
                                            <p:strVal val="#ppt_x"/>
                                          </p:val>
                                        </p:tav>
                                      </p:tavLst>
                                    </p:anim>
                                    <p:anim calcmode="lin" valueType="num">
                                      <p:cBhvr>
                                        <p:cTn id="89" dur="1000" fill="hold"/>
                                        <p:tgtEl>
                                          <p:spTgt spid="23"/>
                                        </p:tgtEl>
                                        <p:attrNameLst>
                                          <p:attrName>ppt_y</p:attrName>
                                        </p:attrNameLst>
                                      </p:cBhvr>
                                      <p:tavLst>
                                        <p:tav tm="0">
                                          <p:val>
                                            <p:strVal val="#ppt_y"/>
                                          </p:val>
                                        </p:tav>
                                        <p:tav tm="100000">
                                          <p:val>
                                            <p:strVal val="#ppt_y"/>
                                          </p:val>
                                        </p:tav>
                                      </p:tavLst>
                                    </p:anim>
                                    <p:animEffect transition="in" filter="fade">
                                      <p:cBhvr>
                                        <p:cTn id="90" dur="1000"/>
                                        <p:tgtEl>
                                          <p:spTgt spid="23"/>
                                        </p:tgtEl>
                                      </p:cBhvr>
                                    </p:animEffect>
                                  </p:childTnLst>
                                </p:cTn>
                              </p:par>
                            </p:childTnLst>
                          </p:cTn>
                        </p:par>
                      </p:childTnLst>
                    </p:cTn>
                  </p:par>
                  <p:par>
                    <p:cTn id="91" fill="hold">
                      <p:stCondLst>
                        <p:cond delay="indefinite"/>
                      </p:stCondLst>
                      <p:childTnLst>
                        <p:par>
                          <p:cTn id="92" fill="hold">
                            <p:stCondLst>
                              <p:cond delay="0"/>
                            </p:stCondLst>
                            <p:childTnLst>
                              <p:par>
                                <p:cTn id="93" presetID="48" presetClass="entr" presetSubtype="0" accel="50000" fill="hold" grpId="0" nodeType="clickEffect">
                                  <p:stCondLst>
                                    <p:cond delay="0"/>
                                  </p:stCondLst>
                                  <p:childTnLst>
                                    <p:set>
                                      <p:cBhvr>
                                        <p:cTn id="94" dur="1" fill="hold">
                                          <p:stCondLst>
                                            <p:cond delay="0"/>
                                          </p:stCondLst>
                                        </p:cTn>
                                        <p:tgtEl>
                                          <p:spTgt spid="9"/>
                                        </p:tgtEl>
                                        <p:attrNameLst>
                                          <p:attrName>style.visibility</p:attrName>
                                        </p:attrNameLst>
                                      </p:cBhvr>
                                      <p:to>
                                        <p:strVal val="visible"/>
                                      </p:to>
                                    </p:set>
                                    <p:anim calcmode="lin" valueType="num">
                                      <p:cBhvr>
                                        <p:cTn id="95" dur="1000" fill="hold"/>
                                        <p:tgtEl>
                                          <p:spTgt spid="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96" dur="1000" fill="hold"/>
                                        <p:tgtEl>
                                          <p:spTgt spid="9"/>
                                        </p:tgtEl>
                                        <p:attrNameLst>
                                          <p:attrName>ppt_x</p:attrName>
                                        </p:attrNameLst>
                                      </p:cBhvr>
                                      <p:tavLst>
                                        <p:tav tm="0">
                                          <p:val>
                                            <p:fltVal val="-1"/>
                                          </p:val>
                                        </p:tav>
                                        <p:tav tm="50000">
                                          <p:val>
                                            <p:fltVal val="0.95"/>
                                          </p:val>
                                        </p:tav>
                                        <p:tav tm="100000">
                                          <p:val>
                                            <p:strVal val="#ppt_x"/>
                                          </p:val>
                                        </p:tav>
                                      </p:tavLst>
                                    </p:anim>
                                    <p:anim calcmode="lin" valueType="num">
                                      <p:cBhvr>
                                        <p:cTn id="97" dur="1000" fill="hold"/>
                                        <p:tgtEl>
                                          <p:spTgt spid="9"/>
                                        </p:tgtEl>
                                        <p:attrNameLst>
                                          <p:attrName>ppt_y</p:attrName>
                                        </p:attrNameLst>
                                      </p:cBhvr>
                                      <p:tavLst>
                                        <p:tav tm="0">
                                          <p:val>
                                            <p:strVal val="#ppt_y"/>
                                          </p:val>
                                        </p:tav>
                                        <p:tav tm="100000">
                                          <p:val>
                                            <p:strVal val="#ppt_y"/>
                                          </p:val>
                                        </p:tav>
                                      </p:tavLst>
                                    </p:anim>
                                    <p:animEffect transition="in" filter="fade">
                                      <p:cBhvr>
                                        <p:cTn id="98" dur="1000"/>
                                        <p:tgtEl>
                                          <p:spTgt spid="9"/>
                                        </p:tgtEl>
                                      </p:cBhvr>
                                    </p:animEffect>
                                  </p:childTnLst>
                                </p:cTn>
                              </p:par>
                              <p:par>
                                <p:cTn id="99" presetID="48" presetClass="entr" presetSubtype="0" accel="50000" fill="hold" nodeType="withEffect">
                                  <p:stCondLst>
                                    <p:cond delay="0"/>
                                  </p:stCondLst>
                                  <p:childTnLst>
                                    <p:set>
                                      <p:cBhvr>
                                        <p:cTn id="100" dur="1" fill="hold">
                                          <p:stCondLst>
                                            <p:cond delay="0"/>
                                          </p:stCondLst>
                                        </p:cTn>
                                        <p:tgtEl>
                                          <p:spTgt spid="25"/>
                                        </p:tgtEl>
                                        <p:attrNameLst>
                                          <p:attrName>style.visibility</p:attrName>
                                        </p:attrNameLst>
                                      </p:cBhvr>
                                      <p:to>
                                        <p:strVal val="visible"/>
                                      </p:to>
                                    </p:set>
                                    <p:anim calcmode="lin" valueType="num">
                                      <p:cBhvr>
                                        <p:cTn id="101" dur="1000" fill="hold"/>
                                        <p:tgtEl>
                                          <p:spTgt spid="2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02" dur="1000" fill="hold"/>
                                        <p:tgtEl>
                                          <p:spTgt spid="25"/>
                                        </p:tgtEl>
                                        <p:attrNameLst>
                                          <p:attrName>ppt_x</p:attrName>
                                        </p:attrNameLst>
                                      </p:cBhvr>
                                      <p:tavLst>
                                        <p:tav tm="0">
                                          <p:val>
                                            <p:fltVal val="-1"/>
                                          </p:val>
                                        </p:tav>
                                        <p:tav tm="50000">
                                          <p:val>
                                            <p:fltVal val="0.95"/>
                                          </p:val>
                                        </p:tav>
                                        <p:tav tm="100000">
                                          <p:val>
                                            <p:strVal val="#ppt_x"/>
                                          </p:val>
                                        </p:tav>
                                      </p:tavLst>
                                    </p:anim>
                                    <p:anim calcmode="lin" valueType="num">
                                      <p:cBhvr>
                                        <p:cTn id="103" dur="1000" fill="hold"/>
                                        <p:tgtEl>
                                          <p:spTgt spid="25"/>
                                        </p:tgtEl>
                                        <p:attrNameLst>
                                          <p:attrName>ppt_y</p:attrName>
                                        </p:attrNameLst>
                                      </p:cBhvr>
                                      <p:tavLst>
                                        <p:tav tm="0">
                                          <p:val>
                                            <p:strVal val="#ppt_y"/>
                                          </p:val>
                                        </p:tav>
                                        <p:tav tm="100000">
                                          <p:val>
                                            <p:strVal val="#ppt_y"/>
                                          </p:val>
                                        </p:tav>
                                      </p:tavLst>
                                    </p:anim>
                                    <p:animEffect transition="in" filter="fade">
                                      <p:cBhvr>
                                        <p:cTn id="104" dur="1000"/>
                                        <p:tgtEl>
                                          <p:spTgt spid="25"/>
                                        </p:tgtEl>
                                      </p:cBhvr>
                                    </p:animEffect>
                                  </p:childTnLst>
                                </p:cTn>
                              </p:par>
                            </p:childTnLst>
                          </p:cTn>
                        </p:par>
                      </p:childTnLst>
                    </p:cTn>
                  </p:par>
                  <p:par>
                    <p:cTn id="105" fill="hold">
                      <p:stCondLst>
                        <p:cond delay="indefinite"/>
                      </p:stCondLst>
                      <p:childTnLst>
                        <p:par>
                          <p:cTn id="106" fill="hold">
                            <p:stCondLst>
                              <p:cond delay="0"/>
                            </p:stCondLst>
                            <p:childTnLst>
                              <p:par>
                                <p:cTn id="107" presetID="48" presetClass="entr" presetSubtype="0" accel="50000"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1000" fill="hold"/>
                                        <p:tgtEl>
                                          <p:spTgt spid="1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0" dur="1000" fill="hold"/>
                                        <p:tgtEl>
                                          <p:spTgt spid="10"/>
                                        </p:tgtEl>
                                        <p:attrNameLst>
                                          <p:attrName>ppt_x</p:attrName>
                                        </p:attrNameLst>
                                      </p:cBhvr>
                                      <p:tavLst>
                                        <p:tav tm="0">
                                          <p:val>
                                            <p:fltVal val="-1"/>
                                          </p:val>
                                        </p:tav>
                                        <p:tav tm="50000">
                                          <p:val>
                                            <p:fltVal val="0.95"/>
                                          </p:val>
                                        </p:tav>
                                        <p:tav tm="100000">
                                          <p:val>
                                            <p:strVal val="#ppt_x"/>
                                          </p:val>
                                        </p:tav>
                                      </p:tavLst>
                                    </p:anim>
                                    <p:anim calcmode="lin" valueType="num">
                                      <p:cBhvr>
                                        <p:cTn id="111" dur="1000" fill="hold"/>
                                        <p:tgtEl>
                                          <p:spTgt spid="10"/>
                                        </p:tgtEl>
                                        <p:attrNameLst>
                                          <p:attrName>ppt_y</p:attrName>
                                        </p:attrNameLst>
                                      </p:cBhvr>
                                      <p:tavLst>
                                        <p:tav tm="0">
                                          <p:val>
                                            <p:strVal val="#ppt_y"/>
                                          </p:val>
                                        </p:tav>
                                        <p:tav tm="100000">
                                          <p:val>
                                            <p:strVal val="#ppt_y"/>
                                          </p:val>
                                        </p:tav>
                                      </p:tavLst>
                                    </p:anim>
                                    <p:animEffect transition="in" filter="fade">
                                      <p:cBhvr>
                                        <p:cTn id="112" dur="1000"/>
                                        <p:tgtEl>
                                          <p:spTgt spid="10"/>
                                        </p:tgtEl>
                                      </p:cBhvr>
                                    </p:animEffect>
                                  </p:childTnLst>
                                </p:cTn>
                              </p:par>
                              <p:par>
                                <p:cTn id="113" presetID="48" presetClass="entr" presetSubtype="0" accel="50000" fill="hold" nodeType="withEffect">
                                  <p:stCondLst>
                                    <p:cond delay="0"/>
                                  </p:stCondLst>
                                  <p:childTnLst>
                                    <p:set>
                                      <p:cBhvr>
                                        <p:cTn id="114" dur="1" fill="hold">
                                          <p:stCondLst>
                                            <p:cond delay="0"/>
                                          </p:stCondLst>
                                        </p:cTn>
                                        <p:tgtEl>
                                          <p:spTgt spid="27"/>
                                        </p:tgtEl>
                                        <p:attrNameLst>
                                          <p:attrName>style.visibility</p:attrName>
                                        </p:attrNameLst>
                                      </p:cBhvr>
                                      <p:to>
                                        <p:strVal val="visible"/>
                                      </p:to>
                                    </p:set>
                                    <p:anim calcmode="lin" valueType="num">
                                      <p:cBhvr>
                                        <p:cTn id="115" dur="1000" fill="hold"/>
                                        <p:tgtEl>
                                          <p:spTgt spid="2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6" dur="1000" fill="hold"/>
                                        <p:tgtEl>
                                          <p:spTgt spid="27"/>
                                        </p:tgtEl>
                                        <p:attrNameLst>
                                          <p:attrName>ppt_x</p:attrName>
                                        </p:attrNameLst>
                                      </p:cBhvr>
                                      <p:tavLst>
                                        <p:tav tm="0">
                                          <p:val>
                                            <p:fltVal val="-1"/>
                                          </p:val>
                                        </p:tav>
                                        <p:tav tm="50000">
                                          <p:val>
                                            <p:fltVal val="0.95"/>
                                          </p:val>
                                        </p:tav>
                                        <p:tav tm="100000">
                                          <p:val>
                                            <p:strVal val="#ppt_x"/>
                                          </p:val>
                                        </p:tav>
                                      </p:tavLst>
                                    </p:anim>
                                    <p:anim calcmode="lin" valueType="num">
                                      <p:cBhvr>
                                        <p:cTn id="117" dur="1000" fill="hold"/>
                                        <p:tgtEl>
                                          <p:spTgt spid="27"/>
                                        </p:tgtEl>
                                        <p:attrNameLst>
                                          <p:attrName>ppt_y</p:attrName>
                                        </p:attrNameLst>
                                      </p:cBhvr>
                                      <p:tavLst>
                                        <p:tav tm="0">
                                          <p:val>
                                            <p:strVal val="#ppt_y"/>
                                          </p:val>
                                        </p:tav>
                                        <p:tav tm="100000">
                                          <p:val>
                                            <p:strVal val="#ppt_y"/>
                                          </p:val>
                                        </p:tav>
                                      </p:tavLst>
                                    </p:anim>
                                    <p:animEffect transition="in" filter="fade">
                                      <p:cBhvr>
                                        <p:cTn id="118" dur="1000"/>
                                        <p:tgtEl>
                                          <p:spTgt spid="27"/>
                                        </p:tgtEl>
                                      </p:cBhvr>
                                    </p:animEffect>
                                  </p:childTnLst>
                                </p:cTn>
                              </p:par>
                            </p:childTnLst>
                          </p:cTn>
                        </p:par>
                      </p:childTnLst>
                    </p:cTn>
                  </p:par>
                  <p:par>
                    <p:cTn id="119" fill="hold">
                      <p:stCondLst>
                        <p:cond delay="indefinite"/>
                      </p:stCondLst>
                      <p:childTnLst>
                        <p:par>
                          <p:cTn id="120" fill="hold">
                            <p:stCondLst>
                              <p:cond delay="0"/>
                            </p:stCondLst>
                            <p:childTnLst>
                              <p:par>
                                <p:cTn id="121" presetID="55" presetClass="entr" presetSubtype="0" fill="hold" grpId="0" nodeType="clickEffect">
                                  <p:stCondLst>
                                    <p:cond delay="0"/>
                                  </p:stCondLst>
                                  <p:childTnLst>
                                    <p:set>
                                      <p:cBhvr>
                                        <p:cTn id="122" dur="1" fill="hold">
                                          <p:stCondLst>
                                            <p:cond delay="0"/>
                                          </p:stCondLst>
                                        </p:cTn>
                                        <p:tgtEl>
                                          <p:spTgt spid="31"/>
                                        </p:tgtEl>
                                        <p:attrNameLst>
                                          <p:attrName>style.visibility</p:attrName>
                                        </p:attrNameLst>
                                      </p:cBhvr>
                                      <p:to>
                                        <p:strVal val="visible"/>
                                      </p:to>
                                    </p:set>
                                    <p:anim calcmode="lin" valueType="num">
                                      <p:cBhvr>
                                        <p:cTn id="123" dur="1000" fill="hold"/>
                                        <p:tgtEl>
                                          <p:spTgt spid="31"/>
                                        </p:tgtEl>
                                        <p:attrNameLst>
                                          <p:attrName>ppt_w</p:attrName>
                                        </p:attrNameLst>
                                      </p:cBhvr>
                                      <p:tavLst>
                                        <p:tav tm="0">
                                          <p:val>
                                            <p:strVal val="#ppt_w*0.70"/>
                                          </p:val>
                                        </p:tav>
                                        <p:tav tm="100000">
                                          <p:val>
                                            <p:strVal val="#ppt_w"/>
                                          </p:val>
                                        </p:tav>
                                      </p:tavLst>
                                    </p:anim>
                                    <p:anim calcmode="lin" valueType="num">
                                      <p:cBhvr>
                                        <p:cTn id="124" dur="1000" fill="hold"/>
                                        <p:tgtEl>
                                          <p:spTgt spid="31"/>
                                        </p:tgtEl>
                                        <p:attrNameLst>
                                          <p:attrName>ppt_h</p:attrName>
                                        </p:attrNameLst>
                                      </p:cBhvr>
                                      <p:tavLst>
                                        <p:tav tm="0">
                                          <p:val>
                                            <p:strVal val="#ppt_h"/>
                                          </p:val>
                                        </p:tav>
                                        <p:tav tm="100000">
                                          <p:val>
                                            <p:strVal val="#ppt_h"/>
                                          </p:val>
                                        </p:tav>
                                      </p:tavLst>
                                    </p:anim>
                                    <p:animEffect transition="in" filter="fade">
                                      <p:cBhvr>
                                        <p:cTn id="125"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 grpId="0" animBg="1"/>
      <p:bldP spid="12" grpId="0" animBg="1"/>
      <p:bldP spid="13" grpId="0" animBg="1"/>
      <p:bldP spid="7" grpId="0" animBg="1"/>
      <p:bldP spid="8" grpId="0" animBg="1"/>
      <p:bldP spid="9" grpId="0" animBg="1"/>
      <p:bldP spid="10" grpId="0" animBg="1"/>
      <p:bldP spid="3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7410" name="Titre 1"/>
          <p:cNvSpPr>
            <a:spLocks noGrp="1"/>
          </p:cNvSpPr>
          <p:nvPr>
            <p:ph type="ctrTitle"/>
          </p:nvPr>
        </p:nvSpPr>
        <p:spPr>
          <a:xfrm>
            <a:off x="742950" y="1655763"/>
            <a:ext cx="8420100" cy="915987"/>
          </a:xfrm>
        </p:spPr>
        <p:txBody>
          <a:bodyPr/>
          <a:lstStyle/>
          <a:p>
            <a:pPr eaLnBrk="1" hangingPunct="1"/>
            <a:r>
              <a:rPr lang="en-AU" sz="3200" dirty="0">
                <a:solidFill>
                  <a:schemeClr val="bg1"/>
                </a:solidFill>
              </a:rPr>
              <a:t>Thank you for your attention!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withEffect">
                                  <p:stCondLst>
                                    <p:cond delay="0"/>
                                  </p:stCondLst>
                                  <p:iterate type="lt">
                                    <p:tmPct val="10000"/>
                                  </p:iterate>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anim calcmode="lin" valueType="num">
                                      <p:cBhvr>
                                        <p:cTn id="8" dur="500" fill="hold"/>
                                        <p:tgtEl>
                                          <p:spTgt spid="17410"/>
                                        </p:tgtEl>
                                        <p:attrNameLst>
                                          <p:attrName>ppt_x</p:attrName>
                                        </p:attrNameLst>
                                      </p:cBhvr>
                                      <p:tavLst>
                                        <p:tav tm="0">
                                          <p:val>
                                            <p:strVal val="#ppt_x-.1"/>
                                          </p:val>
                                        </p:tav>
                                        <p:tav tm="100000">
                                          <p:val>
                                            <p:strVal val="#ppt_x"/>
                                          </p:val>
                                        </p:tav>
                                      </p:tavLst>
                                    </p:anim>
                                    <p:anim calcmode="lin" valueType="num">
                                      <p:cBhvr>
                                        <p:cTn id="9" dur="500" fill="hold"/>
                                        <p:tgtEl>
                                          <p:spTgt spid="174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aphicFrame>
        <p:nvGraphicFramePr>
          <p:cNvPr id="5" name="Symbol zastępczy zawartości 4"/>
          <p:cNvGraphicFramePr>
            <a:graphicFrameLocks noGrp="1"/>
          </p:cNvGraphicFramePr>
          <p:nvPr>
            <p:ph idx="1"/>
            <p:extLst>
              <p:ext uri="{D42A27DB-BD31-4B8C-83A1-F6EECF244321}">
                <p14:modId xmlns:p14="http://schemas.microsoft.com/office/powerpoint/2010/main" val="4271622281"/>
              </p:ext>
            </p:extLst>
          </p:nvPr>
        </p:nvGraphicFramePr>
        <p:xfrm>
          <a:off x="1054104" y="2000240"/>
          <a:ext cx="6256350" cy="3452827"/>
        </p:xfrm>
        <a:graphic>
          <a:graphicData uri="http://schemas.openxmlformats.org/drawingml/2006/table">
            <a:tbl>
              <a:tblPr firstRow="1" bandRow="1">
                <a:tableStyleId>{F5AB1C69-6EDB-4FF4-983F-18BD219EF322}</a:tableStyleId>
              </a:tblPr>
              <a:tblGrid>
                <a:gridCol w="1251270">
                  <a:extLst>
                    <a:ext uri="{9D8B030D-6E8A-4147-A177-3AD203B41FA5}">
                      <a16:colId xmlns:a16="http://schemas.microsoft.com/office/drawing/2014/main" val="20000"/>
                    </a:ext>
                  </a:extLst>
                </a:gridCol>
                <a:gridCol w="1251270">
                  <a:extLst>
                    <a:ext uri="{9D8B030D-6E8A-4147-A177-3AD203B41FA5}">
                      <a16:colId xmlns:a16="http://schemas.microsoft.com/office/drawing/2014/main" val="20001"/>
                    </a:ext>
                  </a:extLst>
                </a:gridCol>
                <a:gridCol w="1251270">
                  <a:extLst>
                    <a:ext uri="{9D8B030D-6E8A-4147-A177-3AD203B41FA5}">
                      <a16:colId xmlns:a16="http://schemas.microsoft.com/office/drawing/2014/main" val="20002"/>
                    </a:ext>
                  </a:extLst>
                </a:gridCol>
                <a:gridCol w="1225206">
                  <a:extLst>
                    <a:ext uri="{9D8B030D-6E8A-4147-A177-3AD203B41FA5}">
                      <a16:colId xmlns:a16="http://schemas.microsoft.com/office/drawing/2014/main" val="20003"/>
                    </a:ext>
                  </a:extLst>
                </a:gridCol>
                <a:gridCol w="1277334">
                  <a:extLst>
                    <a:ext uri="{9D8B030D-6E8A-4147-A177-3AD203B41FA5}">
                      <a16:colId xmlns:a16="http://schemas.microsoft.com/office/drawing/2014/main" val="20004"/>
                    </a:ext>
                  </a:extLst>
                </a:gridCol>
              </a:tblGrid>
              <a:tr h="493261">
                <a:tc>
                  <a:txBody>
                    <a:bodyPr/>
                    <a:lstStyle/>
                    <a:p>
                      <a:pPr algn="ctr"/>
                      <a:r>
                        <a:rPr lang="en-US" dirty="0"/>
                        <a:t>Protocol</a:t>
                      </a:r>
                      <a:endParaRPr lang="pl-PL" dirty="0"/>
                    </a:p>
                  </a:txBody>
                  <a:tcPr/>
                </a:tc>
                <a:tc>
                  <a:txBody>
                    <a:bodyPr/>
                    <a:lstStyle/>
                    <a:p>
                      <a:pPr algn="ctr"/>
                      <a:r>
                        <a:rPr lang="en-US" dirty="0"/>
                        <a:t>Length</a:t>
                      </a:r>
                      <a:endParaRPr lang="pl-PL" dirty="0"/>
                    </a:p>
                  </a:txBody>
                  <a:tcPr/>
                </a:tc>
                <a:tc>
                  <a:txBody>
                    <a:bodyPr/>
                    <a:lstStyle/>
                    <a:p>
                      <a:pPr algn="ctr"/>
                      <a:r>
                        <a:rPr lang="en-US" dirty="0"/>
                        <a:t>Network</a:t>
                      </a:r>
                      <a:endParaRPr lang="pl-PL" dirty="0"/>
                    </a:p>
                  </a:txBody>
                  <a:tcPr/>
                </a:tc>
                <a:tc>
                  <a:txBody>
                    <a:bodyPr/>
                    <a:lstStyle/>
                    <a:p>
                      <a:pPr algn="ctr"/>
                      <a:r>
                        <a:rPr lang="en-US" dirty="0"/>
                        <a:t>Interface</a:t>
                      </a:r>
                      <a:endParaRPr lang="pl-PL" dirty="0"/>
                    </a:p>
                  </a:txBody>
                  <a:tcPr/>
                </a:tc>
                <a:tc>
                  <a:txBody>
                    <a:bodyPr/>
                    <a:lstStyle/>
                    <a:p>
                      <a:pPr algn="ctr"/>
                      <a:r>
                        <a:rPr lang="en-US" dirty="0"/>
                        <a:t>Checked</a:t>
                      </a:r>
                      <a:endParaRPr lang="pl-PL" dirty="0"/>
                    </a:p>
                  </a:txBody>
                  <a:tcPr/>
                </a:tc>
                <a:extLst>
                  <a:ext uri="{0D108BD9-81ED-4DB2-BD59-A6C34878D82A}">
                    <a16:rowId xmlns:a16="http://schemas.microsoft.com/office/drawing/2014/main" val="10000"/>
                  </a:ext>
                </a:extLst>
              </a:tr>
              <a:tr h="493261">
                <a:tc>
                  <a:txBody>
                    <a:bodyPr/>
                    <a:lstStyle/>
                    <a:p>
                      <a:pPr algn="ctr"/>
                      <a:r>
                        <a:rPr lang="en-US" dirty="0"/>
                        <a:t>HTTP</a:t>
                      </a:r>
                      <a:endParaRPr lang="pl-PL" dirty="0"/>
                    </a:p>
                  </a:txBody>
                  <a:tcPr/>
                </a:tc>
                <a:tc>
                  <a:txBody>
                    <a:bodyPr/>
                    <a:lstStyle/>
                    <a:p>
                      <a:pPr algn="ctr"/>
                      <a:r>
                        <a:rPr lang="pl-PL" dirty="0"/>
                        <a:t>1472</a:t>
                      </a:r>
                    </a:p>
                  </a:txBody>
                  <a:tcPr/>
                </a:tc>
                <a:tc>
                  <a:txBody>
                    <a:bodyPr/>
                    <a:lstStyle/>
                    <a:p>
                      <a:pPr algn="ctr"/>
                      <a:r>
                        <a:rPr lang="en-US" dirty="0"/>
                        <a:t>INT</a:t>
                      </a:r>
                      <a:endParaRPr lang="pl-PL" dirty="0"/>
                    </a:p>
                  </a:txBody>
                  <a:tcPr/>
                </a:tc>
                <a:tc>
                  <a:txBody>
                    <a:bodyPr/>
                    <a:lstStyle/>
                    <a:p>
                      <a:pPr algn="ctr"/>
                      <a:r>
                        <a:rPr lang="en-US" dirty="0"/>
                        <a:t>eth0</a:t>
                      </a:r>
                      <a:endParaRPr lang="pl-PL" dirty="0"/>
                    </a:p>
                  </a:txBody>
                  <a:tcPr/>
                </a:tc>
                <a:tc>
                  <a:txBody>
                    <a:bodyPr/>
                    <a:lstStyle/>
                    <a:p>
                      <a:pPr algn="ctr"/>
                      <a:r>
                        <a:rPr lang="en-US" dirty="0"/>
                        <a:t>YES</a:t>
                      </a:r>
                      <a:endParaRPr lang="pl-PL" dirty="0"/>
                    </a:p>
                  </a:txBody>
                  <a:tcPr/>
                </a:tc>
                <a:extLst>
                  <a:ext uri="{0D108BD9-81ED-4DB2-BD59-A6C34878D82A}">
                    <a16:rowId xmlns:a16="http://schemas.microsoft.com/office/drawing/2014/main" val="10001"/>
                  </a:ext>
                </a:extLst>
              </a:tr>
              <a:tr h="493261">
                <a:tc>
                  <a:txBody>
                    <a:bodyPr/>
                    <a:lstStyle/>
                    <a:p>
                      <a:pPr algn="ctr"/>
                      <a:r>
                        <a:rPr lang="en-US" dirty="0"/>
                        <a:t>HTTP</a:t>
                      </a:r>
                      <a:endParaRPr lang="pl-PL" dirty="0"/>
                    </a:p>
                  </a:txBody>
                  <a:tcPr/>
                </a:tc>
                <a:tc>
                  <a:txBody>
                    <a:bodyPr/>
                    <a:lstStyle/>
                    <a:p>
                      <a:pPr algn="ctr"/>
                      <a:r>
                        <a:rPr lang="pl-PL" dirty="0"/>
                        <a:t>1431</a:t>
                      </a:r>
                    </a:p>
                  </a:txBody>
                  <a:tcPr/>
                </a:tc>
                <a:tc>
                  <a:txBody>
                    <a:bodyPr/>
                    <a:lstStyle/>
                    <a:p>
                      <a:pPr algn="ctr"/>
                      <a:r>
                        <a:rPr lang="en-US" dirty="0"/>
                        <a:t>INT</a:t>
                      </a:r>
                      <a:endParaRPr lang="pl-PL" dirty="0"/>
                    </a:p>
                  </a:txBody>
                  <a:tcPr/>
                </a:tc>
                <a:tc>
                  <a:txBody>
                    <a:bodyPr/>
                    <a:lstStyle/>
                    <a:p>
                      <a:pPr algn="ctr"/>
                      <a:r>
                        <a:rPr lang="en-US" dirty="0"/>
                        <a:t>eth0</a:t>
                      </a:r>
                      <a:endParaRPr lang="pl-PL" dirty="0"/>
                    </a:p>
                  </a:txBody>
                  <a:tcPr/>
                </a:tc>
                <a:tc>
                  <a:txBody>
                    <a:bodyPr/>
                    <a:lstStyle/>
                    <a:p>
                      <a:pPr algn="ctr"/>
                      <a:r>
                        <a:rPr lang="en-US" dirty="0"/>
                        <a:t>YES</a:t>
                      </a:r>
                      <a:endParaRPr lang="pl-PL" dirty="0"/>
                    </a:p>
                  </a:txBody>
                  <a:tcPr/>
                </a:tc>
                <a:extLst>
                  <a:ext uri="{0D108BD9-81ED-4DB2-BD59-A6C34878D82A}">
                    <a16:rowId xmlns:a16="http://schemas.microsoft.com/office/drawing/2014/main" val="10002"/>
                  </a:ext>
                </a:extLst>
              </a:tr>
              <a:tr h="493261">
                <a:tc>
                  <a:txBody>
                    <a:bodyPr/>
                    <a:lstStyle/>
                    <a:p>
                      <a:pPr algn="ctr"/>
                      <a:r>
                        <a:rPr lang="en-US" dirty="0"/>
                        <a:t>SMTP</a:t>
                      </a:r>
                      <a:endParaRPr lang="pl-PL" dirty="0"/>
                    </a:p>
                  </a:txBody>
                  <a:tcPr/>
                </a:tc>
                <a:tc>
                  <a:txBody>
                    <a:bodyPr/>
                    <a:lstStyle/>
                    <a:p>
                      <a:pPr algn="ctr"/>
                      <a:r>
                        <a:rPr lang="pl-PL" dirty="0"/>
                        <a:t>1472</a:t>
                      </a:r>
                    </a:p>
                  </a:txBody>
                  <a:tcPr/>
                </a:tc>
                <a:tc>
                  <a:txBody>
                    <a:bodyPr/>
                    <a:lstStyle/>
                    <a:p>
                      <a:pPr algn="ctr"/>
                      <a:r>
                        <a:rPr lang="en-US" dirty="0"/>
                        <a:t>EXT</a:t>
                      </a:r>
                      <a:endParaRPr lang="pl-PL" dirty="0"/>
                    </a:p>
                  </a:txBody>
                  <a:tcPr/>
                </a:tc>
                <a:tc>
                  <a:txBody>
                    <a:bodyPr/>
                    <a:lstStyle/>
                    <a:p>
                      <a:pPr algn="ctr"/>
                      <a:r>
                        <a:rPr lang="pl-PL" dirty="0"/>
                        <a:t>e</a:t>
                      </a:r>
                      <a:r>
                        <a:rPr lang="en-US" dirty="0"/>
                        <a:t>th2</a:t>
                      </a:r>
                      <a:endParaRPr lang="pl-PL" dirty="0"/>
                    </a:p>
                  </a:txBody>
                  <a:tcPr/>
                </a:tc>
                <a:tc>
                  <a:txBody>
                    <a:bodyPr/>
                    <a:lstStyle/>
                    <a:p>
                      <a:pPr algn="ctr"/>
                      <a:r>
                        <a:rPr lang="en-US" dirty="0"/>
                        <a:t>YES</a:t>
                      </a:r>
                      <a:endParaRPr lang="pl-PL" dirty="0"/>
                    </a:p>
                  </a:txBody>
                  <a:tcPr/>
                </a:tc>
                <a:extLst>
                  <a:ext uri="{0D108BD9-81ED-4DB2-BD59-A6C34878D82A}">
                    <a16:rowId xmlns:a16="http://schemas.microsoft.com/office/drawing/2014/main" val="10003"/>
                  </a:ext>
                </a:extLst>
              </a:tr>
              <a:tr h="493261">
                <a:tc>
                  <a:txBody>
                    <a:bodyPr/>
                    <a:lstStyle/>
                    <a:p>
                      <a:pPr algn="ctr"/>
                      <a:r>
                        <a:rPr lang="en-US" dirty="0"/>
                        <a:t>HTTP</a:t>
                      </a:r>
                      <a:endParaRPr lang="pl-PL" dirty="0"/>
                    </a:p>
                  </a:txBody>
                  <a:tcPr/>
                </a:tc>
                <a:tc>
                  <a:txBody>
                    <a:bodyPr/>
                    <a:lstStyle/>
                    <a:p>
                      <a:pPr algn="ctr"/>
                      <a:r>
                        <a:rPr lang="pl-PL" dirty="0"/>
                        <a:t>1465</a:t>
                      </a:r>
                    </a:p>
                  </a:txBody>
                  <a:tcPr/>
                </a:tc>
                <a:tc>
                  <a:txBody>
                    <a:bodyPr/>
                    <a:lstStyle/>
                    <a:p>
                      <a:pPr algn="ctr"/>
                      <a:r>
                        <a:rPr lang="en-US" dirty="0"/>
                        <a:t>INY</a:t>
                      </a:r>
                      <a:endParaRPr lang="pl-PL" dirty="0"/>
                    </a:p>
                  </a:txBody>
                  <a:tcPr/>
                </a:tc>
                <a:tc>
                  <a:txBody>
                    <a:bodyPr/>
                    <a:lstStyle/>
                    <a:p>
                      <a:pPr algn="ctr"/>
                      <a:r>
                        <a:rPr lang="pl-PL" dirty="0"/>
                        <a:t>e</a:t>
                      </a:r>
                      <a:r>
                        <a:rPr lang="en-US" dirty="0"/>
                        <a:t>th0</a:t>
                      </a:r>
                      <a:endParaRPr lang="pl-PL" dirty="0"/>
                    </a:p>
                  </a:txBody>
                  <a:tcPr/>
                </a:tc>
                <a:tc>
                  <a:txBody>
                    <a:bodyPr/>
                    <a:lstStyle/>
                    <a:p>
                      <a:pPr algn="ctr"/>
                      <a:r>
                        <a:rPr lang="en-US" dirty="0"/>
                        <a:t>NO</a:t>
                      </a:r>
                      <a:endParaRPr lang="pl-PL" dirty="0"/>
                    </a:p>
                  </a:txBody>
                  <a:tcPr/>
                </a:tc>
                <a:extLst>
                  <a:ext uri="{0D108BD9-81ED-4DB2-BD59-A6C34878D82A}">
                    <a16:rowId xmlns:a16="http://schemas.microsoft.com/office/drawing/2014/main" val="10004"/>
                  </a:ext>
                </a:extLst>
              </a:tr>
              <a:tr h="493261">
                <a:tc>
                  <a:txBody>
                    <a:bodyPr/>
                    <a:lstStyle/>
                    <a:p>
                      <a:pPr algn="ctr"/>
                      <a:r>
                        <a:rPr lang="en-US" dirty="0"/>
                        <a:t>SSH</a:t>
                      </a:r>
                      <a:endParaRPr lang="pl-PL" dirty="0"/>
                    </a:p>
                  </a:txBody>
                  <a:tcPr/>
                </a:tc>
                <a:tc>
                  <a:txBody>
                    <a:bodyPr/>
                    <a:lstStyle/>
                    <a:p>
                      <a:pPr algn="ctr"/>
                      <a:r>
                        <a:rPr lang="pl-PL" dirty="0"/>
                        <a:t>1492</a:t>
                      </a:r>
                    </a:p>
                  </a:txBody>
                  <a:tcPr/>
                </a:tc>
                <a:tc>
                  <a:txBody>
                    <a:bodyPr/>
                    <a:lstStyle/>
                    <a:p>
                      <a:pPr algn="ctr"/>
                      <a:r>
                        <a:rPr lang="en-US" dirty="0"/>
                        <a:t>EXT</a:t>
                      </a:r>
                      <a:endParaRPr lang="pl-PL" dirty="0"/>
                    </a:p>
                  </a:txBody>
                  <a:tcPr/>
                </a:tc>
                <a:tc>
                  <a:txBody>
                    <a:bodyPr/>
                    <a:lstStyle/>
                    <a:p>
                      <a:pPr algn="ctr"/>
                      <a:r>
                        <a:rPr lang="pl-PL" dirty="0"/>
                        <a:t>e</a:t>
                      </a:r>
                      <a:r>
                        <a:rPr lang="en-US" dirty="0"/>
                        <a:t>th2</a:t>
                      </a:r>
                      <a:endParaRPr lang="pl-PL" dirty="0"/>
                    </a:p>
                  </a:txBody>
                  <a:tcPr/>
                </a:tc>
                <a:tc>
                  <a:txBody>
                    <a:bodyPr/>
                    <a:lstStyle/>
                    <a:p>
                      <a:pPr algn="ctr"/>
                      <a:r>
                        <a:rPr lang="en-US" dirty="0"/>
                        <a:t>YES</a:t>
                      </a:r>
                      <a:endParaRPr lang="pl-PL" dirty="0"/>
                    </a:p>
                  </a:txBody>
                  <a:tcPr/>
                </a:tc>
                <a:extLst>
                  <a:ext uri="{0D108BD9-81ED-4DB2-BD59-A6C34878D82A}">
                    <a16:rowId xmlns:a16="http://schemas.microsoft.com/office/drawing/2014/main" val="10005"/>
                  </a:ext>
                </a:extLst>
              </a:tr>
              <a:tr h="493261">
                <a:tc>
                  <a:txBody>
                    <a:bodyPr/>
                    <a:lstStyle/>
                    <a:p>
                      <a:pPr algn="ctr"/>
                      <a:r>
                        <a:rPr lang="en-US" dirty="0"/>
                        <a:t>SMTP</a:t>
                      </a:r>
                      <a:endParaRPr lang="pl-PL" dirty="0"/>
                    </a:p>
                  </a:txBody>
                  <a:tcPr/>
                </a:tc>
                <a:tc>
                  <a:txBody>
                    <a:bodyPr/>
                    <a:lstStyle/>
                    <a:p>
                      <a:pPr algn="ctr"/>
                      <a:r>
                        <a:rPr lang="pl-PL" dirty="0"/>
                        <a:t>1467</a:t>
                      </a:r>
                    </a:p>
                  </a:txBody>
                  <a:tcPr/>
                </a:tc>
                <a:tc>
                  <a:txBody>
                    <a:bodyPr/>
                    <a:lstStyle/>
                    <a:p>
                      <a:pPr algn="ctr"/>
                      <a:r>
                        <a:rPr lang="en-US" dirty="0"/>
                        <a:t>EXT</a:t>
                      </a:r>
                      <a:endParaRPr lang="pl-PL" dirty="0"/>
                    </a:p>
                  </a:txBody>
                  <a:tcPr/>
                </a:tc>
                <a:tc>
                  <a:txBody>
                    <a:bodyPr/>
                    <a:lstStyle/>
                    <a:p>
                      <a:pPr algn="ctr"/>
                      <a:r>
                        <a:rPr lang="en-US" dirty="0"/>
                        <a:t>eth1</a:t>
                      </a:r>
                      <a:endParaRPr lang="pl-PL" dirty="0"/>
                    </a:p>
                  </a:txBody>
                  <a:tcPr/>
                </a:tc>
                <a:tc>
                  <a:txBody>
                    <a:bodyPr/>
                    <a:lstStyle/>
                    <a:p>
                      <a:pPr algn="ctr"/>
                      <a:r>
                        <a:rPr lang="en-US" dirty="0"/>
                        <a:t>NO</a:t>
                      </a:r>
                      <a:endParaRPr lang="pl-PL" dirty="0"/>
                    </a:p>
                  </a:txBody>
                  <a:tcPr/>
                </a:tc>
                <a:extLst>
                  <a:ext uri="{0D108BD9-81ED-4DB2-BD59-A6C34878D82A}">
                    <a16:rowId xmlns:a16="http://schemas.microsoft.com/office/drawing/2014/main" val="10006"/>
                  </a:ext>
                </a:extLst>
              </a:tr>
            </a:tbl>
          </a:graphicData>
        </a:graphic>
      </p:graphicFrame>
      <p:sp>
        <p:nvSpPr>
          <p:cNvPr id="6" name="Objaśnienie ze strzałką w górę 5"/>
          <p:cNvSpPr/>
          <p:nvPr/>
        </p:nvSpPr>
        <p:spPr>
          <a:xfrm>
            <a:off x="1881166" y="2500306"/>
            <a:ext cx="4572032" cy="2047899"/>
          </a:xfrm>
          <a:prstGeom prst="upArrowCallout">
            <a:avLst/>
          </a:prstGeom>
          <a:solidFill>
            <a:srgbClr val="C9F5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AU" u="sng" dirty="0">
                <a:solidFill>
                  <a:schemeClr val="tx1"/>
                </a:solidFill>
              </a:rPr>
              <a:t>Columns:</a:t>
            </a:r>
          </a:p>
          <a:p>
            <a:pPr marL="342900" indent="-342900" algn="ctr"/>
            <a:r>
              <a:rPr lang="en-AU" dirty="0">
                <a:solidFill>
                  <a:schemeClr val="accent4"/>
                </a:solidFill>
              </a:rPr>
              <a:t>Features</a:t>
            </a:r>
          </a:p>
          <a:p>
            <a:pPr marL="342900" indent="-342900" algn="ctr"/>
            <a:r>
              <a:rPr lang="en-AU" dirty="0">
                <a:solidFill>
                  <a:schemeClr val="accent5"/>
                </a:solidFill>
              </a:rPr>
              <a:t>Attributes</a:t>
            </a:r>
          </a:p>
          <a:p>
            <a:pPr marL="342900" indent="-342900" algn="ctr"/>
            <a:r>
              <a:rPr lang="en-AU" dirty="0">
                <a:solidFill>
                  <a:schemeClr val="accent2"/>
                </a:solidFill>
              </a:rPr>
              <a:t>Random variables</a:t>
            </a:r>
          </a:p>
        </p:txBody>
      </p:sp>
      <p:sp>
        <p:nvSpPr>
          <p:cNvPr id="6146" name="Titre 1"/>
          <p:cNvSpPr>
            <a:spLocks noGrp="1"/>
          </p:cNvSpPr>
          <p:nvPr>
            <p:ph type="title"/>
          </p:nvPr>
        </p:nvSpPr>
        <p:spPr>
          <a:xfrm>
            <a:off x="495300" y="655638"/>
            <a:ext cx="8915400" cy="963612"/>
          </a:xfrm>
        </p:spPr>
        <p:txBody>
          <a:bodyPr/>
          <a:lstStyle/>
          <a:p>
            <a:pPr eaLnBrk="1" hangingPunct="1"/>
            <a:r>
              <a:rPr lang="en-AU" sz="3600" dirty="0"/>
              <a:t>Data structure</a:t>
            </a:r>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3</a:t>
            </a:fld>
            <a:endParaRPr lang="en-AU" dirty="0"/>
          </a:p>
        </p:txBody>
      </p:sp>
      <p:sp>
        <p:nvSpPr>
          <p:cNvPr id="9" name="Objaśnienie ze strzałką w lewo 8"/>
          <p:cNvSpPr/>
          <p:nvPr/>
        </p:nvSpPr>
        <p:spPr>
          <a:xfrm>
            <a:off x="6738950" y="2071678"/>
            <a:ext cx="2428892" cy="3429024"/>
          </a:xfrm>
          <a:prstGeom prst="leftArrowCallout">
            <a:avLst/>
          </a:prstGeom>
          <a:solidFill>
            <a:srgbClr val="C9F5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u="sng" dirty="0">
                <a:solidFill>
                  <a:schemeClr val="tx1"/>
                </a:solidFill>
              </a:rPr>
              <a:t>Rows:</a:t>
            </a:r>
          </a:p>
          <a:p>
            <a:pPr algn="ctr"/>
            <a:r>
              <a:rPr lang="en-AU" dirty="0">
                <a:solidFill>
                  <a:schemeClr val="accent4"/>
                </a:solidFill>
              </a:rPr>
              <a:t>Cases</a:t>
            </a:r>
          </a:p>
          <a:p>
            <a:pPr algn="ctr"/>
            <a:r>
              <a:rPr lang="en-AU" dirty="0">
                <a:solidFill>
                  <a:schemeClr val="accent5"/>
                </a:solidFill>
              </a:rPr>
              <a:t>Records</a:t>
            </a:r>
          </a:p>
          <a:p>
            <a:pPr algn="ctr"/>
            <a:r>
              <a:rPr lang="en-AU" dirty="0">
                <a:solidFill>
                  <a:schemeClr val="accent2"/>
                </a:solidFill>
              </a:rPr>
              <a:t>Sample elements</a:t>
            </a:r>
          </a:p>
        </p:txBody>
      </p:sp>
      <p:sp>
        <p:nvSpPr>
          <p:cNvPr id="10" name="pole tekstowe 9"/>
          <p:cNvSpPr txBox="1"/>
          <p:nvPr/>
        </p:nvSpPr>
        <p:spPr>
          <a:xfrm>
            <a:off x="1023910" y="5572140"/>
            <a:ext cx="8143932" cy="646331"/>
          </a:xfrm>
          <a:prstGeom prst="rect">
            <a:avLst/>
          </a:prstGeom>
          <a:noFill/>
        </p:spPr>
        <p:txBody>
          <a:bodyPr wrap="square" rtlCol="0">
            <a:spAutoFit/>
          </a:bodyPr>
          <a:lstStyle/>
          <a:p>
            <a:r>
              <a:rPr lang="en-AU" dirty="0">
                <a:solidFill>
                  <a:schemeClr val="accent4"/>
                </a:solidFill>
              </a:rPr>
              <a:t>Data Analysis/Data Mining, Pattern Recognition, Machine Learning</a:t>
            </a:r>
            <a:r>
              <a:rPr lang="en-AU" dirty="0"/>
              <a:t>, </a:t>
            </a:r>
            <a:r>
              <a:rPr lang="en-AU" dirty="0">
                <a:solidFill>
                  <a:schemeClr val="accent5"/>
                </a:solidFill>
              </a:rPr>
              <a:t>Data bases</a:t>
            </a:r>
            <a:r>
              <a:rPr lang="en-AU" dirty="0"/>
              <a:t>, </a:t>
            </a:r>
            <a:r>
              <a:rPr lang="en-AU" dirty="0">
                <a:solidFill>
                  <a:schemeClr val="accent2"/>
                </a:solidFill>
              </a:rPr>
              <a:t>Statistics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1000" fill="hold"/>
                                        <p:tgtEl>
                                          <p:spTgt spid="6"/>
                                        </p:tgtEl>
                                        <p:attrNameLst>
                                          <p:attrName>ppt_x</p:attrName>
                                        </p:attrNameLst>
                                      </p:cBhvr>
                                      <p:tavLst>
                                        <p:tav tm="0">
                                          <p:val>
                                            <p:strVal val="#ppt_x"/>
                                          </p:val>
                                        </p:tav>
                                        <p:tav tm="100000">
                                          <p:val>
                                            <p:strVal val="#ppt_x"/>
                                          </p:val>
                                        </p:tav>
                                      </p:tavLst>
                                    </p:anim>
                                    <p:anim calcmode="lin" valueType="num">
                                      <p:cBhvr additive="base">
                                        <p:cTn id="19"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1000" fill="hold"/>
                                        <p:tgtEl>
                                          <p:spTgt spid="9"/>
                                        </p:tgtEl>
                                        <p:attrNameLst>
                                          <p:attrName>ppt_x</p:attrName>
                                        </p:attrNameLst>
                                      </p:cBhvr>
                                      <p:tavLst>
                                        <p:tav tm="0">
                                          <p:val>
                                            <p:strVal val="#ppt_x"/>
                                          </p:val>
                                        </p:tav>
                                        <p:tav tm="100000">
                                          <p:val>
                                            <p:strVal val="#ppt_x"/>
                                          </p:val>
                                        </p:tav>
                                      </p:tavLst>
                                    </p:anim>
                                    <p:anim calcmode="lin" valueType="num">
                                      <p:cBhvr additive="base">
                                        <p:cTn id="25"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146" grpId="0"/>
      <p:bldP spid="9"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AU" sz="3600" dirty="0"/>
              <a:t>Formal description</a:t>
            </a:r>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4</a:t>
            </a:fld>
            <a:endParaRPr lang="en-AU" dirty="0"/>
          </a:p>
        </p:txBody>
      </p:sp>
      <p:sp>
        <p:nvSpPr>
          <p:cNvPr id="5" name="Symbol zastępczy zawartości 4"/>
          <p:cNvSpPr>
            <a:spLocks noGrp="1"/>
          </p:cNvSpPr>
          <p:nvPr>
            <p:ph idx="1"/>
          </p:nvPr>
        </p:nvSpPr>
        <p:spPr>
          <a:xfrm>
            <a:off x="666720" y="1857364"/>
            <a:ext cx="8572560" cy="4268799"/>
          </a:xfrm>
        </p:spPr>
        <p:txBody>
          <a:bodyPr/>
          <a:lstStyle/>
          <a:p>
            <a:pPr marL="0" indent="0">
              <a:buNone/>
            </a:pPr>
            <a:r>
              <a:rPr lang="en-AU" sz="2000" dirty="0"/>
              <a:t>In subsequent part of the lecture data will be represented by matrix </a:t>
            </a:r>
            <a:r>
              <a:rPr lang="en-AU" sz="2000" i="1" dirty="0"/>
              <a:t>X</a:t>
            </a:r>
            <a:r>
              <a:rPr lang="en-AU" sz="2000" dirty="0"/>
              <a:t> with dimensionality </a:t>
            </a:r>
            <a:r>
              <a:rPr lang="en-AU" sz="2000" i="1" dirty="0"/>
              <a:t>m x n:</a:t>
            </a:r>
          </a:p>
          <a:p>
            <a:pPr marL="0" indent="0">
              <a:buNone/>
            </a:pPr>
            <a:endParaRPr lang="en-AU" sz="2000" i="1" dirty="0"/>
          </a:p>
          <a:p>
            <a:pPr marL="0" indent="0">
              <a:buNone/>
            </a:pPr>
            <a:r>
              <a:rPr lang="en-AU" sz="2000" i="1" dirty="0"/>
              <a:t>X = [</a:t>
            </a:r>
            <a:r>
              <a:rPr lang="pl-PL" sz="2000" i="1" dirty="0"/>
              <a:t>X</a:t>
            </a:r>
            <a:r>
              <a:rPr lang="en-AU" sz="2000" i="1" baseline="-25000" dirty="0"/>
              <a:t>1 </a:t>
            </a:r>
            <a:r>
              <a:rPr lang="en-AU" sz="2000" i="1" dirty="0"/>
              <a:t>, </a:t>
            </a:r>
            <a:r>
              <a:rPr lang="pl-PL" sz="2000" i="1" dirty="0"/>
              <a:t>X</a:t>
            </a:r>
            <a:r>
              <a:rPr lang="en-AU" sz="2000" i="1" baseline="-25000" dirty="0"/>
              <a:t>2 </a:t>
            </a:r>
            <a:r>
              <a:rPr lang="en-AU" sz="2000" i="1" dirty="0"/>
              <a:t>, </a:t>
            </a:r>
            <a:r>
              <a:rPr lang="pl-PL" sz="2000" i="1" dirty="0"/>
              <a:t>X</a:t>
            </a:r>
            <a:r>
              <a:rPr lang="en-AU" sz="2000" i="1" baseline="-25000" dirty="0"/>
              <a:t>3 </a:t>
            </a:r>
            <a:r>
              <a:rPr lang="en-AU" sz="2000" i="1" dirty="0"/>
              <a:t>, …, </a:t>
            </a:r>
            <a:r>
              <a:rPr lang="pl-PL" sz="2000" i="1" dirty="0"/>
              <a:t>X</a:t>
            </a:r>
            <a:r>
              <a:rPr lang="en-AU" sz="2000" i="1" baseline="-25000" dirty="0"/>
              <a:t>n</a:t>
            </a:r>
            <a:r>
              <a:rPr lang="en-AU" sz="2000" i="1" dirty="0"/>
              <a:t>]	or	 </a:t>
            </a:r>
            <a:r>
              <a:rPr lang="pl-PL" sz="2000" i="1" dirty="0"/>
              <a:t>X</a:t>
            </a:r>
            <a:r>
              <a:rPr lang="en-AU" sz="2000" i="1" dirty="0"/>
              <a:t> = [</a:t>
            </a:r>
            <a:r>
              <a:rPr lang="pl-PL" sz="2000" i="1" dirty="0"/>
              <a:t>x</a:t>
            </a:r>
            <a:r>
              <a:rPr lang="en-AU" sz="2000" i="1" baseline="-25000" dirty="0"/>
              <a:t>1 </a:t>
            </a:r>
            <a:r>
              <a:rPr lang="en-AU" sz="2000" i="1" dirty="0"/>
              <a:t>, </a:t>
            </a:r>
            <a:r>
              <a:rPr lang="pl-PL" sz="2000" i="1" dirty="0"/>
              <a:t>x</a:t>
            </a:r>
            <a:r>
              <a:rPr lang="en-AU" sz="2000" i="1" baseline="-25000" dirty="0"/>
              <a:t>2 </a:t>
            </a:r>
            <a:r>
              <a:rPr lang="en-AU" sz="2000" i="1" dirty="0"/>
              <a:t>, </a:t>
            </a:r>
            <a:r>
              <a:rPr lang="pl-PL" sz="2000" i="1" dirty="0"/>
              <a:t>x</a:t>
            </a:r>
            <a:r>
              <a:rPr lang="en-AU" sz="2000" i="1" baseline="-25000" dirty="0"/>
              <a:t>3 </a:t>
            </a:r>
            <a:r>
              <a:rPr lang="en-AU" sz="2000" i="1" dirty="0"/>
              <a:t>, …, </a:t>
            </a:r>
            <a:r>
              <a:rPr lang="pl-PL" sz="2000" i="1" dirty="0"/>
              <a:t>x</a:t>
            </a:r>
            <a:r>
              <a:rPr lang="en-AU" sz="2000" i="1" baseline="-25000" dirty="0"/>
              <a:t>m</a:t>
            </a:r>
            <a:r>
              <a:rPr lang="en-AU" sz="2000" i="1" dirty="0"/>
              <a:t>]</a:t>
            </a:r>
            <a:r>
              <a:rPr lang="en-AU" sz="2000" i="1" baseline="30000" dirty="0"/>
              <a:t>T</a:t>
            </a:r>
            <a:endParaRPr lang="en-AU" sz="2000" i="1" dirty="0"/>
          </a:p>
          <a:p>
            <a:pPr marL="0" indent="0">
              <a:buNone/>
            </a:pPr>
            <a:r>
              <a:rPr lang="en-AU" sz="2000" dirty="0"/>
              <a:t> </a:t>
            </a:r>
          </a:p>
          <a:p>
            <a:pPr marL="0" indent="0">
              <a:buNone/>
            </a:pPr>
            <a:r>
              <a:rPr lang="en-AU" sz="2000" dirty="0"/>
              <a:t>where:</a:t>
            </a:r>
          </a:p>
          <a:p>
            <a:pPr marL="0" indent="0">
              <a:buNone/>
            </a:pPr>
            <a:r>
              <a:rPr lang="pl-PL" sz="2000" i="1" dirty="0"/>
              <a:t>X</a:t>
            </a:r>
            <a:r>
              <a:rPr lang="en-AU" sz="2000" i="1" baseline="-25000" dirty="0"/>
              <a:t>1</a:t>
            </a:r>
            <a:r>
              <a:rPr lang="en-AU" sz="2000" i="1" dirty="0"/>
              <a:t> = [</a:t>
            </a:r>
            <a:r>
              <a:rPr lang="pl-PL" sz="2000" i="1" dirty="0"/>
              <a:t>x</a:t>
            </a:r>
            <a:r>
              <a:rPr lang="en-AU" sz="2000" i="1" baseline="-25000" dirty="0"/>
              <a:t>11 </a:t>
            </a:r>
            <a:r>
              <a:rPr lang="en-AU" sz="2000" i="1" dirty="0"/>
              <a:t>, </a:t>
            </a:r>
            <a:r>
              <a:rPr lang="pl-PL" sz="2000" i="1" dirty="0"/>
              <a:t>x</a:t>
            </a:r>
            <a:r>
              <a:rPr lang="en-AU" sz="2000" i="1" baseline="-25000" dirty="0"/>
              <a:t>21 </a:t>
            </a:r>
            <a:r>
              <a:rPr lang="en-AU" sz="2000" i="1" dirty="0"/>
              <a:t>, </a:t>
            </a:r>
            <a:r>
              <a:rPr lang="pl-PL" sz="2000" i="1" dirty="0"/>
              <a:t>x</a:t>
            </a:r>
            <a:r>
              <a:rPr lang="en-AU" sz="2000" i="1" baseline="-25000" dirty="0"/>
              <a:t>31 </a:t>
            </a:r>
            <a:r>
              <a:rPr lang="en-AU" sz="2000" i="1" dirty="0"/>
              <a:t>, …, </a:t>
            </a:r>
            <a:r>
              <a:rPr lang="pl-PL" sz="2000" i="1" dirty="0"/>
              <a:t>x</a:t>
            </a:r>
            <a:r>
              <a:rPr lang="en-AU" sz="2000" i="1" baseline="-25000" dirty="0"/>
              <a:t>m1</a:t>
            </a:r>
            <a:r>
              <a:rPr lang="en-AU" sz="2000" i="1" dirty="0"/>
              <a:t>]</a:t>
            </a:r>
            <a:r>
              <a:rPr lang="en-AU" sz="2000" i="1" baseline="30000" dirty="0"/>
              <a:t>T</a:t>
            </a:r>
            <a:r>
              <a:rPr lang="en-AU" sz="2000" i="1" dirty="0"/>
              <a:t>		 </a:t>
            </a:r>
            <a:r>
              <a:rPr lang="pl-PL" sz="2000" i="1" dirty="0"/>
              <a:t>x</a:t>
            </a:r>
            <a:r>
              <a:rPr lang="en-AU" sz="2000" i="1" baseline="-25000" dirty="0"/>
              <a:t>1</a:t>
            </a:r>
            <a:r>
              <a:rPr lang="en-AU" sz="2000" i="1" dirty="0"/>
              <a:t> = [</a:t>
            </a:r>
            <a:r>
              <a:rPr lang="pl-PL" sz="2000" i="1" dirty="0"/>
              <a:t>x</a:t>
            </a:r>
            <a:r>
              <a:rPr lang="en-AU" sz="2000" i="1" baseline="-25000" dirty="0"/>
              <a:t>11 </a:t>
            </a:r>
            <a:r>
              <a:rPr lang="en-AU" sz="2000" i="1" dirty="0"/>
              <a:t>, </a:t>
            </a:r>
            <a:r>
              <a:rPr lang="pl-PL" sz="2000" i="1" dirty="0"/>
              <a:t>x</a:t>
            </a:r>
            <a:r>
              <a:rPr lang="en-AU" sz="2000" i="1" baseline="-25000" dirty="0"/>
              <a:t>12 </a:t>
            </a:r>
            <a:r>
              <a:rPr lang="en-AU" sz="2000" i="1" dirty="0"/>
              <a:t>, </a:t>
            </a:r>
            <a:r>
              <a:rPr lang="pl-PL" sz="2000" i="1" dirty="0"/>
              <a:t>x</a:t>
            </a:r>
            <a:r>
              <a:rPr lang="en-AU" sz="2000" i="1" baseline="-25000" dirty="0"/>
              <a:t>13 </a:t>
            </a:r>
            <a:r>
              <a:rPr lang="en-AU" sz="2000" i="1" dirty="0"/>
              <a:t>, …, </a:t>
            </a:r>
            <a:r>
              <a:rPr lang="pl-PL" sz="2000" i="1" dirty="0"/>
              <a:t>x</a:t>
            </a:r>
            <a:r>
              <a:rPr lang="en-AU" sz="2000" i="1" baseline="-25000" dirty="0"/>
              <a:t>1n</a:t>
            </a:r>
            <a:r>
              <a:rPr lang="en-AU" sz="2000" i="1" dirty="0"/>
              <a:t>]</a:t>
            </a:r>
          </a:p>
          <a:p>
            <a:pPr marL="0" indent="0">
              <a:buNone/>
            </a:pPr>
            <a:r>
              <a:rPr lang="en-AU" sz="2000" dirty="0">
                <a:latin typeface="Cambria Math"/>
                <a:ea typeface="Cambria Math"/>
              </a:rPr>
              <a:t>⋮				 ⋮</a:t>
            </a:r>
          </a:p>
          <a:p>
            <a:pPr marL="0" indent="0">
              <a:buNone/>
            </a:pPr>
            <a:r>
              <a:rPr lang="pl-PL" sz="2000" i="1" dirty="0"/>
              <a:t>X</a:t>
            </a:r>
            <a:r>
              <a:rPr lang="en-AU" sz="2000" i="1" baseline="-25000" dirty="0"/>
              <a:t>n</a:t>
            </a:r>
            <a:r>
              <a:rPr lang="en-AU" sz="2000" i="1" dirty="0"/>
              <a:t> = [</a:t>
            </a:r>
            <a:r>
              <a:rPr lang="pl-PL" sz="2000" i="1" dirty="0"/>
              <a:t>x</a:t>
            </a:r>
            <a:r>
              <a:rPr lang="en-AU" sz="2000" i="1" baseline="-25000" dirty="0"/>
              <a:t>1n </a:t>
            </a:r>
            <a:r>
              <a:rPr lang="en-AU" sz="2000" i="1" dirty="0"/>
              <a:t>, </a:t>
            </a:r>
            <a:r>
              <a:rPr lang="pl-PL" sz="2000" i="1" dirty="0"/>
              <a:t>x</a:t>
            </a:r>
            <a:r>
              <a:rPr lang="en-AU" sz="2000" i="1" baseline="-25000" dirty="0"/>
              <a:t>2n </a:t>
            </a:r>
            <a:r>
              <a:rPr lang="en-AU" sz="2000" i="1" dirty="0"/>
              <a:t>, </a:t>
            </a:r>
            <a:r>
              <a:rPr lang="pl-PL" sz="2000" i="1" dirty="0"/>
              <a:t>x</a:t>
            </a:r>
            <a:r>
              <a:rPr lang="en-AU" sz="2000" i="1" baseline="-25000" dirty="0"/>
              <a:t>3n </a:t>
            </a:r>
            <a:r>
              <a:rPr lang="en-AU" sz="2000" i="1" dirty="0"/>
              <a:t>, …, </a:t>
            </a:r>
            <a:r>
              <a:rPr lang="pl-PL" sz="2000" i="1" dirty="0"/>
              <a:t>x</a:t>
            </a:r>
            <a:r>
              <a:rPr lang="en-AU" sz="2000" i="1" baseline="-25000" dirty="0" err="1"/>
              <a:t>mn</a:t>
            </a:r>
            <a:r>
              <a:rPr lang="en-AU" sz="2000" i="1" dirty="0"/>
              <a:t>]</a:t>
            </a:r>
            <a:r>
              <a:rPr lang="en-AU" sz="2000" i="1" baseline="30000" dirty="0"/>
              <a:t>T		</a:t>
            </a:r>
            <a:r>
              <a:rPr lang="en-AU" sz="2000" i="1" dirty="0"/>
              <a:t> </a:t>
            </a:r>
            <a:r>
              <a:rPr lang="pl-PL" sz="2000" i="1" dirty="0"/>
              <a:t>x</a:t>
            </a:r>
            <a:r>
              <a:rPr lang="en-AU" sz="2000" i="1" baseline="-25000" dirty="0"/>
              <a:t>m</a:t>
            </a:r>
            <a:r>
              <a:rPr lang="en-AU" sz="2000" i="1" dirty="0"/>
              <a:t> = [</a:t>
            </a:r>
            <a:r>
              <a:rPr lang="pl-PL" sz="2000" i="1" dirty="0"/>
              <a:t>x</a:t>
            </a:r>
            <a:r>
              <a:rPr lang="en-AU" sz="2000" i="1" baseline="-25000" dirty="0"/>
              <a:t>m1 </a:t>
            </a:r>
            <a:r>
              <a:rPr lang="en-AU" sz="2000" i="1" dirty="0"/>
              <a:t>, </a:t>
            </a:r>
            <a:r>
              <a:rPr lang="pl-PL" sz="2000" i="1" dirty="0"/>
              <a:t>x</a:t>
            </a:r>
            <a:r>
              <a:rPr lang="en-AU" sz="2000" i="1" baseline="-25000" dirty="0"/>
              <a:t>m2 </a:t>
            </a:r>
            <a:r>
              <a:rPr lang="en-AU" sz="2000" i="1" dirty="0"/>
              <a:t>, </a:t>
            </a:r>
            <a:r>
              <a:rPr lang="pl-PL" sz="2000" i="1" dirty="0"/>
              <a:t>x</a:t>
            </a:r>
            <a:r>
              <a:rPr lang="en-AU" sz="2000" i="1" baseline="-25000" dirty="0"/>
              <a:t>m3 </a:t>
            </a:r>
            <a:r>
              <a:rPr lang="en-AU" sz="2000" i="1" dirty="0"/>
              <a:t>, …, </a:t>
            </a:r>
            <a:r>
              <a:rPr lang="pl-PL" sz="2000" i="1" dirty="0"/>
              <a:t>x</a:t>
            </a:r>
            <a:r>
              <a:rPr lang="en-AU" sz="2000" i="1" baseline="-25000" dirty="0" err="1"/>
              <a:t>mn</a:t>
            </a:r>
            <a:r>
              <a:rPr lang="en-AU" sz="2000" i="1" dirty="0"/>
              <a:t>]</a:t>
            </a:r>
          </a:p>
          <a:p>
            <a:pPr marL="0" indent="0">
              <a:buNone/>
            </a:pPr>
            <a:endParaRPr lang="en-AU" sz="2000" dirty="0"/>
          </a:p>
          <a:p>
            <a:pPr>
              <a:buNone/>
            </a:pPr>
            <a:r>
              <a:rPr lang="en-AU" sz="2000" dirty="0"/>
              <a:t>m – number of rows</a:t>
            </a:r>
          </a:p>
          <a:p>
            <a:pPr>
              <a:buNone/>
            </a:pPr>
            <a:r>
              <a:rPr lang="en-AU" sz="2000" dirty="0"/>
              <a:t>n – number of columns</a:t>
            </a:r>
          </a:p>
          <a:p>
            <a:pPr>
              <a:buNone/>
            </a:pPr>
            <a:endParaRPr lang="en-AU"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fade">
                                      <p:cBhvr>
                                        <p:cTn id="31" dur="500"/>
                                        <p:tgtEl>
                                          <p:spTgt spid="5">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AU" sz="3600" dirty="0"/>
              <a:t>Data types – measurement scales</a:t>
            </a:r>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5</a:t>
            </a:fld>
            <a:endParaRPr lang="en-AU"/>
          </a:p>
        </p:txBody>
      </p:sp>
      <p:sp>
        <p:nvSpPr>
          <p:cNvPr id="5" name="Symbol zastępczy zawartości 4"/>
          <p:cNvSpPr>
            <a:spLocks noGrp="1"/>
          </p:cNvSpPr>
          <p:nvPr>
            <p:ph idx="1"/>
          </p:nvPr>
        </p:nvSpPr>
        <p:spPr>
          <a:xfrm>
            <a:off x="666720" y="1785926"/>
            <a:ext cx="8572560" cy="4268799"/>
          </a:xfrm>
        </p:spPr>
        <p:txBody>
          <a:bodyPr/>
          <a:lstStyle/>
          <a:p>
            <a:pPr marL="0" indent="0">
              <a:buNone/>
            </a:pPr>
            <a:r>
              <a:rPr lang="en-US" sz="2000" dirty="0"/>
              <a:t>We distinguish several data types – characterized by different levels of measurement </a:t>
            </a:r>
            <a:r>
              <a:rPr lang="pl-PL" sz="2000" dirty="0"/>
              <a:t>:</a:t>
            </a:r>
          </a:p>
          <a:p>
            <a:pPr marL="457200" indent="-457200">
              <a:buFont typeface="+mj-lt"/>
              <a:buAutoNum type="arabicPeriod"/>
            </a:pPr>
            <a:r>
              <a:rPr lang="pl-PL" sz="2000" b="1" dirty="0" err="1"/>
              <a:t>Nominal</a:t>
            </a:r>
            <a:r>
              <a:rPr lang="pl-PL" sz="2000" dirty="0"/>
              <a:t> – </a:t>
            </a:r>
            <a:r>
              <a:rPr lang="en-US" sz="2000" dirty="0"/>
              <a:t>defines only classes for which values of the attribute can be assigned. There is no order and concept of distance is not defined. Examples:</a:t>
            </a:r>
            <a:endParaRPr lang="pl-PL" sz="2000" dirty="0"/>
          </a:p>
          <a:p>
            <a:pPr marL="457200" indent="-457200">
              <a:buNone/>
            </a:pPr>
            <a:r>
              <a:rPr lang="pl-PL" sz="2000" dirty="0"/>
              <a:t>	</a:t>
            </a:r>
            <a:r>
              <a:rPr lang="en-US" sz="2000" i="1" dirty="0"/>
              <a:t>single, married, separated, divorced</a:t>
            </a:r>
            <a:endParaRPr lang="pl-PL" sz="2000" i="1" dirty="0"/>
          </a:p>
          <a:p>
            <a:pPr marL="457200" indent="-457200">
              <a:buFont typeface="+mj-lt"/>
              <a:buAutoNum type="arabicPeriod" startAt="2"/>
            </a:pPr>
            <a:r>
              <a:rPr lang="en-US" sz="2000" b="1" dirty="0"/>
              <a:t>Dichotomous</a:t>
            </a:r>
            <a:r>
              <a:rPr lang="pl-PL" sz="2000" dirty="0"/>
              <a:t> – </a:t>
            </a:r>
            <a:r>
              <a:rPr lang="en-US" sz="2000" dirty="0"/>
              <a:t>nominal level with only two classes present. Example</a:t>
            </a:r>
            <a:endParaRPr lang="pl-PL" sz="2000" dirty="0"/>
          </a:p>
          <a:p>
            <a:pPr marL="457200" indent="-457200">
              <a:buNone/>
            </a:pPr>
            <a:r>
              <a:rPr lang="pl-PL" sz="2000" dirty="0"/>
              <a:t>	</a:t>
            </a:r>
            <a:r>
              <a:rPr lang="en-US" sz="2000" i="1" dirty="0"/>
              <a:t>normal state</a:t>
            </a:r>
            <a:r>
              <a:rPr lang="pl-PL" sz="2000" i="1" dirty="0"/>
              <a:t>, </a:t>
            </a:r>
            <a:r>
              <a:rPr lang="en-US" sz="2000" i="1" dirty="0"/>
              <a:t>faulty state</a:t>
            </a:r>
            <a:endParaRPr lang="pl-PL" sz="2000" i="1" dirty="0"/>
          </a:p>
          <a:p>
            <a:pPr marL="457200" indent="-457200">
              <a:buFont typeface="+mj-lt"/>
              <a:buAutoNum type="arabicPeriod" startAt="3"/>
            </a:pPr>
            <a:r>
              <a:rPr lang="en-US" sz="2000" b="1" dirty="0"/>
              <a:t>Ordinal</a:t>
            </a:r>
            <a:r>
              <a:rPr lang="pl-PL" sz="2000" b="1" dirty="0"/>
              <a:t> </a:t>
            </a:r>
            <a:r>
              <a:rPr lang="pl-PL" sz="2000" dirty="0"/>
              <a:t> – </a:t>
            </a:r>
            <a:r>
              <a:rPr lang="en-US" sz="2000" dirty="0"/>
              <a:t>defines classes with an order which characterize them. This “ranking” should follow the rules of transitivity, so if </a:t>
            </a:r>
            <a:r>
              <a:rPr lang="pl-PL" sz="2000" dirty="0"/>
              <a:t>A&gt;B </a:t>
            </a:r>
            <a:r>
              <a:rPr lang="en-US" sz="2000" dirty="0"/>
              <a:t>and</a:t>
            </a:r>
            <a:r>
              <a:rPr lang="pl-PL" sz="2000" dirty="0"/>
              <a:t> B&gt;C t</a:t>
            </a:r>
            <a:r>
              <a:rPr lang="en-US" sz="2000" dirty="0"/>
              <a:t>hen</a:t>
            </a:r>
            <a:r>
              <a:rPr lang="pl-PL" sz="2000" dirty="0"/>
              <a:t> A&gt;C, </a:t>
            </a:r>
            <a:r>
              <a:rPr lang="en-US" sz="2000" dirty="0"/>
              <a:t>example</a:t>
            </a:r>
            <a:r>
              <a:rPr lang="pl-PL" sz="2000" dirty="0"/>
              <a:t>:</a:t>
            </a:r>
          </a:p>
          <a:p>
            <a:pPr marL="457200" indent="-457200">
              <a:buNone/>
            </a:pPr>
            <a:r>
              <a:rPr lang="pl-PL" sz="2000" dirty="0"/>
              <a:t>	</a:t>
            </a:r>
            <a:r>
              <a:rPr lang="en-US" sz="2000" i="1" dirty="0"/>
              <a:t>easy</a:t>
            </a:r>
            <a:r>
              <a:rPr lang="pl-PL" sz="2000" i="1" dirty="0"/>
              <a:t>, </a:t>
            </a:r>
            <a:r>
              <a:rPr lang="en-US" sz="2000" i="1" dirty="0"/>
              <a:t>a bit difficult</a:t>
            </a:r>
            <a:r>
              <a:rPr lang="pl-PL" sz="2000" i="1" dirty="0"/>
              <a:t>, </a:t>
            </a:r>
            <a:r>
              <a:rPr lang="en-US" sz="2000" i="1" dirty="0"/>
              <a:t>difficult</a:t>
            </a:r>
            <a:r>
              <a:rPr lang="pl-PL" sz="2000" i="1" dirty="0"/>
              <a:t>, </a:t>
            </a:r>
            <a:r>
              <a:rPr lang="en-US" sz="2000" i="1" dirty="0"/>
              <a:t>very difficult</a:t>
            </a:r>
            <a:endParaRPr lang="pl-PL" sz="2000" i="1" dirty="0"/>
          </a:p>
        </p:txBody>
      </p:sp>
    </p:spTree>
    <p:extLst>
      <p:ext uri="{BB962C8B-B14F-4D97-AF65-F5344CB8AC3E}">
        <p14:creationId xmlns:p14="http://schemas.microsoft.com/office/powerpoint/2010/main" val="333702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AU" sz="3600" dirty="0"/>
              <a:t>Data types – measurement scales</a:t>
            </a:r>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6</a:t>
            </a:fld>
            <a:endParaRPr lang="en-AU" dirty="0"/>
          </a:p>
        </p:txBody>
      </p:sp>
      <p:sp>
        <p:nvSpPr>
          <p:cNvPr id="5" name="Symbol zastępczy zawartości 4"/>
          <p:cNvSpPr>
            <a:spLocks noGrp="1"/>
          </p:cNvSpPr>
          <p:nvPr>
            <p:ph idx="1"/>
          </p:nvPr>
        </p:nvSpPr>
        <p:spPr>
          <a:xfrm>
            <a:off x="666720" y="1857364"/>
            <a:ext cx="8572560" cy="4268799"/>
          </a:xfrm>
        </p:spPr>
        <p:txBody>
          <a:bodyPr/>
          <a:lstStyle/>
          <a:p>
            <a:pPr marL="457200" indent="-457200">
              <a:buFont typeface="+mj-lt"/>
              <a:buAutoNum type="arabicPeriod" startAt="4"/>
            </a:pPr>
            <a:r>
              <a:rPr lang="en-AU" sz="2000" b="1" dirty="0"/>
              <a:t>Interval</a:t>
            </a:r>
            <a:r>
              <a:rPr lang="en-AU" sz="2000" dirty="0"/>
              <a:t> – besides the order it is possible to define quantitative measures linking attribute values allowing to indicate their level of similarity. There’d no single point of reference however. Example:</a:t>
            </a:r>
          </a:p>
          <a:p>
            <a:pPr marL="457200" indent="-457200">
              <a:buNone/>
            </a:pPr>
            <a:r>
              <a:rPr lang="en-AU" sz="2000" dirty="0"/>
              <a:t>	</a:t>
            </a:r>
            <a:r>
              <a:rPr lang="en-AU" sz="2000" i="1" dirty="0"/>
              <a:t>measurement of temperature in Celsius scale</a:t>
            </a:r>
          </a:p>
          <a:p>
            <a:pPr marL="457200" indent="-457200">
              <a:buNone/>
            </a:pPr>
            <a:endParaRPr lang="en-AU" sz="2000" i="1" dirty="0"/>
          </a:p>
          <a:p>
            <a:pPr marL="457200" indent="-457200">
              <a:buFont typeface="+mj-lt"/>
              <a:buAutoNum type="arabicPeriod" startAt="5"/>
            </a:pPr>
            <a:r>
              <a:rPr lang="en-AU" sz="2000" b="1" dirty="0"/>
              <a:t>Ratio</a:t>
            </a:r>
            <a:r>
              <a:rPr lang="en-AU" sz="2000" dirty="0"/>
              <a:t> – besides order and measures of similarity there’s a point of reference which can be defined (so called zero). Example:</a:t>
            </a:r>
          </a:p>
          <a:p>
            <a:pPr marL="457200" indent="-457200">
              <a:buNone/>
            </a:pPr>
            <a:r>
              <a:rPr lang="en-AU" sz="2000" dirty="0"/>
              <a:t>	</a:t>
            </a:r>
            <a:r>
              <a:rPr lang="en-AU" sz="2000" i="1" dirty="0"/>
              <a:t>time between events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AU" sz="3600" dirty="0"/>
              <a:t>Example</a:t>
            </a:r>
          </a:p>
        </p:txBody>
      </p:sp>
      <p:sp>
        <p:nvSpPr>
          <p:cNvPr id="6147" name="Espace réservé du contenu 2"/>
          <p:cNvSpPr>
            <a:spLocks noGrp="1"/>
          </p:cNvSpPr>
          <p:nvPr>
            <p:ph idx="1"/>
          </p:nvPr>
        </p:nvSpPr>
        <p:spPr>
          <a:xfrm>
            <a:off x="696913" y="1800112"/>
            <a:ext cx="8542367" cy="4238644"/>
          </a:xfrm>
        </p:spPr>
        <p:txBody>
          <a:bodyPr/>
          <a:lstStyle/>
          <a:p>
            <a:pPr eaLnBrk="1" hangingPunct="1">
              <a:buNone/>
            </a:pPr>
            <a:r>
              <a:rPr lang="en-AU" sz="2000" dirty="0"/>
              <a:t>184,tcp,telnet,SF,1511,2957,0,0,0,3,0,1,2,1,0,0,1,0,0,0,0,0,1,1,0.00,0.00,0.00,0.00,1.00,0.00,0.00,1,3,1.00,0.00,1.00,0.67,0.00,0.00,0.00,0.00,buffer_overflow</a:t>
            </a:r>
          </a:p>
          <a:p>
            <a:pPr eaLnBrk="1" hangingPunct="1">
              <a:buNone/>
            </a:pPr>
            <a:r>
              <a:rPr lang="en-AU" sz="2000" dirty="0"/>
              <a:t>0,tcp,smtp,SF,1367,335,0,0,0,0,0,1,0,0,0,0,0,0,0,0,0,0,1,1,0.00,0.00,0.00,0.00,1.00,0.00,0.00,21,72,0.90,0.10,0.05,0.04,0.00,0.00,0.00,0.00,normal</a:t>
            </a:r>
          </a:p>
          <a:p>
            <a:pPr eaLnBrk="1" hangingPunct="1">
              <a:buNone/>
            </a:pPr>
            <a:r>
              <a:rPr lang="en-AU" sz="2000" dirty="0"/>
              <a:t>0,tcp,private,S0,0,0,0,0,0,0,0,0,0,0,0,0,0,0,0,0,0,0,137,11,1.00,1.00,0.00,0.00,0.08,0.06,0.00,255,11,0.04,0.07,0.00,0.00,1.00,1.00,0.00,0.00,neptune</a:t>
            </a:r>
          </a:p>
          <a:p>
            <a:pPr eaLnBrk="1" hangingPunct="1">
              <a:buNone/>
            </a:pPr>
            <a:r>
              <a:rPr lang="en-AU" sz="2000" dirty="0"/>
              <a:t>0,tcp,http,SF,311,3047,0,0,0,0,0,1,0,0,0,0,0,0,0,0,0,0,1,16,0.00,0.00,0.00,0.00,1.00,0.00,0.19,12,255,1.00,0.00,0.08,0.13,0.00,0.00,0.17,0.51,normal</a:t>
            </a:r>
          </a:p>
          <a:p>
            <a:pPr eaLnBrk="1" hangingPunct="1">
              <a:buNone/>
            </a:pPr>
            <a:r>
              <a:rPr lang="en-AU" sz="2000" u="dbl" dirty="0"/>
              <a:t>										    </a:t>
            </a:r>
          </a:p>
          <a:p>
            <a:pPr marL="0" indent="0" eaLnBrk="1" hangingPunct="1">
              <a:buNone/>
            </a:pPr>
            <a:r>
              <a:rPr lang="en-AU" sz="1800" i="1" dirty="0"/>
              <a:t>KDD CUP 1999 </a:t>
            </a:r>
            <a:r>
              <a:rPr lang="en-AU" sz="1800" dirty="0"/>
              <a:t>dataset representing classification task – identification of malicious behaviour in computer networks. Structure: </a:t>
            </a:r>
            <a:endParaRPr lang="pl-PL" sz="1800" dirty="0"/>
          </a:p>
          <a:p>
            <a:pPr marL="0" indent="0" eaLnBrk="1" hangingPunct="1">
              <a:buNone/>
            </a:pPr>
            <a:r>
              <a:rPr lang="en-US" sz="1400" dirty="0"/>
              <a:t>Connection length</a:t>
            </a:r>
            <a:r>
              <a:rPr lang="pl-PL" sz="1400" dirty="0"/>
              <a:t> (</a:t>
            </a:r>
            <a:r>
              <a:rPr lang="en-US" sz="1400" dirty="0"/>
              <a:t>RATIO</a:t>
            </a:r>
            <a:r>
              <a:rPr lang="pl-PL" sz="1400" dirty="0"/>
              <a:t>), </a:t>
            </a:r>
            <a:r>
              <a:rPr lang="en-US" sz="1400" dirty="0"/>
              <a:t>protocol</a:t>
            </a:r>
            <a:r>
              <a:rPr lang="pl-PL" sz="1400" dirty="0"/>
              <a:t> (N), </a:t>
            </a:r>
            <a:r>
              <a:rPr lang="en-US" sz="1400" dirty="0"/>
              <a:t>service </a:t>
            </a:r>
            <a:r>
              <a:rPr lang="pl-PL" sz="1400" dirty="0"/>
              <a:t>(N), </a:t>
            </a:r>
            <a:r>
              <a:rPr lang="en-US" sz="1400" dirty="0"/>
              <a:t>bytes</a:t>
            </a:r>
            <a:r>
              <a:rPr lang="pl-PL" sz="1400" dirty="0"/>
              <a:t>1_2(</a:t>
            </a:r>
            <a:r>
              <a:rPr lang="en-US" sz="1400" dirty="0"/>
              <a:t>R</a:t>
            </a:r>
            <a:r>
              <a:rPr lang="pl-PL" sz="1400" dirty="0"/>
              <a:t>), </a:t>
            </a:r>
            <a:r>
              <a:rPr lang="en-US" sz="1400" dirty="0"/>
              <a:t>bytes</a:t>
            </a:r>
            <a:r>
              <a:rPr lang="pl-PL" sz="1400" dirty="0"/>
              <a:t>_2_1(</a:t>
            </a:r>
            <a:r>
              <a:rPr lang="en-US" sz="1400" dirty="0"/>
              <a:t>R</a:t>
            </a:r>
            <a:r>
              <a:rPr lang="pl-PL" sz="1400" dirty="0"/>
              <a:t>),  </a:t>
            </a:r>
            <a:r>
              <a:rPr lang="en-US" sz="1400" dirty="0"/>
              <a:t>code returned</a:t>
            </a:r>
            <a:r>
              <a:rPr lang="pl-PL" sz="1400" dirty="0"/>
              <a:t> (N), </a:t>
            </a:r>
            <a:r>
              <a:rPr lang="en-US" sz="1400" dirty="0"/>
              <a:t>same port</a:t>
            </a:r>
            <a:r>
              <a:rPr lang="pl-PL" sz="1400" dirty="0"/>
              <a:t> (D) </a:t>
            </a:r>
            <a:r>
              <a:rPr lang="en-US" sz="1400" dirty="0" err="1"/>
              <a:t>etc</a:t>
            </a:r>
            <a:r>
              <a:rPr lang="pl-PL" sz="1400" dirty="0"/>
              <a:t>. </a:t>
            </a:r>
          </a:p>
          <a:p>
            <a:pPr marL="0" indent="0" eaLnBrk="1" hangingPunct="1">
              <a:buNone/>
            </a:pPr>
            <a:r>
              <a:rPr lang="en-US" sz="1800" dirty="0"/>
              <a:t>Altogether</a:t>
            </a:r>
            <a:r>
              <a:rPr lang="pl-PL" sz="1800" dirty="0"/>
              <a:t>: 4 000 000  </a:t>
            </a:r>
            <a:r>
              <a:rPr lang="en-US" sz="1800" dirty="0"/>
              <a:t>cases</a:t>
            </a:r>
            <a:r>
              <a:rPr lang="pl-PL" sz="1800" dirty="0"/>
              <a:t>, 42 </a:t>
            </a:r>
            <a:r>
              <a:rPr lang="en-US" sz="1800" dirty="0"/>
              <a:t>attributes</a:t>
            </a:r>
            <a:endParaRPr lang="en-AU" sz="1800" dirty="0"/>
          </a:p>
          <a:p>
            <a:pPr marL="0" indent="0" eaLnBrk="1" hangingPunct="1">
              <a:buNone/>
            </a:pPr>
            <a:endParaRPr lang="en-AU" sz="2000" i="1"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7</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5" end="5"/>
                                            </p:txEl>
                                          </p:spTgt>
                                        </p:tgtEl>
                                        <p:attrNameLst>
                                          <p:attrName>style.visibility</p:attrName>
                                        </p:attrNameLst>
                                      </p:cBhvr>
                                      <p:to>
                                        <p:strVal val="visible"/>
                                      </p:to>
                                    </p:set>
                                    <p:animEffect transition="in" filter="fade">
                                      <p:cBhvr>
                                        <p:cTn id="10" dur="500"/>
                                        <p:tgtEl>
                                          <p:spTgt spid="614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nodeType="clickEffect">
                                  <p:stCondLst>
                                    <p:cond delay="0"/>
                                  </p:stCondLst>
                                  <p:iterate type="lt">
                                    <p:tmPct val="10000"/>
                                  </p:iterate>
                                  <p:childTnLst>
                                    <p:set>
                                      <p:cBhvr>
                                        <p:cTn id="14" dur="1" fill="hold">
                                          <p:stCondLst>
                                            <p:cond delay="0"/>
                                          </p:stCondLst>
                                        </p:cTn>
                                        <p:tgtEl>
                                          <p:spTgt spid="6147">
                                            <p:txEl>
                                              <p:pRg st="0" end="0"/>
                                            </p:txEl>
                                          </p:spTgt>
                                        </p:tgtEl>
                                        <p:attrNameLst>
                                          <p:attrName>style.visibility</p:attrName>
                                        </p:attrNameLst>
                                      </p:cBhvr>
                                      <p:to>
                                        <p:strVal val="visible"/>
                                      </p:to>
                                    </p:set>
                                    <p:anim calcmode="lin" valueType="num">
                                      <p:cBhvr>
                                        <p:cTn id="15" dur="500" fill="hold"/>
                                        <p:tgtEl>
                                          <p:spTgt spid="614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7">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614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7">
                                            <p:txEl>
                                              <p:pRg st="0" end="0"/>
                                            </p:txEl>
                                          </p:spTgt>
                                        </p:tgtEl>
                                      </p:cBhvr>
                                    </p:animEffect>
                                  </p:childTnLst>
                                </p:cTn>
                              </p:par>
                              <p:par>
                                <p:cTn id="20" presetID="41" presetClass="entr" presetSubtype="0" fill="hold" nodeType="withEffect">
                                  <p:stCondLst>
                                    <p:cond delay="0"/>
                                  </p:stCondLst>
                                  <p:iterate type="lt">
                                    <p:tmPct val="10000"/>
                                  </p:iterate>
                                  <p:childTnLst>
                                    <p:set>
                                      <p:cBhvr>
                                        <p:cTn id="21" dur="1" fill="hold">
                                          <p:stCondLst>
                                            <p:cond delay="0"/>
                                          </p:stCondLst>
                                        </p:cTn>
                                        <p:tgtEl>
                                          <p:spTgt spid="6147">
                                            <p:txEl>
                                              <p:pRg st="1" end="1"/>
                                            </p:txEl>
                                          </p:spTgt>
                                        </p:tgtEl>
                                        <p:attrNameLst>
                                          <p:attrName>style.visibility</p:attrName>
                                        </p:attrNameLst>
                                      </p:cBhvr>
                                      <p:to>
                                        <p:strVal val="visible"/>
                                      </p:to>
                                    </p:set>
                                    <p:anim calcmode="lin" valueType="num">
                                      <p:cBhvr>
                                        <p:cTn id="22" dur="500" fill="hold"/>
                                        <p:tgtEl>
                                          <p:spTgt spid="6147">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7">
                                            <p:txEl>
                                              <p:pRg st="1" end="1"/>
                                            </p:txEl>
                                          </p:spTgt>
                                        </p:tgtEl>
                                        <p:attrNameLst>
                                          <p:attrName>ppt_y</p:attrName>
                                        </p:attrNameLst>
                                      </p:cBhvr>
                                      <p:tavLst>
                                        <p:tav tm="0">
                                          <p:val>
                                            <p:strVal val="#ppt_y"/>
                                          </p:val>
                                        </p:tav>
                                        <p:tav tm="100000">
                                          <p:val>
                                            <p:strVal val="#ppt_y"/>
                                          </p:val>
                                        </p:tav>
                                      </p:tavLst>
                                    </p:anim>
                                    <p:anim calcmode="lin" valueType="num">
                                      <p:cBhvr>
                                        <p:cTn id="24" dur="500" fill="hold"/>
                                        <p:tgtEl>
                                          <p:spTgt spid="6147">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7">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7">
                                            <p:txEl>
                                              <p:pRg st="1" end="1"/>
                                            </p:txEl>
                                          </p:spTgt>
                                        </p:tgtEl>
                                      </p:cBhvr>
                                    </p:animEffect>
                                  </p:childTnLst>
                                </p:cTn>
                              </p:par>
                              <p:par>
                                <p:cTn id="27" presetID="41" presetClass="entr" presetSubtype="0" fill="hold" nodeType="withEffect">
                                  <p:stCondLst>
                                    <p:cond delay="0"/>
                                  </p:stCondLst>
                                  <p:iterate type="lt">
                                    <p:tmPct val="10000"/>
                                  </p:iterate>
                                  <p:childTnLst>
                                    <p:set>
                                      <p:cBhvr>
                                        <p:cTn id="28" dur="1" fill="hold">
                                          <p:stCondLst>
                                            <p:cond delay="0"/>
                                          </p:stCondLst>
                                        </p:cTn>
                                        <p:tgtEl>
                                          <p:spTgt spid="6147">
                                            <p:txEl>
                                              <p:pRg st="2" end="2"/>
                                            </p:txEl>
                                          </p:spTgt>
                                        </p:tgtEl>
                                        <p:attrNameLst>
                                          <p:attrName>style.visibility</p:attrName>
                                        </p:attrNameLst>
                                      </p:cBhvr>
                                      <p:to>
                                        <p:strVal val="visible"/>
                                      </p:to>
                                    </p:set>
                                    <p:anim calcmode="lin" valueType="num">
                                      <p:cBhvr>
                                        <p:cTn id="29" dur="500" fill="hold"/>
                                        <p:tgtEl>
                                          <p:spTgt spid="6147">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6147">
                                            <p:txEl>
                                              <p:pRg st="2" end="2"/>
                                            </p:txEl>
                                          </p:spTgt>
                                        </p:tgtEl>
                                        <p:attrNameLst>
                                          <p:attrName>ppt_y</p:attrName>
                                        </p:attrNameLst>
                                      </p:cBhvr>
                                      <p:tavLst>
                                        <p:tav tm="0">
                                          <p:val>
                                            <p:strVal val="#ppt_y"/>
                                          </p:val>
                                        </p:tav>
                                        <p:tav tm="100000">
                                          <p:val>
                                            <p:strVal val="#ppt_y"/>
                                          </p:val>
                                        </p:tav>
                                      </p:tavLst>
                                    </p:anim>
                                    <p:anim calcmode="lin" valueType="num">
                                      <p:cBhvr>
                                        <p:cTn id="31" dur="500" fill="hold"/>
                                        <p:tgtEl>
                                          <p:spTgt spid="6147">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6147">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6147">
                                            <p:txEl>
                                              <p:pRg st="2" end="2"/>
                                            </p:txEl>
                                          </p:spTgt>
                                        </p:tgtEl>
                                      </p:cBhvr>
                                    </p:animEffect>
                                  </p:childTnLst>
                                </p:cTn>
                              </p:par>
                              <p:par>
                                <p:cTn id="34" presetID="41" presetClass="entr" presetSubtype="0" fill="hold" nodeType="withEffect">
                                  <p:stCondLst>
                                    <p:cond delay="0"/>
                                  </p:stCondLst>
                                  <p:iterate type="lt">
                                    <p:tmPct val="10000"/>
                                  </p:iterate>
                                  <p:childTnLst>
                                    <p:set>
                                      <p:cBhvr>
                                        <p:cTn id="35" dur="1" fill="hold">
                                          <p:stCondLst>
                                            <p:cond delay="0"/>
                                          </p:stCondLst>
                                        </p:cTn>
                                        <p:tgtEl>
                                          <p:spTgt spid="6147">
                                            <p:txEl>
                                              <p:pRg st="3" end="3"/>
                                            </p:txEl>
                                          </p:spTgt>
                                        </p:tgtEl>
                                        <p:attrNameLst>
                                          <p:attrName>style.visibility</p:attrName>
                                        </p:attrNameLst>
                                      </p:cBhvr>
                                      <p:to>
                                        <p:strVal val="visible"/>
                                      </p:to>
                                    </p:set>
                                    <p:anim calcmode="lin" valueType="num">
                                      <p:cBhvr>
                                        <p:cTn id="36" dur="500" fill="hold"/>
                                        <p:tgtEl>
                                          <p:spTgt spid="6147">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6147">
                                            <p:txEl>
                                              <p:pRg st="3" end="3"/>
                                            </p:txEl>
                                          </p:spTgt>
                                        </p:tgtEl>
                                        <p:attrNameLst>
                                          <p:attrName>ppt_y</p:attrName>
                                        </p:attrNameLst>
                                      </p:cBhvr>
                                      <p:tavLst>
                                        <p:tav tm="0">
                                          <p:val>
                                            <p:strVal val="#ppt_y"/>
                                          </p:val>
                                        </p:tav>
                                        <p:tav tm="100000">
                                          <p:val>
                                            <p:strVal val="#ppt_y"/>
                                          </p:val>
                                        </p:tav>
                                      </p:tavLst>
                                    </p:anim>
                                    <p:anim calcmode="lin" valueType="num">
                                      <p:cBhvr>
                                        <p:cTn id="38" dur="500" fill="hold"/>
                                        <p:tgtEl>
                                          <p:spTgt spid="6147">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6147">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6147">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147">
                                            <p:txEl>
                                              <p:pRg st="6" end="6"/>
                                            </p:txEl>
                                          </p:spTgt>
                                        </p:tgtEl>
                                        <p:attrNameLst>
                                          <p:attrName>style.visibility</p:attrName>
                                        </p:attrNameLst>
                                      </p:cBhvr>
                                      <p:to>
                                        <p:strVal val="visible"/>
                                      </p:to>
                                    </p:set>
                                    <p:animEffect transition="in" filter="fade">
                                      <p:cBhvr>
                                        <p:cTn id="43" dur="500"/>
                                        <p:tgtEl>
                                          <p:spTgt spid="6147">
                                            <p:txEl>
                                              <p:pRg st="6" end="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147">
                                            <p:txEl>
                                              <p:pRg st="7" end="7"/>
                                            </p:txEl>
                                          </p:spTgt>
                                        </p:tgtEl>
                                        <p:attrNameLst>
                                          <p:attrName>style.visibility</p:attrName>
                                        </p:attrNameLst>
                                      </p:cBhvr>
                                      <p:to>
                                        <p:strVal val="visible"/>
                                      </p:to>
                                    </p:set>
                                    <p:animEffect transition="in" filter="fade">
                                      <p:cBhvr>
                                        <p:cTn id="46" dur="500"/>
                                        <p:tgtEl>
                                          <p:spTgt spid="6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AU" sz="3600" dirty="0"/>
              <a:t>Characteristics of attribute values</a:t>
            </a:r>
          </a:p>
        </p:txBody>
      </p:sp>
      <p:sp>
        <p:nvSpPr>
          <p:cNvPr id="6147" name="Espace réservé du contenu 2"/>
          <p:cNvSpPr>
            <a:spLocks noGrp="1"/>
          </p:cNvSpPr>
          <p:nvPr>
            <p:ph idx="1"/>
          </p:nvPr>
        </p:nvSpPr>
        <p:spPr>
          <a:xfrm>
            <a:off x="696913" y="1844824"/>
            <a:ext cx="8542367" cy="4238644"/>
          </a:xfrm>
        </p:spPr>
        <p:txBody>
          <a:bodyPr/>
          <a:lstStyle/>
          <a:p>
            <a:pPr eaLnBrk="1" hangingPunct="1">
              <a:buNone/>
            </a:pPr>
            <a:r>
              <a:rPr lang="en-AU" sz="2000" b="1" dirty="0"/>
              <a:t>Measures of central tendency</a:t>
            </a:r>
          </a:p>
          <a:p>
            <a:pPr eaLnBrk="1" hangingPunct="1"/>
            <a:r>
              <a:rPr lang="en-AU" sz="2000" b="1" dirty="0"/>
              <a:t>Mode (dominant value) -  </a:t>
            </a:r>
            <a:r>
              <a:rPr lang="en-AU" sz="2000" dirty="0"/>
              <a:t>the most common value of selected attribute. It can be defined for all levels of measurement</a:t>
            </a:r>
            <a:r>
              <a:rPr lang="en-AU" sz="2000" b="1" dirty="0"/>
              <a:t>.</a:t>
            </a:r>
          </a:p>
          <a:p>
            <a:pPr eaLnBrk="1" hangingPunct="1"/>
            <a:r>
              <a:rPr lang="en-AU" sz="2000" b="1" dirty="0"/>
              <a:t>Median (quantile of rank ½) </a:t>
            </a:r>
            <a:r>
              <a:rPr lang="en-AU" sz="2000" dirty="0"/>
              <a:t>– central value in probabilistic sense. Can be obtained by ordering increasingly all attribute values and selecting the middle element. It can be obtained only for ordinal, interval and ratio levels of measurement.</a:t>
            </a:r>
          </a:p>
          <a:p>
            <a:pPr eaLnBrk="1" hangingPunct="1"/>
            <a:r>
              <a:rPr lang="en-AU" sz="2000" b="1" dirty="0"/>
              <a:t>Arithmetic mean </a:t>
            </a:r>
            <a:r>
              <a:rPr lang="en-AU" sz="2000" dirty="0"/>
              <a:t>– sum of attribute values divided by the number of elements. It is possible to calculate the mean only for interval, ratio and dichotomous levels of measurement.</a:t>
            </a:r>
          </a:p>
          <a:p>
            <a:pPr marL="0" indent="0" eaLnBrk="1" hangingPunct="1">
              <a:buNone/>
            </a:pPr>
            <a:r>
              <a:rPr lang="en-AU" sz="2000" b="1" dirty="0"/>
              <a:t>Selected properties:</a:t>
            </a:r>
            <a:r>
              <a:rPr lang="en-AU" sz="2000" dirty="0"/>
              <a:t> </a:t>
            </a:r>
            <a:endParaRPr lang="pl-PL" sz="2000" dirty="0"/>
          </a:p>
          <a:p>
            <a:pPr marL="0" indent="0" eaLnBrk="1" hangingPunct="1">
              <a:buNone/>
            </a:pPr>
            <a:r>
              <a:rPr lang="en-AU" sz="2000" dirty="0"/>
              <a:t>mode – possibly not unique, mean – not robust with regards to extreme values</a:t>
            </a:r>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8</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fade">
                                      <p:cBhvr>
                                        <p:cTn id="10" dur="500"/>
                                        <p:tgtEl>
                                          <p:spTgt spid="614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Effect transition="in" filter="fade">
                                      <p:cBhvr>
                                        <p:cTn id="13" dur="500"/>
                                        <p:tgtEl>
                                          <p:spTgt spid="614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47">
                                            <p:txEl>
                                              <p:pRg st="2" end="2"/>
                                            </p:txEl>
                                          </p:spTgt>
                                        </p:tgtEl>
                                        <p:attrNameLst>
                                          <p:attrName>style.visibility</p:attrName>
                                        </p:attrNameLst>
                                      </p:cBhvr>
                                      <p:to>
                                        <p:strVal val="visible"/>
                                      </p:to>
                                    </p:set>
                                    <p:animEffect transition="in" filter="fade">
                                      <p:cBhvr>
                                        <p:cTn id="16" dur="500"/>
                                        <p:tgtEl>
                                          <p:spTgt spid="614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Effect transition="in" filter="fade">
                                      <p:cBhvr>
                                        <p:cTn id="19" dur="500"/>
                                        <p:tgtEl>
                                          <p:spTgt spid="614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xEl>
                                              <p:pRg st="4" end="4"/>
                                            </p:txEl>
                                          </p:spTgt>
                                        </p:tgtEl>
                                        <p:attrNameLst>
                                          <p:attrName>style.visibility</p:attrName>
                                        </p:attrNameLst>
                                      </p:cBhvr>
                                      <p:to>
                                        <p:strVal val="visible"/>
                                      </p:to>
                                    </p:set>
                                    <p:animEffect transition="in" filter="fade">
                                      <p:cBhvr>
                                        <p:cTn id="22" dur="500"/>
                                        <p:tgtEl>
                                          <p:spTgt spid="6147">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47">
                                            <p:txEl>
                                              <p:pRg st="5" end="5"/>
                                            </p:txEl>
                                          </p:spTgt>
                                        </p:tgtEl>
                                        <p:attrNameLst>
                                          <p:attrName>style.visibility</p:attrName>
                                        </p:attrNameLst>
                                      </p:cBhvr>
                                      <p:to>
                                        <p:strVal val="visible"/>
                                      </p:to>
                                    </p:set>
                                    <p:animEffect transition="in" filter="fade">
                                      <p:cBhvr>
                                        <p:cTn id="25"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US" sz="3600" dirty="0"/>
              <a:t>Measures of variability</a:t>
            </a:r>
            <a:endParaRPr lang="en-AU" sz="3600" dirty="0"/>
          </a:p>
        </p:txBody>
      </p:sp>
      <p:sp>
        <p:nvSpPr>
          <p:cNvPr id="6147" name="Espace réservé du contenu 2"/>
          <p:cNvSpPr>
            <a:spLocks noGrp="1"/>
          </p:cNvSpPr>
          <p:nvPr>
            <p:ph idx="1"/>
          </p:nvPr>
        </p:nvSpPr>
        <p:spPr>
          <a:xfrm>
            <a:off x="696913" y="1772816"/>
            <a:ext cx="8542367" cy="2667008"/>
          </a:xfrm>
        </p:spPr>
        <p:txBody>
          <a:bodyPr/>
          <a:lstStyle/>
          <a:p>
            <a:pPr eaLnBrk="1" hangingPunct="1"/>
            <a:r>
              <a:rPr lang="en-AU" sz="1900" b="1" dirty="0"/>
              <a:t>Quantiles</a:t>
            </a:r>
            <a:endParaRPr lang="en-AU" sz="1900" dirty="0"/>
          </a:p>
          <a:p>
            <a:pPr eaLnBrk="1" hangingPunct="1"/>
            <a:r>
              <a:rPr lang="en-AU" sz="1900" b="1" dirty="0"/>
              <a:t>Range</a:t>
            </a:r>
            <a:r>
              <a:rPr lang="en-AU" sz="1900" dirty="0"/>
              <a:t> – difference between maximum and minimum value (</a:t>
            </a:r>
            <a:r>
              <a:rPr lang="en-AU" sz="1900" dirty="0" err="1"/>
              <a:t>interqueartile</a:t>
            </a:r>
            <a:r>
              <a:rPr lang="en-AU" sz="1900" dirty="0"/>
              <a:t> range – difference between first and third quartile)</a:t>
            </a:r>
          </a:p>
          <a:p>
            <a:pPr eaLnBrk="1" hangingPunct="1"/>
            <a:r>
              <a:rPr lang="en-AU" sz="1900" b="1" dirty="0"/>
              <a:t>Variance</a:t>
            </a:r>
            <a:r>
              <a:rPr lang="en-AU" sz="1900" dirty="0"/>
              <a:t> – expected (average) squared deviation from mean</a:t>
            </a:r>
          </a:p>
          <a:p>
            <a:pPr eaLnBrk="1" hangingPunct="1"/>
            <a:r>
              <a:rPr lang="en-AU" sz="1900" b="1" dirty="0"/>
              <a:t>Standard deviation </a:t>
            </a:r>
            <a:r>
              <a:rPr lang="en-AU" sz="1900" dirty="0"/>
              <a:t>– square root of variance, can be obtained also for dichotomous variable: </a:t>
            </a:r>
            <a:endParaRPr lang="pl-PL" sz="1900" dirty="0"/>
          </a:p>
          <a:p>
            <a:pPr eaLnBrk="1" hangingPunct="1"/>
            <a:endParaRPr lang="pl-PL" sz="1900" dirty="0"/>
          </a:p>
          <a:p>
            <a:pPr eaLnBrk="1" hangingPunct="1"/>
            <a:endParaRPr lang="pl-PL" sz="1900" dirty="0"/>
          </a:p>
          <a:p>
            <a:pPr eaLnBrk="1" hangingPunct="1">
              <a:spcBef>
                <a:spcPts val="0"/>
              </a:spcBef>
              <a:buNone/>
            </a:pPr>
            <a:r>
              <a:rPr lang="pl-PL" sz="1900" dirty="0"/>
              <a:t>	</a:t>
            </a:r>
            <a:r>
              <a:rPr lang="en-US" sz="1900" dirty="0"/>
              <a:t>where</a:t>
            </a:r>
            <a:r>
              <a:rPr lang="pl-PL" sz="1900" dirty="0"/>
              <a:t>: p – </a:t>
            </a:r>
            <a:r>
              <a:rPr lang="pl-PL" sz="1900" dirty="0" err="1"/>
              <a:t>propor</a:t>
            </a:r>
            <a:r>
              <a:rPr lang="en-US" sz="1900" dirty="0" err="1"/>
              <a:t>tion</a:t>
            </a:r>
            <a:r>
              <a:rPr lang="en-US" sz="1900" dirty="0"/>
              <a:t> of ones</a:t>
            </a:r>
            <a:r>
              <a:rPr lang="pl-PL" sz="1900" dirty="0"/>
              <a:t>, q – </a:t>
            </a:r>
            <a:r>
              <a:rPr lang="pl-PL" sz="1900" dirty="0" err="1"/>
              <a:t>propor</a:t>
            </a:r>
            <a:r>
              <a:rPr lang="en-US" sz="1900" dirty="0" err="1"/>
              <a:t>tion</a:t>
            </a:r>
            <a:r>
              <a:rPr lang="en-US" sz="1900" dirty="0"/>
              <a:t> of zeros</a:t>
            </a:r>
            <a:r>
              <a:rPr lang="pl-PL" sz="1900" dirty="0"/>
              <a:t>.</a:t>
            </a:r>
          </a:p>
          <a:p>
            <a:pPr eaLnBrk="1" hangingPunct="1"/>
            <a:r>
              <a:rPr lang="en-US" sz="1900" dirty="0"/>
              <a:t>U</a:t>
            </a:r>
            <a:r>
              <a:rPr lang="pl-PL" sz="1900" dirty="0" err="1"/>
              <a:t>nalikeability</a:t>
            </a:r>
            <a:r>
              <a:rPr lang="pl-PL" sz="1900" dirty="0"/>
              <a:t> </a:t>
            </a:r>
            <a:r>
              <a:rPr lang="pl-PL" sz="1900" dirty="0" err="1"/>
              <a:t>coefficient</a:t>
            </a:r>
            <a:r>
              <a:rPr lang="pl-PL" sz="1900" dirty="0"/>
              <a:t>, </a:t>
            </a:r>
            <a:r>
              <a:rPr lang="pl-PL" sz="1900" i="1" dirty="0"/>
              <a:t>u </a:t>
            </a:r>
            <a:r>
              <a:rPr lang="pl-PL" sz="1900" i="1" dirty="0">
                <a:latin typeface="Cambria Math"/>
                <a:ea typeface="Cambria Math"/>
              </a:rPr>
              <a:t>∊ [0,1]</a:t>
            </a:r>
            <a:r>
              <a:rPr lang="en-US" sz="1900" i="1" dirty="0">
                <a:latin typeface="Cambria Math"/>
                <a:ea typeface="Cambria Math"/>
              </a:rPr>
              <a:t> </a:t>
            </a:r>
            <a:r>
              <a:rPr lang="en-US" sz="1900" dirty="0">
                <a:latin typeface="+mj-lt"/>
                <a:ea typeface="Cambria Math"/>
              </a:rPr>
              <a:t>for nominal variables</a:t>
            </a:r>
            <a:r>
              <a:rPr lang="pl-PL" sz="1900" i="1" dirty="0">
                <a:latin typeface="Cambria Math"/>
                <a:ea typeface="Cambria Math"/>
              </a:rPr>
              <a:t>:</a:t>
            </a:r>
          </a:p>
          <a:p>
            <a:pPr eaLnBrk="1" hangingPunct="1"/>
            <a:endParaRPr lang="en-AU" sz="2000" i="1" dirty="0"/>
          </a:p>
          <a:p>
            <a:pPr eaLnBrk="1" hangingPunct="1"/>
            <a:endParaRPr lang="en-AU" sz="20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9</a:t>
            </a:fld>
            <a:endParaRPr lang="en-AU" dirty="0"/>
          </a:p>
        </p:txBody>
      </p:sp>
      <p:graphicFrame>
        <p:nvGraphicFramePr>
          <p:cNvPr id="3" name="Object 12"/>
          <p:cNvGraphicFramePr>
            <a:graphicFrameLocks noChangeAspect="1"/>
          </p:cNvGraphicFramePr>
          <p:nvPr/>
        </p:nvGraphicFramePr>
        <p:xfrm>
          <a:off x="3394943" y="3829546"/>
          <a:ext cx="3070225" cy="463550"/>
        </p:xfrm>
        <a:graphic>
          <a:graphicData uri="http://schemas.openxmlformats.org/presentationml/2006/ole">
            <mc:AlternateContent xmlns:mc="http://schemas.openxmlformats.org/markup-compatibility/2006">
              <mc:Choice xmlns:v="urn:schemas-microsoft-com:vml" Requires="v">
                <p:oleObj spid="_x0000_s1058" name="Dokument" r:id="rId5" imgW="3110751" imgH="482126" progId="Word.Document.12">
                  <p:embed/>
                </p:oleObj>
              </mc:Choice>
              <mc:Fallback>
                <p:oleObj name="Dokument" r:id="rId5" imgW="3110751" imgH="482126" progId="Word.Document.12">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4943" y="3829546"/>
                        <a:ext cx="30702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val="3891086815"/>
              </p:ext>
            </p:extLst>
          </p:nvPr>
        </p:nvGraphicFramePr>
        <p:xfrm>
          <a:off x="1568624" y="4820121"/>
          <a:ext cx="6434137" cy="1273175"/>
        </p:xfrm>
        <a:graphic>
          <a:graphicData uri="http://schemas.openxmlformats.org/presentationml/2006/ole">
            <mc:AlternateContent xmlns:mc="http://schemas.openxmlformats.org/markup-compatibility/2006">
              <mc:Choice xmlns:v="urn:schemas-microsoft-com:vml" Requires="v">
                <p:oleObj spid="_x0000_s1059" name="Document" r:id="rId7" imgW="6377403" imgH="1274446" progId="Word.Document.12">
                  <p:embed/>
                </p:oleObj>
              </mc:Choice>
              <mc:Fallback>
                <p:oleObj name="Document" r:id="rId7" imgW="6377403" imgH="1274446" progId="Word.Document.12">
                  <p:embed/>
                  <p:pic>
                    <p:nvPicPr>
                      <p:cNvPr id="0" name="Picture 5"/>
                      <p:cNvPicPr>
                        <a:picLocks noChangeAspect="1" noChangeArrowheads="1"/>
                      </p:cNvPicPr>
                      <p:nvPr/>
                    </p:nvPicPr>
                    <p:blipFill>
                      <a:blip r:embed="rId8"/>
                      <a:srcRect/>
                      <a:stretch>
                        <a:fillRect/>
                      </a:stretch>
                    </p:blipFill>
                    <p:spPr bwMode="auto">
                      <a:xfrm>
                        <a:off x="1568624" y="4820121"/>
                        <a:ext cx="6434137"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fade">
                                      <p:cBhvr>
                                        <p:cTn id="12" dur="500"/>
                                        <p:tgtEl>
                                          <p:spTgt spid="614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47">
                                            <p:txEl>
                                              <p:pRg st="1" end="1"/>
                                            </p:txEl>
                                          </p:spTgt>
                                        </p:tgtEl>
                                        <p:attrNameLst>
                                          <p:attrName>style.visibility</p:attrName>
                                        </p:attrNameLst>
                                      </p:cBhvr>
                                      <p:to>
                                        <p:strVal val="visible"/>
                                      </p:to>
                                    </p:set>
                                    <p:animEffect transition="in" filter="fade">
                                      <p:cBhvr>
                                        <p:cTn id="15" dur="500"/>
                                        <p:tgtEl>
                                          <p:spTgt spid="614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147">
                                            <p:txEl>
                                              <p:pRg st="2" end="2"/>
                                            </p:txEl>
                                          </p:spTgt>
                                        </p:tgtEl>
                                        <p:attrNameLst>
                                          <p:attrName>style.visibility</p:attrName>
                                        </p:attrNameLst>
                                      </p:cBhvr>
                                      <p:to>
                                        <p:strVal val="visible"/>
                                      </p:to>
                                    </p:set>
                                    <p:animEffect transition="in" filter="fade">
                                      <p:cBhvr>
                                        <p:cTn id="18" dur="500"/>
                                        <p:tgtEl>
                                          <p:spTgt spid="614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47">
                                            <p:txEl>
                                              <p:pRg st="3" end="3"/>
                                            </p:txEl>
                                          </p:spTgt>
                                        </p:tgtEl>
                                        <p:attrNameLst>
                                          <p:attrName>style.visibility</p:attrName>
                                        </p:attrNameLst>
                                      </p:cBhvr>
                                      <p:to>
                                        <p:strVal val="visible"/>
                                      </p:to>
                                    </p:set>
                                    <p:animEffect transition="in" filter="fade">
                                      <p:cBhvr>
                                        <p:cTn id="21" dur="500"/>
                                        <p:tgtEl>
                                          <p:spTgt spid="614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47">
                                            <p:txEl>
                                              <p:pRg st="6" end="6"/>
                                            </p:txEl>
                                          </p:spTgt>
                                        </p:tgtEl>
                                        <p:attrNameLst>
                                          <p:attrName>style.visibility</p:attrName>
                                        </p:attrNameLst>
                                      </p:cBhvr>
                                      <p:to>
                                        <p:strVal val="visible"/>
                                      </p:to>
                                    </p:set>
                                    <p:animEffect transition="in" filter="fade">
                                      <p:cBhvr>
                                        <p:cTn id="24" dur="500"/>
                                        <p:tgtEl>
                                          <p:spTgt spid="614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147">
                                            <p:txEl>
                                              <p:pRg st="7" end="7"/>
                                            </p:txEl>
                                          </p:spTgt>
                                        </p:tgtEl>
                                        <p:attrNameLst>
                                          <p:attrName>style.visibility</p:attrName>
                                        </p:attrNameLst>
                                      </p:cBhvr>
                                      <p:to>
                                        <p:strVal val="visible"/>
                                      </p:to>
                                    </p:set>
                                    <p:animEffect transition="in" filter="fade">
                                      <p:cBhvr>
                                        <p:cTn id="27" dur="500"/>
                                        <p:tgtEl>
                                          <p:spTgt spid="6147">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theme/theme1.xml><?xml version="1.0" encoding="utf-8"?>
<a:theme xmlns:a="http://schemas.openxmlformats.org/drawingml/2006/main" name="16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4AC01025391041B532B21F8C2F9FCE" ma:contentTypeVersion="3" ma:contentTypeDescription="Create a new document." ma:contentTypeScope="" ma:versionID="6b60a8c2835a688fe3374b36c7becfe1">
  <xsd:schema xmlns:xsd="http://www.w3.org/2001/XMLSchema" xmlns:xs="http://www.w3.org/2001/XMLSchema" xmlns:p="http://schemas.microsoft.com/office/2006/metadata/properties" xmlns:ns2="50410703-7102-4f00-b03f-3ad597e6eeb6" targetNamespace="http://schemas.microsoft.com/office/2006/metadata/properties" ma:root="true" ma:fieldsID="80face547fadec02872cb511e0bc555c" ns2:_="">
    <xsd:import namespace="50410703-7102-4f00-b03f-3ad597e6eeb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410703-7102-4f00-b03f-3ad597e6ee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E95561-720C-4CE4-A6BA-0A92EBA853D4}"/>
</file>

<file path=customXml/itemProps2.xml><?xml version="1.0" encoding="utf-8"?>
<ds:datastoreItem xmlns:ds="http://schemas.openxmlformats.org/officeDocument/2006/customXml" ds:itemID="{883DA694-144B-4858-88C2-4762BF987BC4}"/>
</file>

<file path=customXml/itemProps3.xml><?xml version="1.0" encoding="utf-8"?>
<ds:datastoreItem xmlns:ds="http://schemas.openxmlformats.org/officeDocument/2006/customXml" ds:itemID="{4BB9581F-AF0C-4858-B1D0-82E18DDE0294}"/>
</file>

<file path=docProps/app.xml><?xml version="1.0" encoding="utf-8"?>
<Properties xmlns="http://schemas.openxmlformats.org/officeDocument/2006/extended-properties" xmlns:vt="http://schemas.openxmlformats.org/officeDocument/2006/docPropsVTypes">
  <Template>162</Template>
  <TotalTime>3036</TotalTime>
  <Words>1059</Words>
  <Application>Microsoft Office PowerPoint</Application>
  <PresentationFormat>A4 Paper (210x297 mm)</PresentationFormat>
  <Paragraphs>266</Paragraphs>
  <Slides>20</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6" baseType="lpstr">
      <vt:lpstr>Arial</vt:lpstr>
      <vt:lpstr>Calibri</vt:lpstr>
      <vt:lpstr>Cambria Math</vt:lpstr>
      <vt:lpstr>162</vt:lpstr>
      <vt:lpstr>Dokument</vt:lpstr>
      <vt:lpstr>Document</vt:lpstr>
      <vt:lpstr>Data – fundamental concepts</vt:lpstr>
      <vt:lpstr>Data analysis flowchart</vt:lpstr>
      <vt:lpstr>Data structure</vt:lpstr>
      <vt:lpstr>Formal description</vt:lpstr>
      <vt:lpstr>Data types – measurement scales</vt:lpstr>
      <vt:lpstr>Data types – measurement scales</vt:lpstr>
      <vt:lpstr>Example</vt:lpstr>
      <vt:lpstr>Characteristics of attribute values</vt:lpstr>
      <vt:lpstr>Measures of variability</vt:lpstr>
      <vt:lpstr>Distance and dissimilarity</vt:lpstr>
      <vt:lpstr>Traditional distance measures</vt:lpstr>
      <vt:lpstr>Distance measure - properties</vt:lpstr>
      <vt:lpstr>Hamming distance</vt:lpstr>
      <vt:lpstr>Let’s get back to Earth</vt:lpstr>
      <vt:lpstr>Gower’s coefficients</vt:lpstr>
      <vt:lpstr>Gower’s coefficients</vt:lpstr>
      <vt:lpstr>Example</vt:lpstr>
      <vt:lpstr>Cosine similarity measure</vt:lpstr>
      <vt:lpstr>Similar/different features</vt:lpstr>
      <vt:lpstr>Thank you for your attention!</vt:lpstr>
    </vt:vector>
  </TitlesOfParts>
  <Company>Politechnika Krakowska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 Science</dc:title>
  <dc:creator>Szymon Łukasik</dc:creator>
  <cp:lastModifiedBy>Szymon Lukasik</cp:lastModifiedBy>
  <cp:revision>134</cp:revision>
  <dcterms:created xsi:type="dcterms:W3CDTF">2010-06-04T11:08:14Z</dcterms:created>
  <dcterms:modified xsi:type="dcterms:W3CDTF">2018-03-15T21:16:06Z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0x010100584AC01025391041B532B21F8C2F9FCE</vt:lpwstr>
  </property>
</Properties>
</file>