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311" r:id="rId4"/>
    <p:sldId id="294" r:id="rId5"/>
    <p:sldId id="316" r:id="rId6"/>
    <p:sldId id="299" r:id="rId7"/>
    <p:sldId id="266" r:id="rId8"/>
    <p:sldId id="300" r:id="rId9"/>
    <p:sldId id="304" r:id="rId10"/>
    <p:sldId id="325" r:id="rId11"/>
    <p:sldId id="297" r:id="rId12"/>
    <p:sldId id="327" r:id="rId13"/>
    <p:sldId id="322" r:id="rId14"/>
    <p:sldId id="323" r:id="rId15"/>
    <p:sldId id="308" r:id="rId16"/>
    <p:sldId id="320" r:id="rId17"/>
    <p:sldId id="309" r:id="rId18"/>
    <p:sldId id="312" r:id="rId19"/>
    <p:sldId id="317" r:id="rId20"/>
    <p:sldId id="313" r:id="rId21"/>
    <p:sldId id="328" r:id="rId22"/>
    <p:sldId id="329" r:id="rId23"/>
    <p:sldId id="330" r:id="rId24"/>
    <p:sldId id="326" r:id="rId25"/>
    <p:sldId id="264" r:id="rId26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53C"/>
    <a:srgbClr val="D60093"/>
    <a:srgbClr val="00FF00"/>
    <a:srgbClr val="FA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BAA2A-8CF2-4544-989E-9AE440B73FDE}" v="626" dt="2021-03-18T08:05:27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95853" autoAdjust="0"/>
  </p:normalViewPr>
  <p:slideViewPr>
    <p:cSldViewPr>
      <p:cViewPr varScale="1">
        <p:scale>
          <a:sx n="108" d="100"/>
          <a:sy n="108" d="100"/>
        </p:scale>
        <p:origin x="1344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94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Lukasik" userId="3f04fe17a25b1477" providerId="LiveId" clId="{DF1BAA2A-8CF2-4544-989E-9AE440B73FDE}"/>
    <pc:docChg chg="addSld modSld">
      <pc:chgData name="Szymon Lukasik" userId="3f04fe17a25b1477" providerId="LiveId" clId="{DF1BAA2A-8CF2-4544-989E-9AE440B73FDE}" dt="2021-03-18T08:05:27.745" v="626" actId="20577"/>
      <pc:docMkLst>
        <pc:docMk/>
      </pc:docMkLst>
      <pc:sldChg chg="modSp">
        <pc:chgData name="Szymon Lukasik" userId="3f04fe17a25b1477" providerId="LiveId" clId="{DF1BAA2A-8CF2-4544-989E-9AE440B73FDE}" dt="2021-03-18T08:05:27.745" v="626" actId="20577"/>
        <pc:sldMkLst>
          <pc:docMk/>
          <pc:sldMk cId="0" sldId="287"/>
        </pc:sldMkLst>
        <pc:spChg chg="mod">
          <ac:chgData name="Szymon Lukasik" userId="3f04fe17a25b1477" providerId="LiveId" clId="{DF1BAA2A-8CF2-4544-989E-9AE440B73FDE}" dt="2021-03-18T08:05:27.745" v="626" actId="20577"/>
          <ac:spMkLst>
            <pc:docMk/>
            <pc:sldMk cId="0" sldId="287"/>
            <ac:spMk id="6147" creationId="{00000000-0000-0000-0000-000000000000}"/>
          </ac:spMkLst>
        </pc:spChg>
      </pc:sldChg>
      <pc:sldChg chg="modSp add modAnim">
        <pc:chgData name="Szymon Lukasik" userId="3f04fe17a25b1477" providerId="LiveId" clId="{DF1BAA2A-8CF2-4544-989E-9AE440B73FDE}" dt="2021-03-18T07:53:02.929" v="383" actId="20577"/>
        <pc:sldMkLst>
          <pc:docMk/>
          <pc:sldMk cId="858278510" sldId="328"/>
        </pc:sldMkLst>
        <pc:spChg chg="mod">
          <ac:chgData name="Szymon Lukasik" userId="3f04fe17a25b1477" providerId="LiveId" clId="{DF1BAA2A-8CF2-4544-989E-9AE440B73FDE}" dt="2021-03-18T07:53:02.929" v="383" actId="20577"/>
          <ac:spMkLst>
            <pc:docMk/>
            <pc:sldMk cId="858278510" sldId="328"/>
            <ac:spMk id="10" creationId="{00000000-0000-0000-0000-000000000000}"/>
          </ac:spMkLst>
        </pc:spChg>
      </pc:sldChg>
      <pc:sldChg chg="modSp add mod">
        <pc:chgData name="Szymon Lukasik" userId="3f04fe17a25b1477" providerId="LiveId" clId="{DF1BAA2A-8CF2-4544-989E-9AE440B73FDE}" dt="2021-03-18T07:54:26.217" v="623" actId="20577"/>
        <pc:sldMkLst>
          <pc:docMk/>
          <pc:sldMk cId="3733569481" sldId="329"/>
        </pc:sldMkLst>
        <pc:spChg chg="mod">
          <ac:chgData name="Szymon Lukasik" userId="3f04fe17a25b1477" providerId="LiveId" clId="{DF1BAA2A-8CF2-4544-989E-9AE440B73FDE}" dt="2021-03-18T07:54:26.217" v="623" actId="20577"/>
          <ac:spMkLst>
            <pc:docMk/>
            <pc:sldMk cId="3733569481" sldId="329"/>
            <ac:spMk id="10" creationId="{00000000-0000-0000-0000-000000000000}"/>
          </ac:spMkLst>
        </pc:spChg>
        <pc:picChg chg="mod">
          <ac:chgData name="Szymon Lukasik" userId="3f04fe17a25b1477" providerId="LiveId" clId="{DF1BAA2A-8CF2-4544-989E-9AE440B73FDE}" dt="2021-03-18T07:54:08.873" v="571" actId="1076"/>
          <ac:picMkLst>
            <pc:docMk/>
            <pc:sldMk cId="3733569481" sldId="329"/>
            <ac:picMk id="6" creationId="{C193B7EA-A35A-7648-BF73-29BA9969AD8B}"/>
          </ac:picMkLst>
        </pc:picChg>
      </pc:sldChg>
      <pc:sldChg chg="modSp add">
        <pc:chgData name="Szymon Lukasik" userId="3f04fe17a25b1477" providerId="LiveId" clId="{DF1BAA2A-8CF2-4544-989E-9AE440B73FDE}" dt="2021-03-18T07:50:24.270" v="29" actId="20577"/>
        <pc:sldMkLst>
          <pc:docMk/>
          <pc:sldMk cId="1971462909" sldId="330"/>
        </pc:sldMkLst>
        <pc:spChg chg="mod">
          <ac:chgData name="Szymon Lukasik" userId="3f04fe17a25b1477" providerId="LiveId" clId="{DF1BAA2A-8CF2-4544-989E-9AE440B73FDE}" dt="2021-03-18T07:50:24.270" v="29" actId="20577"/>
          <ac:spMkLst>
            <pc:docMk/>
            <pc:sldMk cId="1971462909" sldId="330"/>
            <ac:spMk id="6146" creationId="{00000000-0000-0000-0000-000000000000}"/>
          </ac:spMkLst>
        </pc:spChg>
      </pc:sldChg>
    </pc:docChg>
  </pc:docChgLst>
  <pc:docChgLst>
    <pc:chgData name="Szymon Lukasik" userId="3f04fe17a25b1477" providerId="LiveId" clId="{DAFCC1BF-0068-476E-A3EE-A4EEC49AD42B}"/>
    <pc:docChg chg="modSld">
      <pc:chgData name="Szymon Lukasik" userId="3f04fe17a25b1477" providerId="LiveId" clId="{DAFCC1BF-0068-476E-A3EE-A4EEC49AD42B}" dt="2018-04-05T09:36:39.479" v="19" actId="20577"/>
      <pc:docMkLst>
        <pc:docMk/>
      </pc:docMkLst>
      <pc:sldChg chg="modSp">
        <pc:chgData name="Szymon Lukasik" userId="3f04fe17a25b1477" providerId="LiveId" clId="{DAFCC1BF-0068-476E-A3EE-A4EEC49AD42B}" dt="2018-04-05T09:36:39.479" v="19" actId="20577"/>
        <pc:sldMkLst>
          <pc:docMk/>
          <pc:sldMk cId="0" sldId="256"/>
        </pc:sldMkLst>
        <pc:spChg chg="mod">
          <ac:chgData name="Szymon Lukasik" userId="3f04fe17a25b1477" providerId="LiveId" clId="{DAFCC1BF-0068-476E-A3EE-A4EEC49AD42B}" dt="2018-04-05T09:36:39.479" v="19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">
        <pc:chgData name="Szymon Lukasik" userId="3f04fe17a25b1477" providerId="LiveId" clId="{DAFCC1BF-0068-476E-A3EE-A4EEC49AD42B}" dt="2018-04-05T09:36:29.726" v="6" actId="20577"/>
        <pc:sldMkLst>
          <pc:docMk/>
          <pc:sldMk cId="0" sldId="264"/>
        </pc:sldMkLst>
        <pc:spChg chg="mod">
          <ac:chgData name="Szymon Lukasik" userId="3f04fe17a25b1477" providerId="LiveId" clId="{DAFCC1BF-0068-476E-A3EE-A4EEC49AD42B}" dt="2018-04-05T09:36:29.726" v="6" actId="20577"/>
          <ac:spMkLst>
            <pc:docMk/>
            <pc:sldMk cId="0" sldId="264"/>
            <ac:spMk id="1741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F1CE65E2-1665-4319-A410-B885F090F335}" type="datetimeFigureOut">
              <a:rPr lang="pl-PL"/>
              <a:pPr>
                <a:defRPr/>
              </a:pPr>
              <a:t>18.03.2021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FBBDF10C-289F-4478-AF95-A20ADC958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7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401-2689-44D3-B439-995E2E44D596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FF48-8EDD-49A3-8C9C-35742B55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9AFFF-DEBC-42F9-BE31-808BDB8BA37D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18BC-7BF5-40E7-B2F8-2A1FFC5E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06376"/>
            <a:ext cx="2228850" cy="438785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06376"/>
            <a:ext cx="6521450" cy="43878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2366B-8D82-4447-AE2B-D4434F94F267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21B8-6848-468C-B29F-8D79CA74C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58CA-BCA6-426B-AB33-4BA638898830}" type="datetime1">
              <a:rPr lang="pl-PL" noProof="0" smtClean="0"/>
              <a:pPr>
                <a:defRPr/>
              </a:pPr>
              <a:t>18.03.2021</a:t>
            </a:fld>
            <a:endParaRPr lang="pl-PL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9D88-98CA-43AB-9485-2640D62F64F7}" type="slidenum">
              <a:rPr lang="pl-PL" noProof="0" smtClean="0"/>
              <a:pPr>
                <a:defRPr/>
              </a:pPr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F6DA-E37F-4DEA-84E7-3061F572EDA4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0600-1E3B-4B9F-9A6F-7BE6595E9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E061-311D-47F1-B60E-3CACBF50EC72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0352-DC3E-47AE-BA12-A43B7B53D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CD019-95FC-4F08-BABE-D3CC68019755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EC32-B4E8-4D94-99FD-8A0B29B6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D6176-D9A8-4516-93E9-45B47F174217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D107-2DB2-4015-AA2E-F585DA992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3C84D-681C-48E4-81FF-D6F448B2B2A9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8014-63EF-44CB-910C-0581DDDA5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6D72F-DCCC-42FB-AC51-E9BB607A5B55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BDAD4-46A7-4252-BB7A-DDDC09E3D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2202C-87CC-4B33-BD2C-A0168558E8DA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65B0-33CB-4E73-AD1A-865124496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052C30-88AB-4C75-9F13-155C02E6519E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43ACB2-8101-480A-AE47-B83AEC4A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3" Type="http://schemas.openxmlformats.org/officeDocument/2006/relationships/image" Target="../media/image24.pn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pl-PL" sz="3200" dirty="0" err="1">
                <a:solidFill>
                  <a:schemeClr val="bg1"/>
                </a:solidFill>
              </a:rPr>
              <a:t>Dimensionality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>
                <a:solidFill>
                  <a:schemeClr val="bg1"/>
                </a:solidFill>
              </a:rPr>
              <a:t>reduction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123" name="Sous-titre 2"/>
          <p:cNvSpPr>
            <a:spLocks noGrp="1"/>
          </p:cNvSpPr>
          <p:nvPr>
            <p:ph type="subTitle" idx="1"/>
          </p:nvPr>
        </p:nvSpPr>
        <p:spPr>
          <a:xfrm>
            <a:off x="1470025" y="5357813"/>
            <a:ext cx="6934200" cy="666750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chemeClr val="bg1"/>
                </a:solidFill>
              </a:rPr>
              <a:t>Szymon Łukasik</a:t>
            </a:r>
          </a:p>
          <a:p>
            <a:pPr eaLnBrk="1" hangingPunct="1"/>
            <a:r>
              <a:rPr lang="en-AU" sz="1400" dirty="0">
                <a:solidFill>
                  <a:schemeClr val="bg1"/>
                </a:solidFill>
              </a:rPr>
              <a:t>Faculty of Physics and Applied Computer Science, AGH Krakow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Eigenvectors</a:t>
            </a:r>
            <a:r>
              <a:rPr lang="pl-PL" sz="3600" dirty="0"/>
              <a:t> live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92560" y="2060848"/>
            <a:ext cx="1190625" cy="981075"/>
          </a:xfr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2060848"/>
            <a:ext cx="34575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8740" y="3789040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3789040"/>
            <a:ext cx="638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4066009"/>
            <a:ext cx="2266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6955" y="5301208"/>
            <a:ext cx="638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3541" y="5085184"/>
            <a:ext cx="5238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9104" y="4077072"/>
            <a:ext cx="1352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9104" y="4505697"/>
            <a:ext cx="13049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trzałka zakrzywiona w dół 18"/>
          <p:cNvSpPr/>
          <p:nvPr/>
        </p:nvSpPr>
        <p:spPr>
          <a:xfrm>
            <a:off x="1496616" y="1340768"/>
            <a:ext cx="525658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 w prawo 19"/>
          <p:cNvSpPr/>
          <p:nvPr/>
        </p:nvSpPr>
        <p:spPr>
          <a:xfrm>
            <a:off x="4160912" y="436510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prawo 20"/>
          <p:cNvSpPr/>
          <p:nvPr/>
        </p:nvSpPr>
        <p:spPr>
          <a:xfrm>
            <a:off x="7041232" y="5301208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PCA – </a:t>
            </a:r>
            <a:r>
              <a:rPr lang="pl-PL" sz="3600" dirty="0" err="1"/>
              <a:t>example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1916832"/>
            <a:ext cx="1608750" cy="41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2840" y="1988840"/>
            <a:ext cx="511256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to </a:t>
            </a:r>
            <a:r>
              <a:rPr lang="pl-PL" sz="3600" dirty="0" err="1"/>
              <a:t>proceed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7211" y="2060848"/>
            <a:ext cx="176746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262187" y="2524695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kument" r:id="rId4" imgW="7472918" imgH="1016101" progId="Word.Document.12">
                  <p:embed/>
                </p:oleObj>
              </mc:Choice>
              <mc:Fallback>
                <p:oleObj name="Dokument" r:id="rId4" imgW="7472918" imgH="1016101" progId="Word.Document.12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7" y="2524695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118171" y="3501008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kument" r:id="rId6" imgW="7472918" imgH="1016101" progId="Word.Document.12">
                  <p:embed/>
                </p:oleObj>
              </mc:Choice>
              <mc:Fallback>
                <p:oleObj name="Dokument" r:id="rId6" imgW="7472918" imgH="1016101" progId="Word.Document.12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71" y="3501008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62187" y="4509120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kument" r:id="rId8" imgW="7472918" imgH="1016101" progId="Word.Document.12">
                  <p:embed/>
                </p:oleObj>
              </mc:Choice>
              <mc:Fallback>
                <p:oleObj name="Dokument" r:id="rId8" imgW="7472918" imgH="1016101" progId="Word.Document.12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7" y="4509120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PCA – </a:t>
            </a:r>
            <a:r>
              <a:rPr lang="pl-PL" sz="3600" dirty="0" err="1"/>
              <a:t>projection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88840"/>
            <a:ext cx="8542367" cy="3902544"/>
          </a:xfrm>
        </p:spPr>
        <p:txBody>
          <a:bodyPr/>
          <a:lstStyle/>
          <a:p>
            <a:pPr marL="0" indent="0" eaLnBrk="1" hangingPunct="1">
              <a:buNone/>
            </a:pPr>
            <a:endParaRPr lang="pl-PL" sz="2400" dirty="0"/>
          </a:p>
          <a:p>
            <a:pPr marL="457200" indent="-457200" eaLnBrk="1" hangingPunct="1">
              <a:buAutoNum type="arabicPeriod"/>
            </a:pPr>
            <a:endParaRPr lang="pl-PL" sz="2400" dirty="0"/>
          </a:p>
          <a:p>
            <a:pPr marL="457200" indent="-457200" eaLnBrk="1" hangingPunct="1">
              <a:buNone/>
            </a:pPr>
            <a:endParaRPr lang="en-AU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1844824"/>
            <a:ext cx="4464496" cy="435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1152" y="2145952"/>
            <a:ext cx="1728897" cy="373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</a:t>
            </a:r>
            <a:r>
              <a:rPr lang="pl-PL" sz="3600" dirty="0" err="1"/>
              <a:t>many</a:t>
            </a:r>
            <a:r>
              <a:rPr lang="pl-PL" sz="3600" dirty="0"/>
              <a:t> </a:t>
            </a:r>
            <a:r>
              <a:rPr lang="pl-PL" sz="3600" dirty="0" err="1"/>
              <a:t>axes</a:t>
            </a:r>
            <a:r>
              <a:rPr lang="pl-PL" sz="3600" dirty="0"/>
              <a:t> to </a:t>
            </a:r>
            <a:r>
              <a:rPr lang="pl-PL" sz="3600" dirty="0" err="1"/>
              <a:t>keep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88840"/>
            <a:ext cx="8542367" cy="3902544"/>
          </a:xfrm>
        </p:spPr>
        <p:txBody>
          <a:bodyPr/>
          <a:lstStyle/>
          <a:p>
            <a:pPr marL="0" indent="0" eaLnBrk="1" hangingPunct="1">
              <a:buNone/>
            </a:pPr>
            <a:endParaRPr lang="pl-PL" sz="2400" dirty="0"/>
          </a:p>
          <a:p>
            <a:pPr marL="457200" indent="-457200" eaLnBrk="1" hangingPunct="1">
              <a:buAutoNum type="arabicPeriod"/>
            </a:pPr>
            <a:endParaRPr lang="pl-PL" sz="2400" dirty="0"/>
          </a:p>
          <a:p>
            <a:pPr marL="457200" indent="-457200" eaLnBrk="1" hangingPunct="1">
              <a:buNone/>
            </a:pPr>
            <a:endParaRPr lang="en-AU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144688" y="1700808"/>
            <a:ext cx="5544615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ole tekstowe 7"/>
          <p:cNvSpPr txBox="1"/>
          <p:nvPr/>
        </p:nvSpPr>
        <p:spPr>
          <a:xfrm>
            <a:off x="790902" y="4892967"/>
            <a:ext cx="3225994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PC1 – 80% </a:t>
            </a:r>
            <a:r>
              <a:rPr lang="pl-PL" dirty="0" err="1"/>
              <a:t>variance</a:t>
            </a:r>
            <a:endParaRPr lang="pl-PL" dirty="0"/>
          </a:p>
          <a:p>
            <a:r>
              <a:rPr lang="pl-PL" b="1" dirty="0" err="1"/>
              <a:t>Conclusion</a:t>
            </a:r>
            <a:r>
              <a:rPr lang="pl-PL" dirty="0"/>
              <a:t>: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keep</a:t>
            </a:r>
            <a:r>
              <a:rPr lang="pl-PL" dirty="0"/>
              <a:t> N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having</a:t>
            </a:r>
            <a:r>
              <a:rPr lang="pl-PL" dirty="0"/>
              <a:t> </a:t>
            </a:r>
            <a:r>
              <a:rPr lang="pl-PL" dirty="0" err="1"/>
              <a:t>e.g</a:t>
            </a:r>
            <a:r>
              <a:rPr lang="pl-PL" dirty="0"/>
              <a:t>. 90% of </a:t>
            </a:r>
            <a:r>
              <a:rPr lang="pl-PL" dirty="0" err="1"/>
              <a:t>share</a:t>
            </a:r>
            <a:r>
              <a:rPr lang="pl-PL" dirty="0"/>
              <a:t> of </a:t>
            </a:r>
            <a:r>
              <a:rPr lang="pl-PL" dirty="0" err="1"/>
              <a:t>overall</a:t>
            </a:r>
            <a:r>
              <a:rPr lang="pl-PL" dirty="0"/>
              <a:t> </a:t>
            </a:r>
            <a:r>
              <a:rPr lang="pl-PL" dirty="0" err="1"/>
              <a:t>variance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Multidimensional</a:t>
            </a:r>
            <a:r>
              <a:rPr lang="pl-PL" sz="3600" dirty="0"/>
              <a:t> </a:t>
            </a:r>
            <a:r>
              <a:rPr lang="pl-PL" sz="3600" dirty="0" err="1"/>
              <a:t>scaling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Multidimensional</a:t>
            </a:r>
            <a:r>
              <a:rPr lang="pl-PL" sz="2000" dirty="0"/>
              <a:t> </a:t>
            </a:r>
            <a:r>
              <a:rPr lang="pl-PL" sz="2000" dirty="0" err="1"/>
              <a:t>scaling</a:t>
            </a:r>
            <a:r>
              <a:rPr lang="pl-PL" sz="2000" dirty="0"/>
              <a:t> (Young, </a:t>
            </a:r>
            <a:r>
              <a:rPr lang="pl-PL" sz="2000" dirty="0" err="1"/>
              <a:t>Householder</a:t>
            </a:r>
            <a:r>
              <a:rPr lang="pl-PL" sz="2000" dirty="0"/>
              <a:t>, 1938; </a:t>
            </a:r>
            <a:r>
              <a:rPr lang="pl-PL" sz="2000" dirty="0" err="1"/>
              <a:t>Torgerson</a:t>
            </a:r>
            <a:r>
              <a:rPr lang="pl-PL" sz="2000" dirty="0"/>
              <a:t> 1952) </a:t>
            </a:r>
            <a:r>
              <a:rPr lang="pl-PL" sz="2000" dirty="0" err="1"/>
              <a:t>is</a:t>
            </a:r>
            <a:r>
              <a:rPr lang="pl-PL" sz="2000" dirty="0"/>
              <a:t> a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dimensionality</a:t>
            </a:r>
            <a:r>
              <a:rPr lang="pl-PL" sz="2000" dirty="0"/>
              <a:t> </a:t>
            </a:r>
            <a:r>
              <a:rPr lang="pl-PL" sz="2000" dirty="0" err="1"/>
              <a:t>reduction</a:t>
            </a:r>
            <a:r>
              <a:rPr lang="pl-PL" sz="2000" dirty="0"/>
              <a:t>/</a:t>
            </a:r>
            <a:r>
              <a:rPr lang="pl-PL" sz="2000" dirty="0" err="1"/>
              <a:t>visualization</a:t>
            </a:r>
            <a:r>
              <a:rPr lang="pl-PL" sz="2000" dirty="0"/>
              <a:t>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aims</a:t>
            </a:r>
            <a:r>
              <a:rPr lang="pl-PL" sz="2000" dirty="0"/>
              <a:t> </a:t>
            </a:r>
            <a:r>
              <a:rPr lang="pl-PL" sz="2000" dirty="0" err="1"/>
              <a:t>at</a:t>
            </a:r>
            <a:r>
              <a:rPr lang="pl-PL" sz="2000" dirty="0"/>
              <a:t> </a:t>
            </a:r>
            <a:r>
              <a:rPr lang="pl-PL" sz="2000" dirty="0" err="1"/>
              <a:t>preserving</a:t>
            </a:r>
            <a:r>
              <a:rPr lang="pl-PL" sz="2000" dirty="0"/>
              <a:t> </a:t>
            </a:r>
            <a:r>
              <a:rPr lang="pl-PL" sz="2000" dirty="0" err="1"/>
              <a:t>distances</a:t>
            </a:r>
            <a:r>
              <a:rPr lang="pl-PL" sz="2000" dirty="0"/>
              <a:t> </a:t>
            </a:r>
            <a:r>
              <a:rPr lang="pl-PL" sz="2000" dirty="0" err="1"/>
              <a:t>between</a:t>
            </a:r>
            <a:r>
              <a:rPr lang="pl-PL" sz="2000" dirty="0"/>
              <a:t> </a:t>
            </a:r>
            <a:r>
              <a:rPr lang="pl-PL" sz="2000" dirty="0" err="1"/>
              <a:t>points</a:t>
            </a:r>
            <a:r>
              <a:rPr lang="pl-PL" sz="2000" dirty="0"/>
              <a:t> in the </a:t>
            </a:r>
            <a:r>
              <a:rPr lang="pl-PL" sz="2000" dirty="0" err="1"/>
              <a:t>initial</a:t>
            </a:r>
            <a:r>
              <a:rPr lang="pl-PL" sz="2000" dirty="0"/>
              <a:t> and </a:t>
            </a:r>
            <a:r>
              <a:rPr lang="pl-PL" sz="2000" dirty="0" err="1"/>
              <a:t>transformed</a:t>
            </a:r>
            <a:r>
              <a:rPr lang="pl-PL" sz="2000" dirty="0"/>
              <a:t> </a:t>
            </a:r>
            <a:r>
              <a:rPr lang="pl-PL" sz="2000" dirty="0" err="1"/>
              <a:t>feature</a:t>
            </a:r>
            <a:r>
              <a:rPr lang="pl-PL" sz="2000" dirty="0"/>
              <a:t> </a:t>
            </a:r>
            <a:r>
              <a:rPr lang="pl-PL" sz="2000" dirty="0" err="1"/>
              <a:t>space</a:t>
            </a:r>
            <a:r>
              <a:rPr lang="pl-PL" sz="2000" dirty="0"/>
              <a:t>. 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realized</a:t>
            </a:r>
            <a:r>
              <a:rPr lang="pl-PL" sz="2000" dirty="0"/>
              <a:t> </a:t>
            </a:r>
            <a:r>
              <a:rPr lang="pl-PL" sz="2000" dirty="0" err="1"/>
              <a:t>through</a:t>
            </a:r>
            <a:r>
              <a:rPr lang="pl-PL" sz="2000" dirty="0"/>
              <a:t> </a:t>
            </a:r>
            <a:r>
              <a:rPr lang="pl-PL" sz="2000" dirty="0" err="1"/>
              <a:t>minimizing</a:t>
            </a:r>
            <a:r>
              <a:rPr lang="pl-PL" sz="2000" dirty="0"/>
              <a:t> a </a:t>
            </a:r>
            <a:r>
              <a:rPr lang="pl-PL" sz="2000" dirty="0" err="1"/>
              <a:t>cost</a:t>
            </a:r>
            <a:r>
              <a:rPr lang="pl-PL" sz="2000" dirty="0"/>
              <a:t> </a:t>
            </a:r>
            <a:r>
              <a:rPr lang="pl-PL" sz="2000" dirty="0" err="1"/>
              <a:t>indicator</a:t>
            </a:r>
            <a:r>
              <a:rPr lang="pl-PL" sz="2000" dirty="0"/>
              <a:t> </a:t>
            </a:r>
            <a:r>
              <a:rPr lang="pl-PL" sz="2000" dirty="0" err="1"/>
              <a:t>called</a:t>
            </a:r>
            <a:r>
              <a:rPr lang="pl-PL" sz="2000" dirty="0"/>
              <a:t> </a:t>
            </a:r>
            <a:r>
              <a:rPr lang="pl-PL" sz="2000" dirty="0" err="1"/>
              <a:t>stress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br>
              <a:rPr lang="pl-PL" sz="2000" dirty="0"/>
            </a:b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As MDS </a:t>
            </a:r>
            <a:r>
              <a:rPr lang="pl-PL" sz="2000" dirty="0" err="1"/>
              <a:t>operates</a:t>
            </a:r>
            <a:r>
              <a:rPr lang="pl-PL" sz="2000" dirty="0"/>
              <a:t> </a:t>
            </a:r>
            <a:r>
              <a:rPr lang="pl-PL" sz="2000" dirty="0" err="1"/>
              <a:t>only</a:t>
            </a:r>
            <a:r>
              <a:rPr lang="pl-PL" sz="2000" dirty="0"/>
              <a:t> on </a:t>
            </a:r>
            <a:r>
              <a:rPr lang="pl-PL" sz="2000" dirty="0" err="1"/>
              <a:t>distances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does</a:t>
            </a:r>
            <a:r>
              <a:rPr lang="pl-PL" sz="2000" dirty="0"/>
              <a:t> not </a:t>
            </a:r>
            <a:r>
              <a:rPr lang="pl-PL" sz="2000" dirty="0" err="1"/>
              <a:t>require</a:t>
            </a:r>
            <a:r>
              <a:rPr lang="pl-PL" sz="2000" dirty="0"/>
              <a:t> data </a:t>
            </a:r>
            <a:r>
              <a:rPr lang="pl-PL" sz="2000" dirty="0" err="1"/>
              <a:t>points</a:t>
            </a:r>
            <a:r>
              <a:rPr lang="pl-PL" sz="2000" dirty="0"/>
              <a:t> (!). </a:t>
            </a:r>
            <a:r>
              <a:rPr lang="pl-PL" sz="2000" dirty="0" err="1"/>
              <a:t>Transformation</a:t>
            </a:r>
            <a:r>
              <a:rPr lang="pl-PL" sz="2000" dirty="0"/>
              <a:t> </a:t>
            </a:r>
            <a:r>
              <a:rPr lang="pl-PL" sz="2000" dirty="0" err="1"/>
              <a:t>performed</a:t>
            </a:r>
            <a:r>
              <a:rPr lang="pl-PL" sz="2000" dirty="0"/>
              <a:t> by MDS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point-to-point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and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explicitly</a:t>
            </a:r>
            <a:r>
              <a:rPr lang="pl-PL" sz="2000" dirty="0"/>
              <a:t> </a:t>
            </a:r>
            <a:r>
              <a:rPr lang="pl-PL" sz="2000" dirty="0" err="1"/>
              <a:t>given</a:t>
            </a:r>
            <a:r>
              <a:rPr lang="pl-PL" sz="2000" dirty="0"/>
              <a:t> (no out-of-</a:t>
            </a:r>
            <a:r>
              <a:rPr lang="pl-PL" sz="2000" dirty="0" err="1"/>
              <a:t>sample</a:t>
            </a:r>
            <a:r>
              <a:rPr lang="pl-PL" sz="2000" dirty="0"/>
              <a:t> </a:t>
            </a:r>
            <a:r>
              <a:rPr lang="pl-PL" sz="2000" dirty="0" err="1"/>
              <a:t>extension</a:t>
            </a:r>
            <a:r>
              <a:rPr lang="pl-PL" sz="2000" dirty="0"/>
              <a:t>).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42303"/>
              </p:ext>
            </p:extLst>
          </p:nvPr>
        </p:nvGraphicFramePr>
        <p:xfrm>
          <a:off x="1163464" y="3429000"/>
          <a:ext cx="717391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kument" r:id="rId3" imgW="7472918" imgH="1411452" progId="Word.Document.12">
                  <p:embed/>
                </p:oleObj>
              </mc:Choice>
              <mc:Fallback>
                <p:oleObj name="Dokument" r:id="rId3" imgW="7472918" imgH="1411452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464" y="3429000"/>
                        <a:ext cx="717391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Nonlinear</a:t>
            </a:r>
            <a:r>
              <a:rPr lang="pl-PL" sz="3600" dirty="0"/>
              <a:t> </a:t>
            </a:r>
            <a:r>
              <a:rPr lang="pl-PL" sz="3600" dirty="0" err="1"/>
              <a:t>Sammon</a:t>
            </a:r>
            <a:r>
              <a:rPr lang="pl-PL" sz="3600" dirty="0"/>
              <a:t> </a:t>
            </a:r>
            <a:r>
              <a:rPr lang="pl-PL" sz="3600" dirty="0" err="1"/>
              <a:t>Mapping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Nonlinear</a:t>
            </a:r>
            <a:r>
              <a:rPr lang="pl-PL" sz="2000" dirty="0"/>
              <a:t> </a:t>
            </a:r>
            <a:r>
              <a:rPr lang="pl-PL" sz="2000" dirty="0" err="1"/>
              <a:t>Sammon</a:t>
            </a:r>
            <a:r>
              <a:rPr lang="pl-PL" sz="2000" dirty="0"/>
              <a:t> </a:t>
            </a:r>
            <a:r>
              <a:rPr lang="pl-PL" sz="2000" dirty="0" err="1"/>
              <a:t>Mapping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trhe</a:t>
            </a:r>
            <a:r>
              <a:rPr lang="pl-PL" sz="2000" dirty="0"/>
              <a:t> most </a:t>
            </a:r>
            <a:r>
              <a:rPr lang="pl-PL" sz="2000" dirty="0" err="1"/>
              <a:t>common</a:t>
            </a:r>
            <a:r>
              <a:rPr lang="pl-PL" sz="2000" dirty="0"/>
              <a:t> </a:t>
            </a:r>
            <a:r>
              <a:rPr lang="pl-PL" sz="2000" dirty="0" err="1"/>
              <a:t>variant</a:t>
            </a:r>
            <a:r>
              <a:rPr lang="pl-PL" sz="2000" dirty="0"/>
              <a:t> of MDS with </a:t>
            </a:r>
            <a:r>
              <a:rPr lang="pl-PL" sz="2000" dirty="0" err="1"/>
              <a:t>well</a:t>
            </a:r>
            <a:r>
              <a:rPr lang="pl-PL" sz="2000" dirty="0"/>
              <a:t> </a:t>
            </a:r>
            <a:r>
              <a:rPr lang="pl-PL" sz="2000" dirty="0" err="1"/>
              <a:t>defined</a:t>
            </a:r>
            <a:r>
              <a:rPr lang="pl-PL" sz="2000" dirty="0"/>
              <a:t> </a:t>
            </a:r>
            <a:r>
              <a:rPr lang="pl-PL" sz="2000" dirty="0" err="1"/>
              <a:t>optimization</a:t>
            </a:r>
            <a:r>
              <a:rPr lang="pl-PL" sz="2000" dirty="0"/>
              <a:t> </a:t>
            </a:r>
            <a:r>
              <a:rPr lang="pl-PL" sz="2000" dirty="0" err="1"/>
              <a:t>apparatus</a:t>
            </a:r>
            <a:r>
              <a:rPr lang="pl-PL" sz="2000" dirty="0"/>
              <a:t> and </a:t>
            </a:r>
            <a:r>
              <a:rPr lang="pl-PL" sz="2000" dirty="0" err="1"/>
              <a:t>cost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>
                <a:sym typeface="Wingdings"/>
              </a:rPr>
              <a:t> (</a:t>
            </a:r>
            <a:r>
              <a:rPr lang="pl-PL" sz="2000" dirty="0" err="1">
                <a:sym typeface="Wingdings"/>
              </a:rPr>
              <a:t>called</a:t>
            </a:r>
            <a:r>
              <a:rPr lang="pl-PL" sz="2000" dirty="0">
                <a:sym typeface="Wingdings"/>
              </a:rPr>
              <a:t> </a:t>
            </a:r>
            <a:r>
              <a:rPr lang="pl-PL" sz="2000" dirty="0" err="1">
                <a:sym typeface="Wingdings"/>
              </a:rPr>
              <a:t>Sammon</a:t>
            </a:r>
            <a:r>
              <a:rPr lang="pl-PL" sz="2000" dirty="0">
                <a:sym typeface="Wingdings"/>
              </a:rPr>
              <a:t> </a:t>
            </a:r>
            <a:r>
              <a:rPr lang="pl-PL" sz="2000" dirty="0" err="1">
                <a:sym typeface="Wingdings"/>
              </a:rPr>
              <a:t>stress</a:t>
            </a:r>
            <a:r>
              <a:rPr lang="pl-PL" sz="2000" dirty="0">
                <a:sym typeface="Wingdings"/>
              </a:rPr>
              <a:t>):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2400"/>
              </a:spcBef>
              <a:buNone/>
            </a:pPr>
            <a:endParaRPr lang="pl-PL" sz="2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sz="2000" dirty="0"/>
              <a:t>To </a:t>
            </a:r>
            <a:r>
              <a:rPr lang="pl-PL" sz="2000" dirty="0" err="1"/>
              <a:t>minimize</a:t>
            </a:r>
            <a:r>
              <a:rPr lang="pl-PL" sz="2000" dirty="0"/>
              <a:t> the </a:t>
            </a:r>
            <a:r>
              <a:rPr lang="pl-PL" sz="2000" dirty="0" err="1"/>
              <a:t>value</a:t>
            </a:r>
            <a:r>
              <a:rPr lang="pl-PL" sz="2000" dirty="0"/>
              <a:t> of S </a:t>
            </a:r>
            <a:r>
              <a:rPr lang="pl-PL" sz="2000" dirty="0" err="1"/>
              <a:t>iterative</a:t>
            </a:r>
            <a:r>
              <a:rPr lang="pl-PL" sz="2000" dirty="0"/>
              <a:t> Newton </a:t>
            </a:r>
            <a:r>
              <a:rPr lang="pl-PL" sz="2000" dirty="0" err="1"/>
              <a:t>algorithm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employed</a:t>
            </a:r>
            <a:r>
              <a:rPr lang="pl-PL" sz="2000" dirty="0"/>
              <a:t>. </a:t>
            </a:r>
            <a:r>
              <a:rPr lang="pl-PL" sz="2000" dirty="0" err="1"/>
              <a:t>Each</a:t>
            </a:r>
            <a:r>
              <a:rPr lang="pl-PL" sz="2000" dirty="0"/>
              <a:t> point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moved</a:t>
            </a:r>
            <a:r>
              <a:rPr lang="pl-PL" sz="2000" dirty="0"/>
              <a:t> </a:t>
            </a:r>
            <a:r>
              <a:rPr lang="pl-PL" sz="2000" dirty="0" err="1"/>
              <a:t>according</a:t>
            </a:r>
            <a:r>
              <a:rPr lang="pl-PL" sz="2000" dirty="0"/>
              <a:t> to (</a:t>
            </a:r>
            <a:r>
              <a:rPr lang="el-GR" sz="2000" dirty="0"/>
              <a:t>α</a:t>
            </a:r>
            <a:r>
              <a:rPr lang="pl-PL" sz="2000" dirty="0"/>
              <a:t>=0,3 ÷ 0,4) (the </a:t>
            </a:r>
            <a:r>
              <a:rPr lang="pl-PL" sz="2000" dirty="0" err="1"/>
              <a:t>second</a:t>
            </a:r>
            <a:r>
              <a:rPr lang="pl-PL" sz="2000" dirty="0"/>
              <a:t> term </a:t>
            </a:r>
            <a:r>
              <a:rPr lang="pl-PL" sz="2000" dirty="0" err="1"/>
              <a:t>could</a:t>
            </a:r>
            <a:r>
              <a:rPr lang="pl-PL" sz="2000" dirty="0"/>
              <a:t> be </a:t>
            </a:r>
            <a:r>
              <a:rPr lang="pl-PL" sz="2000" dirty="0" err="1"/>
              <a:t>named</a:t>
            </a:r>
            <a:r>
              <a:rPr lang="pl-PL" sz="2000" dirty="0"/>
              <a:t> </a:t>
            </a:r>
            <a:r>
              <a:rPr lang="pl-PL" sz="2000" dirty="0" err="1"/>
              <a:t>translation</a:t>
            </a:r>
            <a:r>
              <a:rPr lang="pl-PL" sz="2000" dirty="0"/>
              <a:t> </a:t>
            </a:r>
            <a:r>
              <a:rPr lang="pl-PL" sz="2000" dirty="0" err="1"/>
              <a:t>vector</a:t>
            </a:r>
            <a:r>
              <a:rPr lang="pl-PL" sz="2000" dirty="0"/>
              <a:t>):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3775" y="2708920"/>
          <a:ext cx="71723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kument" r:id="rId3" imgW="7473815" imgH="1411251" progId="Word.Document.12">
                  <p:embed/>
                </p:oleObj>
              </mc:Choice>
              <mc:Fallback>
                <p:oleObj name="Dokument" r:id="rId3" imgW="7473815" imgH="1411251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708920"/>
                        <a:ext cx="71723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05011" y="4905970"/>
          <a:ext cx="71723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kument" r:id="rId5" imgW="7473815" imgH="1464173" progId="Word.Document.12">
                  <p:embed/>
                </p:oleObj>
              </mc:Choice>
              <mc:Fallback>
                <p:oleObj name="Dokument" r:id="rId5" imgW="7473815" imgH="1464173" progId="Word.Document.12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11" y="4905970"/>
                        <a:ext cx="71723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NSM – </a:t>
            </a:r>
            <a:r>
              <a:rPr lang="pl-PL" sz="3600" dirty="0" err="1"/>
              <a:t>procedure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32520" y="1844824"/>
            <a:ext cx="8542367" cy="4116288"/>
          </a:xfrm>
        </p:spPr>
        <p:txBody>
          <a:bodyPr/>
          <a:lstStyle/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Get </a:t>
            </a:r>
            <a:r>
              <a:rPr lang="pl-PL" sz="2000" dirty="0" err="1"/>
              <a:t>distance</a:t>
            </a:r>
            <a:r>
              <a:rPr lang="pl-PL" sz="2000" dirty="0"/>
              <a:t> in X. 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Set </a:t>
            </a:r>
            <a:r>
              <a:rPr lang="pl-PL" sz="2000" dirty="0" err="1"/>
              <a:t>initial</a:t>
            </a:r>
            <a:r>
              <a:rPr lang="pl-PL" sz="2000" dirty="0"/>
              <a:t> </a:t>
            </a:r>
            <a:r>
              <a:rPr lang="pl-PL" sz="2000" dirty="0" err="1"/>
              <a:t>locations</a:t>
            </a:r>
            <a:r>
              <a:rPr lang="pl-PL" sz="2000" dirty="0"/>
              <a:t> of </a:t>
            </a:r>
            <a:r>
              <a:rPr lang="pl-PL" sz="2000" dirty="0" err="1"/>
              <a:t>points</a:t>
            </a:r>
            <a:r>
              <a:rPr lang="pl-PL" sz="2000" dirty="0"/>
              <a:t> in Y </a:t>
            </a:r>
            <a:r>
              <a:rPr lang="mr-IN" sz="2000" dirty="0"/>
              <a:t>–</a:t>
            </a:r>
            <a:r>
              <a:rPr lang="pl-PL" sz="2000" dirty="0"/>
              <a:t> </a:t>
            </a:r>
            <a:r>
              <a:rPr lang="pl-PL" sz="2000" dirty="0" err="1"/>
              <a:t>either</a:t>
            </a:r>
            <a:r>
              <a:rPr lang="pl-PL" sz="2000" dirty="0"/>
              <a:t> </a:t>
            </a:r>
            <a:r>
              <a:rPr lang="pl-PL" sz="2000" dirty="0" err="1"/>
              <a:t>randomly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with PCA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Get </a:t>
            </a:r>
            <a:r>
              <a:rPr lang="pl-PL" sz="2000" dirty="0" err="1"/>
              <a:t>translation</a:t>
            </a:r>
            <a:r>
              <a:rPr lang="pl-PL" sz="2000" dirty="0"/>
              <a:t> </a:t>
            </a:r>
            <a:r>
              <a:rPr lang="pl-PL" sz="2000" dirty="0" err="1"/>
              <a:t>vectors</a:t>
            </a:r>
            <a:r>
              <a:rPr lang="pl-PL" sz="2000" dirty="0"/>
              <a:t>.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Update </a:t>
            </a:r>
            <a:r>
              <a:rPr lang="pl-PL" sz="2000" dirty="0" err="1"/>
              <a:t>positions</a:t>
            </a:r>
            <a:r>
              <a:rPr lang="pl-PL" sz="2000" dirty="0"/>
              <a:t> in Y.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 err="1"/>
              <a:t>Execute</a:t>
            </a:r>
            <a:r>
              <a:rPr lang="pl-PL" sz="2000" dirty="0"/>
              <a:t> 3-4 </a:t>
            </a:r>
            <a:r>
              <a:rPr lang="pl-PL" sz="2000" dirty="0" err="1"/>
              <a:t>until</a:t>
            </a:r>
            <a:r>
              <a:rPr lang="pl-PL" sz="2000" dirty="0"/>
              <a:t> the </a:t>
            </a:r>
            <a:r>
              <a:rPr lang="pl-PL" sz="2000" dirty="0" err="1"/>
              <a:t>value</a:t>
            </a:r>
            <a:r>
              <a:rPr lang="pl-PL" sz="2000" dirty="0"/>
              <a:t> of S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decreasing</a:t>
            </a:r>
            <a:r>
              <a:rPr lang="pl-PL" sz="2000" dirty="0"/>
              <a:t>.</a:t>
            </a:r>
          </a:p>
          <a:p>
            <a:pPr marL="457200" indent="-457200" eaLnBrk="1" hangingPunct="1">
              <a:buNone/>
            </a:pPr>
            <a:endParaRPr lang="pl-PL" sz="2000" dirty="0"/>
          </a:p>
          <a:p>
            <a:pPr marL="457200" indent="-45720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: MDS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1916832"/>
            <a:ext cx="8064896" cy="421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: MDS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6" y="1916832"/>
            <a:ext cx="8208912" cy="42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Why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457200" indent="-457200" eaLnBrk="1" hangingPunct="1">
              <a:buAutoNum type="alphaUcPeriod"/>
            </a:pPr>
            <a:r>
              <a:rPr lang="pl-PL" sz="2000" dirty="0" err="1"/>
              <a:t>Because</a:t>
            </a:r>
            <a:r>
              <a:rPr lang="pl-PL" sz="2000" dirty="0"/>
              <a:t> high </a:t>
            </a:r>
            <a:r>
              <a:rPr lang="pl-PL" sz="2000" dirty="0" err="1"/>
              <a:t>dimensionality</a:t>
            </a:r>
            <a:r>
              <a:rPr lang="pl-PL" sz="2000" dirty="0"/>
              <a:t> of data </a:t>
            </a:r>
            <a:r>
              <a:rPr lang="pl-PL" sz="2000" dirty="0" err="1"/>
              <a:t>implies</a:t>
            </a:r>
            <a:r>
              <a:rPr lang="pl-PL" sz="2000" dirty="0"/>
              <a:t> </a:t>
            </a:r>
            <a:r>
              <a:rPr lang="pl-PL" sz="2000" dirty="0" err="1"/>
              <a:t>large</a:t>
            </a:r>
            <a:r>
              <a:rPr lang="pl-PL" sz="2000" dirty="0"/>
              <a:t> </a:t>
            </a:r>
            <a:r>
              <a:rPr lang="pl-PL" sz="2000" dirty="0" err="1"/>
              <a:t>computational</a:t>
            </a:r>
            <a:r>
              <a:rPr lang="pl-PL" sz="2000" dirty="0"/>
              <a:t> </a:t>
            </a:r>
            <a:r>
              <a:rPr lang="pl-PL" sz="2000" dirty="0" err="1"/>
              <a:t>time</a:t>
            </a:r>
            <a:r>
              <a:rPr lang="pl-PL" sz="2000" dirty="0"/>
              <a:t> for most of data </a:t>
            </a:r>
            <a:r>
              <a:rPr lang="pl-PL" sz="2000" dirty="0" err="1"/>
              <a:t>mining</a:t>
            </a:r>
            <a:r>
              <a:rPr lang="pl-PL" sz="2000" dirty="0"/>
              <a:t> </a:t>
            </a:r>
            <a:r>
              <a:rPr lang="pl-PL" sz="2000" dirty="0" err="1"/>
              <a:t>procedures</a:t>
            </a:r>
            <a:r>
              <a:rPr lang="pl-PL" sz="2000" dirty="0"/>
              <a:t>.</a:t>
            </a:r>
          </a:p>
          <a:p>
            <a:pPr marL="457200" indent="-457200" eaLnBrk="1" hangingPunct="1">
              <a:buAutoNum type="alphaUcPeriod"/>
            </a:pPr>
            <a:endParaRPr lang="pl-PL" sz="2000" dirty="0"/>
          </a:p>
          <a:p>
            <a:pPr marL="457200" indent="-457200" eaLnBrk="1" hangingPunct="1">
              <a:buAutoNum type="alphaUcPeriod"/>
            </a:pPr>
            <a:r>
              <a:rPr lang="pl-PL" sz="2000" dirty="0" err="1"/>
              <a:t>Because</a:t>
            </a:r>
            <a:r>
              <a:rPr lang="pl-PL" sz="2000" dirty="0"/>
              <a:t>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dimensions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have</a:t>
            </a:r>
            <a:r>
              <a:rPr lang="pl-PL" sz="2000" dirty="0"/>
              <a:t> </a:t>
            </a:r>
            <a:r>
              <a:rPr lang="pl-PL" sz="2000" dirty="0" err="1"/>
              <a:t>more</a:t>
            </a:r>
            <a:r>
              <a:rPr lang="pl-PL" sz="2000" dirty="0"/>
              <a:t> data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need</a:t>
            </a:r>
            <a:r>
              <a:rPr lang="pl-PL" sz="2000" dirty="0"/>
              <a:t> to </a:t>
            </a:r>
            <a:r>
              <a:rPr lang="pl-PL" sz="2000" dirty="0" err="1"/>
              <a:t>get</a:t>
            </a:r>
            <a:r>
              <a:rPr lang="pl-PL" sz="2000" dirty="0"/>
              <a:t> a </a:t>
            </a:r>
            <a:r>
              <a:rPr lang="pl-PL" sz="2000" dirty="0" err="1"/>
              <a:t>representative</a:t>
            </a:r>
            <a:r>
              <a:rPr lang="pl-PL" sz="2000" dirty="0"/>
              <a:t> </a:t>
            </a:r>
            <a:r>
              <a:rPr lang="pl-PL" sz="2000" dirty="0" err="1"/>
              <a:t>result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. </a:t>
            </a:r>
            <a:r>
              <a:rPr lang="pl-PL" sz="2000"/>
              <a:t>4^(n+</a:t>
            </a:r>
            <a:r>
              <a:rPr lang="pl-PL" sz="2000" dirty="0"/>
              <a:t>1) </a:t>
            </a:r>
            <a:r>
              <a:rPr lang="pl-PL" sz="2000" dirty="0" err="1"/>
              <a:t>rule</a:t>
            </a:r>
            <a:r>
              <a:rPr lang="pl-PL" sz="2000" dirty="0"/>
              <a:t> for </a:t>
            </a:r>
            <a:r>
              <a:rPr lang="pl-PL" sz="2000" dirty="0" err="1"/>
              <a:t>kernel</a:t>
            </a:r>
            <a:r>
              <a:rPr lang="pl-PL" sz="2000" dirty="0"/>
              <a:t> </a:t>
            </a:r>
            <a:r>
              <a:rPr lang="pl-PL" sz="2000" dirty="0" err="1"/>
              <a:t>density</a:t>
            </a:r>
            <a:r>
              <a:rPr lang="pl-PL" sz="2000" dirty="0"/>
              <a:t> </a:t>
            </a:r>
            <a:r>
              <a:rPr lang="pl-PL" sz="2000" dirty="0" err="1"/>
              <a:t>estimation</a:t>
            </a:r>
            <a:r>
              <a:rPr lang="pl-PL" sz="2000" dirty="0"/>
              <a:t>).</a:t>
            </a:r>
          </a:p>
          <a:p>
            <a:pPr marL="457200" indent="-457200" eaLnBrk="1" hangingPunct="1">
              <a:buAutoNum type="alphaUcPeriod"/>
            </a:pPr>
            <a:endParaRPr lang="pl-PL" sz="2000" dirty="0"/>
          </a:p>
          <a:p>
            <a:pPr marL="457200" indent="-457200" eaLnBrk="1" hangingPunct="1">
              <a:buNone/>
            </a:pPr>
            <a:r>
              <a:rPr lang="pl-PL" sz="2000" dirty="0"/>
              <a:t>But </a:t>
            </a:r>
            <a:r>
              <a:rPr lang="pl-PL" sz="2000" dirty="0" err="1"/>
              <a:t>above</a:t>
            </a:r>
            <a:r>
              <a:rPr lang="pl-PL" sz="2000" dirty="0"/>
              <a:t> </a:t>
            </a:r>
            <a:r>
              <a:rPr lang="pl-PL" sz="2000" dirty="0" err="1"/>
              <a:t>all</a:t>
            </a:r>
            <a:r>
              <a:rPr lang="pl-PL" sz="2000" dirty="0"/>
              <a:t>:</a:t>
            </a:r>
          </a:p>
          <a:p>
            <a:pPr marL="457200" indent="-457200" eaLnBrk="1" hangingPunct="1">
              <a:buAutoNum type="alphaUcPeriod"/>
            </a:pPr>
            <a:endParaRPr lang="pl-PL" sz="2000" dirty="0"/>
          </a:p>
          <a:p>
            <a:pPr marL="457200" indent="-457200" eaLnBrk="1" hangingPunct="1">
              <a:buFont typeface="+mj-lt"/>
              <a:buAutoNum type="alphaUcPeriod" startAt="3"/>
            </a:pPr>
            <a:r>
              <a:rPr lang="pl-PL" sz="2000" dirty="0" err="1"/>
              <a:t>Because</a:t>
            </a:r>
            <a:r>
              <a:rPr lang="pl-PL" sz="2000" dirty="0"/>
              <a:t> </a:t>
            </a:r>
            <a:r>
              <a:rPr lang="pl-PL" sz="2000" dirty="0" err="1"/>
              <a:t>multidimensional</a:t>
            </a:r>
            <a:r>
              <a:rPr lang="pl-PL" sz="2000" dirty="0"/>
              <a:t> </a:t>
            </a:r>
            <a:r>
              <a:rPr lang="pl-PL" sz="2000" dirty="0" err="1"/>
              <a:t>datasets</a:t>
            </a:r>
            <a:r>
              <a:rPr lang="pl-PL" sz="2000" dirty="0"/>
              <a:t> </a:t>
            </a:r>
            <a:r>
              <a:rPr lang="pl-PL" sz="2000" dirty="0" err="1"/>
              <a:t>posses</a:t>
            </a:r>
            <a:r>
              <a:rPr lang="pl-PL" sz="2000" dirty="0"/>
              <a:t> </a:t>
            </a:r>
            <a:r>
              <a:rPr lang="pl-PL" sz="2000" dirty="0" err="1"/>
              <a:t>negative</a:t>
            </a:r>
            <a:r>
              <a:rPr lang="pl-PL" sz="2000" dirty="0"/>
              <a:t> </a:t>
            </a:r>
            <a:r>
              <a:rPr lang="pl-PL" sz="2000" dirty="0" err="1"/>
              <a:t>geometrical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known</a:t>
            </a:r>
            <a:r>
              <a:rPr lang="pl-PL" sz="2000" dirty="0"/>
              <a:t> </a:t>
            </a:r>
            <a:r>
              <a:rPr lang="pl-PL" sz="2000" dirty="0" err="1"/>
              <a:t>under</a:t>
            </a:r>
            <a:r>
              <a:rPr lang="pl-PL" sz="2000" dirty="0"/>
              <a:t> the </a:t>
            </a:r>
            <a:r>
              <a:rPr lang="pl-PL" sz="2000" dirty="0" err="1"/>
              <a:t>name</a:t>
            </a:r>
            <a:r>
              <a:rPr lang="pl-PL" sz="2000" dirty="0"/>
              <a:t> „</a:t>
            </a:r>
            <a:r>
              <a:rPr lang="pl-PL" sz="2000" dirty="0" err="1"/>
              <a:t>curse</a:t>
            </a:r>
            <a:r>
              <a:rPr lang="pl-PL" sz="2000" dirty="0"/>
              <a:t> of </a:t>
            </a:r>
            <a:r>
              <a:rPr lang="pl-PL" sz="2000" dirty="0" err="1"/>
              <a:t>dimensionality</a:t>
            </a:r>
            <a:r>
              <a:rPr lang="pl-PL" sz="2000" dirty="0"/>
              <a:t>”. It </a:t>
            </a:r>
            <a:r>
              <a:rPr lang="pl-PL" sz="2000" dirty="0" err="1"/>
              <a:t>turns</a:t>
            </a:r>
            <a:r>
              <a:rPr lang="pl-PL" sz="2000" dirty="0"/>
              <a:t> out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even</a:t>
            </a:r>
            <a:r>
              <a:rPr lang="pl-PL" sz="2000" dirty="0"/>
              <a:t> </a:t>
            </a:r>
            <a:r>
              <a:rPr lang="pl-PL" sz="2000" dirty="0" err="1"/>
              <a:t>simple</a:t>
            </a:r>
            <a:r>
              <a:rPr lang="pl-PL" sz="2000" dirty="0"/>
              <a:t> </a:t>
            </a:r>
            <a:r>
              <a:rPr lang="pl-PL" sz="2000" dirty="0" err="1"/>
              <a:t>operations</a:t>
            </a:r>
            <a:r>
              <a:rPr lang="pl-PL" sz="2000" dirty="0"/>
              <a:t> </a:t>
            </a:r>
            <a:r>
              <a:rPr lang="pl-PL" sz="2000" dirty="0" err="1"/>
              <a:t>like</a:t>
            </a:r>
            <a:r>
              <a:rPr lang="pl-PL" sz="2000" dirty="0"/>
              <a:t> </a:t>
            </a:r>
            <a:r>
              <a:rPr lang="pl-PL" sz="2000" dirty="0" err="1"/>
              <a:t>finding</a:t>
            </a:r>
            <a:r>
              <a:rPr lang="pl-PL" sz="2000" dirty="0"/>
              <a:t> </a:t>
            </a:r>
            <a:r>
              <a:rPr lang="pl-PL" sz="2000" dirty="0" err="1"/>
              <a:t>nearest</a:t>
            </a:r>
            <a:r>
              <a:rPr lang="pl-PL" sz="2000" dirty="0"/>
              <a:t> </a:t>
            </a:r>
            <a:r>
              <a:rPr lang="pl-PL" sz="2000" dirty="0" err="1"/>
              <a:t>neighbor</a:t>
            </a:r>
            <a:r>
              <a:rPr lang="pl-PL" sz="2000" dirty="0"/>
              <a:t> </a:t>
            </a:r>
            <a:r>
              <a:rPr lang="pl-PL" sz="2000" dirty="0" err="1"/>
              <a:t>could</a:t>
            </a:r>
            <a:r>
              <a:rPr lang="pl-PL" sz="2000" dirty="0"/>
              <a:t> </a:t>
            </a:r>
            <a:r>
              <a:rPr lang="pl-PL" sz="2000" dirty="0" err="1"/>
              <a:t>bring</a:t>
            </a:r>
            <a:r>
              <a:rPr lang="pl-PL" sz="2000" dirty="0"/>
              <a:t> </a:t>
            </a:r>
            <a:r>
              <a:rPr lang="pl-PL" sz="2000" dirty="0" err="1"/>
              <a:t>unexpected</a:t>
            </a:r>
            <a:r>
              <a:rPr lang="pl-PL" sz="2000" dirty="0"/>
              <a:t> </a:t>
            </a:r>
            <a:r>
              <a:rPr lang="pl-PL" sz="2000" dirty="0" err="1"/>
              <a:t>results</a:t>
            </a:r>
            <a:r>
              <a:rPr lang="pl-PL" sz="2000" dirty="0"/>
              <a:t>.</a:t>
            </a:r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</a:t>
            </a:r>
            <a:r>
              <a:rPr lang="pl-PL" sz="3600" dirty="0" err="1"/>
              <a:t>it</a:t>
            </a:r>
            <a:r>
              <a:rPr lang="pl-PL" sz="3600" dirty="0"/>
              <a:t> </a:t>
            </a:r>
            <a:r>
              <a:rPr lang="pl-PL" sz="3600" dirty="0" err="1"/>
              <a:t>works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8" name="Picture 4" descr="dist_link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1844824"/>
            <a:ext cx="7776864" cy="412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4520952" y="57332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Distance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4893" y="350100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</a:p>
          <a:p>
            <a:r>
              <a:rPr lang="pl-PL" dirty="0" err="1"/>
              <a:t>strength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t-SNE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/>
              <p:cNvSpPr txBox="1"/>
              <p:nvPr/>
            </p:nvSpPr>
            <p:spPr>
              <a:xfrm>
                <a:off x="704528" y="1951721"/>
                <a:ext cx="8424936" cy="456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t-SNE – t-Distributed </a:t>
                </a:r>
                <a:r>
                  <a:rPr lang="pl-PL" dirty="0" err="1"/>
                  <a:t>Stochastic</a:t>
                </a:r>
                <a:r>
                  <a:rPr lang="pl-PL" dirty="0"/>
                  <a:t> </a:t>
                </a:r>
                <a:r>
                  <a:rPr lang="pl-PL" dirty="0" err="1"/>
                  <a:t>Neighborhood</a:t>
                </a:r>
                <a:r>
                  <a:rPr lang="pl-PL" dirty="0"/>
                  <a:t> </a:t>
                </a:r>
                <a:r>
                  <a:rPr lang="pl-PL" dirty="0" err="1"/>
                  <a:t>Embedding</a:t>
                </a:r>
                <a:r>
                  <a:rPr lang="pl-PL" dirty="0"/>
                  <a:t> – </a:t>
                </a:r>
                <a:r>
                  <a:rPr lang="pl-PL" dirty="0" err="1"/>
                  <a:t>modification</a:t>
                </a:r>
                <a:r>
                  <a:rPr lang="pl-PL" dirty="0"/>
                  <a:t> of the </a:t>
                </a:r>
                <a:r>
                  <a:rPr lang="pl-PL" dirty="0" err="1"/>
                  <a:t>original</a:t>
                </a:r>
                <a:r>
                  <a:rPr lang="pl-PL" dirty="0"/>
                  <a:t> SNE, </a:t>
                </a:r>
                <a:r>
                  <a:rPr lang="pl-PL" dirty="0" err="1"/>
                  <a:t>developed</a:t>
                </a:r>
                <a:r>
                  <a:rPr lang="pl-PL" dirty="0"/>
                  <a:t> by </a:t>
                </a:r>
                <a:r>
                  <a:rPr lang="pl-PL" dirty="0" err="1"/>
                  <a:t>Laurens</a:t>
                </a:r>
                <a:r>
                  <a:rPr lang="pl-PL" dirty="0"/>
                  <a:t> van der </a:t>
                </a:r>
                <a:r>
                  <a:rPr lang="pl-PL" dirty="0" err="1"/>
                  <a:t>Maaten</a:t>
                </a:r>
                <a:r>
                  <a:rPr lang="pl-PL" dirty="0"/>
                  <a:t> (2008). It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based</a:t>
                </a:r>
                <a:r>
                  <a:rPr lang="pl-PL" dirty="0"/>
                  <a:t> on </a:t>
                </a:r>
                <a:r>
                  <a:rPr lang="pl-PL" dirty="0" err="1"/>
                  <a:t>local</a:t>
                </a:r>
                <a:r>
                  <a:rPr lang="pl-PL" dirty="0"/>
                  <a:t> </a:t>
                </a:r>
                <a:r>
                  <a:rPr lang="pl-PL" dirty="0" err="1"/>
                  <a:t>distance</a:t>
                </a:r>
                <a:r>
                  <a:rPr lang="pl-PL" dirty="0"/>
                  <a:t> </a:t>
                </a:r>
                <a:r>
                  <a:rPr lang="pl-PL" dirty="0" err="1"/>
                  <a:t>preservation</a:t>
                </a:r>
                <a:r>
                  <a:rPr lang="pl-PL" dirty="0"/>
                  <a:t>. </a:t>
                </a:r>
              </a:p>
              <a:p>
                <a:endParaRPr lang="pl-PL" dirty="0"/>
              </a:p>
              <a:p>
                <a:r>
                  <a:rPr lang="pl-PL" b="1" dirty="0"/>
                  <a:t>SNE:</a:t>
                </a:r>
              </a:p>
              <a:p>
                <a:r>
                  <a:rPr lang="pl-PL" dirty="0"/>
                  <a:t>For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points</a:t>
                </a:r>
                <a:r>
                  <a:rPr lang="pl-PL" dirty="0"/>
                  <a:t> in the </a:t>
                </a:r>
                <a:r>
                  <a:rPr lang="pl-PL" dirty="0" err="1"/>
                  <a:t>initial</a:t>
                </a:r>
                <a:r>
                  <a:rPr lang="pl-PL" dirty="0"/>
                  <a:t> </a:t>
                </a:r>
                <a:r>
                  <a:rPr lang="pl-PL" dirty="0" err="1"/>
                  <a:t>feature</a:t>
                </a:r>
                <a:r>
                  <a:rPr lang="pl-PL" dirty="0"/>
                  <a:t> </a:t>
                </a:r>
                <a:r>
                  <a:rPr lang="pl-PL" dirty="0" err="1"/>
                  <a:t>space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/>
                  <a:t> we </a:t>
                </a:r>
                <a:r>
                  <a:rPr lang="pl-PL" dirty="0" err="1"/>
                  <a:t>determine</a:t>
                </a:r>
                <a:r>
                  <a:rPr lang="pl-PL" dirty="0"/>
                  <a:t> a </a:t>
                </a:r>
                <a:r>
                  <a:rPr lang="pl-PL" dirty="0" err="1"/>
                  <a:t>probability</a:t>
                </a:r>
                <a:r>
                  <a:rPr lang="pl-PL" dirty="0"/>
                  <a:t> of </a:t>
                </a:r>
                <a:r>
                  <a:rPr lang="pl-PL" dirty="0" err="1"/>
                  <a:t>their</a:t>
                </a:r>
                <a:r>
                  <a:rPr lang="pl-PL" dirty="0"/>
                  <a:t> </a:t>
                </a:r>
                <a:r>
                  <a:rPr lang="pl-PL" dirty="0" err="1"/>
                  <a:t>similiarity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 err="1"/>
                  <a:t>where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and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over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equal</a:t>
                </a:r>
                <a:r>
                  <a:rPr lang="pl-PL" dirty="0"/>
                  <a:t> 1. </a:t>
                </a:r>
                <a:r>
                  <a:rPr lang="pl-PL" dirty="0" err="1"/>
                  <a:t>Parameter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determined</a:t>
                </a:r>
                <a:r>
                  <a:rPr lang="pl-PL" dirty="0"/>
                  <a:t> on </a:t>
                </a:r>
                <a:r>
                  <a:rPr lang="pl-PL" dirty="0" err="1"/>
                  <a:t>so</a:t>
                </a:r>
                <a:r>
                  <a:rPr lang="pl-PL" dirty="0"/>
                  <a:t> </a:t>
                </a:r>
                <a:r>
                  <a:rPr lang="pl-PL" dirty="0" err="1"/>
                  <a:t>called</a:t>
                </a:r>
                <a:r>
                  <a:rPr lang="pl-PL" dirty="0"/>
                  <a:t> </a:t>
                </a:r>
                <a:r>
                  <a:rPr lang="pl-PL" dirty="0" err="1"/>
                  <a:t>perplexity</a:t>
                </a:r>
                <a:r>
                  <a:rPr lang="pl-PL" dirty="0"/>
                  <a:t> (numer of </a:t>
                </a:r>
                <a:r>
                  <a:rPr lang="pl-PL" dirty="0" err="1"/>
                  <a:t>neighbors</a:t>
                </a:r>
                <a:r>
                  <a:rPr lang="pl-PL" dirty="0"/>
                  <a:t> – </a:t>
                </a:r>
                <a:r>
                  <a:rPr lang="pl-PL" dirty="0" err="1"/>
                  <a:t>usually</a:t>
                </a:r>
                <a:r>
                  <a:rPr lang="pl-PL" dirty="0"/>
                  <a:t> </a:t>
                </a:r>
                <a:r>
                  <a:rPr lang="pl-PL" dirty="0" err="1"/>
                  <a:t>between</a:t>
                </a:r>
                <a:r>
                  <a:rPr lang="pl-PL" dirty="0"/>
                  <a:t> 5 and 50).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1951721"/>
                <a:ext cx="8424936" cy="4568943"/>
              </a:xfrm>
              <a:prstGeom prst="rect">
                <a:avLst/>
              </a:prstGeom>
              <a:blipFill>
                <a:blip r:embed="rId2"/>
                <a:stretch>
                  <a:fillRect l="-602" t="-554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164AB-B644-B34C-9DED-EC43CF08F0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6736" y="3863930"/>
            <a:ext cx="41275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73723-0A89-3C49-BE40-CC57F757A6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7036" y="4793332"/>
            <a:ext cx="1866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t-SNE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/>
              <p:cNvSpPr txBox="1"/>
              <p:nvPr/>
            </p:nvSpPr>
            <p:spPr>
              <a:xfrm>
                <a:off x="704528" y="1951721"/>
                <a:ext cx="842493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err="1"/>
                  <a:t>Likewise</a:t>
                </a:r>
                <a:r>
                  <a:rPr lang="pl-PL" dirty="0"/>
                  <a:t> the </a:t>
                </a:r>
                <a:r>
                  <a:rPr lang="pl-PL" dirty="0" err="1"/>
                  <a:t>similar</a:t>
                </a:r>
                <a:r>
                  <a:rPr lang="pl-PL" dirty="0"/>
                  <a:t> </a:t>
                </a:r>
                <a:r>
                  <a:rPr lang="pl-PL" dirty="0" err="1"/>
                  <a:t>probabilities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determined</a:t>
                </a:r>
                <a:r>
                  <a:rPr lang="pl-PL" dirty="0"/>
                  <a:t> in the </a:t>
                </a:r>
                <a:r>
                  <a:rPr lang="pl-PL" dirty="0" err="1"/>
                  <a:t>reduced</a:t>
                </a:r>
                <a:r>
                  <a:rPr lang="pl-PL" dirty="0"/>
                  <a:t> </a:t>
                </a:r>
                <a:r>
                  <a:rPr lang="pl-PL" dirty="0" err="1"/>
                  <a:t>feature</a:t>
                </a:r>
                <a:r>
                  <a:rPr lang="pl-PL" dirty="0"/>
                  <a:t> </a:t>
                </a:r>
                <a:r>
                  <a:rPr lang="pl-PL" dirty="0" err="1"/>
                  <a:t>space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 err="1"/>
                  <a:t>Whole</a:t>
                </a:r>
                <a:r>
                  <a:rPr lang="pl-PL" dirty="0"/>
                  <a:t> </a:t>
                </a:r>
                <a:r>
                  <a:rPr lang="pl-PL" dirty="0" err="1"/>
                  <a:t>maginc</a:t>
                </a:r>
                <a:r>
                  <a:rPr lang="pl-PL" dirty="0"/>
                  <a:t> – we </a:t>
                </a:r>
                <a:r>
                  <a:rPr lang="pl-PL" dirty="0" err="1"/>
                  <a:t>determine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to </a:t>
                </a:r>
                <a:r>
                  <a:rPr lang="pl-PL" dirty="0" err="1"/>
                  <a:t>minimize</a:t>
                </a:r>
                <a:r>
                  <a:rPr lang="pl-PL" dirty="0"/>
                  <a:t> </a:t>
                </a:r>
                <a:r>
                  <a:rPr lang="pl-PL" dirty="0" err="1"/>
                  <a:t>Kullback-Leibler</a:t>
                </a:r>
                <a:r>
                  <a:rPr lang="pl-PL" dirty="0"/>
                  <a:t> </a:t>
                </a:r>
                <a:r>
                  <a:rPr lang="pl-PL" dirty="0" err="1"/>
                  <a:t>divergence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t-SNE </a:t>
                </a:r>
                <a:r>
                  <a:rPr lang="pl-PL" dirty="0" err="1"/>
                  <a:t>instead</a:t>
                </a:r>
                <a:r>
                  <a:rPr lang="pl-PL" dirty="0"/>
                  <a:t> of Gauss </a:t>
                </a:r>
                <a:r>
                  <a:rPr lang="pl-PL" dirty="0" err="1"/>
                  <a:t>distribution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t-Student </a:t>
                </a:r>
                <a:r>
                  <a:rPr lang="pl-PL" dirty="0" err="1"/>
                  <a:t>distribution</a:t>
                </a:r>
                <a:r>
                  <a:rPr lang="pl-PL" dirty="0"/>
                  <a:t>.</a:t>
                </a:r>
              </a:p>
            </p:txBody>
          </p:sp>
        </mc:Choice>
        <mc:Fallback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1951721"/>
                <a:ext cx="8424936" cy="2862322"/>
              </a:xfrm>
              <a:prstGeom prst="rect">
                <a:avLst/>
              </a:prstGeom>
              <a:blipFill>
                <a:blip r:embed="rId2"/>
                <a:stretch>
                  <a:fillRect l="-602" t="-881" b="-2203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4E709F3-33F5-6347-9E39-713274688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1346" y="2237344"/>
            <a:ext cx="40513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3B7EA-A35A-7648-BF73-29BA9969AD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0792" y="3668157"/>
            <a:ext cx="3454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6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Ilustration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A28AD-734E-0545-9D40-1DD9E3E381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2003926"/>
            <a:ext cx="4064000" cy="406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5AACCB-62D8-7D4B-B6FD-54A63E9FB5C6}"/>
              </a:ext>
            </a:extLst>
          </p:cNvPr>
          <p:cNvSpPr/>
          <p:nvPr/>
        </p:nvSpPr>
        <p:spPr>
          <a:xfrm>
            <a:off x="506588" y="5988411"/>
            <a:ext cx="8265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L" sz="1200" dirty="0"/>
              <a:t>https://www.oreilly.com/content/an-illustrated-introduction-to-the-t-sne-algorithm/</a:t>
            </a:r>
          </a:p>
        </p:txBody>
      </p:sp>
    </p:spTree>
    <p:extLst>
      <p:ext uri="{BB962C8B-B14F-4D97-AF65-F5344CB8AC3E}">
        <p14:creationId xmlns:p14="http://schemas.microsoft.com/office/powerpoint/2010/main" val="19714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Inny przykład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10594" name="Picture 2" descr="http://upload.wikimedia.org/wikipedia/commons/4/48/SlideQualityLi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" y="548680"/>
            <a:ext cx="9001000" cy="582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en-AU" sz="3200" dirty="0">
                <a:solidFill>
                  <a:schemeClr val="bg1"/>
                </a:solidFill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CoD</a:t>
            </a:r>
            <a:r>
              <a:rPr lang="pl-PL" sz="3600" dirty="0"/>
              <a:t>, </a:t>
            </a:r>
            <a:r>
              <a:rPr lang="pl-PL" sz="3600" dirty="0" err="1"/>
              <a:t>example</a:t>
            </a:r>
            <a:r>
              <a:rPr lang="pl-PL" sz="3600" dirty="0"/>
              <a:t>: norm </a:t>
            </a:r>
            <a:r>
              <a:rPr lang="pl-PL" sz="3600" dirty="0" err="1"/>
              <a:t>concentration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2154199"/>
            <a:ext cx="7560840" cy="372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Dealing</a:t>
            </a:r>
            <a:r>
              <a:rPr lang="pl-PL" sz="3600" dirty="0"/>
              <a:t> with </a:t>
            </a:r>
            <a:r>
              <a:rPr lang="pl-PL" sz="3600" dirty="0" err="1"/>
              <a:t>dimensionality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feature</a:t>
            </a:r>
            <a:r>
              <a:rPr lang="pl-PL" sz="3600" dirty="0"/>
              <a:t> </a:t>
            </a:r>
            <a:r>
              <a:rPr lang="pl-PL" sz="3600" dirty="0" err="1"/>
              <a:t>selection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18479"/>
              </p:ext>
            </p:extLst>
          </p:nvPr>
        </p:nvGraphicFramePr>
        <p:xfrm>
          <a:off x="1136576" y="2148622"/>
          <a:ext cx="352839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 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 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 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673081" y="2132856"/>
          <a:ext cx="2736303" cy="3384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510"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</a:t>
                      </a:r>
                      <a:r>
                        <a:rPr lang="pl-PL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</a:t>
                      </a:r>
                      <a:r>
                        <a:rPr lang="pl-PL" dirty="0"/>
                        <a:t>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Strzałka zakrzywiona w górę 30"/>
          <p:cNvSpPr/>
          <p:nvPr/>
        </p:nvSpPr>
        <p:spPr>
          <a:xfrm>
            <a:off x="1424608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zakrzywiona w górę 31"/>
          <p:cNvSpPr/>
          <p:nvPr/>
        </p:nvSpPr>
        <p:spPr>
          <a:xfrm>
            <a:off x="2360712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zakrzywiona w górę 32"/>
          <p:cNvSpPr/>
          <p:nvPr/>
        </p:nvSpPr>
        <p:spPr>
          <a:xfrm>
            <a:off x="4088904" y="5316974"/>
            <a:ext cx="417646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/>
          <p:cNvSpPr txBox="1"/>
          <p:nvPr/>
        </p:nvSpPr>
        <p:spPr>
          <a:xfrm>
            <a:off x="2648744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X</a:t>
            </a:r>
          </a:p>
        </p:txBody>
      </p:sp>
      <p:sp>
        <p:nvSpPr>
          <p:cNvPr id="36" name="pole tekstowe 35"/>
          <p:cNvSpPr txBox="1"/>
          <p:nvPr/>
        </p:nvSpPr>
        <p:spPr>
          <a:xfrm>
            <a:off x="6825208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Y</a:t>
            </a:r>
          </a:p>
        </p:txBody>
      </p:sp>
      <p:sp>
        <p:nvSpPr>
          <p:cNvPr id="34" name="Wybuch  2 33"/>
          <p:cNvSpPr/>
          <p:nvPr/>
        </p:nvSpPr>
        <p:spPr>
          <a:xfrm>
            <a:off x="2648744" y="2780928"/>
            <a:ext cx="4896544" cy="2304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endParaRPr lang="pl-PL" dirty="0"/>
          </a:p>
          <a:p>
            <a:pPr algn="ctr"/>
            <a:r>
              <a:rPr lang="pl-PL" dirty="0"/>
              <a:t>N &lt;&lt; </a:t>
            </a:r>
            <a:r>
              <a:rPr lang="pl-PL" dirty="0" err="1"/>
              <a:t>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31" grpId="0" animBg="1"/>
      <p:bldP spid="32" grpId="0" animBg="1"/>
      <p:bldP spid="33" grpId="0" animBg="1"/>
      <p:bldP spid="35" grpId="0"/>
      <p:bldP spid="36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Dealing</a:t>
            </a:r>
            <a:r>
              <a:rPr lang="pl-PL" sz="3600" dirty="0"/>
              <a:t> with </a:t>
            </a:r>
            <a:r>
              <a:rPr lang="pl-PL" sz="3600" dirty="0" err="1"/>
              <a:t>dimensionality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feature</a:t>
            </a:r>
            <a:r>
              <a:rPr lang="pl-PL" sz="3600" dirty="0"/>
              <a:t> </a:t>
            </a:r>
            <a:r>
              <a:rPr lang="pl-PL" sz="3600" dirty="0" err="1"/>
              <a:t>extraction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123"/>
              </p:ext>
            </p:extLst>
          </p:nvPr>
        </p:nvGraphicFramePr>
        <p:xfrm>
          <a:off x="1136576" y="2148622"/>
          <a:ext cx="352839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Feat</a:t>
                      </a:r>
                      <a:r>
                        <a:rPr lang="pl-PL" dirty="0"/>
                        <a:t>.</a:t>
                      </a:r>
                      <a:r>
                        <a:rPr lang="pl-PL" baseline="0" dirty="0"/>
                        <a:t> 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Feat</a:t>
                      </a:r>
                      <a:r>
                        <a:rPr lang="pl-PL" dirty="0"/>
                        <a:t>.</a:t>
                      </a:r>
                      <a:r>
                        <a:rPr lang="pl-PL" baseline="0" dirty="0"/>
                        <a:t> 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Feat</a:t>
                      </a:r>
                      <a:r>
                        <a:rPr lang="pl-PL" dirty="0"/>
                        <a:t>.</a:t>
                      </a:r>
                      <a:r>
                        <a:rPr lang="pl-PL" baseline="0" dirty="0"/>
                        <a:t> 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673081" y="2132856"/>
          <a:ext cx="2736303" cy="3384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51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Feat</a:t>
                      </a:r>
                      <a:r>
                        <a:rPr lang="pl-PL" dirty="0"/>
                        <a:t>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Feat</a:t>
                      </a:r>
                      <a:r>
                        <a:rPr lang="pl-PL" dirty="0"/>
                        <a:t>.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Strzałka zakrzywiona w górę 30"/>
          <p:cNvSpPr/>
          <p:nvPr/>
        </p:nvSpPr>
        <p:spPr>
          <a:xfrm>
            <a:off x="1424608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zakrzywiona w górę 31"/>
          <p:cNvSpPr/>
          <p:nvPr/>
        </p:nvSpPr>
        <p:spPr>
          <a:xfrm>
            <a:off x="2360712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Strzałka zakrzywiona w górę 32"/>
          <p:cNvSpPr/>
          <p:nvPr/>
        </p:nvSpPr>
        <p:spPr>
          <a:xfrm>
            <a:off x="4088904" y="5316974"/>
            <a:ext cx="417646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zakrzywiona w górę 11"/>
          <p:cNvSpPr/>
          <p:nvPr/>
        </p:nvSpPr>
        <p:spPr>
          <a:xfrm>
            <a:off x="3224808" y="5301208"/>
            <a:ext cx="30963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/>
          <p:cNvSpPr/>
          <p:nvPr/>
        </p:nvSpPr>
        <p:spPr>
          <a:xfrm>
            <a:off x="4160912" y="5301208"/>
            <a:ext cx="2160240" cy="100811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transform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2648744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X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6825208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Y</a:t>
            </a:r>
          </a:p>
        </p:txBody>
      </p:sp>
      <p:sp>
        <p:nvSpPr>
          <p:cNvPr id="34" name="Wybuch  2 33"/>
          <p:cNvSpPr/>
          <p:nvPr/>
        </p:nvSpPr>
        <p:spPr>
          <a:xfrm>
            <a:off x="2576736" y="2852936"/>
            <a:ext cx="5040560" cy="2304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extraction</a:t>
            </a:r>
            <a:r>
              <a:rPr lang="pl-PL" dirty="0"/>
              <a:t>/</a:t>
            </a:r>
            <a:r>
              <a:rPr lang="pl-PL" dirty="0" err="1"/>
              <a:t>reduction</a:t>
            </a:r>
            <a:endParaRPr lang="pl-PL" dirty="0"/>
          </a:p>
          <a:p>
            <a:pPr algn="ctr"/>
            <a:r>
              <a:rPr lang="pl-PL" dirty="0"/>
              <a:t>N &lt;&lt; </a:t>
            </a:r>
            <a:r>
              <a:rPr lang="pl-PL" dirty="0" err="1"/>
              <a:t>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31" grpId="0" animBg="1"/>
      <p:bldP spid="32" grpId="0" animBg="1"/>
      <p:bldP spid="33" grpId="0" animBg="1"/>
      <p:bldP spid="12" grpId="0" animBg="1"/>
      <p:bldP spid="19" grpId="0" animBg="1"/>
      <p:bldP spid="20" grpId="0"/>
      <p:bldP spid="21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Taxonomy</a:t>
            </a:r>
            <a:r>
              <a:rPr lang="pl-PL" sz="3600" dirty="0"/>
              <a:t> of </a:t>
            </a:r>
            <a:r>
              <a:rPr lang="pl-PL" sz="3600" dirty="0" err="1"/>
              <a:t>dimensionality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457200" indent="-457200" eaLnBrk="1" hangingPunct="1">
              <a:buAutoNum type="alphaUcPeriod"/>
            </a:pPr>
            <a:r>
              <a:rPr lang="pl-PL" sz="2000" dirty="0" err="1"/>
              <a:t>Transformation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endParaRPr lang="pl-PL" sz="2000" dirty="0"/>
          </a:p>
          <a:p>
            <a:pPr marL="457200" indent="-457200" eaLnBrk="1" hangingPunct="1"/>
            <a:r>
              <a:rPr lang="pl-PL" sz="2000" dirty="0" err="1"/>
              <a:t>Linear</a:t>
            </a:r>
            <a:r>
              <a:rPr lang="pl-PL" sz="2000" dirty="0"/>
              <a:t>, i.e. Y = X A</a:t>
            </a:r>
          </a:p>
          <a:p>
            <a:pPr marL="441325" indent="-441325" eaLnBrk="1" hangingPunct="1"/>
            <a:r>
              <a:rPr lang="pl-PL" sz="2000" dirty="0"/>
              <a:t>Non-</a:t>
            </a:r>
            <a:r>
              <a:rPr lang="pl-PL" sz="2000" dirty="0" err="1"/>
              <a:t>linear</a:t>
            </a:r>
            <a:r>
              <a:rPr lang="pl-PL" sz="2000" dirty="0"/>
              <a:t> i.e. Y=f(X) </a:t>
            </a:r>
            <a:r>
              <a:rPr lang="pl-PL" sz="2000" dirty="0" err="1"/>
              <a:t>or</a:t>
            </a:r>
            <a:r>
              <a:rPr lang="pl-PL" sz="2000" dirty="0"/>
              <a:t> not </a:t>
            </a:r>
            <a:r>
              <a:rPr lang="pl-PL" sz="2000" dirty="0" err="1"/>
              <a:t>explicitly</a:t>
            </a:r>
            <a:r>
              <a:rPr lang="pl-PL" sz="2000" dirty="0"/>
              <a:t> </a:t>
            </a:r>
            <a:r>
              <a:rPr lang="pl-PL" sz="2000" dirty="0" err="1"/>
              <a:t>given</a:t>
            </a:r>
            <a:endParaRPr lang="pl-PL" sz="2000" dirty="0"/>
          </a:p>
          <a:p>
            <a:pPr marL="457200" indent="-457200" eaLnBrk="1" hangingPunct="1">
              <a:buFont typeface="+mj-lt"/>
              <a:buAutoNum type="alphaUcPeriod" startAt="2"/>
            </a:pPr>
            <a:r>
              <a:rPr lang="pl-PL" sz="2000" dirty="0" err="1"/>
              <a:t>Interaction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endParaRPr lang="pl-PL" sz="2000" dirty="0"/>
          </a:p>
          <a:p>
            <a:pPr marL="441325" indent="-441325" eaLnBrk="1" hangingPunct="1"/>
            <a:r>
              <a:rPr lang="pl-PL" sz="2000" dirty="0" err="1"/>
              <a:t>Unsupervised</a:t>
            </a:r>
            <a:r>
              <a:rPr lang="pl-PL" sz="2000" dirty="0"/>
              <a:t> </a:t>
            </a:r>
          </a:p>
          <a:p>
            <a:pPr marL="441325" indent="-441325" eaLnBrk="1" hangingPunct="1"/>
            <a:r>
              <a:rPr lang="pl-PL" sz="2000" dirty="0" err="1"/>
              <a:t>Supervised</a:t>
            </a:r>
            <a:endParaRPr lang="pl-PL" sz="2000" dirty="0"/>
          </a:p>
          <a:p>
            <a:pPr marL="457200" indent="-457200" eaLnBrk="1" hangingPunct="1">
              <a:buAutoNum type="alphaUcPeriod" startAt="3"/>
            </a:pPr>
            <a:r>
              <a:rPr lang="pl-PL" sz="2000" dirty="0" err="1"/>
              <a:t>Generality</a:t>
            </a:r>
            <a:r>
              <a:rPr lang="pl-PL" sz="2000" dirty="0"/>
              <a:t> (out-of-</a:t>
            </a:r>
            <a:r>
              <a:rPr lang="pl-PL" sz="2000" dirty="0" err="1"/>
              <a:t>sample</a:t>
            </a:r>
            <a:r>
              <a:rPr lang="pl-PL" sz="2000" dirty="0"/>
              <a:t> </a:t>
            </a:r>
            <a:r>
              <a:rPr lang="pl-PL" sz="2000" dirty="0" err="1"/>
              <a:t>extension</a:t>
            </a:r>
            <a:r>
              <a:rPr lang="pl-PL" sz="2000" dirty="0"/>
              <a:t>)</a:t>
            </a:r>
          </a:p>
          <a:p>
            <a:pPr marL="457200" indent="-457200" eaLnBrk="1" hangingPunct="1"/>
            <a:r>
              <a:rPr lang="pl-PL" sz="2000" dirty="0"/>
              <a:t>General</a:t>
            </a:r>
          </a:p>
          <a:p>
            <a:pPr marL="457200" indent="-457200" eaLnBrk="1" hangingPunct="1"/>
            <a:r>
              <a:rPr lang="pl-PL" sz="2000" dirty="0" err="1"/>
              <a:t>Point-to-point</a:t>
            </a:r>
            <a:endParaRPr lang="pl-PL" sz="2000" dirty="0"/>
          </a:p>
          <a:p>
            <a:pPr marL="457200" indent="-457200" eaLnBrk="1" hangingPunct="1">
              <a:buNone/>
            </a:pPr>
            <a:r>
              <a:rPr lang="pl-PL" sz="2000" dirty="0"/>
              <a:t>and </a:t>
            </a:r>
            <a:r>
              <a:rPr lang="pl-PL" sz="2000" dirty="0" err="1"/>
              <a:t>others</a:t>
            </a:r>
            <a:r>
              <a:rPr lang="mr-IN" sz="2000" dirty="0"/>
              <a:t>…</a:t>
            </a: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Principal Component Analysis </a:t>
            </a:r>
            <a:br>
              <a:rPr lang="pl-PL" sz="3600" dirty="0"/>
            </a:br>
            <a:r>
              <a:rPr lang="pl-PL" sz="3600" dirty="0"/>
              <a:t>(</a:t>
            </a:r>
            <a:r>
              <a:rPr lang="pl-PL" sz="3600" dirty="0" err="1"/>
              <a:t>Hotelling</a:t>
            </a:r>
            <a:r>
              <a:rPr lang="pl-PL" sz="3600" dirty="0"/>
              <a:t>, </a:t>
            </a:r>
            <a:r>
              <a:rPr lang="pl-PL" sz="3600" dirty="0" err="1"/>
              <a:t>around</a:t>
            </a:r>
            <a:r>
              <a:rPr lang="pl-PL" sz="3600" dirty="0"/>
              <a:t> 1930)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pic>
        <p:nvPicPr>
          <p:cNvPr id="6553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688" y="1988840"/>
            <a:ext cx="5544616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to </a:t>
            </a:r>
            <a:r>
              <a:rPr lang="pl-PL" sz="3600" dirty="0" err="1"/>
              <a:t>find</a:t>
            </a:r>
            <a:r>
              <a:rPr lang="pl-PL" sz="3600" dirty="0"/>
              <a:t> PCs?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We </a:t>
            </a:r>
            <a:r>
              <a:rPr lang="pl-PL" sz="2000" dirty="0" err="1"/>
              <a:t>look</a:t>
            </a:r>
            <a:r>
              <a:rPr lang="pl-PL" sz="2000" dirty="0"/>
              <a:t> for </a:t>
            </a:r>
            <a:r>
              <a:rPr lang="pl-PL" sz="2000" dirty="0" err="1"/>
              <a:t>elements</a:t>
            </a:r>
            <a:r>
              <a:rPr lang="pl-PL" sz="2000" dirty="0"/>
              <a:t> of matrix </a:t>
            </a:r>
            <a:r>
              <a:rPr lang="pl-PL" sz="2000" i="1" dirty="0"/>
              <a:t>A </a:t>
            </a:r>
            <a:r>
              <a:rPr lang="pl-PL" sz="2000" dirty="0"/>
              <a:t>[</a:t>
            </a:r>
            <a:r>
              <a:rPr lang="pl-PL" sz="2000" dirty="0" err="1"/>
              <a:t>Nxn</a:t>
            </a:r>
            <a:r>
              <a:rPr lang="pl-PL" sz="2000" dirty="0"/>
              <a:t>] </a:t>
            </a:r>
            <a:r>
              <a:rPr lang="pl-PL" sz="2000" dirty="0" err="1"/>
              <a:t>such</a:t>
            </a:r>
            <a:r>
              <a:rPr lang="pl-PL" sz="2000" dirty="0"/>
              <a:t> as, the data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projected</a:t>
            </a:r>
            <a:r>
              <a:rPr lang="pl-PL" sz="2000" dirty="0"/>
              <a:t> </a:t>
            </a:r>
            <a:r>
              <a:rPr lang="pl-PL" sz="2000" dirty="0" err="1"/>
              <a:t>along</a:t>
            </a:r>
            <a:r>
              <a:rPr lang="pl-PL" sz="2000" dirty="0"/>
              <a:t> the </a:t>
            </a:r>
            <a:r>
              <a:rPr lang="pl-PL" sz="2000" dirty="0" err="1"/>
              <a:t>axes</a:t>
            </a:r>
            <a:r>
              <a:rPr lang="pl-PL" sz="2000" dirty="0"/>
              <a:t> of </a:t>
            </a:r>
            <a:r>
              <a:rPr lang="pl-PL" sz="2000" dirty="0" err="1"/>
              <a:t>maximal</a:t>
            </a:r>
            <a:r>
              <a:rPr lang="pl-PL" sz="2000" dirty="0"/>
              <a:t> </a:t>
            </a:r>
            <a:r>
              <a:rPr lang="pl-PL" sz="2000" dirty="0" err="1"/>
              <a:t>variances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r>
              <a:rPr lang="pl-PL" sz="2000" dirty="0"/>
              <a:t>We </a:t>
            </a:r>
            <a:r>
              <a:rPr lang="pl-PL" sz="2000" dirty="0" err="1"/>
              <a:t>assume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the data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normalized</a:t>
            </a:r>
            <a:r>
              <a:rPr lang="pl-PL" sz="2000" dirty="0"/>
              <a:t> (i.e. </a:t>
            </a:r>
            <a:r>
              <a:rPr lang="pl-PL" sz="2000" dirty="0" err="1"/>
              <a:t>vector</a:t>
            </a:r>
            <a:r>
              <a:rPr lang="pl-PL" sz="2000" dirty="0"/>
              <a:t> of </a:t>
            </a:r>
            <a:r>
              <a:rPr lang="pl-PL" sz="2000" dirty="0" err="1"/>
              <a:t>means</a:t>
            </a:r>
            <a:r>
              <a:rPr lang="pl-PL" sz="2000" dirty="0"/>
              <a:t> µ = [0 </a:t>
            </a:r>
            <a:r>
              <a:rPr lang="mr-IN" sz="2000" dirty="0"/>
              <a:t>…</a:t>
            </a:r>
            <a:r>
              <a:rPr lang="pl-PL" sz="2000" dirty="0"/>
              <a:t> 0]). </a:t>
            </a:r>
          </a:p>
          <a:p>
            <a:pPr marL="0" indent="0" eaLnBrk="1" hangingPunct="1">
              <a:buNone/>
            </a:pPr>
            <a:r>
              <a:rPr lang="pl-PL" sz="2000" dirty="0"/>
              <a:t>It </a:t>
            </a:r>
            <a:r>
              <a:rPr lang="pl-PL" sz="2000" dirty="0" err="1"/>
              <a:t>turns</a:t>
            </a:r>
            <a:r>
              <a:rPr lang="pl-PL" sz="2000" dirty="0"/>
              <a:t> out </a:t>
            </a:r>
            <a:r>
              <a:rPr lang="pl-PL" sz="2000" dirty="0" err="1"/>
              <a:t>that</a:t>
            </a:r>
            <a:r>
              <a:rPr lang="pl-PL" sz="2000" dirty="0"/>
              <a:t> matrix A with </a:t>
            </a:r>
            <a:r>
              <a:rPr lang="pl-PL" sz="2000" dirty="0" err="1"/>
              <a:t>such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consists</a:t>
            </a:r>
            <a:r>
              <a:rPr lang="pl-PL" sz="2000" dirty="0"/>
              <a:t> of </a:t>
            </a:r>
            <a:r>
              <a:rPr lang="pl-PL" sz="2000" dirty="0" err="1"/>
              <a:t>eigenvectors</a:t>
            </a:r>
            <a:r>
              <a:rPr lang="pl-PL" sz="2000" dirty="0"/>
              <a:t> of </a:t>
            </a:r>
            <a:r>
              <a:rPr lang="pl-PL" sz="2000" dirty="0" err="1"/>
              <a:t>covariance</a:t>
            </a:r>
            <a:r>
              <a:rPr lang="pl-PL" sz="2000" dirty="0"/>
              <a:t> matrix </a:t>
            </a:r>
            <a:r>
              <a:rPr lang="pl-PL" sz="2000" dirty="0" err="1"/>
              <a:t>cov</a:t>
            </a:r>
            <a:r>
              <a:rPr lang="pl-PL" sz="2000" dirty="0"/>
              <a:t>(X). </a:t>
            </a:r>
          </a:p>
          <a:p>
            <a:pPr marL="0" indent="0" eaLnBrk="1" hangingPunct="1">
              <a:buNone/>
            </a:pPr>
            <a:r>
              <a:rPr lang="pl-PL" sz="2000" dirty="0" err="1"/>
              <a:t>Eigen-who</a:t>
            </a:r>
            <a:r>
              <a:rPr lang="pl-PL" sz="2000" dirty="0"/>
              <a:t>?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 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0000"/>
          </a:blip>
          <a:srcRect/>
          <a:stretch>
            <a:fillRect/>
          </a:stretch>
        </p:blipFill>
        <p:spPr bwMode="auto">
          <a:xfrm>
            <a:off x="2698973" y="4381910"/>
            <a:ext cx="4198243" cy="171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Obtaining</a:t>
            </a:r>
            <a:r>
              <a:rPr lang="pl-PL" sz="3600" dirty="0"/>
              <a:t> </a:t>
            </a:r>
            <a:r>
              <a:rPr lang="pl-PL" sz="3600" dirty="0" err="1"/>
              <a:t>eigenvectors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Vector</a:t>
            </a:r>
            <a:r>
              <a:rPr lang="pl-PL" sz="2000" dirty="0"/>
              <a:t> </a:t>
            </a:r>
            <a:r>
              <a:rPr lang="pl-PL" sz="2000" i="1" dirty="0" err="1"/>
              <a:t>A</a:t>
            </a:r>
            <a:r>
              <a:rPr lang="pl-PL" sz="2000" i="1" baseline="-25000" dirty="0" err="1"/>
              <a:t>i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eigenvector</a:t>
            </a:r>
            <a:r>
              <a:rPr lang="pl-PL" sz="2000" dirty="0"/>
              <a:t> of </a:t>
            </a:r>
            <a:r>
              <a:rPr lang="pl-PL" sz="2000" dirty="0" err="1"/>
              <a:t>cov</a:t>
            </a:r>
            <a:r>
              <a:rPr lang="pl-PL" sz="2000" dirty="0"/>
              <a:t>(X) </a:t>
            </a:r>
            <a:r>
              <a:rPr lang="pl-PL" sz="2000" dirty="0" err="1"/>
              <a:t>if</a:t>
            </a:r>
            <a:r>
              <a:rPr lang="pl-PL" sz="2000" dirty="0"/>
              <a:t> 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pl-PL" sz="2000" dirty="0"/>
              <a:t>Matrix </a:t>
            </a:r>
            <a:r>
              <a:rPr lang="pl-PL" sz="2000" i="1" dirty="0"/>
              <a:t>A</a:t>
            </a:r>
            <a:r>
              <a:rPr lang="pl-PL" sz="2000" dirty="0"/>
              <a:t> </a:t>
            </a:r>
            <a:r>
              <a:rPr lang="pl-PL" sz="2000" dirty="0" err="1"/>
              <a:t>consists</a:t>
            </a:r>
            <a:r>
              <a:rPr lang="pl-PL" sz="2000" dirty="0"/>
              <a:t> of </a:t>
            </a:r>
            <a:r>
              <a:rPr lang="pl-PL" sz="2000" i="1" dirty="0"/>
              <a:t>n </a:t>
            </a:r>
            <a:r>
              <a:rPr lang="pl-PL" sz="2000" dirty="0" err="1"/>
              <a:t>eigenvectors</a:t>
            </a:r>
            <a:r>
              <a:rPr lang="pl-PL" sz="2000" dirty="0"/>
              <a:t> </a:t>
            </a:r>
            <a:r>
              <a:rPr lang="mr-IN" sz="2000" dirty="0"/>
              <a:t>–</a:t>
            </a:r>
            <a:r>
              <a:rPr lang="pl-PL" sz="2000" dirty="0"/>
              <a:t> forming </a:t>
            </a:r>
            <a:r>
              <a:rPr lang="pl-PL" sz="2000" dirty="0" err="1"/>
              <a:t>rows</a:t>
            </a:r>
            <a:r>
              <a:rPr lang="pl-PL" sz="2000" dirty="0"/>
              <a:t> of A </a:t>
            </a:r>
            <a:r>
              <a:rPr lang="mr-IN" sz="2000" dirty="0"/>
              <a:t>–</a:t>
            </a:r>
            <a:r>
              <a:rPr lang="pl-PL" sz="2000" dirty="0"/>
              <a:t> </a:t>
            </a:r>
            <a:r>
              <a:rPr lang="pl-PL" sz="2000" dirty="0" err="1"/>
              <a:t>orthogonal</a:t>
            </a:r>
            <a:r>
              <a:rPr lang="pl-PL" sz="2000" dirty="0"/>
              <a:t> to </a:t>
            </a:r>
            <a:r>
              <a:rPr lang="pl-PL" sz="2000" dirty="0" err="1"/>
              <a:t>each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and </a:t>
            </a:r>
            <a:r>
              <a:rPr lang="pl-PL" sz="2000" dirty="0" err="1"/>
              <a:t>values</a:t>
            </a:r>
            <a:r>
              <a:rPr lang="pl-PL" sz="2000" dirty="0"/>
              <a:t> of </a:t>
            </a:r>
            <a:r>
              <a:rPr lang="pl-PL" sz="2000" dirty="0" err="1"/>
              <a:t>eigenvalue</a:t>
            </a:r>
            <a:r>
              <a:rPr lang="pl-PL" sz="2000" dirty="0"/>
              <a:t> </a:t>
            </a:r>
            <a:r>
              <a:rPr lang="el-GR" sz="2000" dirty="0"/>
              <a:t>λ</a:t>
            </a:r>
            <a:r>
              <a:rPr lang="pl-PL" sz="2000" baseline="-25000" dirty="0"/>
              <a:t>i </a:t>
            </a:r>
            <a:r>
              <a:rPr lang="pl-PL" sz="2000" dirty="0" err="1"/>
              <a:t>correspond</a:t>
            </a:r>
            <a:r>
              <a:rPr lang="pl-PL" sz="2000" dirty="0"/>
              <a:t> to </a:t>
            </a:r>
            <a:r>
              <a:rPr lang="pl-PL" sz="2000" dirty="0" err="1"/>
              <a:t>variance</a:t>
            </a:r>
            <a:r>
              <a:rPr lang="pl-PL" sz="2000" dirty="0"/>
              <a:t> </a:t>
            </a:r>
            <a:r>
              <a:rPr lang="pl-PL" sz="2000" dirty="0" err="1"/>
              <a:t>along</a:t>
            </a:r>
            <a:r>
              <a:rPr lang="pl-PL" sz="2000" dirty="0"/>
              <a:t> </a:t>
            </a:r>
            <a:r>
              <a:rPr lang="pl-PL" sz="2000" dirty="0" err="1"/>
              <a:t>axis</a:t>
            </a:r>
            <a:r>
              <a:rPr lang="pl-PL" sz="2000" dirty="0"/>
              <a:t> </a:t>
            </a:r>
            <a:r>
              <a:rPr lang="pl-PL" sz="2000" i="1" dirty="0"/>
              <a:t>i</a:t>
            </a:r>
            <a:r>
              <a:rPr lang="pl-PL" sz="2000" dirty="0"/>
              <a:t>. </a:t>
            </a:r>
            <a:r>
              <a:rPr lang="pl-PL" sz="2000" dirty="0" err="1"/>
              <a:t>Multiplying</a:t>
            </a:r>
            <a:r>
              <a:rPr lang="pl-PL" sz="2000" dirty="0"/>
              <a:t> </a:t>
            </a:r>
            <a:r>
              <a:rPr lang="pl-PL" sz="2000" dirty="0" err="1"/>
              <a:t>dataset</a:t>
            </a:r>
            <a:r>
              <a:rPr lang="pl-PL" sz="2000" dirty="0"/>
              <a:t> </a:t>
            </a:r>
            <a:r>
              <a:rPr lang="pl-PL" sz="2000" dirty="0" err="1"/>
              <a:t>through</a:t>
            </a:r>
            <a:r>
              <a:rPr lang="pl-PL" sz="2000" dirty="0"/>
              <a:t> </a:t>
            </a:r>
            <a:r>
              <a:rPr lang="pl-PL" sz="2000" dirty="0" err="1"/>
              <a:t>full</a:t>
            </a:r>
            <a:r>
              <a:rPr lang="pl-PL" sz="2000" dirty="0"/>
              <a:t> A [</a:t>
            </a:r>
            <a:r>
              <a:rPr lang="pl-PL" sz="2000" dirty="0" err="1"/>
              <a:t>nxn</a:t>
            </a:r>
            <a:r>
              <a:rPr lang="pl-PL" sz="2000" dirty="0"/>
              <a:t>] matrix </a:t>
            </a:r>
            <a:r>
              <a:rPr lang="pl-PL" sz="2000" dirty="0" err="1"/>
              <a:t>corresponds</a:t>
            </a:r>
            <a:r>
              <a:rPr lang="pl-PL" sz="2000" dirty="0"/>
              <a:t> to data </a:t>
            </a:r>
            <a:r>
              <a:rPr lang="pl-PL" sz="2000" dirty="0" err="1"/>
              <a:t>rotation</a:t>
            </a:r>
            <a:r>
              <a:rPr lang="pl-PL" sz="2000" dirty="0"/>
              <a:t> to </a:t>
            </a:r>
            <a:r>
              <a:rPr lang="pl-PL" sz="2000" dirty="0" err="1"/>
              <a:t>have</a:t>
            </a:r>
            <a:r>
              <a:rPr lang="pl-PL" sz="2000" dirty="0"/>
              <a:t>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representation</a:t>
            </a:r>
            <a:r>
              <a:rPr lang="pl-PL" sz="2000" dirty="0"/>
              <a:t> with maximum </a:t>
            </a:r>
            <a:r>
              <a:rPr lang="pl-PL" sz="2000" dirty="0" err="1"/>
              <a:t>variance</a:t>
            </a:r>
            <a:r>
              <a:rPr lang="pl-PL" sz="2000" dirty="0"/>
              <a:t> </a:t>
            </a:r>
            <a:r>
              <a:rPr lang="pl-PL" sz="2000" dirty="0" err="1"/>
              <a:t>along</a:t>
            </a:r>
            <a:r>
              <a:rPr lang="pl-PL" sz="2000" dirty="0"/>
              <a:t> </a:t>
            </a:r>
            <a:r>
              <a:rPr lang="pl-PL" sz="2000" dirty="0" err="1"/>
              <a:t>axes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r>
              <a:rPr lang="pl-PL" sz="2000" dirty="0"/>
              <a:t>To </a:t>
            </a:r>
            <a:r>
              <a:rPr lang="pl-PL" sz="2000" dirty="0" err="1"/>
              <a:t>obtain</a:t>
            </a:r>
            <a:r>
              <a:rPr lang="pl-PL" sz="2000" dirty="0"/>
              <a:t> </a:t>
            </a:r>
            <a:r>
              <a:rPr lang="pl-PL" sz="2000" dirty="0" err="1"/>
              <a:t>eigenvectors</a:t>
            </a:r>
            <a:r>
              <a:rPr lang="pl-PL" sz="2000" dirty="0"/>
              <a:t> we </a:t>
            </a:r>
            <a:r>
              <a:rPr lang="pl-PL" sz="2000" dirty="0" err="1"/>
              <a:t>first</a:t>
            </a:r>
            <a:r>
              <a:rPr lang="pl-PL" sz="2000" dirty="0"/>
              <a:t> </a:t>
            </a:r>
            <a:r>
              <a:rPr lang="pl-PL" sz="2000" dirty="0" err="1"/>
              <a:t>calculate</a:t>
            </a:r>
            <a:r>
              <a:rPr lang="pl-PL" sz="2000" dirty="0"/>
              <a:t> </a:t>
            </a:r>
            <a:r>
              <a:rPr lang="pl-PL" sz="2000" dirty="0" err="1"/>
              <a:t>eigenvalues</a:t>
            </a:r>
            <a:r>
              <a:rPr lang="pl-PL" sz="2000" dirty="0"/>
              <a:t> from the </a:t>
            </a:r>
            <a:r>
              <a:rPr lang="pl-PL" sz="2000" dirty="0" err="1"/>
              <a:t>characteristic</a:t>
            </a:r>
            <a:r>
              <a:rPr lang="pl-PL" sz="2000" dirty="0"/>
              <a:t> </a:t>
            </a:r>
            <a:r>
              <a:rPr lang="pl-PL" sz="2000" dirty="0" err="1"/>
              <a:t>equation</a:t>
            </a:r>
            <a:r>
              <a:rPr lang="pl-PL" sz="2000" dirty="0"/>
              <a:t>: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7984"/>
              </p:ext>
            </p:extLst>
          </p:nvPr>
        </p:nvGraphicFramePr>
        <p:xfrm>
          <a:off x="848544" y="2380679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kument" r:id="rId3" imgW="7472918" imgH="1016101" progId="Word.Document.12">
                  <p:embed/>
                </p:oleObj>
              </mc:Choice>
              <mc:Fallback>
                <p:oleObj name="Dokument" r:id="rId3" imgW="7472918" imgH="1016101" progId="Word.Document.12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44" y="2380679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724207"/>
              </p:ext>
            </p:extLst>
          </p:nvPr>
        </p:nvGraphicFramePr>
        <p:xfrm>
          <a:off x="894035" y="4941168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kument" r:id="rId5" imgW="7472918" imgH="1016101" progId="Word.Document.12">
                  <p:embed/>
                </p:oleObj>
              </mc:Choice>
              <mc:Fallback>
                <p:oleObj name="Dokument" r:id="rId5" imgW="7472918" imgH="1016101" progId="Word.Document.12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35" y="4941168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theme/theme1.xml><?xml version="1.0" encoding="utf-8"?>
<a:theme xmlns:a="http://schemas.openxmlformats.org/drawingml/2006/main" name="1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AC01025391041B532B21F8C2F9FCE" ma:contentTypeVersion="3" ma:contentTypeDescription="Utwórz nowy dokument." ma:contentTypeScope="" ma:versionID="43dd1add1488f8d375ca39682f9f9746">
  <xsd:schema xmlns:xsd="http://www.w3.org/2001/XMLSchema" xmlns:xs="http://www.w3.org/2001/XMLSchema" xmlns:p="http://schemas.microsoft.com/office/2006/metadata/properties" xmlns:ns2="50410703-7102-4f00-b03f-3ad597e6eeb6" targetNamespace="http://schemas.microsoft.com/office/2006/metadata/properties" ma:root="true" ma:fieldsID="c8ec95c94f31e53e5b6b50a7eeb9c356" ns2:_="">
    <xsd:import namespace="50410703-7102-4f00-b03f-3ad597e6ee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10703-7102-4f00-b03f-3ad597e6e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560C15-4071-4785-8E3F-EF5B4CB77A83}"/>
</file>

<file path=customXml/itemProps2.xml><?xml version="1.0" encoding="utf-8"?>
<ds:datastoreItem xmlns:ds="http://schemas.openxmlformats.org/officeDocument/2006/customXml" ds:itemID="{FDAE4C71-136F-4C4F-A0C4-9000D464B13D}"/>
</file>

<file path=customXml/itemProps3.xml><?xml version="1.0" encoding="utf-8"?>
<ds:datastoreItem xmlns:ds="http://schemas.openxmlformats.org/officeDocument/2006/customXml" ds:itemID="{E666FA12-3305-486E-8CBC-420981C3BD58}"/>
</file>

<file path=docProps/app.xml><?xml version="1.0" encoding="utf-8"?>
<Properties xmlns="http://schemas.openxmlformats.org/officeDocument/2006/extended-properties" xmlns:vt="http://schemas.openxmlformats.org/officeDocument/2006/docPropsVTypes">
  <Template>162</Template>
  <TotalTime>3627</TotalTime>
  <Words>778</Words>
  <Application>Microsoft Macintosh PowerPoint</Application>
  <PresentationFormat>A4 Paper (210x297 mm)</PresentationFormat>
  <Paragraphs>154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162</vt:lpstr>
      <vt:lpstr>Dokument</vt:lpstr>
      <vt:lpstr>Dimensionality reduction</vt:lpstr>
      <vt:lpstr>Why?</vt:lpstr>
      <vt:lpstr>CoD, example: norm concentration</vt:lpstr>
      <vt:lpstr>Dealing with dimensionality reduction – feature selection</vt:lpstr>
      <vt:lpstr>Dealing with dimensionality reduction – feature extraction</vt:lpstr>
      <vt:lpstr>Taxonomy of dimensionality reduction</vt:lpstr>
      <vt:lpstr>Principal Component Analysis  (Hotelling, around 1930)</vt:lpstr>
      <vt:lpstr>How to find PCs?</vt:lpstr>
      <vt:lpstr>Obtaining eigenvectors</vt:lpstr>
      <vt:lpstr>Eigenvectors live</vt:lpstr>
      <vt:lpstr>PCA – example </vt:lpstr>
      <vt:lpstr>How to proceed?</vt:lpstr>
      <vt:lpstr>PCA – projection</vt:lpstr>
      <vt:lpstr>How many axes to keep?</vt:lpstr>
      <vt:lpstr>Multidimensional scaling</vt:lpstr>
      <vt:lpstr>Nonlinear Sammon Mapping</vt:lpstr>
      <vt:lpstr>NSM – procedure </vt:lpstr>
      <vt:lpstr>Example: MDS</vt:lpstr>
      <vt:lpstr>Example: MDS</vt:lpstr>
      <vt:lpstr>How it works?</vt:lpstr>
      <vt:lpstr>t-SNE</vt:lpstr>
      <vt:lpstr>t-SNE</vt:lpstr>
      <vt:lpstr>Ilustration</vt:lpstr>
      <vt:lpstr>Inny przykład</vt:lpstr>
      <vt:lpstr>THE END</vt:lpstr>
    </vt:vector>
  </TitlesOfParts>
  <Company>Politechnika Krakowska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Fast Simulated Annealing Algorithm for Linear Unsupervised Data Dimensionality Reduction</dc:title>
  <dc:creator>Szymon Łukasik</dc:creator>
  <cp:lastModifiedBy>Szymon Łukasik</cp:lastModifiedBy>
  <cp:revision>249</cp:revision>
  <dcterms:created xsi:type="dcterms:W3CDTF">2010-06-04T11:08:14Z</dcterms:created>
  <dcterms:modified xsi:type="dcterms:W3CDTF">2021-03-18T08:05:57Z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0x010100584AC01025391041B532B21F8C2F9FCE</vt:lpwstr>
  </property>
</Properties>
</file>