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D780-480F-4999-925C-AF19249E27EA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0AA12-EE9F-436F-8420-CAAD4C005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AA12-EE9F-436F-8420-CAAD4C00502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84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AA12-EE9F-436F-8420-CAAD4C0050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2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AA12-EE9F-436F-8420-CAAD4C00502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46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40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59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58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431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7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85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23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45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8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9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5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5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9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08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D725-D2B3-4CC8-B75F-33D980EAEE8F}" type="datetimeFigureOut">
              <a:rPr lang="pl-PL" smtClean="0"/>
              <a:t>29.07.2022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6930-3C64-4FEA-A6F1-51B8AD180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4380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ABE17F-1713-4D56-4B1D-4C368776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208" y="2656206"/>
            <a:ext cx="8791575" cy="752157"/>
          </a:xfrm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</p:spPr>
        <p:txBody>
          <a:bodyPr>
            <a:normAutofit fontScale="90000"/>
          </a:bodyPr>
          <a:lstStyle/>
          <a:p>
            <a:br>
              <a:rPr lang="pl-PL" sz="4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pl-PL" sz="4000" dirty="0">
                <a:solidFill>
                  <a:schemeClr val="tx1">
                    <a:lumMod val="65000"/>
                  </a:schemeClr>
                </a:solidFill>
              </a:rPr>
              <a:t>Tematyka projektu:</a:t>
            </a:r>
            <a:br>
              <a:rPr lang="pl-PL" sz="4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pl-PL" sz="4000" dirty="0">
                <a:solidFill>
                  <a:schemeClr val="tx1">
                    <a:lumMod val="65000"/>
                  </a:schemeClr>
                </a:solidFill>
              </a:rPr>
              <a:t>Wstęp do obliczeń kwantowych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2EF214B-FE19-EEB9-CA7E-8E6AC52B4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496" y="5817932"/>
            <a:ext cx="3410713" cy="752157"/>
          </a:xfrm>
        </p:spPr>
        <p:txBody>
          <a:bodyPr>
            <a:normAutofit/>
          </a:bodyPr>
          <a:lstStyle/>
          <a:p>
            <a:r>
              <a:rPr lang="pl-P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1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769271-C04E-F53F-E577-CC7AFF6F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7160"/>
            <a:ext cx="9905998" cy="420624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Oscylacje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Rabiego</a:t>
            </a:r>
            <a:endParaRPr lang="pl-PL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D4ED81D-76D3-4D26-2C6E-05855FEE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5" y="813220"/>
            <a:ext cx="10870150" cy="5231559"/>
          </a:xfrm>
        </p:spPr>
      </p:pic>
    </p:spTree>
    <p:extLst>
      <p:ext uri="{BB962C8B-B14F-4D97-AF65-F5344CB8AC3E}">
        <p14:creationId xmlns:p14="http://schemas.microsoft.com/office/powerpoint/2010/main" val="14038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69B38-0573-C1D2-485C-FF1DDC3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6EC0E057-A59F-2714-FA32-3524D754A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3" y="613123"/>
            <a:ext cx="10827194" cy="5626359"/>
          </a:xfrm>
        </p:spPr>
      </p:pic>
    </p:spTree>
    <p:extLst>
      <p:ext uri="{BB962C8B-B14F-4D97-AF65-F5344CB8AC3E}">
        <p14:creationId xmlns:p14="http://schemas.microsoft.com/office/powerpoint/2010/main" val="402026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857519-5AD4-17B2-4260-F055C1DC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9" name="Symbol zastępczy zawartości 8" descr="Obraz zawierający tekst&#10;&#10;Opis wygenerowany automatycznie">
            <a:extLst>
              <a:ext uri="{FF2B5EF4-FFF2-40B4-BE49-F238E27FC236}">
                <a16:creationId xmlns:a16="http://schemas.microsoft.com/office/drawing/2014/main" id="{33CA72D2-0D55-D723-6006-AC14423BB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3" y="906624"/>
            <a:ext cx="11551874" cy="5044751"/>
          </a:xfrm>
        </p:spPr>
      </p:pic>
    </p:spTree>
    <p:extLst>
      <p:ext uri="{BB962C8B-B14F-4D97-AF65-F5344CB8AC3E}">
        <p14:creationId xmlns:p14="http://schemas.microsoft.com/office/powerpoint/2010/main" val="27328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BC91F-2D1B-466E-167F-7193C44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CCF19E7-3456-B291-FF27-3E45D892A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8" y="1522810"/>
            <a:ext cx="10363484" cy="3812379"/>
          </a:xfrm>
        </p:spPr>
      </p:pic>
    </p:spTree>
    <p:extLst>
      <p:ext uri="{BB962C8B-B14F-4D97-AF65-F5344CB8AC3E}">
        <p14:creationId xmlns:p14="http://schemas.microsoft.com/office/powerpoint/2010/main" val="378604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CA57D-581B-9B25-71F5-DD0EECFD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D950E9B-C506-E078-36F7-FE464D7A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3" y="349853"/>
            <a:ext cx="6983234" cy="6158293"/>
          </a:xfrm>
        </p:spPr>
      </p:pic>
    </p:spTree>
    <p:extLst>
      <p:ext uri="{BB962C8B-B14F-4D97-AF65-F5344CB8AC3E}">
        <p14:creationId xmlns:p14="http://schemas.microsoft.com/office/powerpoint/2010/main" val="300901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15745E-192F-78B7-9F41-6E073FC0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B4A3EA-6858-9E1B-871F-E3E0E607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DDDD3E5-18B0-7607-FA4A-0F635504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1471339"/>
            <a:ext cx="1086001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95564C-E65F-25FC-1F5B-DBBD9FE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37C232-EA5D-7D08-49F4-908BFAEE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FAC4B6EF-3DDB-2955-7FD4-7A369B43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91" y="401216"/>
            <a:ext cx="8006418" cy="58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0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FA8B64-A579-9867-CB48-3D316EF6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A35322-8E5B-0733-1D26-78DCDF64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2" y="1773952"/>
            <a:ext cx="11821776" cy="3310096"/>
          </a:xfrm>
        </p:spPr>
      </p:pic>
    </p:spTree>
    <p:extLst>
      <p:ext uri="{BB962C8B-B14F-4D97-AF65-F5344CB8AC3E}">
        <p14:creationId xmlns:p14="http://schemas.microsoft.com/office/powerpoint/2010/main" val="341664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5C3C2-0185-A56A-B768-FB58E0F2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8CF5F1-E0D5-9A36-BBEF-631EC6A6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B9B90-C08A-2648-3D43-1DCFDD35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794970"/>
            <a:ext cx="1096480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0D3D78-897B-C661-18C4-589086D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016"/>
            <a:ext cx="9905998" cy="493776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solidFill>
                  <a:schemeClr val="tx1">
                    <a:lumMod val="65000"/>
                  </a:schemeClr>
                </a:solidFill>
              </a:rPr>
              <a:t>Impuls Gaussowski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E2EF855-210C-99C8-70BD-50FF02EF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39" y="621792"/>
            <a:ext cx="9178945" cy="5950554"/>
          </a:xfrm>
        </p:spPr>
      </p:pic>
    </p:spTree>
    <p:extLst>
      <p:ext uri="{BB962C8B-B14F-4D97-AF65-F5344CB8AC3E}">
        <p14:creationId xmlns:p14="http://schemas.microsoft.com/office/powerpoint/2010/main" val="32248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5E104D-2791-FA4D-3B8C-2685C1C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070974-F8E4-E593-AA25-BA882615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Kubit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 jest to bit kwantowy, który nie przybiera wartości zero-jedynkowych jak jest to w przypadku klasycznych komputerów, a jest superpozycją dwóch stanów ket 0 (|0&gt;) i ket 1 (|1&gt;). W myśl tej definicji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kubitem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 może być dowolny obiekt, który możemy przedstawić w superpozycji stanów (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spin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 elektronu, polaryzacja fotonu etc.) </a:t>
            </a:r>
          </a:p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Sfera Blocha jest graficzną próbą przedstawienia stanu pojedynczego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kubitu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. W dużej mierze ułatwia ona wizualizację, a tym lepsze zrozumienie tego co liczymy.</a:t>
            </a:r>
          </a:p>
        </p:txBody>
      </p:sp>
    </p:spTree>
    <p:extLst>
      <p:ext uri="{BB962C8B-B14F-4D97-AF65-F5344CB8AC3E}">
        <p14:creationId xmlns:p14="http://schemas.microsoft.com/office/powerpoint/2010/main" val="382439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E1071-26E8-C02C-FC01-AFFD89D1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7E968D-9536-26B8-FBA8-85D397AA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DBCE6CFF-507D-E44C-ED3D-7ED0C056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24" y="928285"/>
            <a:ext cx="8916952" cy="50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BE6B10-C94A-5ACC-4C1C-31E24C9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62F9F6-1636-141D-3EEB-615276FB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352C251-AC08-2DBA-7801-4A8FBAF8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237679"/>
            <a:ext cx="9697803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6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3194CF-C82C-428D-54AD-F5DEACCF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4ECEAA-E1BD-0573-1D9D-D7B230F0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3D63BE41-1538-DF17-C852-E46A7D90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75" y="2620049"/>
            <a:ext cx="7658066" cy="3892718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13B01C76-4E57-481E-0B1F-8779333F3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75" y="194072"/>
            <a:ext cx="4562161" cy="24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DC6622-2336-4579-AD50-A1B515C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7CF79C-83C2-196D-D770-9531CDA1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23137E-E353-E9B9-DF94-13CBAEFC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0" y="1738076"/>
            <a:ext cx="1170785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08229E-B23A-FE15-EB2E-E794D3F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E9A01CF4-F5B7-DFCD-7E7E-41B19029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91" y="509867"/>
            <a:ext cx="10142242" cy="5838266"/>
          </a:xfrm>
        </p:spPr>
      </p:pic>
    </p:spTree>
    <p:extLst>
      <p:ext uri="{BB962C8B-B14F-4D97-AF65-F5344CB8AC3E}">
        <p14:creationId xmlns:p14="http://schemas.microsoft.com/office/powerpoint/2010/main" val="183196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C8653-A9CB-5462-31A4-C473181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A4F396E-30B3-B399-2642-3353FF17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1" y="1878310"/>
            <a:ext cx="11772822" cy="3320050"/>
          </a:xfrm>
        </p:spPr>
      </p:pic>
    </p:spTree>
    <p:extLst>
      <p:ext uri="{BB962C8B-B14F-4D97-AF65-F5344CB8AC3E}">
        <p14:creationId xmlns:p14="http://schemas.microsoft.com/office/powerpoint/2010/main" val="217274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AE77C7-9519-484A-A429-470D140F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6BFA5C3-5461-1E46-8736-83B5C8F1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51" y="258826"/>
            <a:ext cx="6979298" cy="6340348"/>
          </a:xfrm>
        </p:spPr>
      </p:pic>
    </p:spTree>
    <p:extLst>
      <p:ext uri="{BB962C8B-B14F-4D97-AF65-F5344CB8AC3E}">
        <p14:creationId xmlns:p14="http://schemas.microsoft.com/office/powerpoint/2010/main" val="193284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4B0F59-0CB4-DC6C-01CA-0A773A79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ACD752-16C9-B75E-0C6D-343803AE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4DB11D-C135-6CDE-6E29-46A30ADAA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1461813"/>
            <a:ext cx="1072664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3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261A6A-5E0A-C467-8038-A4248562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0530E3-2748-8B38-5B6B-9D4F917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F654F52-8634-9310-4B45-739EA3F9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444538"/>
            <a:ext cx="8826759" cy="59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09BB9-6746-41AA-BE83-6744A2E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 descr="Obraz zawierający zawody lekkoatletyczne, sport&#10;&#10;Opis wygenerowany automatycznie">
            <a:extLst>
              <a:ext uri="{FF2B5EF4-FFF2-40B4-BE49-F238E27FC236}">
                <a16:creationId xmlns:a16="http://schemas.microsoft.com/office/drawing/2014/main" id="{8A514C99-F1EF-DCCF-622F-C4CD1FC55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6" y="1773952"/>
            <a:ext cx="11821772" cy="3310095"/>
          </a:xfrm>
        </p:spPr>
      </p:pic>
    </p:spTree>
    <p:extLst>
      <p:ext uri="{BB962C8B-B14F-4D97-AF65-F5344CB8AC3E}">
        <p14:creationId xmlns:p14="http://schemas.microsoft.com/office/powerpoint/2010/main" val="32740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079B07-EC99-4447-683A-132303ED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5EFBF958-5A79-05DC-1BF7-2801643C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 err="1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1" name="Obraz 10" descr="Obraz zawierający nocne niebo&#10;&#10;Opis wygenerowany automatycznie">
            <a:extLst>
              <a:ext uri="{FF2B5EF4-FFF2-40B4-BE49-F238E27FC236}">
                <a16:creationId xmlns:a16="http://schemas.microsoft.com/office/drawing/2014/main" id="{46F1B10A-9BC1-CA28-B044-4C589E5C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26" y="487956"/>
            <a:ext cx="5405569" cy="57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35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4B8C5-60BF-C8CF-1B9E-CFFA048E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D218B-1F3E-B079-66CE-E667A28F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3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266F2D-B30A-B9B4-153F-93C680490DA4}"/>
              </a:ext>
            </a:extLst>
          </p:cNvPr>
          <p:cNvSpPr txBox="1"/>
          <p:nvPr/>
        </p:nvSpPr>
        <p:spPr>
          <a:xfrm>
            <a:off x="8023033" y="5916316"/>
            <a:ext cx="3836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chemeClr val="tx1">
                    <a:lumMod val="65000"/>
                  </a:schemeClr>
                </a:solidFill>
              </a:rPr>
              <a:t>Przygotował: Przemysław Ryś</a:t>
            </a:r>
          </a:p>
          <a:p>
            <a:r>
              <a:rPr lang="pl-PL" sz="1800" dirty="0">
                <a:solidFill>
                  <a:schemeClr val="tx1">
                    <a:lumMod val="65000"/>
                  </a:schemeClr>
                </a:solidFill>
              </a:rPr>
              <a:t>Opiekun: 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dr</a:t>
            </a:r>
            <a:r>
              <a:rPr lang="pl-PL" sz="1800" dirty="0">
                <a:solidFill>
                  <a:schemeClr val="tx1">
                    <a:lumMod val="65000"/>
                  </a:schemeClr>
                </a:solidFill>
              </a:rPr>
              <a:t> inż. Paweł </a:t>
            </a:r>
            <a:r>
              <a:rPr lang="pl-PL" sz="1800" dirty="0" err="1">
                <a:solidFill>
                  <a:schemeClr val="tx1">
                    <a:lumMod val="65000"/>
                  </a:schemeClr>
                </a:solidFill>
              </a:rPr>
              <a:t>Szumniak</a:t>
            </a:r>
            <a:endParaRPr lang="pl-PL" sz="1600" b="1" i="0" dirty="0">
              <a:solidFill>
                <a:schemeClr val="tx1">
                  <a:lumMod val="6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2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405C60-4A7B-636B-ED86-D89A3D25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Tematyka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8DB2D-2547-109A-1099-4BDF728B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Przestawienie wektorów stanu na sferze Blocha.</a:t>
            </a:r>
          </a:p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Przeprowadzenie obliczeń dla przypadku oscylacji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Rabiego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Przeprowadzenie obliczeń dla przypadku impulsu gaussowskiego.</a:t>
            </a:r>
          </a:p>
        </p:txBody>
      </p:sp>
    </p:spTree>
    <p:extLst>
      <p:ext uri="{BB962C8B-B14F-4D97-AF65-F5344CB8AC3E}">
        <p14:creationId xmlns:p14="http://schemas.microsoft.com/office/powerpoint/2010/main" val="163377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6CBB5-7F86-4751-FAD8-C827F543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Środowisko programistyczne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92C67E-F726-F067-E65E-BEC05745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05" y="1868948"/>
            <a:ext cx="4954588" cy="393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Zastosowanym do realizacji projektu środowiskiem było rozszerzenie do języka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Python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, służące specjalnie do obliczeń kwantowych.</a:t>
            </a:r>
          </a:p>
          <a:p>
            <a:pPr marL="0" indent="0">
              <a:buNone/>
            </a:pPr>
            <a:endParaRPr lang="pl-PL" dirty="0">
              <a:solidFill>
                <a:schemeClr val="tx1">
                  <a:lumMod val="6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	https://qutip.org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A360D2D-CC3B-1FAF-C909-EF9F65C9C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34" y="1868948"/>
            <a:ext cx="6232654" cy="46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614FE-D4AA-93AA-A4AB-9268826E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F2618E-9FA8-6C5A-B538-F8887829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2336"/>
            <a:ext cx="9905999" cy="5388865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Na początek wraz z importem stosownych bibliotek, definiujemy początkowe stany naszych </a:t>
            </a:r>
            <a:r>
              <a:rPr lang="pl-PL" dirty="0" err="1">
                <a:solidFill>
                  <a:schemeClr val="tx1">
                    <a:lumMod val="65000"/>
                  </a:schemeClr>
                </a:solidFill>
              </a:rPr>
              <a:t>kubitów</a:t>
            </a:r>
            <a:r>
              <a:rPr lang="pl-PL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37F97C3-218B-0CB2-DA14-6C1C09B7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478779"/>
            <a:ext cx="6516009" cy="2295845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FC8B481-962A-83B6-A209-8F6C855E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3886591"/>
            <a:ext cx="857369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94045-8F14-A5BA-38FC-2ED63507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F1D379A-7701-075B-1035-EE7F1D479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345234"/>
                <a:ext cx="10206292" cy="5445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>
                    <a:solidFill>
                      <a:schemeClr val="tx1">
                        <a:lumMod val="65000"/>
                      </a:schemeClr>
                    </a:solidFill>
                  </a:rPr>
                  <a:t>W kolejnym etapie definiujemy hamiltonian w zależności od zadanego parametru. Za stan w chwili t=0 przyjmujemy ket |1&gt;. W zadanej liście </a:t>
                </a:r>
                <a:r>
                  <a:rPr lang="pl-PL" dirty="0" err="1">
                    <a:solidFill>
                      <a:schemeClr val="tx1">
                        <a:lumMod val="65000"/>
                      </a:schemeClr>
                    </a:solidFill>
                  </a:rPr>
                  <a:t>e_ops</a:t>
                </a:r>
                <a:r>
                  <a:rPr lang="pl-PL" dirty="0">
                    <a:solidFill>
                      <a:schemeClr val="tx1">
                        <a:lumMod val="65000"/>
                      </a:schemeClr>
                    </a:solidFill>
                  </a:rPr>
                  <a:t> znajdują się operatory, których będziemy liczyć wartości oczekiwane (Pierwsze trzy są to macierze </a:t>
                </a:r>
                <a:r>
                  <a:rPr lang="pl-PL" dirty="0" err="1">
                    <a:solidFill>
                      <a:schemeClr val="tx1">
                        <a:lumMod val="65000"/>
                      </a:schemeClr>
                    </a:solidFill>
                  </a:rPr>
                  <a:t>Pauliego</a:t>
                </a:r>
                <a:r>
                  <a:rPr lang="pl-PL" dirty="0">
                    <a:solidFill>
                      <a:schemeClr val="tx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l-PL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>
                    <a:solidFill>
                      <a:schemeClr val="tx1">
                        <a:lumMod val="6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l-PL" dirty="0">
                    <a:solidFill>
                      <a:schemeClr val="tx1">
                        <a:lumMod val="65000"/>
                      </a:schemeClr>
                    </a:solidFill>
                  </a:rPr>
                  <a:t>, a kolejne dwa są to operatory projekcji na odpowiednie stany).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F1D379A-7701-075B-1035-EE7F1D479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345234"/>
                <a:ext cx="10206292" cy="5445968"/>
              </a:xfrm>
              <a:blipFill>
                <a:blip r:embed="rId2"/>
                <a:stretch>
                  <a:fillRect l="-896" t="-112" r="-15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89FCB12-5779-5539-5253-8D61A600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66566"/>
            <a:ext cx="920243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4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E83F9D-7381-255D-02E2-56065E5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79C1E9-CACA-94E8-725B-F7DF0CF2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6888"/>
            <a:ext cx="9905999" cy="554431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1EF790-1438-C6C1-5C5F-479EF09F7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41" y="246888"/>
            <a:ext cx="10080485" cy="62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300E3-B2A4-A7E6-B899-AB1540A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44623-C193-6C35-5FD1-8FF1D945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EE46F8-6DA0-34B7-60D4-FAB76AE6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56" y="445813"/>
            <a:ext cx="5853487" cy="5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178</TotalTime>
  <Words>274</Words>
  <Application>Microsoft Office PowerPoint</Application>
  <PresentationFormat>Panoramiczny</PresentationFormat>
  <Paragraphs>64</Paragraphs>
  <Slides>30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Tw Cen MT</vt:lpstr>
      <vt:lpstr>Verdana</vt:lpstr>
      <vt:lpstr>Obwód</vt:lpstr>
      <vt:lpstr> Tematyka projektu: Wstęp do obliczeń kwantowych</vt:lpstr>
      <vt:lpstr>Podstawowe pojęcia</vt:lpstr>
      <vt:lpstr> </vt:lpstr>
      <vt:lpstr>Tematyka Projektu</vt:lpstr>
      <vt:lpstr>Środowisko programistyczne</vt:lpstr>
      <vt:lpstr> </vt:lpstr>
      <vt:lpstr> </vt:lpstr>
      <vt:lpstr> </vt:lpstr>
      <vt:lpstr> </vt:lpstr>
      <vt:lpstr>Oscylacje Rabiego</vt:lpstr>
      <vt:lpstr> </vt:lpstr>
      <vt:lpstr> </vt:lpstr>
      <vt:lpstr> </vt:lpstr>
      <vt:lpstr> </vt:lpstr>
      <vt:lpstr> </vt:lpstr>
      <vt:lpstr> </vt:lpstr>
      <vt:lpstr> </vt:lpstr>
      <vt:lpstr> </vt:lpstr>
      <vt:lpstr>Impuls Gaussowski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obliczeń kwantowych</dc:title>
  <dc:creator>Przemysław Ryś</dc:creator>
  <cp:lastModifiedBy>Przemysław Ryś</cp:lastModifiedBy>
  <cp:revision>10</cp:revision>
  <dcterms:created xsi:type="dcterms:W3CDTF">2022-07-28T21:53:17Z</dcterms:created>
  <dcterms:modified xsi:type="dcterms:W3CDTF">2022-07-29T10:23:51Z</dcterms:modified>
</cp:coreProperties>
</file>