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20"/>
  </p:notesMasterIdLst>
  <p:sldIdLst>
    <p:sldId id="313" r:id="rId5"/>
    <p:sldId id="330" r:id="rId6"/>
    <p:sldId id="331" r:id="rId7"/>
    <p:sldId id="358" r:id="rId8"/>
    <p:sldId id="359" r:id="rId9"/>
    <p:sldId id="335" r:id="rId10"/>
    <p:sldId id="356" r:id="rId11"/>
    <p:sldId id="360" r:id="rId12"/>
    <p:sldId id="362" r:id="rId13"/>
    <p:sldId id="363" r:id="rId14"/>
    <p:sldId id="365" r:id="rId15"/>
    <p:sldId id="366" r:id="rId16"/>
    <p:sldId id="364" r:id="rId17"/>
    <p:sldId id="261" r:id="rId18"/>
    <p:sldId id="367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21F"/>
    <a:srgbClr val="75BC43"/>
    <a:srgbClr val="96999C"/>
    <a:srgbClr val="6C127D"/>
    <a:srgbClr val="DF2B81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51" autoAdjust="0"/>
    <p:restoredTop sz="69231" autoAdjust="0"/>
  </p:normalViewPr>
  <p:slideViewPr>
    <p:cSldViewPr snapToGrid="0" snapToObjects="1">
      <p:cViewPr>
        <p:scale>
          <a:sx n="150" d="100"/>
          <a:sy n="150" d="100"/>
        </p:scale>
        <p:origin x="-312" y="2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EF23C9-2175-4574-AB61-ACF85131AC96}" type="datetimeFigureOut">
              <a:rPr lang="en-GB" smtClean="0"/>
              <a:t>26/10/16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0A369C-8532-4AD9-9272-19226FFF4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260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470A8-8EF7-4816-978D-0CBE27ECAFF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877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470A8-8EF7-4816-978D-0CBE27ECAFF3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06252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A369C-8532-4AD9-9272-19226FFF4327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097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A369C-8532-4AD9-9272-19226FFF4327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097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A369C-8532-4AD9-9272-19226FFF432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659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470A8-8EF7-4816-978D-0CBE27ECAFF3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0625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470A8-8EF7-4816-978D-0CBE27ECAFF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327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A369C-8532-4AD9-9272-19226FFF432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837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470A8-8EF7-4816-978D-0CBE27ECAFF3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0625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A369C-8532-4AD9-9272-19226FFF432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837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470A8-8EF7-4816-978D-0CBE27ECAFF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877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A369C-8532-4AD9-9272-19226FFF432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659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e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e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e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e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Relationship Id="rId3" Type="http://schemas.openxmlformats.org/officeDocument/2006/relationships/image" Target="../media/image1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Rugby">
    <p:bg>
      <p:bgPr>
        <a:blipFill dpi="0"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971" y="3960072"/>
            <a:ext cx="4540103" cy="6977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8667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Black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57200" y="1046559"/>
            <a:ext cx="7772400" cy="874381"/>
          </a:xfrm>
        </p:spPr>
        <p:txBody>
          <a:bodyPr>
            <a:normAutofit/>
          </a:bodyPr>
          <a:lstStyle>
            <a:lvl1pPr algn="r">
              <a:defRPr sz="2700" b="0" i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668524"/>
            <a:ext cx="5486400" cy="393708"/>
          </a:xfrm>
        </p:spPr>
        <p:txBody>
          <a:bodyPr>
            <a:normAutofit/>
          </a:bodyPr>
          <a:lstStyle>
            <a:lvl1pPr marL="0" indent="0" algn="r">
              <a:buNone/>
              <a:defRPr sz="1200" b="1" i="0" cap="all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hit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57200" y="1046559"/>
            <a:ext cx="7772400" cy="874381"/>
          </a:xfrm>
        </p:spPr>
        <p:txBody>
          <a:bodyPr>
            <a:normAutofit/>
          </a:bodyPr>
          <a:lstStyle>
            <a:lvl1pPr algn="r">
              <a:defRPr sz="2700" b="0" i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668524"/>
            <a:ext cx="5486400" cy="393708"/>
          </a:xfrm>
        </p:spPr>
        <p:txBody>
          <a:bodyPr>
            <a:normAutofit/>
          </a:bodyPr>
          <a:lstStyle>
            <a:lvl1pPr marL="0" indent="0" algn="r">
              <a:buNone/>
              <a:defRPr sz="1200" b="1" i="0" cap="all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092" y="1200151"/>
            <a:ext cx="7916018" cy="3232130"/>
          </a:xfrm>
        </p:spPr>
        <p:txBody>
          <a:bodyPr/>
          <a:lstStyle>
            <a:lvl1pPr marL="342900" indent="-342900">
              <a:buClr>
                <a:srgbClr val="898989"/>
              </a:buClr>
              <a:buFont typeface="Arial" panose="020B0604020202020204" pitchFamily="34" charset="0"/>
              <a:buChar char="•"/>
              <a:defRPr/>
            </a:lvl1pPr>
            <a:lvl3pPr marL="1257300" indent="-342900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404888"/>
            <a:ext cx="2133600" cy="273844"/>
          </a:xfrm>
        </p:spPr>
        <p:txBody>
          <a:bodyPr/>
          <a:lstStyle>
            <a:lvl1pPr>
              <a:defRPr>
                <a:solidFill>
                  <a:srgbClr val="898989"/>
                </a:solidFill>
                <a:latin typeface="Arial"/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62657" y="205979"/>
            <a:ext cx="7914453" cy="6879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092" y="1200151"/>
            <a:ext cx="7916018" cy="3232130"/>
          </a:xfrm>
        </p:spPr>
        <p:txBody>
          <a:bodyPr/>
          <a:lstStyle>
            <a:lvl1pPr marL="342900" indent="-342900">
              <a:buClr>
                <a:srgbClr val="898989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 marL="1257300" indent="-342900">
              <a:buClr>
                <a:srgbClr val="898989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404888"/>
            <a:ext cx="2133600" cy="273844"/>
          </a:xfrm>
        </p:spPr>
        <p:txBody>
          <a:bodyPr/>
          <a:lstStyle>
            <a:lvl1pPr>
              <a:defRPr>
                <a:solidFill>
                  <a:srgbClr val="898989"/>
                </a:solidFill>
                <a:latin typeface="Arial"/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62657" y="205979"/>
            <a:ext cx="7914453" cy="6879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507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657" y="205979"/>
            <a:ext cx="7914453" cy="6879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2657" y="1190067"/>
            <a:ext cx="3743210" cy="3188781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399429"/>
            <a:ext cx="2133600" cy="273844"/>
          </a:xfr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533900" y="1190067"/>
            <a:ext cx="3743210" cy="3188781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Two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657" y="205979"/>
            <a:ext cx="7914453" cy="6879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2657" y="1190067"/>
            <a:ext cx="3743210" cy="3188781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2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399429"/>
            <a:ext cx="2133600" cy="273844"/>
          </a:xfr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533900" y="1190067"/>
            <a:ext cx="3743210" cy="3188781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2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630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2657" y="1151335"/>
            <a:ext cx="3898626" cy="479822"/>
          </a:xfrm>
        </p:spPr>
        <p:txBody>
          <a:bodyPr anchor="b">
            <a:noAutofit/>
          </a:bodyPr>
          <a:lstStyle>
            <a:lvl1pPr marL="0" indent="0">
              <a:buNone/>
              <a:defRPr sz="1600" b="0" i="0" cap="all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20035" y="1151335"/>
            <a:ext cx="3868576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0" i="0" cap="all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13561" y="4386335"/>
            <a:ext cx="2133600" cy="273844"/>
          </a:xfr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362656" y="1771244"/>
            <a:ext cx="3898625" cy="2656866"/>
          </a:xfrm>
        </p:spPr>
        <p:txBody>
          <a:bodyPr/>
          <a:lstStyle>
            <a:lvl1pPr marL="342900" indent="-342900">
              <a:buClr>
                <a:srgbClr val="898989"/>
              </a:buClr>
              <a:buFont typeface="Arial" panose="020B0604020202020204" pitchFamily="34" charset="0"/>
              <a:buChar char="•"/>
              <a:defRPr sz="2400"/>
            </a:lvl1pPr>
            <a:lvl2pPr>
              <a:defRPr sz="2200"/>
            </a:lvl2pPr>
            <a:lvl3pPr marL="1257300" indent="-342900">
              <a:buClr>
                <a:srgbClr val="898989"/>
              </a:buClr>
              <a:buFont typeface="Arial" panose="020B0604020202020204" pitchFamily="34" charset="0"/>
              <a:buChar char="•"/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420035" y="1784445"/>
            <a:ext cx="3898625" cy="2656866"/>
          </a:xfrm>
        </p:spPr>
        <p:txBody>
          <a:bodyPr/>
          <a:lstStyle>
            <a:lvl1pPr marL="342900" indent="-342900">
              <a:buClr>
                <a:srgbClr val="898989"/>
              </a:buClr>
              <a:buFont typeface="Arial" panose="020B0604020202020204" pitchFamily="34" charset="0"/>
              <a:buChar char="•"/>
              <a:defRPr sz="2400"/>
            </a:lvl1pPr>
            <a:lvl2pPr>
              <a:defRPr sz="2200"/>
            </a:lvl2pPr>
            <a:lvl3pPr marL="1257300" indent="-342900">
              <a:buClr>
                <a:srgbClr val="898989"/>
              </a:buClr>
              <a:buFont typeface="Arial" panose="020B0604020202020204" pitchFamily="34" charset="0"/>
              <a:buChar char="•"/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62657" y="205979"/>
            <a:ext cx="7914453" cy="6879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Comparison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2657" y="1151335"/>
            <a:ext cx="3898626" cy="479822"/>
          </a:xfrm>
        </p:spPr>
        <p:txBody>
          <a:bodyPr anchor="b">
            <a:noAutofit/>
          </a:bodyPr>
          <a:lstStyle>
            <a:lvl1pPr marL="0" indent="0">
              <a:buNone/>
              <a:defRPr sz="1600" b="0" i="0" cap="all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20035" y="1151335"/>
            <a:ext cx="3868576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0" i="0" cap="all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13561" y="4386335"/>
            <a:ext cx="2133600" cy="273844"/>
          </a:xfr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362656" y="1771244"/>
            <a:ext cx="3898625" cy="2656866"/>
          </a:xfrm>
        </p:spPr>
        <p:txBody>
          <a:bodyPr/>
          <a:lstStyle>
            <a:lvl1pPr marL="342900" indent="-342900">
              <a:buClr>
                <a:srgbClr val="898989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1pPr>
            <a:lvl2pPr>
              <a:defRPr sz="2200">
                <a:solidFill>
                  <a:schemeClr val="bg1"/>
                </a:solidFill>
              </a:defRPr>
            </a:lvl2pPr>
            <a:lvl3pPr marL="1257300" indent="-342900">
              <a:buClr>
                <a:srgbClr val="898989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420035" y="1784445"/>
            <a:ext cx="3898625" cy="2656866"/>
          </a:xfrm>
        </p:spPr>
        <p:txBody>
          <a:bodyPr/>
          <a:lstStyle>
            <a:lvl1pPr marL="342900" indent="-342900">
              <a:buClr>
                <a:srgbClr val="898989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1pPr>
            <a:lvl2pPr>
              <a:defRPr sz="2200">
                <a:solidFill>
                  <a:schemeClr val="bg1"/>
                </a:solidFill>
              </a:defRPr>
            </a:lvl2pPr>
            <a:lvl3pPr marL="1257300" indent="-342900">
              <a:buClr>
                <a:srgbClr val="898989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62657" y="205979"/>
            <a:ext cx="7914453" cy="6879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520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19780" y="4382937"/>
            <a:ext cx="2133600" cy="273844"/>
          </a:xfr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62657" y="205979"/>
            <a:ext cx="7914453" cy="6879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Title Only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19780" y="4382937"/>
            <a:ext cx="2133600" cy="273844"/>
          </a:xfr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62657" y="205979"/>
            <a:ext cx="7914453" cy="6879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575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Rugby">
    <p:bg>
      <p:bgPr>
        <a:blipFill dpi="0"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971" y="3960072"/>
            <a:ext cx="4540103" cy="6977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5839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36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4705714" cy="4203927"/>
          </a:xfrm>
        </p:spPr>
        <p:txBody>
          <a:bodyPr/>
          <a:lstStyle>
            <a:lvl1pPr marL="457200" indent="-457200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3200"/>
            </a:lvl1pPr>
            <a:lvl2pPr>
              <a:defRPr sz="2800"/>
            </a:lvl2pPr>
            <a:lvl3pPr marL="1257300" indent="-342900">
              <a:buClr>
                <a:srgbClr val="898989"/>
              </a:buClr>
              <a:buFont typeface="Arial" panose="020B0604020202020204" pitchFamily="34" charset="0"/>
              <a:buChar char="•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3736" y="1076327"/>
            <a:ext cx="3008313" cy="33323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11218" y="4380531"/>
            <a:ext cx="2133600" cy="273844"/>
          </a:xfrm>
        </p:spPr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lack Content with Caption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36" y="204787"/>
            <a:ext cx="3008313" cy="871538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4705714" cy="4203927"/>
          </a:xfrm>
        </p:spPr>
        <p:txBody>
          <a:bodyPr/>
          <a:lstStyle>
            <a:lvl1pPr marL="457200" indent="-457200">
              <a:buClr>
                <a:srgbClr val="898989"/>
              </a:buClr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 marL="1257300" indent="-342900">
              <a:buClr>
                <a:srgbClr val="898989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3736" y="1076327"/>
            <a:ext cx="3008313" cy="3332388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11218" y="4380531"/>
            <a:ext cx="2133600" cy="273844"/>
          </a:xfrm>
        </p:spPr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159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39370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90230" y="4378877"/>
            <a:ext cx="2133600" cy="273844"/>
          </a:xfr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lack Picture with Caption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393708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90230" y="4378877"/>
            <a:ext cx="2133600" cy="273844"/>
          </a:xfr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475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092" y="1200151"/>
            <a:ext cx="7916018" cy="3232130"/>
          </a:xfrm>
        </p:spPr>
        <p:txBody>
          <a:bodyPr/>
          <a:lstStyle>
            <a:lvl1pPr marL="342900" indent="-342900">
              <a:buClr>
                <a:srgbClr val="75BC43"/>
              </a:buClr>
              <a:buFont typeface="Arial" panose="020B0604020202020204" pitchFamily="34" charset="0"/>
              <a:buChar char="•"/>
              <a:defRPr/>
            </a:lvl1pPr>
            <a:lvl3pPr marL="1257300" indent="-342900">
              <a:buClr>
                <a:srgbClr val="75BC43"/>
              </a:buClr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404888"/>
            <a:ext cx="2133600" cy="273844"/>
          </a:xfrm>
        </p:spPr>
        <p:txBody>
          <a:bodyPr/>
          <a:lstStyle>
            <a:lvl1pPr>
              <a:defRPr>
                <a:solidFill>
                  <a:srgbClr val="898989"/>
                </a:solidFill>
                <a:latin typeface="Arial"/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62657" y="205979"/>
            <a:ext cx="7914453" cy="6879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99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092" y="1200151"/>
            <a:ext cx="7916018" cy="3232130"/>
          </a:xfrm>
        </p:spPr>
        <p:txBody>
          <a:bodyPr/>
          <a:lstStyle>
            <a:lvl1pPr marL="342900" indent="-342900">
              <a:buClr>
                <a:srgbClr val="DF2B81"/>
              </a:buClr>
              <a:buFont typeface="Arial" panose="020B0604020202020204" pitchFamily="34" charset="0"/>
              <a:buChar char="•"/>
              <a:defRPr/>
            </a:lvl1pPr>
            <a:lvl3pPr marL="1257300" indent="-342900">
              <a:buClr>
                <a:srgbClr val="DF2B81"/>
              </a:buClr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404888"/>
            <a:ext cx="2133600" cy="273844"/>
          </a:xfrm>
        </p:spPr>
        <p:txBody>
          <a:bodyPr/>
          <a:lstStyle>
            <a:lvl1pPr>
              <a:defRPr>
                <a:solidFill>
                  <a:srgbClr val="898989"/>
                </a:solidFill>
                <a:latin typeface="Arial"/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62657" y="205979"/>
            <a:ext cx="7914453" cy="6879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134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" y="0"/>
            <a:ext cx="912987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7" y="1577698"/>
            <a:ext cx="4066729" cy="1021556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2800" b="1" kern="1200" cap="all" dirty="0">
                <a:gradFill flip="none" rotWithShape="1">
                  <a:gsLst>
                    <a:gs pos="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55577" y="2609298"/>
            <a:ext cx="4066729" cy="2015090"/>
          </a:xfrm>
        </p:spPr>
        <p:txBody>
          <a:bodyPr anchor="t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28" y="4778490"/>
            <a:ext cx="809272" cy="28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640886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53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1086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8212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44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485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508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0101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/>
              </a:defRPr>
            </a:lvl1pPr>
          </a:lstStyle>
          <a:p>
            <a:fld id="{68C2560D-EC28-3B41-86E8-18F1CE0113B4}" type="datetimeFigureOut">
              <a:rPr lang="en-US" smtClean="0"/>
              <a:pPr/>
              <a:t>26/10/16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/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5" r:id="rId1"/>
    <p:sldLayoutId id="2147493490" r:id="rId2"/>
    <p:sldLayoutId id="2147493489" r:id="rId3"/>
    <p:sldLayoutId id="2147493483" r:id="rId4"/>
    <p:sldLayoutId id="2147493484" r:id="rId5"/>
    <p:sldLayoutId id="2147493485" r:id="rId6"/>
    <p:sldLayoutId id="2147493486" r:id="rId7"/>
    <p:sldLayoutId id="2147493487" r:id="rId8"/>
    <p:sldLayoutId id="2147493488" r:id="rId9"/>
    <p:sldLayoutId id="2147493456" r:id="rId10"/>
    <p:sldLayoutId id="2147493458" r:id="rId11"/>
    <p:sldLayoutId id="2147493457" r:id="rId12"/>
    <p:sldLayoutId id="2147493470" r:id="rId13"/>
    <p:sldLayoutId id="2147493459" r:id="rId14"/>
    <p:sldLayoutId id="2147493471" r:id="rId15"/>
    <p:sldLayoutId id="2147493460" r:id="rId16"/>
    <p:sldLayoutId id="2147493473" r:id="rId17"/>
    <p:sldLayoutId id="2147493461" r:id="rId18"/>
    <p:sldLayoutId id="2147493472" r:id="rId19"/>
    <p:sldLayoutId id="2147493463" r:id="rId20"/>
    <p:sldLayoutId id="2147493474" r:id="rId21"/>
    <p:sldLayoutId id="2147493464" r:id="rId22"/>
    <p:sldLayoutId id="2147493475" r:id="rId23"/>
    <p:sldLayoutId id="2147493480" r:id="rId24"/>
    <p:sldLayoutId id="2147493481" r:id="rId25"/>
    <p:sldLayoutId id="2147493491" r:id="rId2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2700" b="1" i="0" kern="1200" cap="all">
          <a:solidFill>
            <a:schemeClr val="tx1"/>
          </a:solidFill>
          <a:latin typeface="Verdana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898989"/>
        </a:buClr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Verdana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96999C"/>
        </a:buClr>
        <a:buFont typeface="Arial"/>
        <a:buChar char="–"/>
        <a:defRPr sz="2200" kern="1200" baseline="0">
          <a:solidFill>
            <a:schemeClr val="tx1"/>
          </a:solidFill>
          <a:latin typeface="Verdana"/>
          <a:ea typeface="+mn-ea"/>
          <a:cs typeface="+mn-cs"/>
        </a:defRPr>
      </a:lvl2pPr>
      <a:lvl3pPr marL="1257300" indent="-342900" algn="l" defTabSz="457200" rtl="0" eaLnBrk="1" latinLnBrk="0" hangingPunct="1">
        <a:spcBef>
          <a:spcPct val="20000"/>
        </a:spcBef>
        <a:buClr>
          <a:srgbClr val="898989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erdana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96999C"/>
        </a:buClr>
        <a:buFont typeface="Arial"/>
        <a:buChar char="–"/>
        <a:defRPr sz="1800" kern="1200" baseline="0">
          <a:solidFill>
            <a:schemeClr val="tx1"/>
          </a:solidFill>
          <a:latin typeface="Verdana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96999C"/>
        </a:buClr>
        <a:buFont typeface="Arial"/>
        <a:buChar char="»"/>
        <a:defRPr sz="1600" kern="1200">
          <a:solidFill>
            <a:schemeClr val="tx1"/>
          </a:solidFill>
          <a:latin typeface="Verdan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6186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2277" y="2070100"/>
            <a:ext cx="5276923" cy="910154"/>
          </a:xfrm>
        </p:spPr>
        <p:txBody>
          <a:bodyPr/>
          <a:lstStyle/>
          <a:p>
            <a:r>
              <a:rPr lang="de-DE" dirty="0" smtClean="0"/>
              <a:t>ESPRESSO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358425765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GreizmannFX.psd"/>
          <p:cNvPicPr>
            <a:picLocks noChangeAspect="1"/>
          </p:cNvPicPr>
          <p:nvPr/>
        </p:nvPicPr>
        <p:blipFill rotWithShape="1">
          <a:blip r:embed="rId3" cstate="email">
            <a:alphaModFix amt="1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8875889" cy="5143500"/>
          </a:xfrm>
          <a:prstGeom prst="rect">
            <a:avLst/>
          </a:prstGeom>
        </p:spPr>
      </p:pic>
      <p:pic>
        <p:nvPicPr>
          <p:cNvPr id="11" name="Picture 3" descr="GreizmannFX.psd"/>
          <p:cNvPicPr>
            <a:picLocks noChangeAspect="1"/>
          </p:cNvPicPr>
          <p:nvPr/>
        </p:nvPicPr>
        <p:blipFill rotWithShape="1">
          <a:blip r:embed="rId4" cstate="email">
            <a:alphaModFix amt="59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5606" y="390130"/>
            <a:ext cx="4210757" cy="4586111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314566" y="1023823"/>
            <a:ext cx="7978829" cy="3260991"/>
          </a:xfrm>
          <a:prstGeom prst="roundRect">
            <a:avLst>
              <a:gd name="adj" fmla="val 5049"/>
            </a:avLst>
          </a:prstGeom>
          <a:gradFill flip="none" rotWithShape="1">
            <a:gsLst>
              <a:gs pos="0">
                <a:schemeClr val="bg1">
                  <a:lumMod val="65000"/>
                  <a:alpha val="14000"/>
                </a:schemeClr>
              </a:gs>
              <a:gs pos="100000">
                <a:schemeClr val="bg1">
                  <a:lumMod val="75000"/>
                  <a:alpha val="14000"/>
                </a:schemeClr>
              </a:gs>
            </a:gsLst>
            <a:lin ang="108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GB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043608" y="1203598"/>
            <a:ext cx="184666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endParaRPr lang="en-US" sz="1400" b="1" kern="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1400" b="1" kern="0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586078" y="1584751"/>
            <a:ext cx="7220189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Espresso is part of the Android Testing Support Library. </a:t>
            </a:r>
            <a:endParaRPr lang="en-US" dirty="0" smtClean="0"/>
          </a:p>
          <a:p>
            <a:pPr>
              <a:spcAft>
                <a:spcPts val="600"/>
              </a:spcAft>
            </a:pPr>
            <a:endParaRPr lang="en-US" sz="1600" dirty="0"/>
          </a:p>
          <a:p>
            <a:pPr marL="742950" lvl="1" indent="-285750">
              <a:spcAft>
                <a:spcPts val="600"/>
              </a:spcAft>
              <a:buFont typeface="Arial"/>
              <a:buChar char="•"/>
            </a:pPr>
            <a:r>
              <a:rPr lang="en-US" sz="1600" dirty="0"/>
              <a:t>Easy to set up and compatible with Android code</a:t>
            </a:r>
          </a:p>
          <a:p>
            <a:pPr marL="742950" lvl="1" indent="-285750">
              <a:spcAft>
                <a:spcPts val="600"/>
              </a:spcAft>
              <a:buFont typeface="Arial"/>
              <a:buChar char="•"/>
            </a:pPr>
            <a:r>
              <a:rPr lang="en-US" sz="1600" dirty="0"/>
              <a:t>Makes test more durable and reliable across platforms</a:t>
            </a:r>
          </a:p>
          <a:p>
            <a:pPr marL="742950" lvl="1" indent="-285750">
              <a:spcAft>
                <a:spcPts val="600"/>
              </a:spcAft>
              <a:buFont typeface="Arial"/>
              <a:buChar char="•"/>
            </a:pPr>
            <a:r>
              <a:rPr lang="en-US" sz="1600" dirty="0"/>
              <a:t>No need to use waits/sleeps to synchronize UI and test code</a:t>
            </a:r>
          </a:p>
          <a:p>
            <a:pPr marL="742950" lvl="1" indent="-285750">
              <a:spcAft>
                <a:spcPts val="600"/>
              </a:spcAft>
              <a:buFont typeface="Arial"/>
              <a:buChar char="•"/>
            </a:pPr>
            <a:r>
              <a:rPr lang="en-US" sz="1600" dirty="0"/>
              <a:t>Faster UI test</a:t>
            </a:r>
          </a:p>
          <a:p>
            <a:pPr marL="742950" lvl="1" indent="-285750">
              <a:spcAft>
                <a:spcPts val="600"/>
              </a:spcAft>
              <a:buFont typeface="Arial"/>
              <a:buChar char="•"/>
            </a:pPr>
            <a:r>
              <a:rPr lang="en-US" sz="1600" dirty="0"/>
              <a:t>No need advance knowledge of the UI details needed to write tests</a:t>
            </a: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362657" y="205979"/>
            <a:ext cx="7914453" cy="47450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700" b="1" i="0" kern="1200" cap="all">
                <a:solidFill>
                  <a:schemeClr val="tx1"/>
                </a:solidFill>
                <a:latin typeface="Verdana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Espresso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2308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14566" y="1023823"/>
            <a:ext cx="7978829" cy="3260991"/>
          </a:xfrm>
          <a:prstGeom prst="roundRect">
            <a:avLst>
              <a:gd name="adj" fmla="val 5049"/>
            </a:avLst>
          </a:prstGeom>
          <a:gradFill flip="none" rotWithShape="1">
            <a:gsLst>
              <a:gs pos="0">
                <a:schemeClr val="bg1">
                  <a:lumMod val="65000"/>
                  <a:alpha val="30000"/>
                </a:schemeClr>
              </a:gs>
              <a:gs pos="100000">
                <a:schemeClr val="bg1">
                  <a:lumMod val="75000"/>
                  <a:alpha val="30000"/>
                </a:schemeClr>
              </a:gs>
            </a:gsLst>
            <a:lin ang="108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GB" dirty="0">
              <a:solidFill>
                <a:prstClr val="white"/>
              </a:solidFill>
            </a:endParaRPr>
          </a:p>
        </p:txBody>
      </p:sp>
      <p:pic>
        <p:nvPicPr>
          <p:cNvPr id="6" name="Picture 5" descr="CurryFX.png"/>
          <p:cNvPicPr>
            <a:picLocks noChangeAspect="1"/>
          </p:cNvPicPr>
          <p:nvPr/>
        </p:nvPicPr>
        <p:blipFill>
          <a:blip r:embed="rId3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6779" y="-338666"/>
            <a:ext cx="4085191" cy="56399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 bwMode="auto">
          <a:xfrm>
            <a:off x="1649590" y="2131073"/>
            <a:ext cx="4649610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Find UI element which you want test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600" dirty="0" smtClean="0"/>
              <a:t>Interact </a:t>
            </a:r>
            <a:r>
              <a:rPr lang="en-US" sz="1600" dirty="0"/>
              <a:t>with this element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Check the results after interacting</a:t>
            </a: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362657" y="205979"/>
            <a:ext cx="7914453" cy="47450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700" b="1" i="0" kern="1200" cap="all">
                <a:solidFill>
                  <a:schemeClr val="tx1"/>
                </a:solidFill>
                <a:latin typeface="Verdana"/>
                <a:ea typeface="+mj-ea"/>
                <a:cs typeface="+mj-cs"/>
              </a:defRPr>
            </a:lvl1pPr>
          </a:lstStyle>
          <a:p>
            <a:r>
              <a:rPr lang="pl-PL" sz="2200" dirty="0" err="1" smtClean="0"/>
              <a:t>Testing</a:t>
            </a:r>
            <a:r>
              <a:rPr lang="pl-PL" sz="2200" dirty="0" smtClean="0"/>
              <a:t> in espresso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965317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>
          <a:xfrm>
            <a:off x="362657" y="205979"/>
            <a:ext cx="7914453" cy="47450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700" b="1" i="0" kern="1200" cap="all">
                <a:solidFill>
                  <a:schemeClr val="tx1"/>
                </a:solidFill>
                <a:latin typeface="Verdana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ESPRESSO</a:t>
            </a:r>
            <a:endParaRPr lang="en-GB" sz="2200" dirty="0"/>
          </a:p>
        </p:txBody>
      </p:sp>
      <p:pic>
        <p:nvPicPr>
          <p:cNvPr id="5" name="Picture 4" descr="espresso-cheat-sheet-2.1.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57" y="682005"/>
            <a:ext cx="2183130" cy="3792536"/>
          </a:xfrm>
          <a:prstGeom prst="rect">
            <a:avLst/>
          </a:prstGeom>
        </p:spPr>
      </p:pic>
      <p:pic>
        <p:nvPicPr>
          <p:cNvPr id="6" name="Picture 5" descr="espresso-cheat-sheet-2.1.0 (1)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437" y="680484"/>
            <a:ext cx="2312698" cy="3794057"/>
          </a:xfrm>
          <a:prstGeom prst="rect">
            <a:avLst/>
          </a:prstGeom>
        </p:spPr>
      </p:pic>
      <p:pic>
        <p:nvPicPr>
          <p:cNvPr id="7" name="Picture 6" descr="espresso-cheat-sheet-2.1.0 (3)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763" y="680484"/>
            <a:ext cx="2802431" cy="379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84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2800" kern="0" dirty="0" smtClean="0"/>
              <a:t>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1070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sz="2800" kern="0" dirty="0" err="1" smtClean="0"/>
              <a:t>Thank</a:t>
            </a:r>
            <a:r>
              <a:rPr lang="de-DE" sz="2800" kern="0" dirty="0" smtClean="0"/>
              <a:t> </a:t>
            </a:r>
            <a:r>
              <a:rPr lang="de-DE" sz="2800" kern="0" dirty="0" err="1" smtClean="0"/>
              <a:t>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504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2277" y="1625600"/>
            <a:ext cx="5276923" cy="2154754"/>
          </a:xfrm>
        </p:spPr>
        <p:txBody>
          <a:bodyPr/>
          <a:lstStyle/>
          <a:p>
            <a:r>
              <a:rPr lang="de-DE" dirty="0" err="1" smtClean="0"/>
              <a:t>Esspresso</a:t>
            </a:r>
            <a:r>
              <a:rPr lang="de-DE" dirty="0" smtClean="0"/>
              <a:t> </a:t>
            </a:r>
            <a:r>
              <a:rPr lang="de-DE" dirty="0" err="1" smtClean="0"/>
              <a:t>Freamwork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for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>mobile </a:t>
            </a:r>
            <a:r>
              <a:rPr lang="de-DE" dirty="0" err="1" smtClean="0"/>
              <a:t>automation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sz="1200" dirty="0" smtClean="0"/>
              <a:t>Krzysztof </a:t>
            </a:r>
            <a:r>
              <a:rPr lang="de-DE" sz="1200" dirty="0" err="1" smtClean="0"/>
              <a:t>Zając</a:t>
            </a:r>
            <a:r>
              <a:rPr lang="de-DE" sz="1200" dirty="0" smtClean="0"/>
              <a:t> &amp; </a:t>
            </a:r>
            <a:br>
              <a:rPr lang="de-DE" sz="1200" dirty="0" smtClean="0"/>
            </a:br>
            <a:r>
              <a:rPr lang="de-DE" sz="1200" dirty="0" smtClean="0"/>
              <a:t>Korneliusz </a:t>
            </a:r>
            <a:r>
              <a:rPr lang="de-DE" sz="1200" dirty="0" err="1" smtClean="0"/>
              <a:t>Rembak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63051031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GreizmannFX.psd"/>
          <p:cNvPicPr>
            <a:picLocks noChangeAspect="1"/>
          </p:cNvPicPr>
          <p:nvPr/>
        </p:nvPicPr>
        <p:blipFill rotWithShape="1">
          <a:blip r:embed="rId3" cstate="email">
            <a:alphaModFix amt="1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8875889" cy="5143500"/>
          </a:xfrm>
          <a:prstGeom prst="rect">
            <a:avLst/>
          </a:prstGeom>
        </p:spPr>
      </p:pic>
      <p:pic>
        <p:nvPicPr>
          <p:cNvPr id="11" name="Picture 3" descr="GreizmannFX.psd"/>
          <p:cNvPicPr>
            <a:picLocks noChangeAspect="1"/>
          </p:cNvPicPr>
          <p:nvPr/>
        </p:nvPicPr>
        <p:blipFill rotWithShape="1">
          <a:blip r:embed="rId4" cstate="email">
            <a:alphaModFix amt="59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5606" y="390130"/>
            <a:ext cx="4210757" cy="4586111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314566" y="1023823"/>
            <a:ext cx="7978829" cy="3260991"/>
          </a:xfrm>
          <a:prstGeom prst="roundRect">
            <a:avLst>
              <a:gd name="adj" fmla="val 5049"/>
            </a:avLst>
          </a:prstGeom>
          <a:gradFill flip="none" rotWithShape="1">
            <a:gsLst>
              <a:gs pos="0">
                <a:schemeClr val="bg1">
                  <a:lumMod val="65000"/>
                  <a:alpha val="14000"/>
                </a:schemeClr>
              </a:gs>
              <a:gs pos="100000">
                <a:schemeClr val="bg1">
                  <a:lumMod val="75000"/>
                  <a:alpha val="14000"/>
                </a:schemeClr>
              </a:gs>
            </a:gsLst>
            <a:lin ang="108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GB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043608" y="1203598"/>
            <a:ext cx="184666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endParaRPr lang="en-US" sz="1400" b="1" kern="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1400" b="1" kern="0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467544" y="755018"/>
            <a:ext cx="8280920" cy="3159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>
              <a:spcAft>
                <a:spcPts val="600"/>
              </a:spcAft>
              <a:buFont typeface="+mj-lt"/>
              <a:buAutoNum type="arabicPeriod"/>
            </a:pPr>
            <a:endParaRPr lang="en-US" sz="1600" dirty="0" smtClean="0"/>
          </a:p>
          <a:p>
            <a:pPr marL="342900" lvl="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000" dirty="0" smtClean="0"/>
              <a:t>Supported </a:t>
            </a:r>
            <a:r>
              <a:rPr lang="en-US" sz="2000" dirty="0"/>
              <a:t>platforms and devices mean you have more combinations to test.</a:t>
            </a: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Adaptability and limited space mean screen size is changing constantly</a:t>
            </a:r>
            <a:r>
              <a:rPr lang="en-US" sz="2000" dirty="0" smtClean="0"/>
              <a:t>.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Complex user interaction means more than one way to do everything</a:t>
            </a:r>
            <a:r>
              <a:rPr lang="en-US" sz="2000" dirty="0" smtClean="0"/>
              <a:t>.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Application type – Web, Native or </a:t>
            </a:r>
            <a:r>
              <a:rPr lang="en-US" sz="2000" dirty="0" smtClean="0"/>
              <a:t>Hybrid.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 smtClean="0"/>
              <a:t>Dependency </a:t>
            </a:r>
            <a:r>
              <a:rPr lang="en-US" sz="2000" dirty="0"/>
              <a:t>on emulators and </a:t>
            </a:r>
            <a:r>
              <a:rPr lang="en-US" sz="2000" dirty="0" smtClean="0"/>
              <a:t>simulators.</a:t>
            </a:r>
            <a:endParaRPr lang="en-US" sz="1400" kern="0" dirty="0" smtClean="0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362657" y="205979"/>
            <a:ext cx="7914453" cy="47450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700" b="1" i="0" kern="1200" cap="all">
                <a:solidFill>
                  <a:schemeClr val="tx1"/>
                </a:solidFill>
                <a:latin typeface="Verdana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Mobile testing </a:t>
            </a:r>
            <a:r>
              <a:rPr lang="en-US" sz="2200" cap="none" dirty="0" err="1" smtClean="0"/>
              <a:t>vs</a:t>
            </a:r>
            <a:r>
              <a:rPr lang="en-US" sz="2200" dirty="0" smtClean="0"/>
              <a:t> Web </a:t>
            </a:r>
            <a:r>
              <a:rPr lang="en-US" sz="2200" cap="none" dirty="0" smtClean="0"/>
              <a:t>and</a:t>
            </a:r>
            <a:r>
              <a:rPr lang="en-US" sz="2200" dirty="0" smtClean="0"/>
              <a:t> Desktop Testing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08778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14566" y="1023823"/>
            <a:ext cx="7978829" cy="3260991"/>
          </a:xfrm>
          <a:prstGeom prst="roundRect">
            <a:avLst>
              <a:gd name="adj" fmla="val 5049"/>
            </a:avLst>
          </a:prstGeom>
          <a:gradFill flip="none" rotWithShape="1">
            <a:gsLst>
              <a:gs pos="0">
                <a:schemeClr val="bg1">
                  <a:lumMod val="65000"/>
                  <a:alpha val="30000"/>
                </a:schemeClr>
              </a:gs>
              <a:gs pos="100000">
                <a:schemeClr val="bg1">
                  <a:lumMod val="75000"/>
                  <a:alpha val="30000"/>
                </a:schemeClr>
              </a:gs>
            </a:gsLst>
            <a:lin ang="108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GB" dirty="0">
              <a:solidFill>
                <a:prstClr val="white"/>
              </a:solidFill>
            </a:endParaRPr>
          </a:p>
        </p:txBody>
      </p:sp>
      <p:pic>
        <p:nvPicPr>
          <p:cNvPr id="6" name="Picture 5" descr="CurryFX.png"/>
          <p:cNvPicPr>
            <a:picLocks noChangeAspect="1"/>
          </p:cNvPicPr>
          <p:nvPr/>
        </p:nvPicPr>
        <p:blipFill>
          <a:blip r:embed="rId3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6779" y="-338666"/>
            <a:ext cx="4085191" cy="56399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 bwMode="auto">
          <a:xfrm>
            <a:off x="467544" y="755018"/>
            <a:ext cx="828092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>
              <a:spcAft>
                <a:spcPts val="600"/>
              </a:spcAft>
              <a:buFont typeface="+mj-lt"/>
              <a:buAutoNum type="arabicPeriod"/>
            </a:pPr>
            <a:endParaRPr lang="en-US" sz="1600" dirty="0" smtClean="0"/>
          </a:p>
          <a:p>
            <a:pPr marL="342000" indent="-342000">
              <a:lnSpc>
                <a:spcPct val="150000"/>
              </a:lnSpc>
              <a:spcAft>
                <a:spcPts val="600"/>
              </a:spcAft>
              <a:buFont typeface="+mj-lt"/>
              <a:buAutoNum type="arabicPeriod" startAt="6"/>
            </a:pPr>
            <a:r>
              <a:rPr lang="en-US" sz="2000" dirty="0" smtClean="0"/>
              <a:t>Dependency </a:t>
            </a:r>
            <a:r>
              <a:rPr lang="en-US" sz="2000" dirty="0"/>
              <a:t>on networks and carriers means more variations in testing</a:t>
            </a:r>
            <a:r>
              <a:rPr lang="en-US" sz="2000" dirty="0" smtClean="0"/>
              <a:t>.</a:t>
            </a:r>
          </a:p>
          <a:p>
            <a:pPr marL="342000" lvl="0" indent="-342000">
              <a:spcAft>
                <a:spcPts val="600"/>
              </a:spcAft>
              <a:buFont typeface="+mj-lt"/>
              <a:buAutoNum type="arabicPeriod" startAt="6"/>
            </a:pPr>
            <a:r>
              <a:rPr lang="en-US" sz="2000" dirty="0"/>
              <a:t>Rapid installations, removals, and updates mean staying on top of the latest apps</a:t>
            </a:r>
            <a:r>
              <a:rPr lang="en-US" sz="2000" dirty="0" smtClean="0"/>
              <a:t>.</a:t>
            </a:r>
          </a:p>
          <a:p>
            <a:pPr marL="342000" indent="-342000">
              <a:spcAft>
                <a:spcPts val="600"/>
              </a:spcAft>
              <a:buFont typeface="+mj-lt"/>
              <a:buAutoNum type="arabicPeriod" startAt="6"/>
            </a:pPr>
            <a:r>
              <a:rPr lang="en-US" sz="2000" dirty="0"/>
              <a:t>Session management and </a:t>
            </a:r>
            <a:r>
              <a:rPr lang="en-US" sz="2000" dirty="0" smtClean="0"/>
              <a:t>interruptions.</a:t>
            </a:r>
          </a:p>
          <a:p>
            <a:pPr marL="342000" indent="-342000">
              <a:spcAft>
                <a:spcPts val="600"/>
              </a:spcAft>
              <a:buFont typeface="+mj-lt"/>
              <a:buAutoNum type="arabicPeriod" startAt="6"/>
            </a:pPr>
            <a:r>
              <a:rPr lang="en-US" sz="2000" dirty="0" smtClean="0"/>
              <a:t>Mobile</a:t>
            </a:r>
            <a:r>
              <a:rPr lang="en-US" sz="2000" dirty="0"/>
              <a:t>-specific non-functional testing means there are many more dimensions to testing</a:t>
            </a:r>
            <a:r>
              <a:rPr lang="en-US" sz="2000" dirty="0" smtClean="0"/>
              <a:t>.</a:t>
            </a:r>
            <a:endParaRPr lang="en-US" sz="1600" dirty="0" smtClean="0"/>
          </a:p>
          <a:p>
            <a:pPr marL="342900" lvl="0" indent="-342900">
              <a:spcAft>
                <a:spcPts val="600"/>
              </a:spcAft>
              <a:buFont typeface="+mj-lt"/>
              <a:buAutoNum type="arabicPeriod" startAt="6"/>
            </a:pPr>
            <a:endParaRPr lang="en-US" sz="1600" dirty="0" smtClean="0"/>
          </a:p>
          <a:p>
            <a:pPr marL="342900" indent="-342900">
              <a:spcAft>
                <a:spcPts val="600"/>
              </a:spcAft>
              <a:buFont typeface="+mj-lt"/>
              <a:buAutoNum type="arabicPeriod" startAt="6"/>
            </a:pPr>
            <a:endParaRPr lang="en-US" sz="1600" kern="0" dirty="0" smtClean="0"/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362657" y="205979"/>
            <a:ext cx="7914453" cy="47450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700" b="1" i="0" kern="1200" cap="all">
                <a:solidFill>
                  <a:schemeClr val="tx1"/>
                </a:solidFill>
                <a:latin typeface="Verdana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Mobile testing </a:t>
            </a:r>
            <a:r>
              <a:rPr lang="pl-PL" sz="2200" cap="none" dirty="0" smtClean="0"/>
              <a:t>vs</a:t>
            </a:r>
            <a:r>
              <a:rPr lang="en-US" sz="2200" dirty="0" smtClean="0"/>
              <a:t> Web </a:t>
            </a:r>
            <a:r>
              <a:rPr lang="en-US" sz="2200" cap="none" dirty="0" smtClean="0"/>
              <a:t>and</a:t>
            </a:r>
            <a:r>
              <a:rPr lang="en-US" sz="2200" dirty="0" smtClean="0"/>
              <a:t> Desktop Testing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559224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2277" y="2260600"/>
            <a:ext cx="5276923" cy="910154"/>
          </a:xfrm>
        </p:spPr>
        <p:txBody>
          <a:bodyPr/>
          <a:lstStyle/>
          <a:p>
            <a:r>
              <a:rPr lang="de-DE" dirty="0" err="1" smtClean="0"/>
              <a:t>Testing</a:t>
            </a:r>
            <a:r>
              <a:rPr lang="de-DE" dirty="0"/>
              <a:t> </a:t>
            </a:r>
            <a:r>
              <a:rPr lang="de-DE" dirty="0" smtClean="0"/>
              <a:t>mobile Apps</a:t>
            </a:r>
            <a:r>
              <a:rPr lang="de-DE" dirty="0"/>
              <a:t/>
            </a:r>
            <a:br>
              <a:rPr lang="de-DE" dirty="0"/>
            </a:b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809507217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>
          <a:xfrm>
            <a:off x="362657" y="205979"/>
            <a:ext cx="7914453" cy="47450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700" b="1" i="0" kern="1200" cap="all">
                <a:solidFill>
                  <a:schemeClr val="tx1"/>
                </a:solidFill>
                <a:latin typeface="Verdana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Continuous testing</a:t>
            </a:r>
            <a:endParaRPr lang="en-GB" sz="2200" dirty="0"/>
          </a:p>
        </p:txBody>
      </p:sp>
      <p:pic>
        <p:nvPicPr>
          <p:cNvPr id="2" name="Picture 1" descr="aplikacje_mobilne_3_kiedy-testowa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779317"/>
            <a:ext cx="7919999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3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14566" y="1023823"/>
            <a:ext cx="7978829" cy="3260991"/>
          </a:xfrm>
          <a:prstGeom prst="roundRect">
            <a:avLst>
              <a:gd name="adj" fmla="val 5049"/>
            </a:avLst>
          </a:prstGeom>
          <a:gradFill flip="none" rotWithShape="1">
            <a:gsLst>
              <a:gs pos="0">
                <a:schemeClr val="bg1">
                  <a:lumMod val="65000"/>
                  <a:alpha val="14000"/>
                </a:schemeClr>
              </a:gs>
              <a:gs pos="100000">
                <a:schemeClr val="bg1">
                  <a:lumMod val="75000"/>
                  <a:alpha val="14000"/>
                </a:schemeClr>
              </a:gs>
            </a:gsLst>
            <a:lin ang="108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GB">
              <a:solidFill>
                <a:prstClr val="white"/>
              </a:solidFill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362657" y="205979"/>
            <a:ext cx="7914453" cy="47450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700" b="1" i="0" kern="1200" cap="all">
                <a:solidFill>
                  <a:schemeClr val="tx1"/>
                </a:solidFill>
                <a:latin typeface="Verdana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Types of tests</a:t>
            </a:r>
            <a:endParaRPr lang="en-GB" sz="2200" dirty="0"/>
          </a:p>
        </p:txBody>
      </p:sp>
      <p:sp>
        <p:nvSpPr>
          <p:cNvPr id="10" name="TextBox 8"/>
          <p:cNvSpPr txBox="1"/>
          <p:nvPr/>
        </p:nvSpPr>
        <p:spPr bwMode="auto">
          <a:xfrm>
            <a:off x="362657" y="1515544"/>
            <a:ext cx="828092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kern="0" dirty="0" smtClean="0"/>
              <a:t>Manual tests.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kern="0" dirty="0" smtClean="0"/>
              <a:t>Unit tests.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kern="0" dirty="0" smtClean="0"/>
              <a:t>Beta tests and automatic reporting.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kern="0" dirty="0" smtClean="0"/>
              <a:t>Automatic tests.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lphaLcPeriod"/>
            </a:pPr>
            <a:r>
              <a:rPr lang="en-US" sz="2000" kern="0" dirty="0"/>
              <a:t>Device farms</a:t>
            </a:r>
            <a:r>
              <a:rPr lang="en-US" sz="2000" kern="0" dirty="0" smtClean="0"/>
              <a:t>.</a:t>
            </a:r>
            <a:endParaRPr lang="en-US" sz="2000" kern="0" dirty="0"/>
          </a:p>
        </p:txBody>
      </p:sp>
      <p:pic>
        <p:nvPicPr>
          <p:cNvPr id="11" name="Picture 4" descr="WozniackiFX.png"/>
          <p:cNvPicPr>
            <a:picLocks noChangeAspect="1"/>
          </p:cNvPicPr>
          <p:nvPr/>
        </p:nvPicPr>
        <p:blipFill>
          <a:blip r:embed="rId3" cstate="email">
            <a:alphaModFix amt="2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16921" y="15562"/>
            <a:ext cx="77152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17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2277" y="2070100"/>
            <a:ext cx="5276923" cy="910154"/>
          </a:xfrm>
        </p:spPr>
        <p:txBody>
          <a:bodyPr/>
          <a:lstStyle/>
          <a:p>
            <a:r>
              <a:rPr lang="de-DE" dirty="0" err="1" smtClean="0"/>
              <a:t>Testing</a:t>
            </a:r>
            <a:r>
              <a:rPr lang="de-DE" dirty="0" smtClean="0"/>
              <a:t> FRAMEWORKS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906438163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>
          <a:xfrm>
            <a:off x="362657" y="205979"/>
            <a:ext cx="7914453" cy="47450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700" b="1" i="0" kern="1200" cap="all">
                <a:solidFill>
                  <a:schemeClr val="tx1"/>
                </a:solidFill>
                <a:latin typeface="Verdana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Testing tools</a:t>
            </a:r>
            <a:endParaRPr lang="en-GB" sz="2200" dirty="0"/>
          </a:p>
        </p:txBody>
      </p:sp>
      <p:pic>
        <p:nvPicPr>
          <p:cNvPr id="3" name="Picture 2" descr="diagram-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20" y="769384"/>
            <a:ext cx="7156800" cy="359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65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form_group PPT Master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indent="-342900">
          <a:spcAft>
            <a:spcPts val="600"/>
          </a:spcAft>
          <a:buFont typeface="+mj-lt"/>
          <a:buAutoNum type="arabicPeriod"/>
          <a:defRPr sz="1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sharepoint/v3/fields"/>
    <ds:schemaRef ds:uri="http://purl.org/dc/terms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Perform_group PPT Master Template</Template>
  <TotalTime>1713</TotalTime>
  <Words>237</Words>
  <Application>Microsoft Macintosh PowerPoint</Application>
  <PresentationFormat>On-screen Show (16:9)</PresentationFormat>
  <Paragraphs>52</Paragraphs>
  <Slides>15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Perform_group PPT Master Template</vt:lpstr>
      <vt:lpstr>PowerPoint Presentation</vt:lpstr>
      <vt:lpstr>Esspresso Freamwork  for  mobile automation tests  Krzysztof Zając &amp;  Korneliusz Rembak</vt:lpstr>
      <vt:lpstr>PowerPoint Presentation</vt:lpstr>
      <vt:lpstr>PowerPoint Presentation</vt:lpstr>
      <vt:lpstr>Testing mobile Apps </vt:lpstr>
      <vt:lpstr>PowerPoint Presentation</vt:lpstr>
      <vt:lpstr>PowerPoint Presentation</vt:lpstr>
      <vt:lpstr>Testing FRAMEWORKS</vt:lpstr>
      <vt:lpstr>PowerPoint Presentation</vt:lpstr>
      <vt:lpstr>ESPRESSO</vt:lpstr>
      <vt:lpstr>PowerPoint Presentation</vt:lpstr>
      <vt:lpstr>PowerPoint Presentation</vt:lpstr>
      <vt:lpstr>PowerPoint Presentation</vt:lpstr>
      <vt:lpstr>QUESTIONS?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Davis</dc:creator>
  <cp:lastModifiedBy>Krzysztof Zajac</cp:lastModifiedBy>
  <cp:revision>142</cp:revision>
  <dcterms:created xsi:type="dcterms:W3CDTF">2015-06-26T12:58:54Z</dcterms:created>
  <dcterms:modified xsi:type="dcterms:W3CDTF">2016-10-26T07:59:49Z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