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oppi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79864512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f79864512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986451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f798645129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79864512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f798645129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9864512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f798645129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7986451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f798645129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79864512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f798645129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79864512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f798645129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79864512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f798645129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79864512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f798645129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7986451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f79864512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79864512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f79864512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7986451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f79864512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79864512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f79864512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986451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f798645129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9864512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f798645129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7986451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79864512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79864512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f79864512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>
  <p:cSld name="1_Slajd tytułow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6525" y="0"/>
            <a:ext cx="10668001" cy="8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5529950"/>
            <a:ext cx="1516858" cy="13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925" y="5795425"/>
            <a:ext cx="2286000" cy="10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>
  <p:cSld name="1_Slajd tytułowy 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88883" y="1041400"/>
            <a:ext cx="6950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8883" y="3496355"/>
            <a:ext cx="69507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750" y="0"/>
            <a:ext cx="10386248" cy="8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5672275"/>
            <a:ext cx="1354300" cy="11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300" y="5795425"/>
            <a:ext cx="2286000" cy="10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970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9957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6025098"/>
            <a:ext cx="10796027" cy="8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575" y="0"/>
            <a:ext cx="2286000" cy="10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5800" y="0"/>
            <a:ext cx="1146201" cy="10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524000" y="3602038"/>
            <a:ext cx="91440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25" y="0"/>
            <a:ext cx="10888125" cy="840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75" y="5859900"/>
            <a:ext cx="2286000" cy="10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5878200"/>
            <a:ext cx="1171826" cy="102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>
  <p:cSld name="1_Tytuł i zawartość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885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199" y="1825625"/>
            <a:ext cx="10210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6008023"/>
            <a:ext cx="11017349" cy="849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7750" y="8325"/>
            <a:ext cx="2286000" cy="10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9350" y="0"/>
            <a:ext cx="1232651" cy="107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885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383" y="6034100"/>
            <a:ext cx="10679342" cy="8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6500" y="16200"/>
            <a:ext cx="2286000" cy="10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1350" y="0"/>
            <a:ext cx="1250650" cy="109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290" y="6311900"/>
            <a:ext cx="1057363" cy="5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38" y="0"/>
            <a:ext cx="10161510" cy="7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5862950"/>
            <a:ext cx="1213634" cy="10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525" y="5795425"/>
            <a:ext cx="2286000" cy="10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 1">
  <p:cSld name="Slajd tytułow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606800" y="4156969"/>
            <a:ext cx="70443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356D"/>
              </a:buClr>
              <a:buSzPts val="4400"/>
              <a:buFont typeface="Source Sans Pro"/>
              <a:buNone/>
              <a:defRPr sz="4400">
                <a:solidFill>
                  <a:srgbClr val="6A356D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39424"/>
            <a:ext cx="3372371" cy="351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33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scikit-learn.org/stable/" TargetMode="External"/><Relationship Id="rId6" Type="http://schemas.openxmlformats.org/officeDocument/2006/relationships/hyperlink" Target="https://www.scipy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A356D"/>
              </a:buClr>
              <a:buSzPts val="3600"/>
              <a:buFont typeface="Source Sans Pro"/>
              <a:buNone/>
            </a:pPr>
            <a:r>
              <a:rPr b="1" lang="pl-PL" sz="3800">
                <a:latin typeface="Roboto"/>
                <a:ea typeface="Roboto"/>
                <a:cs typeface="Roboto"/>
                <a:sym typeface="Roboto"/>
              </a:rPr>
              <a:t>Projekt praktyczny (regresja)</a:t>
            </a:r>
            <a:br>
              <a:rPr b="1" lang="pl-PL" sz="3400">
                <a:latin typeface="Roboto"/>
                <a:ea typeface="Roboto"/>
                <a:cs typeface="Roboto"/>
                <a:sym typeface="Roboto"/>
              </a:rPr>
            </a:br>
            <a:r>
              <a:rPr b="1" lang="pl-PL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6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838200" y="262125"/>
            <a:ext cx="99579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Source Sans Pro"/>
              <a:buNone/>
            </a:pPr>
            <a:r>
              <a:rPr b="1" lang="pl-PL" sz="2680">
                <a:latin typeface="Roboto"/>
                <a:ea typeface="Roboto"/>
                <a:cs typeface="Roboto"/>
                <a:sym typeface="Roboto"/>
              </a:rPr>
              <a:t>3. Wstępne zapoznanie się z przedstawioną bazą danych</a:t>
            </a:r>
            <a:endParaRPr b="1"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885825" y="1385275"/>
            <a:ext cx="10729800" cy="4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90"/>
              <a:buFont typeface="Roboto"/>
              <a:buChar char="•"/>
            </a:pPr>
            <a:r>
              <a:rPr lang="pl-PL" sz="1990">
                <a:latin typeface="Roboto"/>
                <a:ea typeface="Roboto"/>
                <a:cs typeface="Roboto"/>
                <a:sym typeface="Roboto"/>
              </a:rPr>
              <a:t>Zapoznanie się z pobraną bazą danych (podłączenie się do niej przez Pythona z użyciem znanych pakietów pandas, numpy)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19050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990"/>
              <a:buFont typeface="Roboto"/>
              <a:buChar char="•"/>
            </a:pPr>
            <a:r>
              <a:rPr lang="pl-PL" sz="1990">
                <a:latin typeface="Roboto"/>
                <a:ea typeface="Roboto"/>
                <a:cs typeface="Roboto"/>
                <a:sym typeface="Roboto"/>
              </a:rPr>
              <a:t>Przygotowanie danych, a w tym: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19050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990"/>
              <a:buFont typeface="Roboto"/>
              <a:buChar char="⮚"/>
            </a:pPr>
            <a:r>
              <a:rPr lang="pl-PL" sz="1990">
                <a:latin typeface="Roboto"/>
                <a:ea typeface="Roboto"/>
                <a:cs typeface="Roboto"/>
                <a:sym typeface="Roboto"/>
              </a:rPr>
              <a:t>Podział na cechy numeryczne, kategoryczne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19050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990"/>
              <a:buFont typeface="Roboto"/>
              <a:buChar char="⮚"/>
            </a:pPr>
            <a:r>
              <a:rPr lang="pl-PL" sz="1990">
                <a:latin typeface="Roboto"/>
                <a:ea typeface="Roboto"/>
                <a:cs typeface="Roboto"/>
                <a:sym typeface="Roboto"/>
              </a:rPr>
              <a:t>Przygotowanie danych (pozbycie się lub transformacja wartości niekompletnych)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19050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990"/>
              <a:buFont typeface="Roboto"/>
              <a:buChar char="⮚"/>
            </a:pPr>
            <a:r>
              <a:rPr lang="pl-PL" sz="1990">
                <a:latin typeface="Roboto"/>
                <a:ea typeface="Roboto"/>
                <a:cs typeface="Roboto"/>
                <a:sym typeface="Roboto"/>
              </a:rPr>
              <a:t>Agregacja niezbędnych informacji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19050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990"/>
              <a:buFont typeface="Roboto"/>
              <a:buChar char="⮚"/>
            </a:pPr>
            <a:r>
              <a:rPr lang="pl-PL" sz="1990">
                <a:latin typeface="Roboto"/>
                <a:ea typeface="Roboto"/>
                <a:cs typeface="Roboto"/>
                <a:sym typeface="Roboto"/>
              </a:rPr>
              <a:t>Czyszczenie danych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19050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990"/>
              <a:buFont typeface="Roboto"/>
              <a:buChar char="⮚"/>
            </a:pPr>
            <a:r>
              <a:rPr lang="pl-PL" sz="1990">
                <a:latin typeface="Roboto"/>
                <a:ea typeface="Roboto"/>
                <a:cs typeface="Roboto"/>
                <a:sym typeface="Roboto"/>
              </a:rPr>
              <a:t>Transformacja, dyskretyzacja, skalowanie, grupowanie itp. – użyj to, czego dotyczy Twoje zagadnienie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19050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990"/>
              <a:buFont typeface="Roboto"/>
              <a:buChar char="•"/>
            </a:pPr>
            <a:r>
              <a:rPr lang="pl-PL" sz="1990">
                <a:latin typeface="Roboto"/>
                <a:ea typeface="Roboto"/>
                <a:cs typeface="Roboto"/>
                <a:sym typeface="Roboto"/>
              </a:rPr>
              <a:t>Wyświetlenie podstawowych statystyk (średnia, odchylenie standardowe, mediana) przydatnych do analizy problemu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874363" y="655287"/>
            <a:ext cx="95829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92"/>
              <a:buFont typeface="Source Sans Pro"/>
              <a:buNone/>
            </a:pPr>
            <a:r>
              <a:rPr b="1" lang="pl-PL" sz="2292">
                <a:latin typeface="Roboto"/>
                <a:ea typeface="Roboto"/>
                <a:cs typeface="Roboto"/>
                <a:sym typeface="Roboto"/>
              </a:rPr>
              <a:t>4. Podsumowanie kroku 2. i 3. oraz dokładne opisanie i przedstawienie hipotez, które będą rozwiązywane</a:t>
            </a:r>
            <a:br>
              <a:rPr b="1" lang="pl-PL" sz="2292">
                <a:latin typeface="Roboto"/>
                <a:ea typeface="Roboto"/>
                <a:cs typeface="Roboto"/>
                <a:sym typeface="Roboto"/>
              </a:rPr>
            </a:br>
            <a:endParaRPr b="1" sz="229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41200" y="1988700"/>
            <a:ext cx="10515600" cy="3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•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Zebranie wyników z punktu 3. i wiedzy z punktu 2.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780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•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Opis tego, co zamierzamy zrobić wykorzystując zdobyte informacje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780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•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Opis czego nie możemy zrobić na danej bazie danych z uwagi np. na brak informacji, zbyt dużo wartości odstających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780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•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Podanie kilku algorytmów/modeli uczenia maszynowego rozwiązujących problemy regresji, który będziemy chcieli użyć w tym projekcie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838200" y="399425"/>
            <a:ext cx="995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Source Sans Pro"/>
              <a:buNone/>
            </a:pPr>
            <a:r>
              <a:rPr b="1" lang="pl-PL" sz="2780">
                <a:latin typeface="Roboto"/>
                <a:ea typeface="Roboto"/>
                <a:cs typeface="Roboto"/>
                <a:sym typeface="Roboto"/>
              </a:rPr>
              <a:t>5. Analiza, wizualizacja danych oraz </a:t>
            </a:r>
            <a:endParaRPr b="1" sz="278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Source Sans Pro"/>
              <a:buNone/>
            </a:pPr>
            <a:r>
              <a:rPr b="1" lang="pl-PL" sz="2780">
                <a:latin typeface="Roboto"/>
                <a:ea typeface="Roboto"/>
                <a:cs typeface="Roboto"/>
                <a:sym typeface="Roboto"/>
              </a:rPr>
              <a:t>przeprowadzenie analizy statystycznej w języku Python</a:t>
            </a:r>
            <a:br>
              <a:rPr b="1" lang="pl-PL" sz="2780">
                <a:latin typeface="Roboto"/>
                <a:ea typeface="Roboto"/>
                <a:cs typeface="Roboto"/>
                <a:sym typeface="Roboto"/>
              </a:rPr>
            </a:br>
            <a:endParaRPr b="1" sz="27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932500" y="1725126"/>
            <a:ext cx="10515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Skoro już wiemy co będziemy analizować musimy dokładniej opisać dane za pomocą: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780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•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Wykresów: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780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✔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	Wykresy liniowe, histogramy opisujące zależności między 	pojedynczymi zmiennymi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780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✔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	Wykresy opisujące zależności między zmiennymi (Q-Q plot, wykres punktów, mapy ciepła, wykresy słupkowe)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780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✔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	Wykresy zmienności w czasie (wykres liniowy)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7780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"/>
              <a:buChar char="✔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	Zaawansowana wizualizacja z wykorzystaniem plotly lub seaborn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838200" y="365125"/>
            <a:ext cx="970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Source Sans Pro"/>
              <a:buNone/>
            </a:pPr>
            <a:r>
              <a:rPr b="1" lang="pl-PL" sz="2880">
                <a:latin typeface="Roboto"/>
                <a:ea typeface="Roboto"/>
                <a:cs typeface="Roboto"/>
                <a:sym typeface="Roboto"/>
              </a:rPr>
              <a:t>5. Analiza, wizualizacja danych oraz przeprowadzenie analizy statystycznej w języku Python</a:t>
            </a:r>
            <a:endParaRPr b="1" sz="28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838200" y="1825625"/>
            <a:ext cx="9957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41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•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Statystyki matematycznej: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7145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Roboto"/>
              <a:buChar char="⮚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Współczynniki korelacji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7145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Roboto"/>
              <a:buChar char="⮚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Wariancja, kowariancja, odchylenie standardowe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7145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Roboto"/>
              <a:buChar char="⮚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Współczynnik zmienności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7145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Roboto"/>
              <a:buChar char="⮚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Pozostałe współczynniki statystyczne określające z jakim rozkładem statystycznym mamy do czynienia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7145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Roboto"/>
              <a:buChar char="⮚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Jeżeli będzie bardziej pomocne to macierz korelacji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908375" y="357225"/>
            <a:ext cx="84537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Source Sans Pro"/>
              <a:buNone/>
            </a:pPr>
            <a:r>
              <a:rPr b="1" lang="pl-PL" sz="2880">
                <a:latin typeface="Roboto"/>
                <a:ea typeface="Roboto"/>
                <a:cs typeface="Roboto"/>
                <a:sym typeface="Roboto"/>
              </a:rPr>
              <a:t>6. Użycie i przetestowanie różnych algorytmów </a:t>
            </a:r>
            <a:endParaRPr b="1" sz="288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Source Sans Pro"/>
              <a:buNone/>
            </a:pPr>
            <a:r>
              <a:rPr b="1" lang="pl-PL" sz="2880">
                <a:latin typeface="Roboto"/>
                <a:ea typeface="Roboto"/>
                <a:cs typeface="Roboto"/>
                <a:sym typeface="Roboto"/>
              </a:rPr>
              <a:t>regresji do analizy problemów liniowych i nieliniowych</a:t>
            </a:r>
            <a:br>
              <a:rPr b="1" lang="pl-PL" sz="2880">
                <a:latin typeface="Roboto"/>
                <a:ea typeface="Roboto"/>
                <a:cs typeface="Roboto"/>
                <a:sym typeface="Roboto"/>
              </a:rPr>
            </a:br>
            <a:endParaRPr b="1" sz="28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908375" y="1623051"/>
            <a:ext cx="105156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7485" lvl="0" marL="228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•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Wykorzystując wszystkie informacje dotyczące danego problemu, które zgromadziliśmy, a szczególnie opis danych z poprzedniego punktu, zaproponować 3 algorytmy które będą implementowane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97485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•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Implementacja algorytmów regresji liniowej (1 i wielu zmiennych), wielomianowej oraz drzewa decyzyjnego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97485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•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Zadbanie o minimalizację funkcji kosztu, jeżeli trzeba to z użyciem gradient descent lub innej wbudowanej funkcji w pakiecie sklearn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97485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•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Wyświetlenie wartości funkcji kosztu na wykresie dla 10 i 20 iteracji</a:t>
            </a: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 oraz wag algorytmu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97485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•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Predykcja algorytmu dla 3 losowych wartości spoza zbioru danych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838200" y="365125"/>
            <a:ext cx="99579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Source Sans Pro"/>
              <a:buNone/>
            </a:pPr>
            <a:r>
              <a:rPr b="1" lang="pl-PL" sz="3700">
                <a:latin typeface="Roboto"/>
                <a:ea typeface="Roboto"/>
                <a:cs typeface="Roboto"/>
                <a:sym typeface="Roboto"/>
              </a:rPr>
              <a:t>7. Ocena działania algorytmu</a:t>
            </a:r>
            <a:endParaRPr b="1" sz="3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838200" y="1800225"/>
            <a:ext cx="105156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9177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Roboto"/>
              <a:buChar char="•"/>
            </a:pPr>
            <a:r>
              <a:rPr lang="pl-PL" sz="2400">
                <a:latin typeface="Roboto"/>
                <a:ea typeface="Roboto"/>
                <a:cs typeface="Roboto"/>
                <a:sym typeface="Roboto"/>
              </a:rPr>
              <a:t>Podział danych na zbiór treningowy i walidacyjny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19177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Roboto"/>
              <a:buChar char="•"/>
            </a:pPr>
            <a:r>
              <a:rPr lang="pl-PL" sz="2400">
                <a:latin typeface="Roboto"/>
                <a:ea typeface="Roboto"/>
                <a:cs typeface="Roboto"/>
                <a:sym typeface="Roboto"/>
              </a:rPr>
              <a:t>Zastosowanie walidacji krzyżowej i leave-one-out (przetasować zbiór tak, aby zawsze zaczynać od innego miejsca  w danych)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19177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Roboto"/>
              <a:buChar char="•"/>
            </a:pPr>
            <a:r>
              <a:rPr lang="pl-PL" sz="2400">
                <a:latin typeface="Roboto"/>
                <a:ea typeface="Roboto"/>
                <a:cs typeface="Roboto"/>
                <a:sym typeface="Roboto"/>
              </a:rPr>
              <a:t>Ocenić skuteczność modeli (współczynnik determinacji, 2 metody błędu prognozy)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19177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Roboto"/>
              <a:buChar char="•"/>
            </a:pPr>
            <a:r>
              <a:rPr lang="pl-PL" sz="2400">
                <a:latin typeface="Roboto"/>
                <a:ea typeface="Roboto"/>
                <a:cs typeface="Roboto"/>
                <a:sym typeface="Roboto"/>
              </a:rPr>
              <a:t>Rozwiązanie problemu z przetrenowaniem lub niedotrenowaniem algorytmu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19177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Roboto"/>
              <a:buChar char="•"/>
            </a:pPr>
            <a:r>
              <a:rPr lang="pl-PL" sz="2400">
                <a:latin typeface="Roboto"/>
                <a:ea typeface="Roboto"/>
                <a:cs typeface="Roboto"/>
                <a:sym typeface="Roboto"/>
              </a:rPr>
              <a:t>Znalezienie złotego środka między obciążeniem a wariancją, najlepiej pokazując to na wykresie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16666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16666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838200" y="365125"/>
            <a:ext cx="970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Source Sans Pro"/>
              <a:buNone/>
            </a:pPr>
            <a:r>
              <a:rPr b="1" lang="pl-PL" sz="3280">
                <a:latin typeface="Roboto"/>
                <a:ea typeface="Roboto"/>
                <a:cs typeface="Roboto"/>
                <a:sym typeface="Roboto"/>
              </a:rPr>
              <a:t>7. Wyjaśnienie dlaczego użyty został </a:t>
            </a:r>
            <a:endParaRPr b="1" sz="328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Source Sans Pro"/>
              <a:buNone/>
            </a:pPr>
            <a:r>
              <a:rPr b="1" lang="pl-PL" sz="3280">
                <a:latin typeface="Roboto"/>
                <a:ea typeface="Roboto"/>
                <a:cs typeface="Roboto"/>
                <a:sym typeface="Roboto"/>
              </a:rPr>
              <a:t>akurat ten algorytm</a:t>
            </a:r>
            <a:br>
              <a:rPr b="1" lang="pl-PL" sz="3280">
                <a:latin typeface="Roboto"/>
                <a:ea typeface="Roboto"/>
                <a:cs typeface="Roboto"/>
                <a:sym typeface="Roboto"/>
              </a:rPr>
            </a:br>
            <a:endParaRPr b="1" sz="32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838200" y="1825625"/>
            <a:ext cx="9957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4150" lvl="0" marL="228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•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Wyciągając wnioski z poprzednich punktów opowiedzieć maksymalnie na 1-2 slajdach dlaczego użyliśmy akurat tego modelu, mając na uwadze: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 - problemy liniowe i nieliniowe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8415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-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wpływ statystyk takich jak korelacja na zmienne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8415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-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wartości odstające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8415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-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wagi algorytmu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8415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-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ocena skuteczności jego działania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18415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-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zdolności predykcyjne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838200" y="365125"/>
            <a:ext cx="970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Source Sans Pro"/>
              <a:buNone/>
            </a:pPr>
            <a:r>
              <a:rPr b="1" lang="pl-PL" sz="3780">
                <a:latin typeface="Roboto"/>
                <a:ea typeface="Roboto"/>
                <a:cs typeface="Roboto"/>
                <a:sym typeface="Roboto"/>
              </a:rPr>
              <a:t>8. Propozycja jego użycia</a:t>
            </a:r>
            <a:br>
              <a:rPr b="1" lang="pl-PL" sz="3780">
                <a:latin typeface="Roboto"/>
                <a:ea typeface="Roboto"/>
                <a:cs typeface="Roboto"/>
                <a:sym typeface="Roboto"/>
              </a:rPr>
            </a:br>
            <a:endParaRPr b="1" sz="37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838200" y="1825625"/>
            <a:ext cx="9957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4150" lvl="0" marL="228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Roboto"/>
              <a:buChar char="•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Maksymalnie na 1-2 slajdach odpowiedzieć na pytania: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Jaki problem jesteśmy w stanie rozwiązać używając naszego algorytmu?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Jak możemy go użyć? Z użyciem jakich narzędzi przekazywać komuś do użycia?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Jak interpretować wyniki algorytmu?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Jak interpretować wyniki skuteczności algorytmu?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Jak możemy go ulepszyć w przyszłości?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490400" y="569529"/>
            <a:ext cx="9582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72727"/>
              <a:buFont typeface="Source Sans Pro"/>
              <a:buNone/>
            </a:pPr>
            <a:r>
              <a:rPr b="1" lang="pl-PL">
                <a:latin typeface="Poppins"/>
                <a:ea typeface="Poppins"/>
                <a:cs typeface="Poppins"/>
                <a:sym typeface="Poppins"/>
              </a:rPr>
              <a:t>PODSUMOWANIE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838200" y="1825625"/>
            <a:ext cx="9957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Określenie trudności podczas pracy w </a:t>
            </a: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zespole </a:t>
            </a: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wirtualnym.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46990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Określenie, która część sprawiła najwięcej problemów.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469900" lvl="0" marL="5143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Wskazanie tematów, które wymagają uzupełnienia lub powtórzenia zagadnień.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469900" lvl="0" marL="5143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Czy sposób przeprowadzenia projektu rozwija uczestników i sprawia, że lepiej rozumieją problem, który poznawali na zajęciach?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469900" lvl="0" marL="5143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oboto"/>
              <a:buAutoNum type="arabicPeriod"/>
            </a:pPr>
            <a:r>
              <a:rPr lang="pl-PL" sz="2100">
                <a:latin typeface="Roboto"/>
                <a:ea typeface="Roboto"/>
                <a:cs typeface="Roboto"/>
                <a:sym typeface="Roboto"/>
              </a:rPr>
              <a:t>Czy sposób przeprowadzenia projektu może być pomocny przy przyszłych zagadnieniach?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965200" y="375725"/>
            <a:ext cx="995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Source Sans Pro"/>
              <a:buNone/>
            </a:pPr>
            <a:r>
              <a:rPr b="1" lang="pl-PL">
                <a:latin typeface="Roboto"/>
                <a:ea typeface="Roboto"/>
                <a:cs typeface="Roboto"/>
                <a:sym typeface="Roboto"/>
              </a:rPr>
              <a:t>UWAGI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8200" y="2966434"/>
            <a:ext cx="105156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90"/>
              <a:buNone/>
            </a:pPr>
            <a:r>
              <a:rPr lang="pl-PL" sz="2590">
                <a:latin typeface="Roboto"/>
                <a:ea typeface="Roboto"/>
                <a:cs typeface="Roboto"/>
                <a:sym typeface="Roboto"/>
              </a:rPr>
              <a:t>Projekt praktyczny jest podsumowaniem dotychczasowych zajęć poprzez zebranie wymagań, analizę danych i implementację kodu źródłowego.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389388" y="228524"/>
            <a:ext cx="9582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Calibri"/>
              <a:buNone/>
            </a:pPr>
            <a:r>
              <a:rPr b="1" lang="pl-PL" sz="2280">
                <a:latin typeface="Roboto"/>
                <a:ea typeface="Roboto"/>
                <a:cs typeface="Roboto"/>
                <a:sym typeface="Roboto"/>
              </a:rPr>
              <a:t>Cykl życia i budowy algorytmu machine learning – metodologia CRISP (ang. </a:t>
            </a:r>
            <a:r>
              <a:rPr b="1" i="0" lang="pl-PL" sz="2280">
                <a:latin typeface="Roboto"/>
                <a:ea typeface="Roboto"/>
                <a:cs typeface="Roboto"/>
                <a:sym typeface="Roboto"/>
              </a:rPr>
              <a:t>Cross Industry Standard Process)</a:t>
            </a:r>
            <a:endParaRPr b="1" sz="228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9924" y="1533525"/>
            <a:ext cx="6000600" cy="43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38200" y="365125"/>
            <a:ext cx="99579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Source Sans Pro"/>
              <a:buNone/>
            </a:pPr>
            <a:r>
              <a:rPr b="1" lang="pl-PL" sz="3700">
                <a:latin typeface="Roboto"/>
                <a:ea typeface="Roboto"/>
                <a:cs typeface="Roboto"/>
                <a:sym typeface="Roboto"/>
              </a:rPr>
              <a:t>PLAN DNIA</a:t>
            </a:r>
            <a:endParaRPr b="1" sz="3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619125" y="1571625"/>
            <a:ext cx="10515600" cy="4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293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18"/>
              <a:buFont typeface="Roboto"/>
              <a:buChar char="•"/>
            </a:pPr>
            <a:r>
              <a:rPr lang="pl-PL" sz="2018">
                <a:latin typeface="Roboto"/>
                <a:ea typeface="Roboto"/>
                <a:cs typeface="Roboto"/>
                <a:sym typeface="Roboto"/>
              </a:rPr>
              <a:t>Podział na grupy projektowe (max. 2-3 osoby)</a:t>
            </a:r>
            <a:endParaRPr sz="2212">
              <a:latin typeface="Roboto"/>
              <a:ea typeface="Roboto"/>
              <a:cs typeface="Roboto"/>
              <a:sym typeface="Roboto"/>
            </a:endParaRPr>
          </a:p>
          <a:p>
            <a:pPr indent="-192293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18"/>
              <a:buFont typeface="Roboto"/>
              <a:buChar char="•"/>
            </a:pPr>
            <a:r>
              <a:rPr lang="pl-PL" sz="2018">
                <a:latin typeface="Roboto"/>
                <a:ea typeface="Roboto"/>
                <a:cs typeface="Roboto"/>
                <a:sym typeface="Roboto"/>
              </a:rPr>
              <a:t>Zrozumienie i analiza problemu, który prezentują dane</a:t>
            </a:r>
            <a:endParaRPr sz="2212">
              <a:latin typeface="Roboto"/>
              <a:ea typeface="Roboto"/>
              <a:cs typeface="Roboto"/>
              <a:sym typeface="Roboto"/>
            </a:endParaRPr>
          </a:p>
          <a:p>
            <a:pPr indent="-192293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18"/>
              <a:buFont typeface="Roboto"/>
              <a:buChar char="•"/>
            </a:pPr>
            <a:r>
              <a:rPr lang="pl-PL" sz="2018">
                <a:latin typeface="Roboto"/>
                <a:ea typeface="Roboto"/>
                <a:cs typeface="Roboto"/>
                <a:sym typeface="Roboto"/>
              </a:rPr>
              <a:t>Wstępne zapoznanie się z przedstawioną bazą danych</a:t>
            </a:r>
            <a:endParaRPr sz="2212">
              <a:latin typeface="Roboto"/>
              <a:ea typeface="Roboto"/>
              <a:cs typeface="Roboto"/>
              <a:sym typeface="Roboto"/>
            </a:endParaRPr>
          </a:p>
          <a:p>
            <a:pPr indent="-192293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18"/>
              <a:buFont typeface="Roboto"/>
              <a:buChar char="•"/>
            </a:pPr>
            <a:r>
              <a:rPr lang="pl-PL" sz="2018">
                <a:latin typeface="Roboto"/>
                <a:ea typeface="Roboto"/>
                <a:cs typeface="Roboto"/>
                <a:sym typeface="Roboto"/>
              </a:rPr>
              <a:t>Podsumowanie kroku 2 i 3 oraz dokładne opisanie i przedstawienie hipotez, które będą rozwiązywane</a:t>
            </a:r>
            <a:endParaRPr sz="2212">
              <a:latin typeface="Roboto"/>
              <a:ea typeface="Roboto"/>
              <a:cs typeface="Roboto"/>
              <a:sym typeface="Roboto"/>
            </a:endParaRPr>
          </a:p>
          <a:p>
            <a:pPr indent="-192293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18"/>
              <a:buFont typeface="Roboto"/>
              <a:buChar char="•"/>
            </a:pPr>
            <a:r>
              <a:rPr lang="pl-PL" sz="2018">
                <a:latin typeface="Roboto"/>
                <a:ea typeface="Roboto"/>
                <a:cs typeface="Roboto"/>
                <a:sym typeface="Roboto"/>
              </a:rPr>
              <a:t>Analiza, wizualizacja danych oraz przeprowadzenie analizy statystycznej w języku Python</a:t>
            </a:r>
            <a:endParaRPr sz="2018">
              <a:latin typeface="Roboto"/>
              <a:ea typeface="Roboto"/>
              <a:cs typeface="Roboto"/>
              <a:sym typeface="Roboto"/>
            </a:endParaRPr>
          </a:p>
          <a:p>
            <a:pPr indent="-192293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18"/>
              <a:buFont typeface="Roboto"/>
              <a:buChar char="•"/>
            </a:pPr>
            <a:r>
              <a:rPr lang="pl-PL" sz="2018">
                <a:latin typeface="Roboto"/>
                <a:ea typeface="Roboto"/>
                <a:cs typeface="Roboto"/>
                <a:sym typeface="Roboto"/>
              </a:rPr>
              <a:t>Użycie i przetestowanie różnych algorytmów regresji do analizy problemów liniowych i nieliniowych</a:t>
            </a:r>
            <a:endParaRPr sz="2212">
              <a:latin typeface="Roboto"/>
              <a:ea typeface="Roboto"/>
              <a:cs typeface="Roboto"/>
              <a:sym typeface="Roboto"/>
            </a:endParaRPr>
          </a:p>
          <a:p>
            <a:pPr indent="-192293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18"/>
              <a:buFont typeface="Roboto"/>
              <a:buChar char="•"/>
            </a:pPr>
            <a:r>
              <a:rPr lang="pl-PL" sz="2018">
                <a:latin typeface="Roboto"/>
                <a:ea typeface="Roboto"/>
                <a:cs typeface="Roboto"/>
                <a:sym typeface="Roboto"/>
              </a:rPr>
              <a:t>Ocena działania algorytmu</a:t>
            </a:r>
            <a:endParaRPr sz="2212">
              <a:latin typeface="Roboto"/>
              <a:ea typeface="Roboto"/>
              <a:cs typeface="Roboto"/>
              <a:sym typeface="Roboto"/>
            </a:endParaRPr>
          </a:p>
          <a:p>
            <a:pPr indent="-192293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18"/>
              <a:buFont typeface="Roboto"/>
              <a:buChar char="•"/>
            </a:pPr>
            <a:r>
              <a:rPr lang="pl-PL" sz="2018">
                <a:latin typeface="Roboto"/>
                <a:ea typeface="Roboto"/>
                <a:cs typeface="Roboto"/>
                <a:sym typeface="Roboto"/>
              </a:rPr>
              <a:t>Wyjaśnienie dlaczego użyty został akurat ten algorytm</a:t>
            </a:r>
            <a:endParaRPr sz="2212">
              <a:latin typeface="Roboto"/>
              <a:ea typeface="Roboto"/>
              <a:cs typeface="Roboto"/>
              <a:sym typeface="Roboto"/>
            </a:endParaRPr>
          </a:p>
          <a:p>
            <a:pPr indent="-192293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18"/>
              <a:buFont typeface="Roboto"/>
              <a:buChar char="•"/>
            </a:pPr>
            <a:r>
              <a:rPr lang="pl-PL" sz="2018">
                <a:latin typeface="Roboto"/>
                <a:ea typeface="Roboto"/>
                <a:cs typeface="Roboto"/>
                <a:sym typeface="Roboto"/>
              </a:rPr>
              <a:t>Propozycja jego użycia</a:t>
            </a:r>
            <a:endParaRPr sz="2212">
              <a:latin typeface="Roboto"/>
              <a:ea typeface="Roboto"/>
              <a:cs typeface="Roboto"/>
              <a:sym typeface="Roboto"/>
            </a:endParaRPr>
          </a:p>
          <a:p>
            <a:pPr indent="-64135" lvl="0" marL="2286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96"/>
              <a:buNone/>
            </a:pPr>
            <a:r>
              <a:t/>
            </a:r>
            <a:endParaRPr sz="2295">
              <a:latin typeface="Roboto"/>
              <a:ea typeface="Roboto"/>
              <a:cs typeface="Roboto"/>
              <a:sym typeface="Roboto"/>
            </a:endParaRPr>
          </a:p>
          <a:p>
            <a:pPr indent="-64135" lvl="0" marL="2286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96"/>
              <a:buNone/>
            </a:pPr>
            <a:r>
              <a:t/>
            </a:r>
            <a:endParaRPr sz="2295">
              <a:latin typeface="Roboto"/>
              <a:ea typeface="Roboto"/>
              <a:cs typeface="Roboto"/>
              <a:sym typeface="Roboto"/>
            </a:endParaRPr>
          </a:p>
          <a:p>
            <a:pPr indent="-64135" lvl="0" marL="2286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96"/>
              <a:buNone/>
            </a:pPr>
            <a:r>
              <a:t/>
            </a:r>
            <a:endParaRPr sz="2295">
              <a:latin typeface="Roboto"/>
              <a:ea typeface="Roboto"/>
              <a:cs typeface="Roboto"/>
              <a:sym typeface="Roboto"/>
            </a:endParaRPr>
          </a:p>
          <a:p>
            <a:pPr indent="-64135" lvl="0" marL="22860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96"/>
              <a:buNone/>
            </a:pPr>
            <a:r>
              <a:t/>
            </a:r>
            <a:endParaRPr sz="2295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838200" y="365125"/>
            <a:ext cx="970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Source Sans Pro"/>
              <a:buNone/>
            </a:pPr>
            <a:r>
              <a:rPr b="1" lang="pl-PL" sz="3200">
                <a:latin typeface="Roboto"/>
                <a:ea typeface="Roboto"/>
                <a:cs typeface="Roboto"/>
                <a:sym typeface="Roboto"/>
              </a:rPr>
              <a:t>Wymagania do projektu praktycznego z regresji</a:t>
            </a:r>
            <a:endParaRPr b="1"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838200" y="2031375"/>
            <a:ext cx="9957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762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AutoNum type="arabicPeriod"/>
            </a:pPr>
            <a:r>
              <a:rPr lang="pl-PL" sz="2200">
                <a:latin typeface="Roboto"/>
                <a:ea typeface="Roboto"/>
                <a:cs typeface="Roboto"/>
                <a:sym typeface="Roboto"/>
              </a:rPr>
              <a:t>Projekt powinien być dostarczony jako prezentacja Powerpoint z wynikami (można to samo zrobić w Jupyter Notebook dla chętnych) oraz kody języka Python jako Jupyter Notebook.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4762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Roboto"/>
              <a:buAutoNum type="arabicPeriod"/>
            </a:pPr>
            <a:r>
              <a:rPr lang="pl-PL" sz="2200">
                <a:latin typeface="Roboto"/>
                <a:ea typeface="Roboto"/>
                <a:cs typeface="Roboto"/>
                <a:sym typeface="Roboto"/>
              </a:rPr>
              <a:t>Prace powinny być rozwiązywane na maszynie lokalnej (komputer/laptop), na początku trzeba zainstalować niezbędne pakiety wykorzystując polecenie pip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4762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pl-PL" sz="22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Kod powinien być dzielony pomiędzy członkami zespołu przy użyciu zdalnego repozytorium git, np. na platformie Github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406538" y="403180"/>
            <a:ext cx="9582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Source Sans Pro"/>
              <a:buNone/>
            </a:pPr>
            <a:r>
              <a:rPr b="1" lang="pl-PL" sz="3659">
                <a:latin typeface="Roboto"/>
                <a:ea typeface="Roboto"/>
                <a:cs typeface="Roboto"/>
                <a:sym typeface="Roboto"/>
              </a:rPr>
              <a:t>NARZĘDZIA</a:t>
            </a:r>
            <a:endParaRPr b="1" sz="3659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838200" y="1476375"/>
            <a:ext cx="10515600" cy="4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90"/>
              <a:buNone/>
            </a:pPr>
            <a:r>
              <a:rPr lang="pl-PL" sz="2297">
                <a:latin typeface="Roboto"/>
                <a:ea typeface="Roboto"/>
                <a:cs typeface="Roboto"/>
                <a:sym typeface="Roboto"/>
              </a:rPr>
              <a:t>Podczas zajęć istnieje możliwość korzystania z poniższych narzędzi pomocniczych:</a:t>
            </a:r>
            <a:endParaRPr sz="229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90"/>
              <a:buNone/>
            </a:pPr>
            <a:r>
              <a:t/>
            </a:r>
            <a:endParaRPr sz="2297">
              <a:latin typeface="Roboto"/>
              <a:ea typeface="Roboto"/>
              <a:cs typeface="Roboto"/>
              <a:sym typeface="Roboto"/>
            </a:endParaRPr>
          </a:p>
          <a:p>
            <a:pPr indent="-196691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298"/>
              <a:buFont typeface="Roboto"/>
              <a:buChar char="•"/>
            </a:pPr>
            <a:r>
              <a:rPr lang="pl-PL" sz="2297">
                <a:latin typeface="Roboto"/>
                <a:ea typeface="Roboto"/>
                <a:cs typeface="Roboto"/>
                <a:sym typeface="Roboto"/>
              </a:rPr>
              <a:t>Google Colaboratory (</a:t>
            </a:r>
            <a:r>
              <a:rPr lang="pl-PL" sz="2297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https://colab.research.google.com/</a:t>
            </a:r>
            <a:r>
              <a:rPr lang="pl-PL" sz="2297">
                <a:latin typeface="Roboto"/>
                <a:ea typeface="Roboto"/>
                <a:cs typeface="Roboto"/>
                <a:sym typeface="Roboto"/>
              </a:rPr>
              <a:t>)</a:t>
            </a:r>
            <a:endParaRPr sz="2297">
              <a:latin typeface="Roboto"/>
              <a:ea typeface="Roboto"/>
              <a:cs typeface="Roboto"/>
              <a:sym typeface="Roboto"/>
            </a:endParaRPr>
          </a:p>
          <a:p>
            <a:pPr indent="-196691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298"/>
              <a:buFont typeface="Roboto"/>
              <a:buChar char="•"/>
            </a:pPr>
            <a:r>
              <a:rPr lang="pl-PL" sz="2297">
                <a:latin typeface="Roboto"/>
                <a:ea typeface="Roboto"/>
                <a:cs typeface="Roboto"/>
                <a:sym typeface="Roboto"/>
              </a:rPr>
              <a:t>Github (</a:t>
            </a:r>
            <a:r>
              <a:rPr lang="pl-PL" sz="2297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</a:t>
            </a:r>
            <a:r>
              <a:rPr lang="pl-PL" sz="2297">
                <a:latin typeface="Roboto"/>
                <a:ea typeface="Roboto"/>
                <a:cs typeface="Roboto"/>
                <a:sym typeface="Roboto"/>
              </a:rPr>
              <a:t>)</a:t>
            </a:r>
            <a:endParaRPr sz="2297">
              <a:latin typeface="Roboto"/>
              <a:ea typeface="Roboto"/>
              <a:cs typeface="Roboto"/>
              <a:sym typeface="Roboto"/>
            </a:endParaRPr>
          </a:p>
          <a:p>
            <a:pPr indent="-196691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298"/>
              <a:buFont typeface="Roboto"/>
              <a:buChar char="•"/>
            </a:pPr>
            <a:r>
              <a:rPr lang="pl-PL" sz="2297">
                <a:latin typeface="Roboto"/>
                <a:ea typeface="Roboto"/>
                <a:cs typeface="Roboto"/>
                <a:sym typeface="Roboto"/>
              </a:rPr>
              <a:t>Sklearn (</a:t>
            </a:r>
            <a:r>
              <a:rPr lang="pl-PL" sz="2297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https://scikit-learn.org/stable/</a:t>
            </a:r>
            <a:r>
              <a:rPr lang="pl-PL" sz="2297">
                <a:latin typeface="Roboto"/>
                <a:ea typeface="Roboto"/>
                <a:cs typeface="Roboto"/>
                <a:sym typeface="Roboto"/>
              </a:rPr>
              <a:t>)</a:t>
            </a:r>
            <a:endParaRPr sz="2297">
              <a:latin typeface="Roboto"/>
              <a:ea typeface="Roboto"/>
              <a:cs typeface="Roboto"/>
              <a:sym typeface="Roboto"/>
            </a:endParaRPr>
          </a:p>
          <a:p>
            <a:pPr indent="-196691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298"/>
              <a:buFont typeface="Roboto"/>
              <a:buChar char="•"/>
            </a:pPr>
            <a:r>
              <a:rPr lang="pl-PL" sz="2297">
                <a:latin typeface="Roboto"/>
                <a:ea typeface="Roboto"/>
                <a:cs typeface="Roboto"/>
                <a:sym typeface="Roboto"/>
              </a:rPr>
              <a:t>Scipy (</a:t>
            </a:r>
            <a:r>
              <a:rPr lang="pl-PL" sz="2297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https://www.scipy.org/</a:t>
            </a:r>
            <a:r>
              <a:rPr lang="pl-PL" sz="2297">
                <a:latin typeface="Roboto"/>
                <a:ea typeface="Roboto"/>
                <a:cs typeface="Roboto"/>
                <a:sym typeface="Roboto"/>
              </a:rPr>
              <a:t>)</a:t>
            </a:r>
            <a:endParaRPr sz="2297"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90"/>
              <a:buNone/>
            </a:pPr>
            <a:r>
              <a:t/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90"/>
              <a:buNone/>
            </a:pPr>
            <a:r>
              <a:t/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90"/>
              <a:buNone/>
            </a:pPr>
            <a:r>
              <a:t/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90"/>
              <a:buNone/>
            </a:pPr>
            <a:r>
              <a:t/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90"/>
              <a:buNone/>
            </a:pPr>
            <a:r>
              <a:t/>
            </a:r>
            <a:endParaRPr sz="165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ctrTitle"/>
          </p:nvPr>
        </p:nvSpPr>
        <p:spPr>
          <a:xfrm>
            <a:off x="925058" y="1072050"/>
            <a:ext cx="6950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800"/>
              <a:buFont typeface="Arial"/>
              <a:buNone/>
            </a:pPr>
            <a:r>
              <a:rPr b="1" lang="pl-PL" sz="4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OPIS SZCZEGÓŁOWY</a:t>
            </a:r>
            <a:endParaRPr sz="5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838200" y="1333500"/>
            <a:ext cx="10515600" cy="4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Roboto"/>
              <a:buChar char="•"/>
            </a:pPr>
            <a:r>
              <a:rPr lang="pl-PL" sz="2300">
                <a:latin typeface="Roboto"/>
                <a:ea typeface="Roboto"/>
                <a:cs typeface="Roboto"/>
                <a:sym typeface="Roboto"/>
              </a:rPr>
              <a:t>Grupy 2 lub 3 osobowe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•"/>
            </a:pPr>
            <a:r>
              <a:rPr lang="pl-PL" sz="2300">
                <a:latin typeface="Roboto"/>
                <a:ea typeface="Roboto"/>
                <a:cs typeface="Roboto"/>
                <a:sym typeface="Roboto"/>
              </a:rPr>
              <a:t>Należy dobrać się samodzielnie (w przypadku problemów z dobraniem się w zespołu trener dokona podziału losowego)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838200" y="365125"/>
            <a:ext cx="970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1783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80"/>
              <a:buFont typeface="Roboto"/>
              <a:buAutoNum type="arabicPeriod"/>
            </a:pPr>
            <a:r>
              <a:rPr b="1" lang="pl-PL" sz="2980">
                <a:latin typeface="Roboto"/>
                <a:ea typeface="Roboto"/>
                <a:cs typeface="Roboto"/>
                <a:sym typeface="Roboto"/>
              </a:rPr>
              <a:t>Podział na grupy projektowe</a:t>
            </a:r>
            <a:endParaRPr b="1" sz="4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838200" y="365125"/>
            <a:ext cx="970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Source Sans Pro"/>
              <a:buNone/>
            </a:pPr>
            <a:r>
              <a:rPr b="1" lang="pl-PL" sz="3300">
                <a:latin typeface="Roboto"/>
                <a:ea typeface="Roboto"/>
                <a:cs typeface="Roboto"/>
                <a:sym typeface="Roboto"/>
              </a:rPr>
              <a:t>2.  Zrozumienie i analiza problemu, </a:t>
            </a:r>
            <a:endParaRPr b="1" sz="3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Source Sans Pro"/>
              <a:buNone/>
            </a:pPr>
            <a:r>
              <a:rPr b="1" lang="pl-PL" sz="3300">
                <a:latin typeface="Roboto"/>
                <a:ea typeface="Roboto"/>
                <a:cs typeface="Roboto"/>
                <a:sym typeface="Roboto"/>
              </a:rPr>
              <a:t>który prezentują dane</a:t>
            </a:r>
            <a:endParaRPr b="1" sz="3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838200" y="1945650"/>
            <a:ext cx="9957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•"/>
            </a:pPr>
            <a:r>
              <a:rPr lang="pl-PL" sz="2400">
                <a:latin typeface="Roboto"/>
                <a:ea typeface="Roboto"/>
                <a:cs typeface="Roboto"/>
                <a:sym typeface="Roboto"/>
              </a:rPr>
              <a:t>Zapoznanie się z wybranym zestawem danych i opisem zadania do wykonania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2032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•"/>
            </a:pPr>
            <a:r>
              <a:rPr lang="pl-PL" sz="2400">
                <a:latin typeface="Roboto"/>
                <a:ea typeface="Roboto"/>
                <a:cs typeface="Roboto"/>
                <a:sym typeface="Roboto"/>
              </a:rPr>
              <a:t>Pobranie bazy danych na swój komputer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Roboto"/>
              <a:buChar char="•"/>
            </a:pPr>
            <a:r>
              <a:rPr lang="pl-PL" sz="2400">
                <a:latin typeface="Roboto"/>
                <a:ea typeface="Roboto"/>
                <a:cs typeface="Roboto"/>
                <a:sym typeface="Roboto"/>
              </a:rPr>
              <a:t>Zdefiniowanie co wiemy na dany temat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032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Roboto"/>
              <a:buChar char="•"/>
            </a:pPr>
            <a:r>
              <a:rPr lang="pl-PL" sz="2400">
                <a:latin typeface="Roboto"/>
                <a:ea typeface="Roboto"/>
                <a:cs typeface="Roboto"/>
                <a:sym typeface="Roboto"/>
              </a:rPr>
              <a:t>Efektem tego punktu powinien być krótki 1-2 stronicowy wstęp teoretyczny analizujący problem od strony biznesowej/merytorycznej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