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65" r:id="rId4"/>
    <p:sldId id="266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00EA02-4D1C-4982-9B23-8133C598D0F7}" type="datetimeFigureOut">
              <a:rPr lang="pl-PL" smtClean="0"/>
              <a:t>20.06.2024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D166F94-4E44-460F-B50E-ADAF45959D48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6607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EA02-4D1C-4982-9B23-8133C598D0F7}" type="datetimeFigureOut">
              <a:rPr lang="pl-PL" smtClean="0"/>
              <a:t>20.06.2024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6F94-4E44-460F-B50E-ADAF45959D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016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EA02-4D1C-4982-9B23-8133C598D0F7}" type="datetimeFigureOut">
              <a:rPr lang="pl-PL" smtClean="0"/>
              <a:t>20.06.2024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6F94-4E44-460F-B50E-ADAF45959D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743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EA02-4D1C-4982-9B23-8133C598D0F7}" type="datetimeFigureOut">
              <a:rPr lang="pl-PL" smtClean="0"/>
              <a:t>20.06.2024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6F94-4E44-460F-B50E-ADAF45959D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299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EA02-4D1C-4982-9B23-8133C598D0F7}" type="datetimeFigureOut">
              <a:rPr lang="pl-PL" smtClean="0"/>
              <a:t>20.06.2024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6F94-4E44-460F-B50E-ADAF45959D48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687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EA02-4D1C-4982-9B23-8133C598D0F7}" type="datetimeFigureOut">
              <a:rPr lang="pl-PL" smtClean="0"/>
              <a:t>20.06.2024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6F94-4E44-460F-B50E-ADAF45959D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022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EA02-4D1C-4982-9B23-8133C598D0F7}" type="datetimeFigureOut">
              <a:rPr lang="pl-PL" smtClean="0"/>
              <a:t>20.06.2024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6F94-4E44-460F-B50E-ADAF45959D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732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EA02-4D1C-4982-9B23-8133C598D0F7}" type="datetimeFigureOut">
              <a:rPr lang="pl-PL" smtClean="0"/>
              <a:t>20.06.2024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6F94-4E44-460F-B50E-ADAF45959D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510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EA02-4D1C-4982-9B23-8133C598D0F7}" type="datetimeFigureOut">
              <a:rPr lang="pl-PL" smtClean="0"/>
              <a:t>20.06.2024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6F94-4E44-460F-B50E-ADAF45959D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764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EA02-4D1C-4982-9B23-8133C598D0F7}" type="datetimeFigureOut">
              <a:rPr lang="pl-PL" smtClean="0"/>
              <a:t>20.06.2024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6F94-4E44-460F-B50E-ADAF45959D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9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EA02-4D1C-4982-9B23-8133C598D0F7}" type="datetimeFigureOut">
              <a:rPr lang="pl-PL" smtClean="0"/>
              <a:t>20.06.2024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6F94-4E44-460F-B50E-ADAF45959D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069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100EA02-4D1C-4982-9B23-8133C598D0F7}" type="datetimeFigureOut">
              <a:rPr lang="pl-PL" smtClean="0"/>
              <a:t>20.06.2024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D166F94-4E44-460F-B50E-ADAF45959D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063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FF49AA-3979-3D64-67CB-55984F41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b="7987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9840EBE-457F-5EDD-B60B-D5B2C442E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pl-PL" dirty="0"/>
              <a:t>Few-shot X-ray image classification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4AD8F6-D5AF-6F24-99B7-334414CB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79074"/>
            <a:ext cx="9418320" cy="1613165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Krzysztof Miler</a:t>
            </a:r>
            <a:br>
              <a:rPr lang="pl-PL" dirty="0">
                <a:solidFill>
                  <a:schemeClr val="tx1">
                    <a:lumMod val="85000"/>
                  </a:schemeClr>
                </a:solidFill>
              </a:rPr>
            </a:br>
            <a:br>
              <a:rPr lang="pl-PL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krzy.miler@gmail.com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4E8E4-3A52-4B19-AFD7-B242CE61A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558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FF49AA-3979-3D64-67CB-55984F41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b="7987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5704B-0B9F-4550-F450-37093C05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 i działanie modelu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F677-FDEE-8A3D-AA93-11C1C653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057650"/>
            <a:ext cx="8595360" cy="2434590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Model jest oparty na niedawny odkryciu ,że przetrenowane modele w połączeniu z prostymi klasyfikatorami są w stanie osiągnąć bardzo wysokie wyniki w przypadku klasyfikacji z małą ilością danych (few shot).</a:t>
            </a:r>
          </a:p>
          <a:p>
            <a:r>
              <a:rPr lang="pl-PL" dirty="0"/>
              <a:t>Poprzez odcięcie ostatniej warstwy sieci neuronowej  i połączenie jej z prostym klasyfikatorem otrzymujemy wysokiej jakości klasyfikator, gdzie trenowany jest tylko prosty model machine learning.</a:t>
            </a:r>
          </a:p>
          <a:p>
            <a:r>
              <a:rPr lang="pl-PL" dirty="0"/>
              <a:t>W przypadku tego rozwiązania wybraną siecią neuronową jest DenseNet161 a klasyfikatorem jest SVC.</a:t>
            </a:r>
          </a:p>
          <a:p>
            <a:endParaRPr lang="pl-PL" dirty="0"/>
          </a:p>
        </p:txBody>
      </p:sp>
      <p:pic>
        <p:nvPicPr>
          <p:cNvPr id="8" name="Picture 7" descr="A diagram of a learning process&#10;&#10;Description automatically generated">
            <a:extLst>
              <a:ext uri="{FF2B5EF4-FFF2-40B4-BE49-F238E27FC236}">
                <a16:creationId xmlns:a16="http://schemas.microsoft.com/office/drawing/2014/main" id="{C99DA4D3-1D7E-B5B5-A242-B46F2F7AE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81" y="1691322"/>
            <a:ext cx="8239542" cy="212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3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FF49AA-3979-3D64-67CB-55984F41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b="7987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5704B-0B9F-4550-F450-37093C05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zalety biznesowe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F677-FDEE-8A3D-AA93-11C1C653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i="1" u="sng" dirty="0"/>
              <a:t>Małe wymagania dotyczące danych</a:t>
            </a:r>
            <a:r>
              <a:rPr lang="pl-PL" dirty="0"/>
              <a:t>: Nasz system nie wymaga dużych i drogich ilości danych do osiągnięcia dobrych wyników - już </a:t>
            </a:r>
            <a:r>
              <a:rPr lang="pl-PL" u="sng" dirty="0">
                <a:solidFill>
                  <a:schemeClr val="accent2">
                    <a:lumMod val="75000"/>
                  </a:schemeClr>
                </a:solidFill>
              </a:rPr>
              <a:t>200 obrazów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l-PL" dirty="0"/>
              <a:t>jest wystarczających do osiągnięcia </a:t>
            </a:r>
            <a:r>
              <a:rPr lang="pl-PL" u="sng" dirty="0">
                <a:solidFill>
                  <a:schemeClr val="accent2">
                    <a:lumMod val="75000"/>
                  </a:schemeClr>
                </a:solidFill>
              </a:rPr>
              <a:t>F1 score 0.925</a:t>
            </a:r>
            <a:r>
              <a:rPr lang="pl-PL" dirty="0"/>
              <a:t>, co znacznie zwiększa możliwości wdrożenia. Nawet przy </a:t>
            </a:r>
            <a:r>
              <a:rPr lang="pl-PL" u="sng" dirty="0">
                <a:solidFill>
                  <a:schemeClr val="accent2">
                    <a:lumMod val="75000"/>
                  </a:schemeClr>
                </a:solidFill>
              </a:rPr>
              <a:t>50 obrazach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l-PL" dirty="0"/>
              <a:t>możemy osiągnąć F1 o wartości </a:t>
            </a:r>
            <a:r>
              <a:rPr lang="pl-PL" u="sng" dirty="0">
                <a:solidFill>
                  <a:schemeClr val="accent2">
                    <a:lumMod val="75000"/>
                  </a:schemeClr>
                </a:solidFill>
              </a:rPr>
              <a:t>0.908</a:t>
            </a:r>
            <a:r>
              <a:rPr lang="pl-PL" dirty="0"/>
              <a:t>.</a:t>
            </a:r>
          </a:p>
          <a:p>
            <a:r>
              <a:rPr lang="pl-PL" b="1" i="1" u="sng" dirty="0"/>
              <a:t>Prostota użytkowania: </a:t>
            </a:r>
            <a:r>
              <a:rPr lang="pl-PL" dirty="0"/>
              <a:t>Proces treningu zachodzi </a:t>
            </a:r>
            <a:r>
              <a:rPr lang="pl-PL" u="sng" dirty="0">
                <a:solidFill>
                  <a:schemeClr val="accent2">
                    <a:lumMod val="75000"/>
                  </a:schemeClr>
                </a:solidFill>
              </a:rPr>
              <a:t>tylko w części machine learning</a:t>
            </a:r>
            <a:r>
              <a:rPr lang="pl-PL" dirty="0"/>
              <a:t> klasyfikatora, co znacznie ułatwia trening i pozwala na obsługę systemu przez </a:t>
            </a:r>
            <a:r>
              <a:rPr lang="pl-PL" u="sng" dirty="0">
                <a:solidFill>
                  <a:schemeClr val="accent2">
                    <a:lumMod val="75000"/>
                  </a:schemeClr>
                </a:solidFill>
              </a:rPr>
              <a:t>osoby niewyszkolone w uczeniu sieci neuronowych</a:t>
            </a:r>
            <a:r>
              <a:rPr lang="pl-PL" dirty="0"/>
              <a:t>.</a:t>
            </a:r>
          </a:p>
          <a:p>
            <a:r>
              <a:rPr lang="pl-PL" b="1" i="1" u="sng" dirty="0"/>
              <a:t>Szybki i niewymagający sprzętowo: </a:t>
            </a:r>
            <a:r>
              <a:rPr lang="pl-PL" dirty="0"/>
              <a:t>W przypadku konieczności ponownego treningu </a:t>
            </a:r>
            <a:r>
              <a:rPr lang="pl-PL" u="sng" dirty="0">
                <a:solidFill>
                  <a:schemeClr val="accent2">
                    <a:lumMod val="75000"/>
                  </a:schemeClr>
                </a:solidFill>
              </a:rPr>
              <a:t>niewymagany jest klaster obliczeniowy</a:t>
            </a:r>
            <a:r>
              <a:rPr lang="pl-PL" dirty="0"/>
              <a:t>, wystarczy darmowe środowisko CPU Google Collab. Nawet w takiej sytuacji trening zajmuje </a:t>
            </a:r>
            <a:r>
              <a:rPr lang="pl-PL" u="sng" dirty="0">
                <a:solidFill>
                  <a:schemeClr val="accent2">
                    <a:lumMod val="75000"/>
                  </a:schemeClr>
                </a:solidFill>
              </a:rPr>
              <a:t>ok. 30 sekund</a:t>
            </a:r>
            <a:r>
              <a:rPr lang="pl-PL" dirty="0"/>
              <a:t>.</a:t>
            </a:r>
          </a:p>
          <a:p>
            <a:r>
              <a:rPr lang="pl-PL" b="1" i="1" u="sng" dirty="0"/>
              <a:t>Wysoka interpretowalność: </a:t>
            </a:r>
            <a:r>
              <a:rPr lang="pl-PL" dirty="0"/>
              <a:t>Dzięki zastosowaniu </a:t>
            </a:r>
            <a:r>
              <a:rPr lang="pl-PL" u="sng" dirty="0">
                <a:solidFill>
                  <a:schemeClr val="accent2">
                    <a:lumMod val="75000"/>
                  </a:schemeClr>
                </a:solidFill>
              </a:rPr>
              <a:t>GradCAM</a:t>
            </a:r>
            <a:r>
              <a:rPr lang="pl-PL" u="sng" dirty="0">
                <a:solidFill>
                  <a:schemeClr val="accent1"/>
                </a:solidFill>
              </a:rPr>
              <a:t> </a:t>
            </a:r>
            <a:r>
              <a:rPr lang="pl-PL" dirty="0"/>
              <a:t>możliwym jest </a:t>
            </a:r>
            <a:r>
              <a:rPr lang="pl-PL" u="sng" dirty="0">
                <a:solidFill>
                  <a:schemeClr val="accent2">
                    <a:lumMod val="75000"/>
                  </a:schemeClr>
                </a:solidFill>
              </a:rPr>
              <a:t>transparentne i czytelne dla personelu </a:t>
            </a:r>
            <a:r>
              <a:rPr lang="pl-PL" dirty="0"/>
              <a:t>zrozumienie podjętej decyzji.</a:t>
            </a:r>
          </a:p>
        </p:txBody>
      </p:sp>
    </p:spTree>
    <p:extLst>
      <p:ext uri="{BB962C8B-B14F-4D97-AF65-F5344CB8AC3E}">
        <p14:creationId xmlns:p14="http://schemas.microsoft.com/office/powerpoint/2010/main" val="86969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FF49AA-3979-3D64-67CB-55984F41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b="7987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5704B-0B9F-4550-F450-37093C05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Dodatkowe zalety biznesowo-prawne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F677-FDEE-8A3D-AA93-11C1C653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i="1" u="sng" dirty="0"/>
              <a:t>Zminimalizowane ryzyko dyskryminacji: </a:t>
            </a:r>
            <a:r>
              <a:rPr lang="pl-PL" dirty="0"/>
              <a:t>Model deep learning jest wytrenowany na zbiorze danych ImageNet gdzie </a:t>
            </a:r>
            <a:r>
              <a:rPr lang="pl-PL" u="sng" dirty="0">
                <a:solidFill>
                  <a:schemeClr val="accent2">
                    <a:lumMod val="75000"/>
                  </a:schemeClr>
                </a:solidFill>
              </a:rPr>
              <a:t>nie występują dane medyczne</a:t>
            </a:r>
            <a:r>
              <a:rPr lang="pl-PL" dirty="0"/>
              <a:t>, dzięki czemu nie był wystawiony na dane potencjalnie zawierające </a:t>
            </a:r>
            <a:r>
              <a:rPr lang="pl-PL" u="sng" dirty="0">
                <a:solidFill>
                  <a:schemeClr val="accent2">
                    <a:lumMod val="75000"/>
                  </a:schemeClr>
                </a:solidFill>
              </a:rPr>
              <a:t>bias względem pacjenta</a:t>
            </a:r>
            <a:r>
              <a:rPr lang="pl-PL" dirty="0"/>
              <a:t>.</a:t>
            </a:r>
          </a:p>
          <a:p>
            <a:r>
              <a:rPr lang="pl-PL" b="1" i="1" u="sng" dirty="0"/>
              <a:t>Prywatność pacjenta</a:t>
            </a:r>
            <a:r>
              <a:rPr lang="pl-PL" dirty="0"/>
              <a:t>: System klasyfikatora jest uczony na </a:t>
            </a:r>
            <a:r>
              <a:rPr lang="pl-PL" u="sng" dirty="0">
                <a:solidFill>
                  <a:schemeClr val="accent2">
                    <a:lumMod val="75000"/>
                  </a:schemeClr>
                </a:solidFill>
              </a:rPr>
              <a:t>podstawie ekstrahowanych cech</a:t>
            </a:r>
            <a:r>
              <a:rPr lang="pl-PL" dirty="0"/>
              <a:t>, bez wykorzystania oryginalnych zdjęć, chroniąc przy tym </a:t>
            </a:r>
            <a:r>
              <a:rPr lang="pl-PL" u="sng" dirty="0">
                <a:solidFill>
                  <a:schemeClr val="accent2">
                    <a:lumMod val="75000"/>
                  </a:schemeClr>
                </a:solidFill>
              </a:rPr>
              <a:t>wrażliwe dane pacjentów</a:t>
            </a:r>
            <a:r>
              <a:rPr lang="pl-PL" dirty="0"/>
              <a:t>.</a:t>
            </a:r>
          </a:p>
          <a:p>
            <a:r>
              <a:rPr lang="pl-PL" b="1" i="1" u="sng" dirty="0"/>
              <a:t>Dobre przygotowanie na regulacje prawne</a:t>
            </a:r>
            <a:r>
              <a:rPr lang="pl-PL" dirty="0"/>
              <a:t>: Nasz system jest dobrze przygotowany do przeprowadzenia oceny wpływu na prywatność (</a:t>
            </a:r>
            <a:r>
              <a:rPr lang="pl-PL" u="sng" dirty="0">
                <a:solidFill>
                  <a:schemeClr val="accent2">
                    <a:lumMod val="75000"/>
                  </a:schemeClr>
                </a:solidFill>
              </a:rPr>
              <a:t>DPIA</a:t>
            </a:r>
            <a:r>
              <a:rPr lang="pl-PL" dirty="0"/>
              <a:t>) i do spełnienia wymogów Rozporządzenia Ogólnego o Ochronie Danych (</a:t>
            </a:r>
            <a:r>
              <a:rPr lang="pl-PL" u="sng" dirty="0">
                <a:solidFill>
                  <a:schemeClr val="accent2">
                    <a:lumMod val="75000"/>
                  </a:schemeClr>
                </a:solidFill>
              </a:rPr>
              <a:t>GDPR</a:t>
            </a:r>
            <a:r>
              <a:rPr lang="pl-PL" dirty="0"/>
              <a:t>). Jest również na dobrej drodze, by spełnić wymagania </a:t>
            </a:r>
            <a:r>
              <a:rPr lang="pl-PL" u="sng" dirty="0">
                <a:solidFill>
                  <a:schemeClr val="accent2">
                    <a:lumMod val="75000"/>
                  </a:schemeClr>
                </a:solidFill>
              </a:rPr>
              <a:t>EU AI Act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972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FF49AA-3979-3D64-67CB-55984F41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b="7987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5704B-0B9F-4550-F450-37093C05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dla zbioru testowego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F677-FDEE-8A3D-AA93-11C1C653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838575"/>
            <a:ext cx="8595360" cy="2341561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Model ten osiąga bardzo dobre rezultaty pomimo trenowania go na 200 (ok. 10% train datasetu), 100 czy nawet 50 obrazkach. Należy jednak pamiętać ,że obrazy te muszą być dobrej jakości, ponieważ nawet parę felernych przykładów może obniżyć jakość wyuczonej sieci.</a:t>
            </a:r>
          </a:p>
          <a:p>
            <a:r>
              <a:rPr lang="pl-PL" dirty="0"/>
              <a:t>Główną zaletą tego systemu są jego osiągi przy małych datasetach, najczęściej widzianych gdzie trudno jest uzyskać dużo danych lub gdy ich pozyskiwanie jest drogie, tak jak w przypadku danych medycznych.</a:t>
            </a:r>
          </a:p>
          <a:p>
            <a:r>
              <a:rPr lang="pl-PL" dirty="0"/>
              <a:t>Rozwiązania które wykorzystują znacznie więcej mocy obliczeniowej i danych są najprawdopodobniej w stanie uzyskać lepsze wyniki, lecz w zamian mają o wiele wyższe wymagania.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24DD72-C8E8-EA3A-81E5-959706F74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2697"/>
              </p:ext>
            </p:extLst>
          </p:nvPr>
        </p:nvGraphicFramePr>
        <p:xfrm>
          <a:off x="1261872" y="1691322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570444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169237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858588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26037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53319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Ilość obrazów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3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0.918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0.907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0.880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46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9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0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65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FF49AA-3979-3D64-67CB-55984F41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b="7987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5704B-0B9F-4550-F450-37093C05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Ograniczenia i możliwości rozwoju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F677-FDEE-8A3D-AA93-11C1C653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19335"/>
            <a:ext cx="8595360" cy="4260801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 W odróżnieniu od modeli generatywnych (AE, VAE, GAN itp.) wymagane są dane zawierające anomalie, jednakże ogólna ilość danych jest znacznie niższa niż wymagana do treningu modeli generatywnych</a:t>
            </a:r>
          </a:p>
          <a:p>
            <a:r>
              <a:rPr lang="pl-PL" dirty="0"/>
              <a:t>Przy posiadaniu większej ilości próbek, model ten traci swoją atrakcyjność, przy ilosciach powyżej ok. 200 obrazów nie zaobserwowano poprawy jakości rozwiązania</a:t>
            </a:r>
          </a:p>
          <a:p>
            <a:r>
              <a:rPr lang="pl-PL" dirty="0"/>
              <a:t>Wykorzystanie innych sieci neuronowych jako bazowego modelu może prowadzić do poprawy wyników, w szczególności w połączeniu z innymi modelami klasyfikacji</a:t>
            </a:r>
          </a:p>
          <a:p>
            <a:r>
              <a:rPr lang="pl-PL" dirty="0"/>
              <a:t>Regresja logistyczna okazuje się niewiele gorszym rozwiązaniem w porównaniu do klasyfikatora SVC i jej zastosowanie mogłoby prowadzić do uproszczenia zatwierdzenia całego modelu</a:t>
            </a:r>
          </a:p>
          <a:p>
            <a:r>
              <a:rPr lang="pl-PL" dirty="0"/>
              <a:t>Stworzenie dedykowanej sieci few-shot (np. Prototype, Siamise) może prowadzić do uzyskania lepszych wyników, w zamian za większą trudność implementacji i utrzymania</a:t>
            </a:r>
          </a:p>
        </p:txBody>
      </p:sp>
    </p:spTree>
    <p:extLst>
      <p:ext uri="{BB962C8B-B14F-4D97-AF65-F5344CB8AC3E}">
        <p14:creationId xmlns:p14="http://schemas.microsoft.com/office/powerpoint/2010/main" val="101587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FF49AA-3979-3D64-67CB-55984F41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b="7987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9840EBE-457F-5EDD-B60B-D5B2C442E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pl-PL" dirty="0"/>
              <a:t>Dziękuje za uwagę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4AD8F6-D5AF-6F24-99B7-334414CB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4879074"/>
            <a:ext cx="10873740" cy="1613165"/>
          </a:xfrm>
        </p:spPr>
        <p:txBody>
          <a:bodyPr>
            <a:normAutofit/>
          </a:bodyPr>
          <a:lstStyle/>
          <a:p>
            <a:endParaRPr lang="pl-PL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124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5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E5E300"/>
      </a:accent1>
      <a:accent2>
        <a:srgbClr val="8AB833"/>
      </a:accent2>
      <a:accent3>
        <a:srgbClr val="BA6906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3907</TotalTime>
  <Words>596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Few-shot X-ray image classification</vt:lpstr>
      <vt:lpstr>Budowa i działanie modelu</vt:lpstr>
      <vt:lpstr>Główne zalety biznesowe</vt:lpstr>
      <vt:lpstr>Dodatkowe zalety biznesowo-prawne</vt:lpstr>
      <vt:lpstr>Wyniki dla zbioru testowego</vt:lpstr>
      <vt:lpstr>Ograniczenia i możliwości rozwoju</vt:lpstr>
      <vt:lpstr>Dziękuje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Krzysztof Miler (krzymil662)</dc:creator>
  <cp:lastModifiedBy>Krzysztof Miler (krzymil662)</cp:lastModifiedBy>
  <cp:revision>11</cp:revision>
  <dcterms:created xsi:type="dcterms:W3CDTF">2024-06-12T02:58:06Z</dcterms:created>
  <dcterms:modified xsi:type="dcterms:W3CDTF">2024-06-20T10:13:45Z</dcterms:modified>
</cp:coreProperties>
</file>