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ed Hat Display" panose="02010600030101010101" charset="0"/>
      <p:regular r:id="rId17"/>
      <p:bold r:id="rId18"/>
      <p:italic r:id="rId19"/>
      <p:boldItalic r:id="rId20"/>
    </p:embeddedFont>
    <p:embeddedFont>
      <p:font typeface="Red Hat Text" panose="02010600030101010101"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I MA" initials="" lastIdx="3" clrIdx="0"/>
  <p:cmAuthor id="1" name="leyan su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A2947-2357-4247-ADE6-03FAD5526766}">
  <a:tblStyle styleId="{8EDA2947-2357-4247-ADE6-03FAD55267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75" autoAdjust="0"/>
  </p:normalViewPr>
  <p:slideViewPr>
    <p:cSldViewPr snapToGrid="0">
      <p:cViewPr varScale="1">
        <p:scale>
          <a:sx n="97" d="100"/>
          <a:sy n="97" d="100"/>
        </p:scale>
        <p:origin x="5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0-16T14:21:48.691" idx="1">
    <p:pos x="6000" y="0"/>
    <p:text>简化了下introduction，把原来的材料放到speaker note里了</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10-16T02:05:46.390" idx="2">
    <p:pos x="6000" y="0"/>
    <p:text>6，7页的黑底图换成白底的了</p:text>
  </p:cm>
  <p:cm authorId="1" dt="2024-10-16T02:05:46.390" idx="1">
    <p:pos x="6000" y="0"/>
    <p:text>嗯嗯，我用表格重写了一遍，这样应该看着更清晰一点</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10-16T01:41:34.210" idx="3">
    <p:pos x="3513" y="1047"/>
    <p:text>不确定要不要在这里把这张图放着，啥都没感觉太空了。下面有不放图解释的笔记</p:text>
  </p:cm>
  <p:cm authorId="1" dt="2024-10-16T01:41:34.210" idx="2">
    <p:pos x="3513" y="1047"/>
    <p:text>感觉放着吧，有图感觉还直观一点</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b5635f31f_2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b5635f31f_2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500"/>
              <a:t>The selection of this model is based on considerations of statistical significance, simplicity, and predictive capability. By use abdomen and wrist—two easily measurable variables closely related to body fat—along with age to enhance model performance, we have achieved a good balance between accuracy and practicability. We can simply apply our model in practice; for every 1-unit increase in abdominal circumference, the percentage of body fat increases by approximately 0.676%. For every 1 unit increase in wrist circumference, the percentage of body fat decreases by approximately 2.135%. For every 1 year increase in age, the percent body fat increases by about 0.060%.</a:t>
            </a:r>
            <a:endParaRPr sz="1500"/>
          </a:p>
        </p:txBody>
      </p:sp>
      <p:sp>
        <p:nvSpPr>
          <p:cNvPr id="144" name="Google Shape;144;g30b5635f31f_2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b5635f31f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b5635f31f_2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t>We used multiple linear regression to model the relationship between percent body fat and predictor variables. We ultimately found ABDOMEN, WRIST and AGE to be the most significant. R² = 0.730: This indicates that approximately 73% of the variation in body fat percentage is explained by the final model. Adjusted R² = 0.727: After adjusting for the number of predictors, the model still retains strong explanatory power. AIC = 1383.32, the smallest compared to other models, suggests that the model show a better balance between goodness of fit and complexity. RSE = 3.76: The typical difference between the observed and predicted values of body fat percentage is about 3.76%. P-values for ABDOMEN and WRIST were both highly significant (p &lt; 0.001), indicating that these variables are strong predictors. AGE had a smaller, but still meaningful contribution (p &lt; 0.01).</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US" sz="1400"/>
              <a:t>Key Metrics:</a:t>
            </a:r>
            <a:endParaRPr sz="1400"/>
          </a:p>
          <a:p>
            <a:pPr marL="0" lvl="0" indent="0" algn="l" rtl="0">
              <a:spcBef>
                <a:spcPts val="0"/>
              </a:spcBef>
              <a:spcAft>
                <a:spcPts val="0"/>
              </a:spcAft>
              <a:buClr>
                <a:schemeClr val="dk1"/>
              </a:buClr>
              <a:buSzPts val="1100"/>
              <a:buFont typeface="Arial"/>
              <a:buNone/>
            </a:pPr>
            <a:r>
              <a:rPr lang="en-US" sz="1400"/>
              <a:t>R² = 0.730: Model explains 73% of body fat variation.</a:t>
            </a:r>
            <a:endParaRPr sz="1400"/>
          </a:p>
          <a:p>
            <a:pPr marL="0" lvl="0" indent="0" algn="l" rtl="0">
              <a:spcBef>
                <a:spcPts val="0"/>
              </a:spcBef>
              <a:spcAft>
                <a:spcPts val="0"/>
              </a:spcAft>
              <a:buClr>
                <a:schemeClr val="dk1"/>
              </a:buClr>
              <a:buSzPts val="1100"/>
              <a:buFont typeface="Arial"/>
              <a:buNone/>
            </a:pPr>
            <a:r>
              <a:rPr lang="en-US" sz="1400"/>
              <a:t>Adjusted R² = 0.727: Strong explanatory power, even after adjustments.</a:t>
            </a:r>
            <a:endParaRPr sz="1400"/>
          </a:p>
          <a:p>
            <a:pPr marL="0" lvl="0" indent="0" algn="l" rtl="0">
              <a:spcBef>
                <a:spcPts val="0"/>
              </a:spcBef>
              <a:spcAft>
                <a:spcPts val="0"/>
              </a:spcAft>
              <a:buClr>
                <a:schemeClr val="dk1"/>
              </a:buClr>
              <a:buSzPts val="1100"/>
              <a:buFont typeface="Arial"/>
              <a:buNone/>
            </a:pPr>
            <a:r>
              <a:rPr lang="en-US" sz="1400"/>
              <a:t>AIC = 1383.32: Best balance of fit and complexity compared to other models.</a:t>
            </a:r>
            <a:endParaRPr sz="1400"/>
          </a:p>
          <a:p>
            <a:pPr marL="0" lvl="0" indent="0" algn="l" rtl="0">
              <a:spcBef>
                <a:spcPts val="0"/>
              </a:spcBef>
              <a:spcAft>
                <a:spcPts val="0"/>
              </a:spcAft>
              <a:buClr>
                <a:schemeClr val="dk1"/>
              </a:buClr>
              <a:buSzPts val="1100"/>
              <a:buFont typeface="Arial"/>
              <a:buNone/>
            </a:pPr>
            <a:r>
              <a:rPr lang="en-US" sz="1400"/>
              <a:t>RSE = 3.76: Average prediction error is 3.76%.</a:t>
            </a:r>
            <a:endParaRPr sz="1400"/>
          </a:p>
          <a:p>
            <a:pPr marL="0" lvl="0" indent="0" algn="l" rtl="0">
              <a:spcBef>
                <a:spcPts val="0"/>
              </a:spcBef>
              <a:spcAft>
                <a:spcPts val="0"/>
              </a:spcAft>
              <a:buClr>
                <a:schemeClr val="dk1"/>
              </a:buClr>
              <a:buSzPts val="1100"/>
              <a:buFont typeface="Arial"/>
              <a:buNone/>
            </a:pPr>
            <a:r>
              <a:rPr lang="en-US" sz="1400"/>
              <a:t>Significant Predictors:</a:t>
            </a:r>
            <a:endParaRPr sz="1400"/>
          </a:p>
          <a:p>
            <a:pPr marL="0" lvl="0" indent="0" algn="l" rtl="0">
              <a:spcBef>
                <a:spcPts val="0"/>
              </a:spcBef>
              <a:spcAft>
                <a:spcPts val="0"/>
              </a:spcAft>
              <a:buClr>
                <a:schemeClr val="dk1"/>
              </a:buClr>
              <a:buSzPts val="1100"/>
              <a:buFont typeface="Arial"/>
              <a:buNone/>
            </a:pPr>
            <a:r>
              <a:rPr lang="en-US" sz="1400"/>
              <a:t>ABDOMEN &amp; WRIST (p &lt; 0.001): Strong predictors.</a:t>
            </a:r>
            <a:endParaRPr sz="1400"/>
          </a:p>
          <a:p>
            <a:pPr marL="0" lvl="0" indent="0" algn="l" rtl="0">
              <a:spcBef>
                <a:spcPts val="0"/>
              </a:spcBef>
              <a:spcAft>
                <a:spcPts val="0"/>
              </a:spcAft>
              <a:buNone/>
            </a:pPr>
            <a:r>
              <a:rPr lang="en-US" sz="1400"/>
              <a:t>AGE (p &lt; 0.01): Smaller, but meaningful effect.</a:t>
            </a:r>
            <a:endParaRPr sz="1400"/>
          </a:p>
        </p:txBody>
      </p:sp>
      <p:sp>
        <p:nvSpPr>
          <p:cNvPr id="153" name="Google Shape;153;g30b5635f31f_2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b5635f31f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b5635f31f_2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600">
                <a:solidFill>
                  <a:srgbClr val="353535"/>
                </a:solidFill>
                <a:latin typeface="Red Hat Text"/>
                <a:ea typeface="Red Hat Text"/>
                <a:cs typeface="Red Hat Text"/>
                <a:sym typeface="Red Hat Text"/>
              </a:rPr>
              <a:t>The residuals appeared to be approximately normally distributed, as confirmed by the Q-Q plot. Additionally, the residuals vs. fitted values plot showed no clear pattern, indicating that the variance of the residuals is constant, supporting the assumption of homoscedasticity.</a:t>
            </a:r>
            <a:endParaRPr sz="400"/>
          </a:p>
        </p:txBody>
      </p:sp>
      <p:sp>
        <p:nvSpPr>
          <p:cNvPr id="162" name="Google Shape;162;g30b5635f31f_2_1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b5635f31f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b5635f31f_2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30b5635f31f_2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In modern society, health has become a growing concern, with body fat being a key indicator of well-being. However, traditional body fat measurements are often inconvenient and costly. This project aims to develop a simple, accurate, and robust model for estimating body fat percentage using readily available clinical measurements. The goal is to create an easy-to-use "rule of thumb" that allows health practitioners to quickly estimate body fat with commonly accessible data.</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Body fat estimation is key in managing health, particularly for preventing chronic diseases and obesity. It helps assess the risk of being overweight or obese, providing a scientific basis for creating personalized exercise and diet plans.</a:t>
            </a:r>
            <a:endParaRPr sz="1500"/>
          </a:p>
        </p:txBody>
      </p:sp>
      <p:sp>
        <p:nvSpPr>
          <p:cNvPr id="72" name="Google Shape;7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a5fcf18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a5fcf18b6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2fa5fcf18b6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b5635f31f_2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b5635f31f_2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0b5635f31f_2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a5fcf18b6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a5fcf18b6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Modeling body fat percentage need balancing accuracy, simplicity, and robustness.</a:t>
            </a:r>
            <a:endParaRPr/>
          </a:p>
        </p:txBody>
      </p:sp>
      <p:sp>
        <p:nvSpPr>
          <p:cNvPr id="119" name="Google Shape;119;g2fa5fcf18b6_1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b5635f31f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b5635f31f_2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0b5635f31f_2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b5635f31f_2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b5635f31f_2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600" b="1">
                <a:latin typeface="Arial"/>
                <a:ea typeface="Arial"/>
                <a:cs typeface="Arial"/>
                <a:sym typeface="Arial"/>
              </a:rPr>
              <a:t>Model Comparison:</a:t>
            </a:r>
            <a:endParaRPr sz="1600" b="1">
              <a:latin typeface="Arial"/>
              <a:ea typeface="Arial"/>
              <a:cs typeface="Arial"/>
              <a:sym typeface="Arial"/>
            </a:endParaRPr>
          </a:p>
          <a:p>
            <a:pPr marL="457200" lvl="0" indent="-330200" algn="l" rtl="0">
              <a:lnSpc>
                <a:spcPct val="115000"/>
              </a:lnSpc>
              <a:spcBef>
                <a:spcPts val="1200"/>
              </a:spcBef>
              <a:spcAft>
                <a:spcPts val="0"/>
              </a:spcAft>
              <a:buClr>
                <a:schemeClr val="dk1"/>
              </a:buClr>
              <a:buSzPts val="1600"/>
              <a:buChar char="●"/>
            </a:pPr>
            <a:r>
              <a:rPr lang="en-US" sz="1600" b="1">
                <a:latin typeface="Arial"/>
                <a:ea typeface="Arial"/>
                <a:cs typeface="Arial"/>
                <a:sym typeface="Arial"/>
              </a:rPr>
              <a:t>Final Model (Model 2)</a:t>
            </a:r>
            <a:r>
              <a:rPr lang="en-US" sz="1600">
                <a:latin typeface="Arial"/>
                <a:ea typeface="Arial"/>
                <a:cs typeface="Arial"/>
                <a:sym typeface="Arial"/>
              </a:rPr>
              <a:t> performed best, balancing simplicity and accuracy.</a:t>
            </a:r>
            <a:endParaRPr sz="1600">
              <a:latin typeface="Arial"/>
              <a:ea typeface="Arial"/>
              <a:cs typeface="Arial"/>
              <a:sym typeface="Arial"/>
            </a:endParaRPr>
          </a:p>
          <a:p>
            <a:pPr marL="457200" lvl="0" indent="-330200" algn="l" rtl="0">
              <a:lnSpc>
                <a:spcPct val="115000"/>
              </a:lnSpc>
              <a:spcBef>
                <a:spcPts val="0"/>
              </a:spcBef>
              <a:spcAft>
                <a:spcPts val="0"/>
              </a:spcAft>
              <a:buClr>
                <a:schemeClr val="dk1"/>
              </a:buClr>
              <a:buSzPts val="1600"/>
              <a:buChar char="●"/>
            </a:pPr>
            <a:r>
              <a:rPr lang="en-US" sz="1600" b="1">
                <a:latin typeface="Arial"/>
                <a:ea typeface="Arial"/>
                <a:cs typeface="Arial"/>
                <a:sym typeface="Arial"/>
              </a:rPr>
              <a:t>Model 1</a:t>
            </a:r>
            <a:r>
              <a:rPr lang="en-US" sz="1600">
                <a:latin typeface="Arial"/>
                <a:ea typeface="Arial"/>
                <a:cs typeface="Arial"/>
                <a:sym typeface="Arial"/>
              </a:rPr>
              <a:t> (only ABDOMEN and WRIST) had low R² and high error rates, showing AGE's importance.</a:t>
            </a:r>
            <a:endParaRPr sz="1600">
              <a:latin typeface="Arial"/>
              <a:ea typeface="Arial"/>
              <a:cs typeface="Arial"/>
              <a:sym typeface="Arial"/>
            </a:endParaRPr>
          </a:p>
          <a:p>
            <a:pPr marL="457200" lvl="0" indent="-330200" algn="l" rtl="0">
              <a:lnSpc>
                <a:spcPct val="115000"/>
              </a:lnSpc>
              <a:spcBef>
                <a:spcPts val="0"/>
              </a:spcBef>
              <a:spcAft>
                <a:spcPts val="0"/>
              </a:spcAft>
              <a:buClr>
                <a:schemeClr val="dk1"/>
              </a:buClr>
              <a:buSzPts val="1600"/>
              <a:buChar char="●"/>
            </a:pPr>
            <a:r>
              <a:rPr lang="en-US" sz="1600" b="1">
                <a:latin typeface="Arial"/>
                <a:ea typeface="Arial"/>
                <a:cs typeface="Arial"/>
                <a:sym typeface="Arial"/>
              </a:rPr>
              <a:t>Model 3</a:t>
            </a:r>
            <a:r>
              <a:rPr lang="en-US" sz="1600">
                <a:latin typeface="Arial"/>
                <a:ea typeface="Arial"/>
                <a:cs typeface="Arial"/>
                <a:sym typeface="Arial"/>
              </a:rPr>
              <a:t> (more predictors) slightly improved R² but increased complexity and BIC.</a:t>
            </a:r>
            <a:endParaRPr sz="700"/>
          </a:p>
        </p:txBody>
      </p:sp>
      <p:sp>
        <p:nvSpPr>
          <p:cNvPr id="135" name="Google Shape;135;g30b5635f31f_2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bg>
      <p:bgPr>
        <a:blipFill>
          <a:blip r:embed="rId2">
            <a:alphaModFix amt="50344"/>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0"/>
            <a:ext cx="10464798" cy="6858000"/>
          </a:xfrm>
          <a:custGeom>
            <a:avLst/>
            <a:gdLst/>
            <a:ahLst/>
            <a:cxnLst/>
            <a:rect l="l" t="t" r="r" b="b"/>
            <a:pathLst>
              <a:path w="10464798" h="6858000" extrusionOk="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txBox="1">
            <a:spLocks noGrp="1"/>
          </p:cNvSpPr>
          <p:nvPr>
            <p:ph type="body" idx="1"/>
          </p:nvPr>
        </p:nvSpPr>
        <p:spPr>
          <a:xfrm>
            <a:off x="457200" y="3429374"/>
            <a:ext cx="6159500" cy="410882"/>
          </a:xfrm>
          <a:prstGeom prst="rect">
            <a:avLst/>
          </a:prstGeom>
          <a:noFill/>
          <a:ln>
            <a:noFill/>
          </a:ln>
        </p:spPr>
        <p:txBody>
          <a:bodyPr spcFirstLastPara="1" wrap="square" lIns="0" tIns="45700" rIns="91425" bIns="45700" anchor="t" anchorCtr="0">
            <a:spAutoFit/>
          </a:bodyPr>
          <a:lstStyle>
            <a:lvl1pPr marL="457200" lvl="0" indent="-228600" algn="l">
              <a:lnSpc>
                <a:spcPct val="90000"/>
              </a:lnSpc>
              <a:spcBef>
                <a:spcPts val="1000"/>
              </a:spcBef>
              <a:spcAft>
                <a:spcPts val="0"/>
              </a:spcAft>
              <a:buClr>
                <a:srgbClr val="C7C7C7"/>
              </a:buClr>
              <a:buSzPts val="2300"/>
              <a:buNone/>
              <a:defRPr sz="2300">
                <a:solidFill>
                  <a:srgbClr val="C7C7C7"/>
                </a:solidFill>
              </a:defRPr>
            </a:lvl1pPr>
            <a:lvl2pPr marL="914400" lvl="1" indent="-342900" algn="l">
              <a:lnSpc>
                <a:spcPct val="90000"/>
              </a:lnSpc>
              <a:spcBef>
                <a:spcPts val="500"/>
              </a:spcBef>
              <a:spcAft>
                <a:spcPts val="0"/>
              </a:spcAft>
              <a:buClr>
                <a:srgbClr val="353535"/>
              </a:buClr>
              <a:buSzPts val="1800"/>
              <a:buChar char="•"/>
              <a:defRPr/>
            </a:lvl2pPr>
            <a:lvl3pPr marL="1371600" lvl="2" indent="-342900" algn="l">
              <a:lnSpc>
                <a:spcPct val="90000"/>
              </a:lnSpc>
              <a:spcBef>
                <a:spcPts val="500"/>
              </a:spcBef>
              <a:spcAft>
                <a:spcPts val="0"/>
              </a:spcAft>
              <a:buClr>
                <a:srgbClr val="353535"/>
              </a:buClr>
              <a:buSzPts val="1800"/>
              <a:buChar char="•"/>
              <a:defRPr/>
            </a:lvl3pPr>
            <a:lvl4pPr marL="1828800" lvl="3" indent="-342900" algn="l">
              <a:lnSpc>
                <a:spcPct val="90000"/>
              </a:lnSpc>
              <a:spcBef>
                <a:spcPts val="500"/>
              </a:spcBef>
              <a:spcAft>
                <a:spcPts val="0"/>
              </a:spcAft>
              <a:buClr>
                <a:srgbClr val="353535"/>
              </a:buClr>
              <a:buSzPts val="1800"/>
              <a:buChar char="•"/>
              <a:defRPr/>
            </a:lvl4pPr>
            <a:lvl5pPr marL="2286000" lvl="4" indent="-342900" algn="l">
              <a:lnSpc>
                <a:spcPct val="90000"/>
              </a:lnSpc>
              <a:spcBef>
                <a:spcPts val="500"/>
              </a:spcBef>
              <a:spcAft>
                <a:spcPts val="0"/>
              </a:spcAft>
              <a:buClr>
                <a:srgbClr val="353535"/>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p:nvPr/>
        </p:nvSpPr>
        <p:spPr>
          <a:xfrm>
            <a:off x="457200" y="3182248"/>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txBox="1">
            <a:spLocks noGrp="1"/>
          </p:cNvSpPr>
          <p:nvPr>
            <p:ph type="body" idx="2"/>
          </p:nvPr>
        </p:nvSpPr>
        <p:spPr>
          <a:xfrm>
            <a:off x="457199" y="6231067"/>
            <a:ext cx="7530353" cy="295466"/>
          </a:xfrm>
          <a:prstGeom prst="rect">
            <a:avLst/>
          </a:prstGeom>
          <a:noFill/>
          <a:ln>
            <a:noFill/>
          </a:ln>
        </p:spPr>
        <p:txBody>
          <a:bodyPr spcFirstLastPara="1" wrap="square" lIns="0" tIns="45700" rIns="91425" bIns="0" anchor="b" anchorCtr="0">
            <a:spAutoFit/>
          </a:bodyPr>
          <a:lstStyle>
            <a:lvl1pPr marL="457200" lvl="0" indent="-228600" algn="l">
              <a:lnSpc>
                <a:spcPct val="90000"/>
              </a:lnSpc>
              <a:spcBef>
                <a:spcPts val="1000"/>
              </a:spcBef>
              <a:spcAft>
                <a:spcPts val="0"/>
              </a:spcAft>
              <a:buClr>
                <a:srgbClr val="8F8F8F"/>
              </a:buClr>
              <a:buSzPts val="1800"/>
              <a:buNone/>
              <a:defRPr sz="1800" b="1">
                <a:solidFill>
                  <a:srgbClr val="8F8F8F"/>
                </a:solidFill>
              </a:defRPr>
            </a:lvl1pPr>
            <a:lvl2pPr marL="914400" lvl="1" indent="-342900" algn="l">
              <a:lnSpc>
                <a:spcPct val="90000"/>
              </a:lnSpc>
              <a:spcBef>
                <a:spcPts val="500"/>
              </a:spcBef>
              <a:spcAft>
                <a:spcPts val="0"/>
              </a:spcAft>
              <a:buClr>
                <a:srgbClr val="353535"/>
              </a:buClr>
              <a:buSzPts val="1800"/>
              <a:buChar char="•"/>
              <a:defRPr/>
            </a:lvl2pPr>
            <a:lvl3pPr marL="1371600" lvl="2" indent="-342900" algn="l">
              <a:lnSpc>
                <a:spcPct val="90000"/>
              </a:lnSpc>
              <a:spcBef>
                <a:spcPts val="500"/>
              </a:spcBef>
              <a:spcAft>
                <a:spcPts val="0"/>
              </a:spcAft>
              <a:buClr>
                <a:srgbClr val="353535"/>
              </a:buClr>
              <a:buSzPts val="1800"/>
              <a:buChar char="•"/>
              <a:defRPr/>
            </a:lvl3pPr>
            <a:lvl4pPr marL="1828800" lvl="3" indent="-342900" algn="l">
              <a:lnSpc>
                <a:spcPct val="90000"/>
              </a:lnSpc>
              <a:spcBef>
                <a:spcPts val="500"/>
              </a:spcBef>
              <a:spcAft>
                <a:spcPts val="0"/>
              </a:spcAft>
              <a:buClr>
                <a:srgbClr val="353535"/>
              </a:buClr>
              <a:buSzPts val="1800"/>
              <a:buChar char="•"/>
              <a:defRPr/>
            </a:lvl4pPr>
            <a:lvl5pPr marL="2286000" lvl="4" indent="-342900" algn="l">
              <a:lnSpc>
                <a:spcPct val="90000"/>
              </a:lnSpc>
              <a:spcBef>
                <a:spcPts val="500"/>
              </a:spcBef>
              <a:spcAft>
                <a:spcPts val="0"/>
              </a:spcAft>
              <a:buClr>
                <a:srgbClr val="353535"/>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457199" y="1814627"/>
            <a:ext cx="7530353" cy="1213153"/>
          </a:xfrm>
          <a:prstGeom prst="rect">
            <a:avLst/>
          </a:prstGeom>
          <a:noFill/>
          <a:ln>
            <a:noFill/>
          </a:ln>
        </p:spPr>
        <p:txBody>
          <a:bodyPr spcFirstLastPara="1" wrap="square" lIns="0" tIns="45700" rIns="182875" bIns="0" anchor="b" anchorCtr="0">
            <a:spAutoFit/>
          </a:bodyPr>
          <a:lstStyle>
            <a:lvl1pPr lvl="0" algn="l">
              <a:lnSpc>
                <a:spcPct val="90000"/>
              </a:lnSpc>
              <a:spcBef>
                <a:spcPts val="0"/>
              </a:spcBef>
              <a:spcAft>
                <a:spcPts val="0"/>
              </a:spcAft>
              <a:buClr>
                <a:schemeClr val="lt1"/>
              </a:buClr>
              <a:buSzPts val="4200"/>
              <a:buFont typeface="Red Hat Display"/>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userDrawn="1">
  <p:cSld name="标题和内容">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702134"/>
            <a:ext cx="10896600" cy="517065"/>
          </a:xfrm>
          <a:prstGeom prst="rect">
            <a:avLst/>
          </a:prstGeom>
          <a:noFill/>
          <a:ln>
            <a:noFill/>
          </a:ln>
        </p:spPr>
        <p:txBody>
          <a:bodyPr spcFirstLastPara="1" wrap="square" lIns="0" tIns="45700" rIns="91425" bIns="0" anchor="b" anchorCtr="0">
            <a:spAutoFit/>
          </a:bodyPr>
          <a:lstStyle>
            <a:lvl1pPr lvl="0" algn="l">
              <a:lnSpc>
                <a:spcPct val="90000"/>
              </a:lnSpc>
              <a:spcBef>
                <a:spcPts val="0"/>
              </a:spcBef>
              <a:spcAft>
                <a:spcPts val="0"/>
              </a:spcAft>
              <a:buClr>
                <a:srgbClr val="353535"/>
              </a:buClr>
              <a:buSzPts val="3400"/>
              <a:buFont typeface="Red Hat Text"/>
              <a:buNone/>
              <a:defRPr b="1" i="0">
                <a:latin typeface="Red Hat Text"/>
                <a:ea typeface="Red Hat Text"/>
                <a:cs typeface="Red Hat Text"/>
                <a:sym typeface="Red Hat Tex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p:nvPr/>
        </p:nvSpPr>
        <p:spPr>
          <a:xfrm>
            <a:off x="457200" y="1331912"/>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3"/>
          <p:cNvSpPr txBox="1">
            <a:spLocks noGrp="1"/>
          </p:cNvSpPr>
          <p:nvPr>
            <p:ph type="body" idx="1"/>
          </p:nvPr>
        </p:nvSpPr>
        <p:spPr>
          <a:xfrm>
            <a:off x="1524000" y="1524000"/>
            <a:ext cx="9829800" cy="4648200"/>
          </a:xfrm>
          <a:prstGeom prst="rect">
            <a:avLst/>
          </a:prstGeom>
          <a:noFill/>
          <a:ln>
            <a:noFill/>
          </a:ln>
        </p:spPr>
        <p:txBody>
          <a:bodyPr spcFirstLastPara="1" wrap="square" lIns="0" tIns="45700" rIns="91425" bIns="45700" anchor="t" anchorCtr="0">
            <a:spAutoFit/>
          </a:bodyPr>
          <a:lstStyle>
            <a:lvl1pPr marL="457200" lvl="0" indent="-342900" algn="l">
              <a:lnSpc>
                <a:spcPct val="90000"/>
              </a:lnSpc>
              <a:spcBef>
                <a:spcPts val="1000"/>
              </a:spcBef>
              <a:spcAft>
                <a:spcPts val="0"/>
              </a:spcAft>
              <a:buClr>
                <a:srgbClr val="353535"/>
              </a:buClr>
              <a:buSzPts val="1800"/>
              <a:buChar char="•"/>
              <a:defRPr/>
            </a:lvl1pPr>
            <a:lvl2pPr marL="914400" lvl="1" indent="-342900" algn="l">
              <a:lnSpc>
                <a:spcPct val="90000"/>
              </a:lnSpc>
              <a:spcBef>
                <a:spcPts val="500"/>
              </a:spcBef>
              <a:spcAft>
                <a:spcPts val="0"/>
              </a:spcAft>
              <a:buClr>
                <a:srgbClr val="353535"/>
              </a:buClr>
              <a:buSzPts val="1800"/>
              <a:buChar char="•"/>
              <a:defRPr/>
            </a:lvl2pPr>
            <a:lvl3pPr marL="1371600" lvl="2" indent="-342900" algn="l">
              <a:lnSpc>
                <a:spcPct val="90000"/>
              </a:lnSpc>
              <a:spcBef>
                <a:spcPts val="500"/>
              </a:spcBef>
              <a:spcAft>
                <a:spcPts val="0"/>
              </a:spcAft>
              <a:buClr>
                <a:srgbClr val="353535"/>
              </a:buClr>
              <a:buSzPts val="1800"/>
              <a:buChar char="•"/>
              <a:defRPr/>
            </a:lvl3pPr>
            <a:lvl4pPr marL="1828800" lvl="3" indent="-342900" algn="l">
              <a:lnSpc>
                <a:spcPct val="90000"/>
              </a:lnSpc>
              <a:spcBef>
                <a:spcPts val="500"/>
              </a:spcBef>
              <a:spcAft>
                <a:spcPts val="0"/>
              </a:spcAft>
              <a:buClr>
                <a:srgbClr val="353535"/>
              </a:buClr>
              <a:buSzPts val="1800"/>
              <a:buChar char="•"/>
              <a:defRPr/>
            </a:lvl4pPr>
            <a:lvl5pPr marL="2286000" lvl="4" indent="-342900" algn="l">
              <a:lnSpc>
                <a:spcPct val="90000"/>
              </a:lnSpc>
              <a:spcBef>
                <a:spcPts val="500"/>
              </a:spcBef>
              <a:spcAft>
                <a:spcPts val="0"/>
              </a:spcAft>
              <a:buClr>
                <a:srgbClr val="353535"/>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文本框 1">
            <a:extLst>
              <a:ext uri="{FF2B5EF4-FFF2-40B4-BE49-F238E27FC236}">
                <a16:creationId xmlns:a16="http://schemas.microsoft.com/office/drawing/2014/main" id="{551807D7-3DA6-D674-C7BB-6EDE181CB6A6}"/>
              </a:ext>
            </a:extLst>
          </p:cNvPr>
          <p:cNvSpPr txBox="1"/>
          <p:nvPr userDrawn="1"/>
        </p:nvSpPr>
        <p:spPr>
          <a:xfrm>
            <a:off x="1" y="6550223"/>
            <a:ext cx="2643553" cy="307777"/>
          </a:xfrm>
          <a:prstGeom prst="rect">
            <a:avLst/>
          </a:prstGeom>
          <a:solidFill>
            <a:srgbClr val="C5050C"/>
          </a:solidFill>
        </p:spPr>
        <p:txBody>
          <a:bodyPr wrap="square" rtlCol="0">
            <a:spAutoFit/>
          </a:bodyPr>
          <a:lstStyle/>
          <a:p>
            <a:r>
              <a:rPr lang="en-US" altLang="zh-CN" dirty="0">
                <a:solidFill>
                  <a:schemeClr val="bg1"/>
                </a:solidFill>
              </a:rPr>
              <a:t>Body Fat Project Group 9</a:t>
            </a:r>
            <a:endParaRPr lang="zh-CN" altLang="en-US"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spTree>
      <p:nvGrpSpPr>
        <p:cNvPr id="1" name="Shape 26"/>
        <p:cNvGrpSpPr/>
        <p:nvPr/>
      </p:nvGrpSpPr>
      <p:grpSpPr>
        <a:xfrm>
          <a:off x="0" y="0"/>
          <a:ext cx="0" cy="0"/>
          <a:chOff x="0" y="0"/>
          <a:chExt cx="0" cy="0"/>
        </a:xfrm>
      </p:grpSpPr>
      <p:sp>
        <p:nvSpPr>
          <p:cNvPr id="27" name="Google Shape;27;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 name="Google Shape;28;p4" descr="UW–Madison logo with white text on a red background"/>
          <p:cNvPicPr preferRelativeResize="0"/>
          <p:nvPr/>
        </p:nvPicPr>
        <p:blipFill rotWithShape="1">
          <a:blip r:embed="rId2">
            <a:alphaModFix/>
          </a:blip>
          <a:srcRect/>
          <a:stretch/>
        </p:blipFill>
        <p:spPr>
          <a:xfrm>
            <a:off x="4557092" y="2911281"/>
            <a:ext cx="3077817" cy="1035438"/>
          </a:xfrm>
          <a:prstGeom prst="rect">
            <a:avLst/>
          </a:prstGeom>
          <a:noFill/>
          <a:ln>
            <a:noFill/>
          </a:ln>
        </p:spPr>
      </p:pic>
      <p:sp>
        <p:nvSpPr>
          <p:cNvPr id="29" name="Google Shape;29;p4"/>
          <p:cNvSpPr txBox="1">
            <a:spLocks noGrp="1"/>
          </p:cNvSpPr>
          <p:nvPr>
            <p:ph type="title"/>
          </p:nvPr>
        </p:nvSpPr>
        <p:spPr>
          <a:xfrm>
            <a:off x="0" y="-223331"/>
            <a:ext cx="10896600" cy="213392"/>
          </a:xfrm>
          <a:prstGeom prst="rect">
            <a:avLst/>
          </a:prstGeom>
          <a:noFill/>
          <a:ln>
            <a:noFill/>
          </a:ln>
        </p:spPr>
        <p:txBody>
          <a:bodyPr spcFirstLastPara="1" wrap="square" lIns="0" tIns="45700" rIns="91425" bIns="0" anchor="b" anchorCtr="0">
            <a:spAutoFit/>
          </a:bodyPr>
          <a:lstStyle>
            <a:lvl1pPr lvl="0" algn="l">
              <a:lnSpc>
                <a:spcPct val="90000"/>
              </a:lnSpc>
              <a:spcBef>
                <a:spcPts val="0"/>
              </a:spcBef>
              <a:spcAft>
                <a:spcPts val="0"/>
              </a:spcAft>
              <a:buClr>
                <a:srgbClr val="353535"/>
              </a:buClr>
              <a:buSzPts val="1200"/>
              <a:buFont typeface="Red Hat Display"/>
              <a:buNone/>
              <a:defRPr sz="1200" b="0" i="0">
                <a:latin typeface="Red Hat Display"/>
                <a:ea typeface="Red Hat Display"/>
                <a:cs typeface="Red Hat Display"/>
                <a:sym typeface="Red Hat Displ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80455"/>
            <a:ext cx="10896600" cy="517065"/>
          </a:xfrm>
          <a:prstGeom prst="rect">
            <a:avLst/>
          </a:prstGeom>
          <a:noFill/>
          <a:ln>
            <a:noFill/>
          </a:ln>
        </p:spPr>
        <p:txBody>
          <a:bodyPr spcFirstLastPara="1" wrap="square" lIns="0" tIns="45700" rIns="91425" bIns="0" anchor="b" anchorCtr="0">
            <a:spAutoFit/>
          </a:bodyPr>
          <a:lstStyle>
            <a:lvl1pPr marR="0" lvl="0" algn="l" rtl="0">
              <a:lnSpc>
                <a:spcPct val="90000"/>
              </a:lnSpc>
              <a:spcBef>
                <a:spcPts val="0"/>
              </a:spcBef>
              <a:spcAft>
                <a:spcPts val="0"/>
              </a:spcAft>
              <a:buClr>
                <a:srgbClr val="353535"/>
              </a:buClr>
              <a:buSzPts val="3400"/>
              <a:buFont typeface="Red Hat Display"/>
              <a:buNone/>
              <a:defRPr sz="3400" b="1" i="0" u="none" strike="noStrike" cap="none">
                <a:solidFill>
                  <a:srgbClr val="353535"/>
                </a:solidFill>
                <a:latin typeface="Red Hat Display"/>
                <a:ea typeface="Red Hat Display"/>
                <a:cs typeface="Red Hat Display"/>
                <a:sym typeface="Red Hat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524000"/>
            <a:ext cx="10896600" cy="1775358"/>
          </a:xfrm>
          <a:prstGeom prst="rect">
            <a:avLst/>
          </a:prstGeom>
          <a:noFill/>
          <a:ln>
            <a:noFill/>
          </a:ln>
        </p:spPr>
        <p:txBody>
          <a:bodyPr spcFirstLastPara="1" wrap="square" lIns="0" tIns="45700" rIns="91425" bIns="45700" anchor="t" anchorCtr="0">
            <a:spAutoFit/>
          </a:bodyPr>
          <a:lstStyle>
            <a:lvl1pPr marL="457200" marR="0" lvl="0" indent="-393700" algn="l" rtl="0">
              <a:lnSpc>
                <a:spcPct val="90000"/>
              </a:lnSpc>
              <a:spcBef>
                <a:spcPts val="1000"/>
              </a:spcBef>
              <a:spcAft>
                <a:spcPts val="0"/>
              </a:spcAft>
              <a:buClr>
                <a:srgbClr val="353535"/>
              </a:buClr>
              <a:buSzPts val="2600"/>
              <a:buFont typeface="Arial"/>
              <a:buChar char="•"/>
              <a:defRPr sz="2600" b="0" i="0" u="none" strike="noStrike" cap="none">
                <a:solidFill>
                  <a:srgbClr val="353535"/>
                </a:solidFill>
                <a:latin typeface="Red Hat Text"/>
                <a:ea typeface="Red Hat Text"/>
                <a:cs typeface="Red Hat Text"/>
                <a:sym typeface="Red Hat Text"/>
              </a:defRPr>
            </a:lvl1pPr>
            <a:lvl2pPr marL="914400" marR="0" lvl="1" indent="-361950" algn="l" rtl="0">
              <a:lnSpc>
                <a:spcPct val="90000"/>
              </a:lnSpc>
              <a:spcBef>
                <a:spcPts val="500"/>
              </a:spcBef>
              <a:spcAft>
                <a:spcPts val="0"/>
              </a:spcAft>
              <a:buClr>
                <a:srgbClr val="353535"/>
              </a:buClr>
              <a:buSzPts val="2100"/>
              <a:buFont typeface="Arial"/>
              <a:buChar char="•"/>
              <a:defRPr sz="2100" b="0" i="0" u="none" strike="noStrike" cap="none">
                <a:solidFill>
                  <a:srgbClr val="353535"/>
                </a:solidFill>
                <a:latin typeface="Red Hat Text"/>
                <a:ea typeface="Red Hat Text"/>
                <a:cs typeface="Red Hat Text"/>
                <a:sym typeface="Red Hat Text"/>
              </a:defRPr>
            </a:lvl2pPr>
            <a:lvl3pPr marL="1371600" marR="0" lvl="2" indent="-355600" algn="l" rtl="0">
              <a:lnSpc>
                <a:spcPct val="90000"/>
              </a:lnSpc>
              <a:spcBef>
                <a:spcPts val="500"/>
              </a:spcBef>
              <a:spcAft>
                <a:spcPts val="0"/>
              </a:spcAft>
              <a:buClr>
                <a:srgbClr val="353535"/>
              </a:buClr>
              <a:buSzPts val="2000"/>
              <a:buFont typeface="Arial"/>
              <a:buChar char="•"/>
              <a:defRPr sz="2000" b="0" i="0" u="none" strike="noStrike" cap="none">
                <a:solidFill>
                  <a:srgbClr val="353535"/>
                </a:solidFill>
                <a:latin typeface="Red Hat Text"/>
                <a:ea typeface="Red Hat Text"/>
                <a:cs typeface="Red Hat Text"/>
                <a:sym typeface="Red Hat Text"/>
              </a:defRPr>
            </a:lvl3pPr>
            <a:lvl4pPr marL="1828800" marR="0" lvl="3" indent="-342900" algn="l" rtl="0">
              <a:lnSpc>
                <a:spcPct val="90000"/>
              </a:lnSpc>
              <a:spcBef>
                <a:spcPts val="500"/>
              </a:spcBef>
              <a:spcAft>
                <a:spcPts val="0"/>
              </a:spcAft>
              <a:buClr>
                <a:srgbClr val="353535"/>
              </a:buClr>
              <a:buSzPts val="1800"/>
              <a:buFont typeface="Arial"/>
              <a:buChar char="•"/>
              <a:defRPr sz="1800" b="0" i="0" u="none" strike="noStrike" cap="none">
                <a:solidFill>
                  <a:srgbClr val="353535"/>
                </a:solidFill>
                <a:latin typeface="Red Hat Text"/>
                <a:ea typeface="Red Hat Text"/>
                <a:cs typeface="Red Hat Text"/>
                <a:sym typeface="Red Hat Text"/>
              </a:defRPr>
            </a:lvl4pPr>
            <a:lvl5pPr marL="2286000" marR="0" lvl="4" indent="-342900" algn="l" rtl="0">
              <a:lnSpc>
                <a:spcPct val="90000"/>
              </a:lnSpc>
              <a:spcBef>
                <a:spcPts val="500"/>
              </a:spcBef>
              <a:spcAft>
                <a:spcPts val="0"/>
              </a:spcAft>
              <a:buClr>
                <a:srgbClr val="353535"/>
              </a:buClr>
              <a:buSzPts val="1800"/>
              <a:buFont typeface="Arial"/>
              <a:buChar char="•"/>
              <a:defRPr sz="1800" b="0" i="0" u="none" strike="noStrike" cap="none">
                <a:solidFill>
                  <a:srgbClr val="353535"/>
                </a:solidFill>
                <a:latin typeface="Red Hat Text"/>
                <a:ea typeface="Red Hat Text"/>
                <a:cs typeface="Red Hat Text"/>
                <a:sym typeface="Red Hat Tex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0" y="6543580"/>
            <a:ext cx="1116106" cy="314420"/>
          </a:xfrm>
          <a:prstGeom prst="rect">
            <a:avLst/>
          </a:prstGeom>
          <a:solidFill>
            <a:schemeClr val="accent1"/>
          </a:solidFill>
          <a:ln>
            <a:noFill/>
          </a:ln>
        </p:spPr>
        <p:txBody>
          <a:bodyPr spcFirstLastPara="1" wrap="square" lIns="274300" tIns="45700" rIns="274300" bIns="45700" anchor="ctr" anchorCtr="0">
            <a:spAutoFit/>
          </a:bodyPr>
          <a:lstStyle>
            <a:lvl1pPr marR="0" lvl="0" algn="l" rtl="0">
              <a:spcBef>
                <a:spcPts val="0"/>
              </a:spcBef>
              <a:spcAft>
                <a:spcPts val="0"/>
              </a:spcAft>
              <a:buSzPts val="1400"/>
              <a:buNone/>
              <a:defRPr sz="1400" b="0" i="0" u="none" strike="noStrike" cap="none">
                <a:solidFill>
                  <a:schemeClr val="lt1"/>
                </a:solidFill>
                <a:latin typeface="Red Hat Text"/>
                <a:ea typeface="Red Hat Text"/>
                <a:cs typeface="Red Hat Text"/>
                <a:sym typeface="Red Hat Tex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p:nvPr/>
        </p:nvSpPr>
        <p:spPr>
          <a:xfrm>
            <a:off x="11647553" y="0"/>
            <a:ext cx="5706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UW–Madison crest logo in red"/>
          <p:cNvPicPr preferRelativeResize="0"/>
          <p:nvPr/>
        </p:nvPicPr>
        <p:blipFill rotWithShape="1">
          <a:blip r:embed="rId5">
            <a:alphaModFix/>
          </a:blip>
          <a:srcRect/>
          <a:stretch/>
        </p:blipFill>
        <p:spPr>
          <a:xfrm>
            <a:off x="11704812" y="222225"/>
            <a:ext cx="456122" cy="716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2">
          <p15:clr>
            <a:srgbClr val="F26B43"/>
          </p15:clr>
        </p15:guide>
        <p15:guide id="3" pos="7608">
          <p15:clr>
            <a:srgbClr val="F26B43"/>
          </p15:clr>
        </p15:guide>
        <p15:guide id="4" orient="horz" pos="4248">
          <p15:clr>
            <a:srgbClr val="F26B43"/>
          </p15:clr>
        </p15:guide>
        <p15:guide id="5" pos="288">
          <p15:clr>
            <a:srgbClr val="F26B43"/>
          </p15:clr>
        </p15:guide>
        <p15:guide id="6" orient="horz" pos="768">
          <p15:clr>
            <a:srgbClr val="F26B43"/>
          </p15:clr>
        </p15:guide>
        <p15:guide id="7" orient="horz" pos="960">
          <p15:clr>
            <a:srgbClr val="F26B43"/>
          </p15:clr>
        </p15:guide>
        <p15:guide id="8" orient="horz" pos="1152">
          <p15:clr>
            <a:srgbClr val="F26B43"/>
          </p15:clr>
        </p15:guide>
        <p15:guide id="9" orient="horz" pos="3888">
          <p15:clr>
            <a:srgbClr val="F26B43"/>
          </p15:clr>
        </p15:guide>
        <p15:guide id="10" pos="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57199" y="1818218"/>
            <a:ext cx="7530300" cy="1209900"/>
          </a:xfrm>
          <a:prstGeom prst="rect">
            <a:avLst/>
          </a:prstGeom>
          <a:noFill/>
          <a:ln>
            <a:noFill/>
          </a:ln>
        </p:spPr>
        <p:txBody>
          <a:bodyPr spcFirstLastPara="1" wrap="square" lIns="0" tIns="45700" rIns="182875" bIns="0" anchor="b" anchorCtr="0">
            <a:spAutoFit/>
          </a:bodyPr>
          <a:lstStyle/>
          <a:p>
            <a:pPr marL="0" lvl="0" indent="0" algn="l" rtl="0">
              <a:lnSpc>
                <a:spcPct val="90000"/>
              </a:lnSpc>
              <a:spcBef>
                <a:spcPts val="0"/>
              </a:spcBef>
              <a:spcAft>
                <a:spcPts val="0"/>
              </a:spcAft>
              <a:buClr>
                <a:schemeClr val="lt1"/>
              </a:buClr>
              <a:buSzPts val="4200"/>
              <a:buFont typeface="Red Hat Display"/>
              <a:buNone/>
            </a:pPr>
            <a:r>
              <a:rPr lang="en-US"/>
              <a:t>Body Fat Project of STAT628 Group 9</a:t>
            </a:r>
            <a:endParaRPr/>
          </a:p>
        </p:txBody>
      </p:sp>
      <p:sp>
        <p:nvSpPr>
          <p:cNvPr id="68" name="Google Shape;68;p13"/>
          <p:cNvSpPr txBox="1">
            <a:spLocks noGrp="1"/>
          </p:cNvSpPr>
          <p:nvPr>
            <p:ph type="body" idx="1"/>
          </p:nvPr>
        </p:nvSpPr>
        <p:spPr>
          <a:xfrm>
            <a:off x="457200" y="3479907"/>
            <a:ext cx="6159500" cy="410882"/>
          </a:xfrm>
          <a:prstGeom prst="rect">
            <a:avLst/>
          </a:prstGeom>
          <a:noFill/>
          <a:ln>
            <a:noFill/>
          </a:ln>
        </p:spPr>
        <p:txBody>
          <a:bodyPr spcFirstLastPara="1" wrap="square" lIns="0" tIns="45700" rIns="91425" bIns="45700" anchor="t" anchorCtr="0">
            <a:spAutoFit/>
          </a:bodyPr>
          <a:lstStyle/>
          <a:p>
            <a:pPr marL="0" lvl="0" indent="0" algn="l" rtl="0">
              <a:lnSpc>
                <a:spcPct val="90000"/>
              </a:lnSpc>
              <a:spcBef>
                <a:spcPts val="0"/>
              </a:spcBef>
              <a:spcAft>
                <a:spcPts val="0"/>
              </a:spcAft>
              <a:buClr>
                <a:srgbClr val="C7C7C7"/>
              </a:buClr>
              <a:buSzPts val="2300"/>
              <a:buNone/>
            </a:pPr>
            <a:r>
              <a:rPr lang="en-US"/>
              <a:t>Hengyu Yang, Leyan Sun, Tianle Qiu, Yi Ma</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dirty="0"/>
              <a:t>Describing the Final Model</a:t>
            </a:r>
            <a:endParaRPr dirty="0"/>
          </a:p>
        </p:txBody>
      </p:sp>
      <p:sp>
        <p:nvSpPr>
          <p:cNvPr id="148" name="Google Shape;148;p22"/>
          <p:cNvSpPr txBox="1"/>
          <p:nvPr/>
        </p:nvSpPr>
        <p:spPr>
          <a:xfrm>
            <a:off x="355235" y="1726641"/>
            <a:ext cx="10713865" cy="68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353535"/>
                </a:solidFill>
                <a:latin typeface="Red Hat Text"/>
                <a:ea typeface="Red Hat Text"/>
                <a:cs typeface="Red Hat Text"/>
                <a:sym typeface="Red Hat Text"/>
              </a:rPr>
              <a:t>BODYFAT = -6.94 + 0.676*ABDOMEN - 2.135*WRIST + 0.06*AGE</a:t>
            </a:r>
            <a:endParaRPr sz="2600" dirty="0">
              <a:solidFill>
                <a:srgbClr val="353535"/>
              </a:solidFill>
              <a:latin typeface="Red Hat Text"/>
              <a:ea typeface="Red Hat Text"/>
              <a:cs typeface="Red Hat Text"/>
              <a:sym typeface="Red Hat Text"/>
            </a:endParaRPr>
          </a:p>
        </p:txBody>
      </p:sp>
      <p:sp>
        <p:nvSpPr>
          <p:cNvPr id="149" name="Google Shape;149;p22"/>
          <p:cNvSpPr txBox="1"/>
          <p:nvPr/>
        </p:nvSpPr>
        <p:spPr>
          <a:xfrm>
            <a:off x="601650" y="2329600"/>
            <a:ext cx="10607700" cy="378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US" sz="2000" b="1" dirty="0"/>
              <a:t>Model Selection:</a:t>
            </a:r>
            <a:endParaRPr sz="2000" b="1" dirty="0"/>
          </a:p>
          <a:p>
            <a:pPr marL="457200" lvl="0" indent="-355600" algn="l" rtl="0">
              <a:lnSpc>
                <a:spcPct val="150000"/>
              </a:lnSpc>
              <a:spcBef>
                <a:spcPts val="1200"/>
              </a:spcBef>
              <a:spcAft>
                <a:spcPts val="0"/>
              </a:spcAft>
              <a:buSzPts val="2000"/>
              <a:buChar char="●"/>
            </a:pPr>
            <a:r>
              <a:rPr lang="en-US" sz="2000" dirty="0"/>
              <a:t>Chosen for its balance of statistical significance, simplicity, and predictive power.</a:t>
            </a:r>
            <a:endParaRPr sz="2000" dirty="0"/>
          </a:p>
          <a:p>
            <a:pPr marL="457200" lvl="0" indent="-355600" algn="l" rtl="0">
              <a:lnSpc>
                <a:spcPct val="150000"/>
              </a:lnSpc>
              <a:spcBef>
                <a:spcPts val="0"/>
              </a:spcBef>
              <a:spcAft>
                <a:spcPts val="0"/>
              </a:spcAft>
              <a:buSzPts val="2000"/>
              <a:buChar char="●"/>
            </a:pPr>
            <a:r>
              <a:rPr lang="en-US" sz="2000" dirty="0"/>
              <a:t>Key variables: </a:t>
            </a:r>
            <a:r>
              <a:rPr lang="en-US" sz="2000" b="1" dirty="0"/>
              <a:t>Abdomen</a:t>
            </a:r>
            <a:r>
              <a:rPr lang="en-US" sz="2000" dirty="0"/>
              <a:t> and </a:t>
            </a:r>
            <a:r>
              <a:rPr lang="en-US" sz="2000" b="1" dirty="0"/>
              <a:t>Wrist</a:t>
            </a:r>
            <a:r>
              <a:rPr lang="en-US" sz="2000" dirty="0"/>
              <a:t> (easy to measure), plus </a:t>
            </a:r>
            <a:r>
              <a:rPr lang="en-US" sz="2000" b="1" dirty="0"/>
              <a:t>Age</a:t>
            </a:r>
            <a:r>
              <a:rPr lang="en-US" sz="2000" dirty="0"/>
              <a:t> for improved accuracy.</a:t>
            </a:r>
            <a:endParaRPr sz="2000" dirty="0"/>
          </a:p>
          <a:p>
            <a:pPr marL="0" lvl="0" indent="0" algn="l" rtl="0">
              <a:lnSpc>
                <a:spcPct val="150000"/>
              </a:lnSpc>
              <a:spcBef>
                <a:spcPts val="1200"/>
              </a:spcBef>
              <a:spcAft>
                <a:spcPts val="0"/>
              </a:spcAft>
              <a:buNone/>
            </a:pPr>
            <a:r>
              <a:rPr lang="en-US" sz="2000" b="1" dirty="0"/>
              <a:t>Practical Application:</a:t>
            </a:r>
            <a:endParaRPr sz="2000" b="1" dirty="0"/>
          </a:p>
          <a:p>
            <a:pPr marL="457200" lvl="0" indent="-355600" algn="l" rtl="0">
              <a:lnSpc>
                <a:spcPct val="150000"/>
              </a:lnSpc>
              <a:spcBef>
                <a:spcPts val="1200"/>
              </a:spcBef>
              <a:spcAft>
                <a:spcPts val="0"/>
              </a:spcAft>
              <a:buSzPts val="2000"/>
              <a:buChar char="●"/>
            </a:pPr>
            <a:r>
              <a:rPr lang="en-US" sz="2000" b="1" dirty="0"/>
              <a:t>Abdomen:</a:t>
            </a:r>
            <a:r>
              <a:rPr lang="en-US" sz="2000" dirty="0"/>
              <a:t> A 1-unit increase = </a:t>
            </a:r>
            <a:r>
              <a:rPr lang="en-US" sz="2000" b="1" dirty="0"/>
              <a:t>+0.676%</a:t>
            </a:r>
            <a:r>
              <a:rPr lang="en-US" sz="2000" dirty="0"/>
              <a:t> body fat.</a:t>
            </a:r>
            <a:endParaRPr sz="2000" dirty="0"/>
          </a:p>
          <a:p>
            <a:pPr marL="457200" lvl="0" indent="-355600" algn="l" rtl="0">
              <a:lnSpc>
                <a:spcPct val="150000"/>
              </a:lnSpc>
              <a:spcBef>
                <a:spcPts val="0"/>
              </a:spcBef>
              <a:spcAft>
                <a:spcPts val="0"/>
              </a:spcAft>
              <a:buSzPts val="2000"/>
              <a:buChar char="●"/>
            </a:pPr>
            <a:r>
              <a:rPr lang="en-US" sz="2000" b="1" dirty="0"/>
              <a:t>Wrist:</a:t>
            </a:r>
            <a:r>
              <a:rPr lang="en-US" sz="2000" dirty="0"/>
              <a:t> A 1-unit increase = </a:t>
            </a:r>
            <a:r>
              <a:rPr lang="en-US" sz="2000" b="1" dirty="0"/>
              <a:t>-2.135%</a:t>
            </a:r>
            <a:r>
              <a:rPr lang="en-US" sz="2000" dirty="0"/>
              <a:t> body fat.</a:t>
            </a:r>
            <a:endParaRPr sz="2000" dirty="0"/>
          </a:p>
          <a:p>
            <a:pPr marL="457200" lvl="0" indent="-355600" algn="l" rtl="0">
              <a:lnSpc>
                <a:spcPct val="150000"/>
              </a:lnSpc>
              <a:spcBef>
                <a:spcPts val="0"/>
              </a:spcBef>
              <a:spcAft>
                <a:spcPts val="0"/>
              </a:spcAft>
              <a:buSzPts val="2000"/>
              <a:buChar char="●"/>
            </a:pPr>
            <a:r>
              <a:rPr lang="en-US" sz="2000" b="1" dirty="0"/>
              <a:t>Age:</a:t>
            </a:r>
            <a:r>
              <a:rPr lang="en-US" sz="2000" dirty="0"/>
              <a:t> Each year = </a:t>
            </a:r>
            <a:r>
              <a:rPr lang="en-US" sz="2000" b="1" dirty="0"/>
              <a:t>+0.060%</a:t>
            </a:r>
            <a:r>
              <a:rPr lang="en-US" sz="2000" dirty="0"/>
              <a:t> body fat.</a:t>
            </a:r>
            <a:endParaRPr sz="3500" dirty="0">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Statistical Description of Final Model</a:t>
            </a:r>
            <a:endParaRPr/>
          </a:p>
        </p:txBody>
      </p:sp>
      <p:sp>
        <p:nvSpPr>
          <p:cNvPr id="157" name="Google Shape;157;p23"/>
          <p:cNvSpPr txBox="1"/>
          <p:nvPr/>
        </p:nvSpPr>
        <p:spPr>
          <a:xfrm>
            <a:off x="430050" y="1617375"/>
            <a:ext cx="6124200" cy="45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2400" b="1"/>
              <a:t>Key Metrics:</a:t>
            </a:r>
            <a:endParaRPr sz="2400" b="1"/>
          </a:p>
          <a:p>
            <a:pPr marL="457200" lvl="0" indent="-381000" algn="l" rtl="0">
              <a:lnSpc>
                <a:spcPct val="115000"/>
              </a:lnSpc>
              <a:spcBef>
                <a:spcPts val="1200"/>
              </a:spcBef>
              <a:spcAft>
                <a:spcPts val="0"/>
              </a:spcAft>
              <a:buSzPts val="2400"/>
              <a:buChar char="●"/>
            </a:pPr>
            <a:r>
              <a:rPr lang="en-US" sz="2400"/>
              <a:t>R² = 0.730</a:t>
            </a:r>
            <a:endParaRPr sz="2400"/>
          </a:p>
          <a:p>
            <a:pPr marL="457200" lvl="0" indent="-381000" algn="l" rtl="0">
              <a:lnSpc>
                <a:spcPct val="115000"/>
              </a:lnSpc>
              <a:spcBef>
                <a:spcPts val="0"/>
              </a:spcBef>
              <a:spcAft>
                <a:spcPts val="0"/>
              </a:spcAft>
              <a:buSzPts val="2400"/>
              <a:buChar char="●"/>
            </a:pPr>
            <a:r>
              <a:rPr lang="en-US" sz="2400"/>
              <a:t>Adjusted R² = 0.727</a:t>
            </a:r>
            <a:endParaRPr sz="2400"/>
          </a:p>
          <a:p>
            <a:pPr marL="457200" lvl="0" indent="-381000" algn="l" rtl="0">
              <a:lnSpc>
                <a:spcPct val="115000"/>
              </a:lnSpc>
              <a:spcBef>
                <a:spcPts val="0"/>
              </a:spcBef>
              <a:spcAft>
                <a:spcPts val="0"/>
              </a:spcAft>
              <a:buSzPts val="2400"/>
              <a:buChar char="●"/>
            </a:pPr>
            <a:r>
              <a:rPr lang="en-US" sz="2400"/>
              <a:t>AIC = 1383.32</a:t>
            </a:r>
            <a:endParaRPr sz="2400"/>
          </a:p>
          <a:p>
            <a:pPr marL="457200" lvl="0" indent="-381000" algn="l" rtl="0">
              <a:lnSpc>
                <a:spcPct val="115000"/>
              </a:lnSpc>
              <a:spcBef>
                <a:spcPts val="0"/>
              </a:spcBef>
              <a:spcAft>
                <a:spcPts val="0"/>
              </a:spcAft>
              <a:buSzPts val="2400"/>
              <a:buChar char="●"/>
            </a:pPr>
            <a:r>
              <a:rPr lang="en-US" sz="2400"/>
              <a:t>RSE = 3.76</a:t>
            </a:r>
            <a:endParaRPr sz="2400"/>
          </a:p>
          <a:p>
            <a:pPr marL="0" lvl="0" indent="0" algn="l" rtl="0">
              <a:lnSpc>
                <a:spcPct val="115000"/>
              </a:lnSpc>
              <a:spcBef>
                <a:spcPts val="1200"/>
              </a:spcBef>
              <a:spcAft>
                <a:spcPts val="0"/>
              </a:spcAft>
              <a:buNone/>
            </a:pPr>
            <a:r>
              <a:rPr lang="en-US" sz="2400" b="1"/>
              <a:t>Significant Predictors:</a:t>
            </a:r>
            <a:endParaRPr sz="2400" b="1"/>
          </a:p>
          <a:p>
            <a:pPr marL="457200" lvl="0" indent="-381000" algn="l" rtl="0">
              <a:lnSpc>
                <a:spcPct val="115000"/>
              </a:lnSpc>
              <a:spcBef>
                <a:spcPts val="1200"/>
              </a:spcBef>
              <a:spcAft>
                <a:spcPts val="0"/>
              </a:spcAft>
              <a:buSzPts val="2400"/>
              <a:buChar char="●"/>
            </a:pPr>
            <a:r>
              <a:rPr lang="en-US" sz="2400"/>
              <a:t>ABDOMEN &amp; WRIST (p &lt; 0.001) </a:t>
            </a:r>
            <a:endParaRPr sz="2400"/>
          </a:p>
          <a:p>
            <a:pPr marL="457200" lvl="0" indent="-381000" algn="l" rtl="0">
              <a:lnSpc>
                <a:spcPct val="115000"/>
              </a:lnSpc>
              <a:spcBef>
                <a:spcPts val="0"/>
              </a:spcBef>
              <a:spcAft>
                <a:spcPts val="0"/>
              </a:spcAft>
              <a:buSzPts val="2400"/>
              <a:buChar char="●"/>
            </a:pPr>
            <a:r>
              <a:rPr lang="en-US" sz="2400"/>
              <a:t>AGE (p &lt; 0.01) 						</a:t>
            </a:r>
            <a:endParaRPr sz="3700">
              <a:solidFill>
                <a:srgbClr val="353535"/>
              </a:solidFill>
              <a:latin typeface="Red Hat Text"/>
              <a:ea typeface="Red Hat Text"/>
              <a:cs typeface="Red Hat Text"/>
              <a:sym typeface="Red Hat Text"/>
            </a:endParaRPr>
          </a:p>
        </p:txBody>
      </p:sp>
      <p:pic>
        <p:nvPicPr>
          <p:cNvPr id="158" name="Google Shape;158;p23"/>
          <p:cNvPicPr preferRelativeResize="0"/>
          <p:nvPr/>
        </p:nvPicPr>
        <p:blipFill>
          <a:blip r:embed="rId3">
            <a:alphaModFix/>
          </a:blip>
          <a:stretch>
            <a:fillRect/>
          </a:stretch>
        </p:blipFill>
        <p:spPr>
          <a:xfrm>
            <a:off x="5577101" y="1662550"/>
            <a:ext cx="5776701" cy="35329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Model Diagnostics</a:t>
            </a:r>
            <a:endParaRPr/>
          </a:p>
        </p:txBody>
      </p:sp>
      <p:pic>
        <p:nvPicPr>
          <p:cNvPr id="166" name="Google Shape;166;p24"/>
          <p:cNvPicPr preferRelativeResize="0"/>
          <p:nvPr/>
        </p:nvPicPr>
        <p:blipFill>
          <a:blip r:embed="rId3">
            <a:alphaModFix/>
          </a:blip>
          <a:stretch>
            <a:fillRect/>
          </a:stretch>
        </p:blipFill>
        <p:spPr>
          <a:xfrm>
            <a:off x="0" y="2109725"/>
            <a:ext cx="5598824" cy="3459282"/>
          </a:xfrm>
          <a:prstGeom prst="rect">
            <a:avLst/>
          </a:prstGeom>
          <a:noFill/>
          <a:ln>
            <a:noFill/>
          </a:ln>
        </p:spPr>
      </p:pic>
      <p:pic>
        <p:nvPicPr>
          <p:cNvPr id="167" name="Google Shape;167;p24"/>
          <p:cNvPicPr preferRelativeResize="0"/>
          <p:nvPr/>
        </p:nvPicPr>
        <p:blipFill>
          <a:blip r:embed="rId4">
            <a:alphaModFix/>
          </a:blip>
          <a:stretch>
            <a:fillRect/>
          </a:stretch>
        </p:blipFill>
        <p:spPr>
          <a:xfrm>
            <a:off x="5818925" y="2109725"/>
            <a:ext cx="5598824" cy="3459276"/>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Strengths and Weaknesses</a:t>
            </a:r>
            <a:endParaRPr/>
          </a:p>
        </p:txBody>
      </p:sp>
      <p:sp>
        <p:nvSpPr>
          <p:cNvPr id="175" name="Google Shape;175;p25"/>
          <p:cNvSpPr txBox="1"/>
          <p:nvPr/>
        </p:nvSpPr>
        <p:spPr>
          <a:xfrm>
            <a:off x="568150" y="1677725"/>
            <a:ext cx="10507500" cy="467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600" b="1">
                <a:solidFill>
                  <a:srgbClr val="353535"/>
                </a:solidFill>
                <a:latin typeface="Red Hat Text"/>
                <a:ea typeface="Red Hat Text"/>
                <a:cs typeface="Red Hat Text"/>
                <a:sym typeface="Red Hat Text"/>
              </a:rPr>
              <a:t>Strengths:</a:t>
            </a:r>
            <a:endParaRPr sz="2600" b="1">
              <a:solidFill>
                <a:srgbClr val="353535"/>
              </a:solidFill>
              <a:latin typeface="Red Hat Text"/>
              <a:ea typeface="Red Hat Text"/>
              <a:cs typeface="Red Hat Text"/>
              <a:sym typeface="Red Hat Text"/>
            </a:endParaRPr>
          </a:p>
          <a:p>
            <a:pPr marL="457200" lvl="0" indent="-393700" algn="l" rtl="0">
              <a:lnSpc>
                <a:spcPct val="115000"/>
              </a:lnSpc>
              <a:spcBef>
                <a:spcPts val="0"/>
              </a:spcBef>
              <a:spcAft>
                <a:spcPts val="0"/>
              </a:spcAft>
              <a:buClr>
                <a:srgbClr val="353535"/>
              </a:buClr>
              <a:buSzPts val="2600"/>
              <a:buFont typeface="Red Hat Text"/>
              <a:buChar char="●"/>
            </a:pPr>
            <a:r>
              <a:rPr lang="en-US" sz="2600">
                <a:solidFill>
                  <a:srgbClr val="353535"/>
                </a:solidFill>
                <a:latin typeface="Red Hat Text"/>
                <a:ea typeface="Red Hat Text"/>
                <a:cs typeface="Red Hat Text"/>
                <a:sym typeface="Red Hat Text"/>
              </a:rPr>
              <a:t>Simple and easy to interpret with just three key variables.</a:t>
            </a:r>
            <a:endParaRPr sz="2600">
              <a:solidFill>
                <a:srgbClr val="353535"/>
              </a:solidFill>
              <a:latin typeface="Red Hat Text"/>
              <a:ea typeface="Red Hat Text"/>
              <a:cs typeface="Red Hat Text"/>
              <a:sym typeface="Red Hat Text"/>
            </a:endParaRPr>
          </a:p>
          <a:p>
            <a:pPr marL="457200" lvl="0" indent="-393700" algn="l" rtl="0">
              <a:lnSpc>
                <a:spcPct val="115000"/>
              </a:lnSpc>
              <a:spcBef>
                <a:spcPts val="0"/>
              </a:spcBef>
              <a:spcAft>
                <a:spcPts val="0"/>
              </a:spcAft>
              <a:buClr>
                <a:srgbClr val="353535"/>
              </a:buClr>
              <a:buSzPts val="2600"/>
              <a:buFont typeface="Red Hat Text"/>
              <a:buChar char="●"/>
            </a:pPr>
            <a:r>
              <a:rPr lang="en-US" sz="2600">
                <a:solidFill>
                  <a:srgbClr val="353535"/>
                </a:solidFill>
                <a:latin typeface="Red Hat Text"/>
                <a:ea typeface="Red Hat Text"/>
                <a:cs typeface="Red Hat Text"/>
                <a:sym typeface="Red Hat Text"/>
              </a:rPr>
              <a:t>Practical for real-world use.</a:t>
            </a:r>
            <a:endParaRPr sz="2600">
              <a:solidFill>
                <a:srgbClr val="353535"/>
              </a:solidFill>
              <a:latin typeface="Red Hat Text"/>
              <a:ea typeface="Red Hat Text"/>
              <a:cs typeface="Red Hat Text"/>
              <a:sym typeface="Red Hat Text"/>
            </a:endParaRPr>
          </a:p>
          <a:p>
            <a:pPr marL="457200" lvl="0" indent="-393700" algn="l" rtl="0">
              <a:lnSpc>
                <a:spcPct val="115000"/>
              </a:lnSpc>
              <a:spcBef>
                <a:spcPts val="0"/>
              </a:spcBef>
              <a:spcAft>
                <a:spcPts val="0"/>
              </a:spcAft>
              <a:buClr>
                <a:srgbClr val="353535"/>
              </a:buClr>
              <a:buSzPts val="2600"/>
              <a:buFont typeface="Red Hat Text"/>
              <a:buChar char="●"/>
            </a:pPr>
            <a:r>
              <a:rPr lang="en-US" sz="2600">
                <a:solidFill>
                  <a:srgbClr val="353535"/>
                </a:solidFill>
                <a:latin typeface="Red Hat Text"/>
                <a:ea typeface="Red Hat Text"/>
                <a:cs typeface="Red Hat Text"/>
                <a:sym typeface="Red Hat Text"/>
              </a:rPr>
              <a:t>Good balance between simplicity and predictive power.</a:t>
            </a:r>
            <a:endParaRPr sz="2600">
              <a:solidFill>
                <a:srgbClr val="353535"/>
              </a:solidFill>
              <a:latin typeface="Red Hat Text"/>
              <a:ea typeface="Red Hat Text"/>
              <a:cs typeface="Red Hat Text"/>
              <a:sym typeface="Red Hat Text"/>
            </a:endParaRPr>
          </a:p>
          <a:p>
            <a:pPr marL="457200" lvl="0" indent="0" algn="l" rtl="0">
              <a:lnSpc>
                <a:spcPct val="115000"/>
              </a:lnSpc>
              <a:spcBef>
                <a:spcPts val="0"/>
              </a:spcBef>
              <a:spcAft>
                <a:spcPts val="0"/>
              </a:spcAft>
              <a:buNone/>
            </a:pPr>
            <a:endParaRPr sz="2600" b="1">
              <a:solidFill>
                <a:srgbClr val="353535"/>
              </a:solidFill>
              <a:latin typeface="Red Hat Text"/>
              <a:ea typeface="Red Hat Text"/>
              <a:cs typeface="Red Hat Text"/>
              <a:sym typeface="Red Hat Text"/>
            </a:endParaRPr>
          </a:p>
          <a:p>
            <a:pPr marL="0" lvl="0" indent="0" algn="l" rtl="0">
              <a:lnSpc>
                <a:spcPct val="115000"/>
              </a:lnSpc>
              <a:spcBef>
                <a:spcPts val="0"/>
              </a:spcBef>
              <a:spcAft>
                <a:spcPts val="0"/>
              </a:spcAft>
              <a:buNone/>
            </a:pPr>
            <a:r>
              <a:rPr lang="en-US" sz="2600" b="1">
                <a:solidFill>
                  <a:srgbClr val="353535"/>
                </a:solidFill>
                <a:latin typeface="Red Hat Text"/>
                <a:ea typeface="Red Hat Text"/>
                <a:cs typeface="Red Hat Text"/>
                <a:sym typeface="Red Hat Text"/>
              </a:rPr>
              <a:t>Weaknesses:</a:t>
            </a:r>
            <a:r>
              <a:rPr lang="en-US" sz="2600">
                <a:solidFill>
                  <a:srgbClr val="353535"/>
                </a:solidFill>
                <a:latin typeface="Red Hat Text"/>
                <a:ea typeface="Red Hat Text"/>
                <a:cs typeface="Red Hat Text"/>
                <a:sym typeface="Red Hat Text"/>
              </a:rPr>
              <a:t> </a:t>
            </a:r>
            <a:endParaRPr sz="2600">
              <a:solidFill>
                <a:srgbClr val="353535"/>
              </a:solidFill>
              <a:latin typeface="Red Hat Text"/>
              <a:ea typeface="Red Hat Text"/>
              <a:cs typeface="Red Hat Text"/>
              <a:sym typeface="Red Hat Text"/>
            </a:endParaRPr>
          </a:p>
          <a:p>
            <a:pPr marL="457200" lvl="0" indent="-393700" algn="l" rtl="0">
              <a:lnSpc>
                <a:spcPct val="115000"/>
              </a:lnSpc>
              <a:spcBef>
                <a:spcPts val="1200"/>
              </a:spcBef>
              <a:spcAft>
                <a:spcPts val="0"/>
              </a:spcAft>
              <a:buClr>
                <a:srgbClr val="353535"/>
              </a:buClr>
              <a:buSzPts val="2600"/>
              <a:buFont typeface="Red Hat Text"/>
              <a:buChar char="●"/>
            </a:pPr>
            <a:r>
              <a:rPr lang="en-US" sz="2600">
                <a:solidFill>
                  <a:srgbClr val="353535"/>
                </a:solidFill>
                <a:latin typeface="Red Hat Text"/>
                <a:ea typeface="Red Hat Text"/>
                <a:cs typeface="Red Hat Text"/>
                <a:sym typeface="Red Hat Text"/>
              </a:rPr>
              <a:t>May miss complex relationships, potentially underfitting.</a:t>
            </a:r>
            <a:endParaRPr sz="2600">
              <a:solidFill>
                <a:srgbClr val="353535"/>
              </a:solidFill>
              <a:latin typeface="Red Hat Text"/>
              <a:ea typeface="Red Hat Text"/>
              <a:cs typeface="Red Hat Text"/>
              <a:sym typeface="Red Hat Text"/>
            </a:endParaRPr>
          </a:p>
          <a:p>
            <a:pPr marL="457200" lvl="0" indent="-393700" algn="l" rtl="0">
              <a:lnSpc>
                <a:spcPct val="115000"/>
              </a:lnSpc>
              <a:spcBef>
                <a:spcPts val="0"/>
              </a:spcBef>
              <a:spcAft>
                <a:spcPts val="0"/>
              </a:spcAft>
              <a:buClr>
                <a:srgbClr val="353535"/>
              </a:buClr>
              <a:buSzPts val="2600"/>
              <a:buFont typeface="Red Hat Text"/>
              <a:buChar char="●"/>
            </a:pPr>
            <a:r>
              <a:rPr lang="en-US" sz="2600">
                <a:solidFill>
                  <a:srgbClr val="353535"/>
                </a:solidFill>
                <a:latin typeface="Red Hat Text"/>
                <a:ea typeface="Red Hat Text"/>
                <a:cs typeface="Red Hat Text"/>
                <a:sym typeface="Red Hat Text"/>
              </a:rPr>
              <a:t>Could improve by adding non-linear terms for better accuracy.</a:t>
            </a:r>
            <a:endParaRPr sz="2600">
              <a:solidFill>
                <a:srgbClr val="353535"/>
              </a:solidFill>
              <a:latin typeface="Red Hat Text"/>
              <a:ea typeface="Red Hat Text"/>
              <a:cs typeface="Red Hat Text"/>
              <a:sym typeface="Red Hat Text"/>
            </a:endParaRPr>
          </a:p>
          <a:p>
            <a:pPr marL="457200" lvl="0" indent="0" algn="l" rtl="0">
              <a:lnSpc>
                <a:spcPct val="115000"/>
              </a:lnSpc>
              <a:spcBef>
                <a:spcPts val="1200"/>
              </a:spcBef>
              <a:spcAft>
                <a:spcPts val="0"/>
              </a:spcAft>
              <a:buNone/>
            </a:pPr>
            <a:endParaRPr sz="2600">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0" y="-223331"/>
            <a:ext cx="10896600" cy="213392"/>
          </a:xfrm>
          <a:prstGeom prst="rect">
            <a:avLst/>
          </a:prstGeom>
          <a:noFill/>
          <a:ln>
            <a:noFill/>
          </a:ln>
        </p:spPr>
        <p:txBody>
          <a:bodyPr spcFirstLastPara="1" wrap="square" lIns="0" tIns="45700" rIns="91425" bIns="0" anchor="b" anchorCtr="0">
            <a:spAutoFit/>
          </a:bodyPr>
          <a:lstStyle/>
          <a:p>
            <a:pPr marL="0" lvl="0" indent="0" algn="l" rtl="0">
              <a:lnSpc>
                <a:spcPct val="90000"/>
              </a:lnSpc>
              <a:spcBef>
                <a:spcPts val="0"/>
              </a:spcBef>
              <a:spcAft>
                <a:spcPts val="0"/>
              </a:spcAft>
              <a:buClr>
                <a:srgbClr val="353535"/>
              </a:buClr>
              <a:buSzPts val="1200"/>
              <a:buFont typeface="Red Hat Display"/>
              <a:buNone/>
            </a:pPr>
            <a:endParaRPr/>
          </a:p>
        </p:txBody>
      </p:sp>
      <p:sp>
        <p:nvSpPr>
          <p:cNvPr id="182" name="Google Shape;182;p26"/>
          <p:cNvSpPr txBox="1"/>
          <p:nvPr/>
        </p:nvSpPr>
        <p:spPr>
          <a:xfrm>
            <a:off x="4818580" y="1726059"/>
            <a:ext cx="675012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lt1"/>
                </a:solidFill>
                <a:latin typeface="Calibri"/>
                <a:ea typeface="Calibri"/>
                <a:cs typeface="Calibri"/>
                <a:sym typeface="Calibri"/>
              </a:rPr>
              <a:t>Thanks!</a:t>
            </a:r>
            <a:endParaRPr sz="60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49734"/>
            <a:ext cx="10896600" cy="517200"/>
          </a:xfrm>
          <a:prstGeom prst="rect">
            <a:avLst/>
          </a:prstGeom>
          <a:noFill/>
          <a:ln>
            <a:noFill/>
          </a:ln>
        </p:spPr>
        <p:txBody>
          <a:bodyPr spcFirstLastPara="1" wrap="square" lIns="0" tIns="45700" rIns="91425" bIns="0" anchor="b" anchorCtr="0">
            <a:spAutoFit/>
          </a:bodyPr>
          <a:lstStyle/>
          <a:p>
            <a:pPr marL="0" lvl="0" indent="0" algn="l" rtl="0">
              <a:lnSpc>
                <a:spcPct val="90000"/>
              </a:lnSpc>
              <a:spcBef>
                <a:spcPts val="0"/>
              </a:spcBef>
              <a:spcAft>
                <a:spcPts val="0"/>
              </a:spcAft>
              <a:buClr>
                <a:srgbClr val="353535"/>
              </a:buClr>
              <a:buSzPts val="3400"/>
              <a:buFont typeface="Red Hat Text"/>
              <a:buNone/>
            </a:pPr>
            <a:r>
              <a:rPr lang="en-US"/>
              <a:t>Introduction and Background</a:t>
            </a:r>
            <a:endParaRPr/>
          </a:p>
        </p:txBody>
      </p:sp>
      <p:sp>
        <p:nvSpPr>
          <p:cNvPr id="75" name="Google Shape;75;p14"/>
          <p:cNvSpPr txBox="1">
            <a:spLocks noGrp="1"/>
          </p:cNvSpPr>
          <p:nvPr>
            <p:ph type="body" idx="1"/>
          </p:nvPr>
        </p:nvSpPr>
        <p:spPr>
          <a:xfrm>
            <a:off x="457200" y="1757200"/>
            <a:ext cx="6198900" cy="3963600"/>
          </a:xfrm>
          <a:prstGeom prst="rect">
            <a:avLst/>
          </a:prstGeom>
          <a:noFill/>
          <a:ln>
            <a:noFill/>
          </a:ln>
        </p:spPr>
        <p:txBody>
          <a:bodyPr spcFirstLastPara="1" wrap="square" lIns="0" tIns="45700" rIns="91425" bIns="45700" anchor="t" anchorCtr="0">
            <a:spAutoFit/>
          </a:bodyPr>
          <a:lstStyle/>
          <a:p>
            <a:pPr marL="228600" lvl="0" indent="-114300" algn="l" rtl="0">
              <a:lnSpc>
                <a:spcPct val="150000"/>
              </a:lnSpc>
              <a:spcBef>
                <a:spcPts val="0"/>
              </a:spcBef>
              <a:spcAft>
                <a:spcPts val="0"/>
              </a:spcAft>
              <a:buNone/>
            </a:pPr>
            <a:r>
              <a:rPr lang="en-US" sz="2100" b="1">
                <a:solidFill>
                  <a:srgbClr val="000000"/>
                </a:solidFill>
                <a:latin typeface="Arial"/>
                <a:ea typeface="Arial"/>
                <a:cs typeface="Arial"/>
                <a:sym typeface="Arial"/>
              </a:rPr>
              <a:t>Goal:</a:t>
            </a:r>
            <a:r>
              <a:rPr lang="en-US" sz="2100">
                <a:solidFill>
                  <a:srgbClr val="000000"/>
                </a:solidFill>
                <a:latin typeface="Arial"/>
                <a:ea typeface="Arial"/>
                <a:cs typeface="Arial"/>
                <a:sym typeface="Arial"/>
              </a:rPr>
              <a:t> Develop a simple, accurate model to estimate body fat using common clinical measurements.</a:t>
            </a:r>
            <a:endParaRPr sz="2100">
              <a:solidFill>
                <a:srgbClr val="000000"/>
              </a:solidFill>
              <a:latin typeface="Arial"/>
              <a:ea typeface="Arial"/>
              <a:cs typeface="Arial"/>
              <a:sym typeface="Arial"/>
            </a:endParaRPr>
          </a:p>
          <a:p>
            <a:pPr marL="228600" lvl="0" indent="-114300" algn="l" rtl="0">
              <a:lnSpc>
                <a:spcPct val="150000"/>
              </a:lnSpc>
              <a:spcBef>
                <a:spcPts val="0"/>
              </a:spcBef>
              <a:spcAft>
                <a:spcPts val="0"/>
              </a:spcAft>
              <a:buNone/>
            </a:pPr>
            <a:r>
              <a:rPr lang="en-US" sz="2100" b="1">
                <a:solidFill>
                  <a:srgbClr val="000000"/>
                </a:solidFill>
                <a:latin typeface="Arial"/>
                <a:ea typeface="Arial"/>
                <a:cs typeface="Arial"/>
                <a:sym typeface="Arial"/>
              </a:rPr>
              <a:t>Outcome:</a:t>
            </a:r>
            <a:r>
              <a:rPr lang="en-US" sz="2100">
                <a:solidFill>
                  <a:srgbClr val="000000"/>
                </a:solidFill>
                <a:latin typeface="Arial"/>
                <a:ea typeface="Arial"/>
                <a:cs typeface="Arial"/>
                <a:sym typeface="Arial"/>
              </a:rPr>
              <a:t> Create an easy "rule of thumb" for quick estimation by health practitioners.</a:t>
            </a:r>
            <a:endParaRPr sz="2100">
              <a:solidFill>
                <a:srgbClr val="000000"/>
              </a:solidFill>
              <a:latin typeface="Arial"/>
              <a:ea typeface="Arial"/>
              <a:cs typeface="Arial"/>
              <a:sym typeface="Arial"/>
            </a:endParaRPr>
          </a:p>
          <a:p>
            <a:pPr marL="228600" lvl="0" indent="-114300" algn="l" rtl="0">
              <a:lnSpc>
                <a:spcPct val="150000"/>
              </a:lnSpc>
              <a:spcBef>
                <a:spcPts val="0"/>
              </a:spcBef>
              <a:spcAft>
                <a:spcPts val="0"/>
              </a:spcAft>
              <a:buNone/>
            </a:pPr>
            <a:r>
              <a:rPr lang="en-US" sz="2100" b="1">
                <a:solidFill>
                  <a:srgbClr val="000000"/>
                </a:solidFill>
                <a:latin typeface="Arial"/>
                <a:ea typeface="Arial"/>
                <a:cs typeface="Arial"/>
                <a:sym typeface="Arial"/>
              </a:rPr>
              <a:t>Dataset:</a:t>
            </a:r>
            <a:endParaRPr sz="2100" b="1">
              <a:solidFill>
                <a:srgbClr val="000000"/>
              </a:solidFill>
              <a:latin typeface="Arial"/>
              <a:ea typeface="Arial"/>
              <a:cs typeface="Arial"/>
              <a:sym typeface="Arial"/>
            </a:endParaRPr>
          </a:p>
          <a:p>
            <a:pPr marL="457200" lvl="0" indent="-361950" algn="l" rtl="0">
              <a:lnSpc>
                <a:spcPct val="150000"/>
              </a:lnSpc>
              <a:spcBef>
                <a:spcPts val="1200"/>
              </a:spcBef>
              <a:spcAft>
                <a:spcPts val="0"/>
              </a:spcAft>
              <a:buClr>
                <a:srgbClr val="000000"/>
              </a:buClr>
              <a:buSzPts val="2100"/>
              <a:buChar char="●"/>
            </a:pPr>
            <a:r>
              <a:rPr lang="en-US" sz="2100">
                <a:solidFill>
                  <a:srgbClr val="000000"/>
                </a:solidFill>
                <a:latin typeface="Arial"/>
                <a:ea typeface="Arial"/>
                <a:cs typeface="Arial"/>
                <a:sym typeface="Arial"/>
              </a:rPr>
              <a:t>252 male individuals</a:t>
            </a:r>
            <a:endParaRPr sz="2100">
              <a:solidFill>
                <a:srgbClr val="000000"/>
              </a:solidFill>
              <a:latin typeface="Arial"/>
              <a:ea typeface="Arial"/>
              <a:cs typeface="Arial"/>
              <a:sym typeface="Arial"/>
            </a:endParaRPr>
          </a:p>
          <a:p>
            <a:pPr marL="457200" lvl="0" indent="-361950" algn="l" rtl="0">
              <a:lnSpc>
                <a:spcPct val="150000"/>
              </a:lnSpc>
              <a:spcBef>
                <a:spcPts val="0"/>
              </a:spcBef>
              <a:spcAft>
                <a:spcPts val="0"/>
              </a:spcAft>
              <a:buClr>
                <a:srgbClr val="000000"/>
              </a:buClr>
              <a:buSzPts val="2100"/>
              <a:buChar char="●"/>
            </a:pPr>
            <a:r>
              <a:rPr lang="en-US" sz="2100">
                <a:solidFill>
                  <a:srgbClr val="000000"/>
                </a:solidFill>
                <a:latin typeface="Arial"/>
                <a:ea typeface="Arial"/>
                <a:cs typeface="Arial"/>
                <a:sym typeface="Arial"/>
              </a:rPr>
              <a:t>17 variables related to body circumference</a:t>
            </a:r>
            <a:endParaRPr sz="3300"/>
          </a:p>
        </p:txBody>
      </p:sp>
      <p:sp>
        <p:nvSpPr>
          <p:cNvPr id="77" name="Google Shape;77;p14"/>
          <p:cNvSpPr txBox="1"/>
          <p:nvPr/>
        </p:nvSpPr>
        <p:spPr>
          <a:xfrm>
            <a:off x="1107452" y="5462901"/>
            <a:ext cx="9596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8" name="Google Shape;78;p14"/>
          <p:cNvPicPr preferRelativeResize="0"/>
          <p:nvPr/>
        </p:nvPicPr>
        <p:blipFill>
          <a:blip r:embed="rId3">
            <a:alphaModFix/>
          </a:blip>
          <a:stretch>
            <a:fillRect/>
          </a:stretch>
        </p:blipFill>
        <p:spPr>
          <a:xfrm>
            <a:off x="6424250" y="1371600"/>
            <a:ext cx="4800600" cy="48006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57200" y="549734"/>
            <a:ext cx="10896600" cy="517200"/>
          </a:xfrm>
          <a:prstGeom prst="rect">
            <a:avLst/>
          </a:prstGeom>
          <a:noFill/>
          <a:ln>
            <a:noFill/>
          </a:ln>
        </p:spPr>
        <p:txBody>
          <a:bodyPr spcFirstLastPara="1" wrap="square" lIns="0" tIns="45700" rIns="91425" bIns="0" anchor="b" anchorCtr="0">
            <a:spAutoFit/>
          </a:bodyPr>
          <a:lstStyle/>
          <a:p>
            <a:pPr marL="0" lvl="0" indent="0" algn="l" rtl="0">
              <a:lnSpc>
                <a:spcPct val="90000"/>
              </a:lnSpc>
              <a:spcBef>
                <a:spcPts val="0"/>
              </a:spcBef>
              <a:spcAft>
                <a:spcPts val="0"/>
              </a:spcAft>
              <a:buClr>
                <a:srgbClr val="353535"/>
              </a:buClr>
              <a:buSzPts val="3400"/>
              <a:buFont typeface="Red Hat Text"/>
              <a:buNone/>
            </a:pPr>
            <a:r>
              <a:rPr lang="en-US"/>
              <a:t>Data Cleaning</a:t>
            </a:r>
            <a:endParaRPr/>
          </a:p>
        </p:txBody>
      </p:sp>
      <p:sp>
        <p:nvSpPr>
          <p:cNvPr id="85" name="Google Shape;85;p15"/>
          <p:cNvSpPr txBox="1"/>
          <p:nvPr/>
        </p:nvSpPr>
        <p:spPr>
          <a:xfrm>
            <a:off x="703800" y="1389475"/>
            <a:ext cx="9882000" cy="1693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We performed exploratory data analysis on the BodyFat dataset using summary(BodyFat) in R, identified 3 suspect variables from 17, and used box plots for a more intuitive analysis of these variables.</a:t>
            </a:r>
            <a:endParaRPr sz="2600">
              <a:solidFill>
                <a:schemeClr val="dk1"/>
              </a:solidFill>
              <a:latin typeface="Calibri"/>
              <a:ea typeface="Calibri"/>
              <a:cs typeface="Calibri"/>
              <a:sym typeface="Calibri"/>
            </a:endParaRPr>
          </a:p>
          <a:p>
            <a:pPr marL="0" marR="0" lvl="0" indent="0" algn="l" rtl="0">
              <a:spcBef>
                <a:spcPts val="0"/>
              </a:spcBef>
              <a:spcAft>
                <a:spcPts val="0"/>
              </a:spcAft>
              <a:buNone/>
            </a:pPr>
            <a:endParaRPr sz="2600">
              <a:solidFill>
                <a:schemeClr val="dk1"/>
              </a:solidFill>
              <a:latin typeface="Calibri"/>
              <a:ea typeface="Calibri"/>
              <a:cs typeface="Calibri"/>
              <a:sym typeface="Calibri"/>
            </a:endParaRPr>
          </a:p>
        </p:txBody>
      </p:sp>
      <p:pic>
        <p:nvPicPr>
          <p:cNvPr id="86" name="Google Shape;86;p15"/>
          <p:cNvPicPr preferRelativeResize="0"/>
          <p:nvPr/>
        </p:nvPicPr>
        <p:blipFill>
          <a:blip r:embed="rId3">
            <a:alphaModFix/>
          </a:blip>
          <a:stretch>
            <a:fillRect/>
          </a:stretch>
        </p:blipFill>
        <p:spPr>
          <a:xfrm>
            <a:off x="457200" y="2894200"/>
            <a:ext cx="5877402" cy="3639849"/>
          </a:xfrm>
          <a:prstGeom prst="rect">
            <a:avLst/>
          </a:prstGeom>
          <a:noFill/>
          <a:ln>
            <a:noFill/>
          </a:ln>
        </p:spPr>
      </p:pic>
      <p:sp>
        <p:nvSpPr>
          <p:cNvPr id="87" name="Google Shape;87;p15"/>
          <p:cNvSpPr txBox="1"/>
          <p:nvPr/>
        </p:nvSpPr>
        <p:spPr>
          <a:xfrm>
            <a:off x="6584400" y="2917575"/>
            <a:ext cx="4769400" cy="35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rgbClr val="353535"/>
                </a:solidFill>
                <a:latin typeface="Red Hat Text"/>
                <a:ea typeface="Red Hat Text"/>
                <a:cs typeface="Red Hat Text"/>
                <a:sym typeface="Red Hat Text"/>
              </a:rPr>
              <a:t>Remove BMI outliers by excluding observations with BMI &gt; 40. </a:t>
            </a:r>
            <a:endParaRPr sz="2200">
              <a:solidFill>
                <a:srgbClr val="353535"/>
              </a:solidFill>
              <a:latin typeface="Red Hat Text"/>
              <a:ea typeface="Red Hat Text"/>
              <a:cs typeface="Red Hat Text"/>
              <a:sym typeface="Red Hat Text"/>
            </a:endParaRPr>
          </a:p>
          <a:p>
            <a:pPr marL="0" lvl="0" indent="0" algn="l" rtl="0">
              <a:spcBef>
                <a:spcPts val="0"/>
              </a:spcBef>
              <a:spcAft>
                <a:spcPts val="0"/>
              </a:spcAft>
              <a:buNone/>
            </a:pPr>
            <a:endParaRPr sz="2200">
              <a:solidFill>
                <a:srgbClr val="353535"/>
              </a:solidFill>
              <a:latin typeface="Red Hat Text"/>
              <a:ea typeface="Red Hat Text"/>
              <a:cs typeface="Red Hat Text"/>
              <a:sym typeface="Red Hat Text"/>
            </a:endParaRPr>
          </a:p>
          <a:p>
            <a:pPr marL="0" lvl="0" indent="0" algn="l" rtl="0">
              <a:spcBef>
                <a:spcPts val="0"/>
              </a:spcBef>
              <a:spcAft>
                <a:spcPts val="0"/>
              </a:spcAft>
              <a:buNone/>
            </a:pPr>
            <a:r>
              <a:rPr lang="en-US" sz="2200">
                <a:solidFill>
                  <a:srgbClr val="353535"/>
                </a:solidFill>
                <a:latin typeface="Red Hat Text"/>
                <a:ea typeface="Red Hat Text"/>
                <a:cs typeface="Red Hat Text"/>
                <a:sym typeface="Red Hat Text"/>
              </a:rPr>
              <a:t>Then, we update the height for IDNO 42 by BMI=weight/height^2 due to an extremely low value. </a:t>
            </a:r>
            <a:endParaRPr sz="2200">
              <a:solidFill>
                <a:srgbClr val="353535"/>
              </a:solidFill>
              <a:latin typeface="Red Hat Text"/>
              <a:ea typeface="Red Hat Text"/>
              <a:cs typeface="Red Hat Text"/>
              <a:sym typeface="Red Hat Text"/>
            </a:endParaRPr>
          </a:p>
          <a:p>
            <a:pPr marL="0" lvl="0" indent="0" algn="l" rtl="0">
              <a:spcBef>
                <a:spcPts val="0"/>
              </a:spcBef>
              <a:spcAft>
                <a:spcPts val="0"/>
              </a:spcAft>
              <a:buNone/>
            </a:pPr>
            <a:endParaRPr sz="2200">
              <a:solidFill>
                <a:srgbClr val="353535"/>
              </a:solidFill>
              <a:latin typeface="Red Hat Text"/>
              <a:ea typeface="Red Hat Text"/>
              <a:cs typeface="Red Hat Text"/>
              <a:sym typeface="Red Hat Text"/>
            </a:endParaRPr>
          </a:p>
          <a:p>
            <a:pPr marL="0" lvl="0" indent="0" algn="l" rtl="0">
              <a:spcBef>
                <a:spcPts val="0"/>
              </a:spcBef>
              <a:spcAft>
                <a:spcPts val="0"/>
              </a:spcAft>
              <a:buNone/>
            </a:pPr>
            <a:r>
              <a:rPr lang="en-US" sz="2200">
                <a:solidFill>
                  <a:srgbClr val="353535"/>
                </a:solidFill>
                <a:latin typeface="Red Hat Text"/>
                <a:ea typeface="Red Hat Text"/>
                <a:cs typeface="Red Hat Text"/>
                <a:sym typeface="Red Hat Text"/>
              </a:rPr>
              <a:t>Finally, we apply a linear regression model trained on data with body fat ≥ 7% for those body fat &lt; 7%.</a:t>
            </a:r>
            <a:endParaRPr sz="2200">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57200" y="5497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Correlation</a:t>
            </a:r>
            <a:endParaRPr/>
          </a:p>
        </p:txBody>
      </p:sp>
      <p:pic>
        <p:nvPicPr>
          <p:cNvPr id="95" name="Google Shape;95;p16"/>
          <p:cNvPicPr preferRelativeResize="0"/>
          <p:nvPr/>
        </p:nvPicPr>
        <p:blipFill>
          <a:blip r:embed="rId3">
            <a:alphaModFix/>
          </a:blip>
          <a:stretch>
            <a:fillRect/>
          </a:stretch>
        </p:blipFill>
        <p:spPr>
          <a:xfrm>
            <a:off x="733578" y="3026600"/>
            <a:ext cx="4358072" cy="3438376"/>
          </a:xfrm>
          <a:prstGeom prst="rect">
            <a:avLst/>
          </a:prstGeom>
          <a:noFill/>
          <a:ln>
            <a:noFill/>
          </a:ln>
        </p:spPr>
      </p:pic>
      <p:pic>
        <p:nvPicPr>
          <p:cNvPr id="96" name="Google Shape;96;p16"/>
          <p:cNvPicPr preferRelativeResize="0"/>
          <p:nvPr/>
        </p:nvPicPr>
        <p:blipFill>
          <a:blip r:embed="rId4">
            <a:alphaModFix/>
          </a:blip>
          <a:stretch>
            <a:fillRect/>
          </a:stretch>
        </p:blipFill>
        <p:spPr>
          <a:xfrm>
            <a:off x="5244050" y="3109925"/>
            <a:ext cx="5819590" cy="3595675"/>
          </a:xfrm>
          <a:prstGeom prst="rect">
            <a:avLst/>
          </a:prstGeom>
          <a:noFill/>
          <a:ln>
            <a:noFill/>
          </a:ln>
        </p:spPr>
      </p:pic>
      <p:sp>
        <p:nvSpPr>
          <p:cNvPr id="97" name="Google Shape;97;p16"/>
          <p:cNvSpPr txBox="1"/>
          <p:nvPr/>
        </p:nvSpPr>
        <p:spPr>
          <a:xfrm>
            <a:off x="457200" y="1589275"/>
            <a:ext cx="5579400" cy="12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t>ANKLE</a:t>
            </a:r>
            <a:r>
              <a:rPr lang="en-US" sz="1700"/>
              <a:t> and </a:t>
            </a:r>
            <a:r>
              <a:rPr lang="en-US" sz="1700" b="1"/>
              <a:t>FOREARM </a:t>
            </a:r>
            <a:r>
              <a:rPr lang="en-US" sz="1700"/>
              <a:t>are removed because they showed relatively low correlation as indicated by their lighter color shading, focusing on variables that contribute more significantly to the prediction.</a:t>
            </a:r>
            <a:endParaRPr sz="3200">
              <a:solidFill>
                <a:srgbClr val="353535"/>
              </a:solidFill>
              <a:latin typeface="Red Hat Text"/>
              <a:ea typeface="Red Hat Text"/>
              <a:cs typeface="Red Hat Text"/>
              <a:sym typeface="Red Hat Text"/>
            </a:endParaRPr>
          </a:p>
        </p:txBody>
      </p:sp>
      <p:sp>
        <p:nvSpPr>
          <p:cNvPr id="98" name="Google Shape;98;p16"/>
          <p:cNvSpPr txBox="1"/>
          <p:nvPr/>
        </p:nvSpPr>
        <p:spPr>
          <a:xfrm>
            <a:off x="5842775" y="1607425"/>
            <a:ext cx="5579400" cy="12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We found a strong correlation (0.916) between </a:t>
            </a:r>
            <a:r>
              <a:rPr lang="en-US" sz="1700" b="1"/>
              <a:t>BMI </a:t>
            </a:r>
            <a:r>
              <a:rPr lang="en-US" sz="1700"/>
              <a:t>and </a:t>
            </a:r>
            <a:r>
              <a:rPr lang="en-US" sz="1700" b="1"/>
              <a:t>ABDOMEN</a:t>
            </a:r>
            <a:r>
              <a:rPr lang="en-US" sz="1700"/>
              <a:t>. Since the regression coefficient for </a:t>
            </a:r>
            <a:r>
              <a:rPr lang="en-US" sz="1700" b="1"/>
              <a:t>ABDOMEN</a:t>
            </a:r>
            <a:r>
              <a:rPr lang="en-US" sz="1700"/>
              <a:t> was highly significant, and the two variables are closely related, </a:t>
            </a:r>
            <a:r>
              <a:rPr lang="en-US" sz="1700" b="1"/>
              <a:t>ADIPOSITY</a:t>
            </a:r>
            <a:r>
              <a:rPr lang="en-US" sz="1700"/>
              <a:t> was removed .</a:t>
            </a:r>
            <a:endParaRPr sz="1700">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473534"/>
            <a:ext cx="10896600" cy="517200"/>
          </a:xfrm>
          <a:prstGeom prst="rect">
            <a:avLst/>
          </a:prstGeom>
          <a:noFill/>
          <a:ln>
            <a:noFill/>
          </a:ln>
        </p:spPr>
        <p:txBody>
          <a:bodyPr spcFirstLastPara="1" wrap="square" lIns="0" tIns="45700" rIns="91425" bIns="0" anchor="b" anchorCtr="0">
            <a:spAutoFit/>
          </a:bodyPr>
          <a:lstStyle/>
          <a:p>
            <a:pPr marL="0" lvl="0" indent="0" algn="l" rtl="0">
              <a:lnSpc>
                <a:spcPct val="90000"/>
              </a:lnSpc>
              <a:spcBef>
                <a:spcPts val="0"/>
              </a:spcBef>
              <a:spcAft>
                <a:spcPts val="0"/>
              </a:spcAft>
              <a:buClr>
                <a:srgbClr val="353535"/>
              </a:buClr>
              <a:buSzPts val="3400"/>
              <a:buFont typeface="Red Hat Text"/>
              <a:buNone/>
            </a:pPr>
            <a:r>
              <a:rPr lang="en-US"/>
              <a:t>VIF for Multicollinearity</a:t>
            </a:r>
            <a:endParaRPr/>
          </a:p>
        </p:txBody>
      </p:sp>
      <p:pic>
        <p:nvPicPr>
          <p:cNvPr id="105" name="Google Shape;105;p17"/>
          <p:cNvPicPr preferRelativeResize="0"/>
          <p:nvPr/>
        </p:nvPicPr>
        <p:blipFill>
          <a:blip r:embed="rId3">
            <a:alphaModFix/>
          </a:blip>
          <a:stretch>
            <a:fillRect/>
          </a:stretch>
        </p:blipFill>
        <p:spPr>
          <a:xfrm>
            <a:off x="457200" y="1523999"/>
            <a:ext cx="6481499" cy="4559459"/>
          </a:xfrm>
          <a:prstGeom prst="rect">
            <a:avLst/>
          </a:prstGeom>
          <a:noFill/>
          <a:ln>
            <a:noFill/>
          </a:ln>
        </p:spPr>
      </p:pic>
      <p:sp>
        <p:nvSpPr>
          <p:cNvPr id="106" name="Google Shape;106;p17"/>
          <p:cNvSpPr txBox="1"/>
          <p:nvPr/>
        </p:nvSpPr>
        <p:spPr>
          <a:xfrm>
            <a:off x="7024200" y="1524000"/>
            <a:ext cx="4329600" cy="50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353535"/>
                </a:solidFill>
              </a:rPr>
              <a:t>It is more reasonable to remove </a:t>
            </a:r>
            <a:r>
              <a:rPr lang="en-US" sz="2000" b="1">
                <a:solidFill>
                  <a:srgbClr val="353535"/>
                </a:solidFill>
              </a:rPr>
              <a:t>THIGH </a:t>
            </a:r>
            <a:r>
              <a:rPr lang="en-US" sz="2000">
                <a:solidFill>
                  <a:srgbClr val="353535"/>
                </a:solidFill>
              </a:rPr>
              <a:t>first, as it has both a high p-value (indicating low significance) and a moderately high VIF (5.799). </a:t>
            </a:r>
            <a:endParaRPr sz="2000">
              <a:solidFill>
                <a:srgbClr val="353535"/>
              </a:solidFill>
            </a:endParaRPr>
          </a:p>
          <a:p>
            <a:pPr marL="0" lvl="0" indent="0" algn="l" rtl="0">
              <a:lnSpc>
                <a:spcPct val="115000"/>
              </a:lnSpc>
              <a:spcBef>
                <a:spcPts val="1200"/>
              </a:spcBef>
              <a:spcAft>
                <a:spcPts val="1200"/>
              </a:spcAft>
              <a:buNone/>
            </a:pPr>
            <a:r>
              <a:rPr lang="en-US" sz="2000"/>
              <a:t>Next step is to apply </a:t>
            </a:r>
            <a:r>
              <a:rPr lang="en-US" sz="2000" b="1"/>
              <a:t>stepwise regression</a:t>
            </a:r>
            <a:r>
              <a:rPr lang="en-US" sz="2000"/>
              <a:t> to further refine the model. Stepwise regression is a variable selection technique that iteratively adds or removes predictors based on statistical criteria, such as AIC or BIC, to identify the optimal combination of variables.</a:t>
            </a:r>
            <a:endParaRPr sz="2900">
              <a:solidFill>
                <a:srgbClr val="353535"/>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45748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Stepwise Regression</a:t>
            </a:r>
            <a:endParaRPr/>
          </a:p>
        </p:txBody>
      </p:sp>
      <p:graphicFrame>
        <p:nvGraphicFramePr>
          <p:cNvPr id="114" name="Google Shape;114;p18"/>
          <p:cNvGraphicFramePr/>
          <p:nvPr/>
        </p:nvGraphicFramePr>
        <p:xfrm>
          <a:off x="859375" y="2344350"/>
          <a:ext cx="10332000" cy="3473825"/>
        </p:xfrm>
        <a:graphic>
          <a:graphicData uri="http://schemas.openxmlformats.org/drawingml/2006/table">
            <a:tbl>
              <a:tblPr>
                <a:noFill/>
                <a:tableStyleId>{8EDA2947-2357-4247-ADE6-03FAD5526766}</a:tableStyleId>
              </a:tblPr>
              <a:tblGrid>
                <a:gridCol w="2583000">
                  <a:extLst>
                    <a:ext uri="{9D8B030D-6E8A-4147-A177-3AD203B41FA5}">
                      <a16:colId xmlns:a16="http://schemas.microsoft.com/office/drawing/2014/main" val="20000"/>
                    </a:ext>
                  </a:extLst>
                </a:gridCol>
                <a:gridCol w="2583000">
                  <a:extLst>
                    <a:ext uri="{9D8B030D-6E8A-4147-A177-3AD203B41FA5}">
                      <a16:colId xmlns:a16="http://schemas.microsoft.com/office/drawing/2014/main" val="20001"/>
                    </a:ext>
                  </a:extLst>
                </a:gridCol>
                <a:gridCol w="2583000">
                  <a:extLst>
                    <a:ext uri="{9D8B030D-6E8A-4147-A177-3AD203B41FA5}">
                      <a16:colId xmlns:a16="http://schemas.microsoft.com/office/drawing/2014/main" val="20002"/>
                    </a:ext>
                  </a:extLst>
                </a:gridCol>
                <a:gridCol w="2583000">
                  <a:extLst>
                    <a:ext uri="{9D8B030D-6E8A-4147-A177-3AD203B41FA5}">
                      <a16:colId xmlns:a16="http://schemas.microsoft.com/office/drawing/2014/main" val="20003"/>
                    </a:ext>
                  </a:extLst>
                </a:gridCol>
              </a:tblGrid>
              <a:tr h="507375">
                <a:tc gridSpan="4">
                  <a:txBody>
                    <a:bodyPr/>
                    <a:lstStyle/>
                    <a:p>
                      <a:pPr marL="0" lvl="0" indent="0" algn="l" rtl="0">
                        <a:spcBef>
                          <a:spcPts val="0"/>
                        </a:spcBef>
                        <a:spcAft>
                          <a:spcPts val="0"/>
                        </a:spcAft>
                        <a:buNone/>
                      </a:pPr>
                      <a:r>
                        <a:rPr lang="en-US" sz="1800"/>
                        <a:t>BODYFAT ~ CHEST + ABDOMEN + HIP + WRIST</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07375">
                <a:tc>
                  <a:txBody>
                    <a:bodyPr/>
                    <a:lstStyle/>
                    <a:p>
                      <a:pPr marL="0" lvl="0" indent="0" algn="ctr" rtl="0">
                        <a:spcBef>
                          <a:spcPts val="0"/>
                        </a:spcBef>
                        <a:spcAft>
                          <a:spcPts val="0"/>
                        </a:spcAft>
                        <a:buNone/>
                      </a:pP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Estimate</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Std Error</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P Value</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extLst>
                  <a:ext uri="{0D108BD9-81ED-4DB2-BD59-A6C34878D82A}">
                    <a16:rowId xmlns:a16="http://schemas.microsoft.com/office/drawing/2014/main" val="10001"/>
                  </a:ext>
                </a:extLst>
              </a:tr>
              <a:tr h="507375">
                <a:tc>
                  <a:txBody>
                    <a:bodyPr/>
                    <a:lstStyle/>
                    <a:p>
                      <a:pPr marL="0" lvl="0" indent="0" algn="l" rtl="0">
                        <a:spcBef>
                          <a:spcPts val="0"/>
                        </a:spcBef>
                        <a:spcAft>
                          <a:spcPts val="0"/>
                        </a:spcAft>
                        <a:buNone/>
                      </a:pPr>
                      <a:r>
                        <a:rPr lang="en-US" sz="1800"/>
                        <a:t>(Intercept)</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1.376</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5.523</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0.803</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extLst>
                  <a:ext uri="{0D108BD9-81ED-4DB2-BD59-A6C34878D82A}">
                    <a16:rowId xmlns:a16="http://schemas.microsoft.com/office/drawing/2014/main" val="10002"/>
                  </a:ext>
                </a:extLst>
              </a:tr>
              <a:tr h="487925">
                <a:tc>
                  <a:txBody>
                    <a:bodyPr/>
                    <a:lstStyle/>
                    <a:p>
                      <a:pPr marL="0" lvl="0" indent="0" algn="l" rtl="0">
                        <a:spcBef>
                          <a:spcPts val="0"/>
                        </a:spcBef>
                        <a:spcAft>
                          <a:spcPts val="0"/>
                        </a:spcAft>
                        <a:buNone/>
                      </a:pPr>
                      <a:r>
                        <a:rPr lang="en-US" sz="1800"/>
                        <a:t>HIP</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-0.184</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0.074</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0.136 *</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extLst>
                  <a:ext uri="{0D108BD9-81ED-4DB2-BD59-A6C34878D82A}">
                    <a16:rowId xmlns:a16="http://schemas.microsoft.com/office/drawing/2014/main" val="10003"/>
                  </a:ext>
                </a:extLst>
              </a:tr>
              <a:tr h="487925">
                <a:tc>
                  <a:txBody>
                    <a:bodyPr/>
                    <a:lstStyle/>
                    <a:p>
                      <a:pPr marL="0" lvl="0" indent="0" algn="l" rtl="0">
                        <a:spcBef>
                          <a:spcPts val="0"/>
                        </a:spcBef>
                        <a:spcAft>
                          <a:spcPts val="0"/>
                        </a:spcAft>
                        <a:buNone/>
                      </a:pPr>
                      <a:r>
                        <a:rPr lang="en-US" sz="1800"/>
                        <a:t>CHEST</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-0.136</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0.074</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tc>
                  <a:txBody>
                    <a:bodyPr/>
                    <a:lstStyle/>
                    <a:p>
                      <a:pPr marL="0" lvl="0" indent="0" algn="ctr" rtl="0">
                        <a:spcBef>
                          <a:spcPts val="0"/>
                        </a:spcBef>
                        <a:spcAft>
                          <a:spcPts val="0"/>
                        </a:spcAft>
                        <a:buNone/>
                      </a:pPr>
                      <a:r>
                        <a:rPr lang="en-US" sz="1800"/>
                        <a:t>0.067</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tcPr>
                </a:tc>
                <a:extLst>
                  <a:ext uri="{0D108BD9-81ED-4DB2-BD59-A6C34878D82A}">
                    <a16:rowId xmlns:a16="http://schemas.microsoft.com/office/drawing/2014/main" val="10004"/>
                  </a:ext>
                </a:extLst>
              </a:tr>
              <a:tr h="487925">
                <a:tc>
                  <a:txBody>
                    <a:bodyPr/>
                    <a:lstStyle/>
                    <a:p>
                      <a:pPr marL="0" lvl="0" indent="0" algn="l" rtl="0">
                        <a:spcBef>
                          <a:spcPts val="0"/>
                        </a:spcBef>
                        <a:spcAft>
                          <a:spcPts val="0"/>
                        </a:spcAft>
                        <a:buNone/>
                      </a:pPr>
                      <a:r>
                        <a:rPr lang="en-US" sz="1800"/>
                        <a:t>WRIST</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-1.656</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0.346</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&lt;0.001 ***</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487925">
                <a:tc>
                  <a:txBody>
                    <a:bodyPr/>
                    <a:lstStyle/>
                    <a:p>
                      <a:pPr marL="0" lvl="0" indent="0" algn="l" rtl="0">
                        <a:spcBef>
                          <a:spcPts val="0"/>
                        </a:spcBef>
                        <a:spcAft>
                          <a:spcPts val="0"/>
                        </a:spcAft>
                        <a:buNone/>
                      </a:pPr>
                      <a:r>
                        <a:rPr lang="en-US" sz="1800"/>
                        <a:t>ABDOMEN</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0.868</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0.063</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US" sz="1800"/>
                        <a:t>&lt;0.001 ***</a:t>
                      </a:r>
                      <a:endParaRPr sz="1800"/>
                    </a:p>
                  </a:txBody>
                  <a:tcPr marL="91425" marR="91425" marT="91425" marB="91425" anchor="ctr">
                    <a:lnL w="19050" cap="flat" cmpd="sng">
                      <a:solidFill>
                        <a:srgbClr val="8F8F8F"/>
                      </a:solidFill>
                      <a:prstDash val="solid"/>
                      <a:round/>
                      <a:headEnd type="none" w="sm" len="sm"/>
                      <a:tailEnd type="none" w="sm" len="sm"/>
                    </a:lnL>
                    <a:lnR w="19050" cap="flat" cmpd="sng">
                      <a:solidFill>
                        <a:srgbClr val="8F8F8F"/>
                      </a:solidFill>
                      <a:prstDash val="solid"/>
                      <a:round/>
                      <a:headEnd type="none" w="sm" len="sm"/>
                      <a:tailEnd type="none" w="sm" len="sm"/>
                    </a:lnR>
                    <a:lnT w="19050" cap="flat" cmpd="sng">
                      <a:solidFill>
                        <a:srgbClr val="8F8F8F"/>
                      </a:solidFill>
                      <a:prstDash val="solid"/>
                      <a:round/>
                      <a:headEnd type="none" w="sm" len="sm"/>
                      <a:tailEnd type="none" w="sm" len="sm"/>
                    </a:lnT>
                    <a:lnB w="19050" cap="flat" cmpd="sng">
                      <a:solidFill>
                        <a:srgbClr val="8F8F8F"/>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bl>
          </a:graphicData>
        </a:graphic>
      </p:graphicFrame>
      <p:sp>
        <p:nvSpPr>
          <p:cNvPr id="115" name="Google Shape;115;p18"/>
          <p:cNvSpPr txBox="1"/>
          <p:nvPr/>
        </p:nvSpPr>
        <p:spPr>
          <a:xfrm>
            <a:off x="782525" y="1651650"/>
            <a:ext cx="103320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rgbClr val="353535"/>
                </a:solidFill>
                <a:latin typeface="Red Hat Text"/>
                <a:ea typeface="Red Hat Text"/>
                <a:cs typeface="Red Hat Text"/>
                <a:sym typeface="Red Hat Text"/>
              </a:rPr>
              <a:t>After some iterations, the model stops at:</a:t>
            </a:r>
            <a:endParaRPr sz="2600">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5497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Defining the Trade-Offs</a:t>
            </a:r>
            <a:endParaRPr/>
          </a:p>
        </p:txBody>
      </p:sp>
      <p:sp>
        <p:nvSpPr>
          <p:cNvPr id="123" name="Google Shape;123;p19"/>
          <p:cNvSpPr txBox="1"/>
          <p:nvPr/>
        </p:nvSpPr>
        <p:spPr>
          <a:xfrm>
            <a:off x="457200" y="1572838"/>
            <a:ext cx="11036700" cy="460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2000" b="1"/>
              <a:t>3 Possible Models:</a:t>
            </a:r>
            <a:endParaRPr sz="2000" b="1"/>
          </a:p>
          <a:p>
            <a:pPr marL="457200" lvl="0" indent="-355600" algn="l" rtl="0">
              <a:lnSpc>
                <a:spcPct val="115000"/>
              </a:lnSpc>
              <a:spcBef>
                <a:spcPts val="1200"/>
              </a:spcBef>
              <a:spcAft>
                <a:spcPts val="0"/>
              </a:spcAft>
              <a:buSzPts val="2000"/>
              <a:buChar char="●"/>
            </a:pPr>
            <a:r>
              <a:rPr lang="en-US" sz="2000" b="1"/>
              <a:t>Model 1:</a:t>
            </a:r>
            <a:r>
              <a:rPr lang="en-US" sz="2000"/>
              <a:t> ABDOMEN + WRIST</a:t>
            </a:r>
            <a:endParaRPr sz="2000"/>
          </a:p>
          <a:p>
            <a:pPr marL="457200" lvl="0" indent="-355600" algn="l" rtl="0">
              <a:lnSpc>
                <a:spcPct val="115000"/>
              </a:lnSpc>
              <a:spcBef>
                <a:spcPts val="0"/>
              </a:spcBef>
              <a:spcAft>
                <a:spcPts val="0"/>
              </a:spcAft>
              <a:buSzPts val="2000"/>
              <a:buChar char="●"/>
            </a:pPr>
            <a:r>
              <a:rPr lang="en-US" sz="2000" b="1"/>
              <a:t>Model 2:</a:t>
            </a:r>
            <a:r>
              <a:rPr lang="en-US" sz="2000"/>
              <a:t> ABDOMEN + WRIST + AGE</a:t>
            </a:r>
            <a:endParaRPr sz="2000"/>
          </a:p>
          <a:p>
            <a:pPr marL="457200" lvl="0" indent="-355600" algn="l" rtl="0">
              <a:lnSpc>
                <a:spcPct val="115000"/>
              </a:lnSpc>
              <a:spcBef>
                <a:spcPts val="0"/>
              </a:spcBef>
              <a:spcAft>
                <a:spcPts val="0"/>
              </a:spcAft>
              <a:buSzPts val="2000"/>
              <a:buChar char="●"/>
            </a:pPr>
            <a:r>
              <a:rPr lang="en-US" sz="2000" b="1"/>
              <a:t>Model 3:</a:t>
            </a:r>
            <a:r>
              <a:rPr lang="en-US" sz="2000"/>
              <a:t> ABDOMEN + WRIST + HIP + CHEST</a:t>
            </a:r>
            <a:endParaRPr sz="2000"/>
          </a:p>
          <a:p>
            <a:pPr marL="0" lvl="0" indent="0" algn="l" rtl="0">
              <a:lnSpc>
                <a:spcPct val="115000"/>
              </a:lnSpc>
              <a:spcBef>
                <a:spcPts val="1200"/>
              </a:spcBef>
              <a:spcAft>
                <a:spcPts val="0"/>
              </a:spcAft>
              <a:buNone/>
            </a:pPr>
            <a:r>
              <a:rPr lang="en-US" sz="2000" b="1"/>
              <a:t>6 Metrics Used :</a:t>
            </a:r>
            <a:endParaRPr sz="2000" b="1"/>
          </a:p>
          <a:p>
            <a:pPr marL="457200" lvl="0" indent="-355600" algn="l" rtl="0">
              <a:lnSpc>
                <a:spcPct val="115000"/>
              </a:lnSpc>
              <a:spcBef>
                <a:spcPts val="1200"/>
              </a:spcBef>
              <a:spcAft>
                <a:spcPts val="0"/>
              </a:spcAft>
              <a:buSzPts val="2000"/>
              <a:buChar char="●"/>
            </a:pPr>
            <a:r>
              <a:rPr lang="en-US" sz="2000"/>
              <a:t>Metrics used: </a:t>
            </a:r>
            <a:r>
              <a:rPr lang="en-US" sz="2000" b="1"/>
              <a:t>R², Adj_R², AIC, BIC, MSE, RSE</a:t>
            </a:r>
            <a:r>
              <a:rPr lang="en-US" sz="2000"/>
              <a:t>.</a:t>
            </a:r>
            <a:endParaRPr sz="2000"/>
          </a:p>
          <a:p>
            <a:pPr marL="457200" lvl="0" indent="-355600" algn="l" rtl="0">
              <a:lnSpc>
                <a:spcPct val="115000"/>
              </a:lnSpc>
              <a:spcBef>
                <a:spcPts val="0"/>
              </a:spcBef>
              <a:spcAft>
                <a:spcPts val="0"/>
              </a:spcAft>
              <a:buSzPts val="2000"/>
              <a:buChar char="●"/>
            </a:pPr>
            <a:r>
              <a:rPr lang="en-US" sz="2000" b="1"/>
              <a:t>R² </a:t>
            </a:r>
            <a:r>
              <a:rPr lang="en-US" sz="2000"/>
              <a:t>and</a:t>
            </a:r>
            <a:r>
              <a:rPr lang="en-US" sz="2000" b="1"/>
              <a:t> Adj_R²</a:t>
            </a:r>
            <a:r>
              <a:rPr lang="en-US" sz="2000"/>
              <a:t> show how well the model explains the data.</a:t>
            </a:r>
            <a:endParaRPr sz="2000"/>
          </a:p>
          <a:p>
            <a:pPr marL="457200" lvl="0" indent="-355600" algn="l" rtl="0">
              <a:lnSpc>
                <a:spcPct val="115000"/>
              </a:lnSpc>
              <a:spcBef>
                <a:spcPts val="0"/>
              </a:spcBef>
              <a:spcAft>
                <a:spcPts val="0"/>
              </a:spcAft>
              <a:buSzPts val="2000"/>
              <a:buChar char="●"/>
            </a:pPr>
            <a:r>
              <a:rPr lang="en-US" sz="2000" b="1"/>
              <a:t>AIC </a:t>
            </a:r>
            <a:r>
              <a:rPr lang="en-US" sz="2000"/>
              <a:t>and </a:t>
            </a:r>
            <a:r>
              <a:rPr lang="en-US" sz="2000" b="1"/>
              <a:t>BIC</a:t>
            </a:r>
            <a:r>
              <a:rPr lang="en-US" sz="2000"/>
              <a:t> balance model fit and complexity.</a:t>
            </a:r>
            <a:endParaRPr sz="2000"/>
          </a:p>
          <a:p>
            <a:pPr marL="457200" lvl="0" indent="-355600" algn="l" rtl="0">
              <a:lnSpc>
                <a:spcPct val="115000"/>
              </a:lnSpc>
              <a:spcBef>
                <a:spcPts val="0"/>
              </a:spcBef>
              <a:spcAft>
                <a:spcPts val="0"/>
              </a:spcAft>
              <a:buSzPts val="2000"/>
              <a:buChar char="●"/>
            </a:pPr>
            <a:r>
              <a:rPr lang="en-US" sz="2000" b="1"/>
              <a:t>MSE </a:t>
            </a:r>
            <a:r>
              <a:rPr lang="en-US" sz="2000"/>
              <a:t>and </a:t>
            </a:r>
            <a:r>
              <a:rPr lang="en-US" sz="2000" b="1"/>
              <a:t>RSE</a:t>
            </a:r>
            <a:r>
              <a:rPr lang="en-US" sz="2000"/>
              <a:t> measure prediction error.</a:t>
            </a:r>
            <a:endParaRPr sz="3300" b="1">
              <a:solidFill>
                <a:srgbClr val="353535"/>
              </a:solidFill>
              <a:latin typeface="Red Hat Text"/>
              <a:ea typeface="Red Hat Text"/>
              <a:cs typeface="Red Hat Text"/>
              <a:sym typeface="Red Hat Tex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Results (Tables)</a:t>
            </a:r>
            <a:endParaRPr/>
          </a:p>
        </p:txBody>
      </p:sp>
      <p:pic>
        <p:nvPicPr>
          <p:cNvPr id="131" name="Google Shape;131;p20"/>
          <p:cNvPicPr preferRelativeResize="0"/>
          <p:nvPr/>
        </p:nvPicPr>
        <p:blipFill>
          <a:blip r:embed="rId3">
            <a:alphaModFix/>
          </a:blip>
          <a:stretch>
            <a:fillRect/>
          </a:stretch>
        </p:blipFill>
        <p:spPr>
          <a:xfrm>
            <a:off x="448900" y="2007950"/>
            <a:ext cx="10913206" cy="3336438"/>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702134"/>
            <a:ext cx="10896600" cy="517200"/>
          </a:xfrm>
          <a:prstGeom prst="rect">
            <a:avLst/>
          </a:prstGeom>
        </p:spPr>
        <p:txBody>
          <a:bodyPr spcFirstLastPara="1" wrap="square" lIns="0" tIns="45700" rIns="91425" bIns="0" anchor="b" anchorCtr="0">
            <a:spAutoFit/>
          </a:bodyPr>
          <a:lstStyle/>
          <a:p>
            <a:pPr marL="0" lvl="0" indent="0" algn="l" rtl="0">
              <a:spcBef>
                <a:spcPts val="0"/>
              </a:spcBef>
              <a:spcAft>
                <a:spcPts val="0"/>
              </a:spcAft>
              <a:buNone/>
            </a:pPr>
            <a:r>
              <a:rPr lang="en-US"/>
              <a:t>Results (Graphical)</a:t>
            </a:r>
            <a:endParaRPr/>
          </a:p>
        </p:txBody>
      </p:sp>
      <p:pic>
        <p:nvPicPr>
          <p:cNvPr id="139" name="Google Shape;139;p21"/>
          <p:cNvPicPr preferRelativeResize="0"/>
          <p:nvPr/>
        </p:nvPicPr>
        <p:blipFill>
          <a:blip r:embed="rId3">
            <a:alphaModFix/>
          </a:blip>
          <a:stretch>
            <a:fillRect/>
          </a:stretch>
        </p:blipFill>
        <p:spPr>
          <a:xfrm>
            <a:off x="813200" y="1604984"/>
            <a:ext cx="6581775" cy="4543425"/>
          </a:xfrm>
          <a:prstGeom prst="rect">
            <a:avLst/>
          </a:prstGeom>
          <a:noFill/>
          <a:ln>
            <a:noFill/>
          </a:ln>
        </p:spPr>
      </p:pic>
      <p:pic>
        <p:nvPicPr>
          <p:cNvPr id="140" name="Google Shape;140;p21"/>
          <p:cNvPicPr preferRelativeResize="0"/>
          <p:nvPr/>
        </p:nvPicPr>
        <p:blipFill>
          <a:blip r:embed="rId4">
            <a:alphaModFix/>
          </a:blip>
          <a:stretch>
            <a:fillRect/>
          </a:stretch>
        </p:blipFill>
        <p:spPr>
          <a:xfrm>
            <a:off x="5811524" y="2235925"/>
            <a:ext cx="4914125" cy="9839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1243</Words>
  <Application>Microsoft Office PowerPoint</Application>
  <PresentationFormat>宽屏</PresentationFormat>
  <Paragraphs>120</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Red Hat Display</vt:lpstr>
      <vt:lpstr>Arial</vt:lpstr>
      <vt:lpstr>Red Hat Text</vt:lpstr>
      <vt:lpstr>Calibri</vt:lpstr>
      <vt:lpstr>Office 主题​​</vt:lpstr>
      <vt:lpstr>Body Fat Project of STAT628 Group 9</vt:lpstr>
      <vt:lpstr>Introduction and Background</vt:lpstr>
      <vt:lpstr>Data Cleaning</vt:lpstr>
      <vt:lpstr>Correlation</vt:lpstr>
      <vt:lpstr>VIF for Multicollinearity</vt:lpstr>
      <vt:lpstr>Stepwise Regression</vt:lpstr>
      <vt:lpstr>Defining the Trade-Offs</vt:lpstr>
      <vt:lpstr>Results (Tables)</vt:lpstr>
      <vt:lpstr>Results (Graphical)</vt:lpstr>
      <vt:lpstr>Describing the Final Model</vt:lpstr>
      <vt:lpstr>Statistical Description of Final Model</vt:lpstr>
      <vt:lpstr>Model Diagnostics</vt:lpstr>
      <vt:lpstr>Strengths and Weaknesses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恒宇 杨</cp:lastModifiedBy>
  <cp:revision>4</cp:revision>
  <dcterms:modified xsi:type="dcterms:W3CDTF">2024-10-16T18:43:16Z</dcterms:modified>
</cp:coreProperties>
</file>