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5" r:id="rId3"/>
    <p:sldId id="269" r:id="rId4"/>
    <p:sldId id="273" r:id="rId5"/>
    <p:sldId id="274" r:id="rId6"/>
    <p:sldId id="276" r:id="rId7"/>
    <p:sldId id="270" r:id="rId8"/>
    <p:sldId id="265" r:id="rId9"/>
    <p:sldId id="266" r:id="rId10"/>
    <p:sldId id="267" r:id="rId11"/>
    <p:sldId id="271" r:id="rId12"/>
    <p:sldId id="272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Стиль из темы 1 - акцент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898B9A-1F80-4F3D-9488-4C63E55990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7C104A5-D0C8-4A32-8888-AC33A81FE8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7470182-F2F9-4D16-84EA-0486C237C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72250F-40B8-4980-B19C-0364D17FB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E36BC79-8350-4F5F-94CF-B5463340E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658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43FCEB0-C090-49C8-B8AA-8745DA6FF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CEA4E35-ACDC-4F0B-B270-EAFDD8A8F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4713FC7-7354-4722-9C44-BED01908B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B46C3-DF80-432D-AC15-3CCEC69CC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635389-F99A-4A39-8403-95F6E8B6A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6663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1E4D5FD-0FF1-43EB-BE6B-4FA023817B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288A10B-5425-42C0-A226-C15662FB9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F5B057D-51E9-40C1-ACD3-6232E8816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BA9F7C-A539-4D56-9355-8416210B7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22C274-AFA8-46E4-A6DC-40674815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336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6A8E13-911C-4975-81E4-9F9938145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F221F84-0800-4CF9-B38D-A5328C327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1B57A-16C0-4682-815E-C3DEE62F2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1E5C8DC-E69B-43B4-849F-B62D32624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70DE0AF-9E9D-4F1B-B024-B3CAE35B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58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6591FFF-7D93-4076-8FA1-BEFB8AB0C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5CEF233-288E-4785-9273-035A53E5BE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ED0E9D-329C-4042-A86A-8F8E4D8EF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A64E7F-ED6A-4DA7-B769-015DE0AEF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071EA69-DC29-4B78-BB36-1A543308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671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0CE9846-2B0F-443C-B7B2-41858A258A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8F777-A033-4A99-9137-C6C1E0A88A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0DEA8D-0390-4EE9-9DAF-F003DD6724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C2A22D4-2D6B-4F79-A8FB-3C49C75B8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25F53F6-F71F-46AE-B7F3-E7CAC80D4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02E6DCA-C463-4AE3-BCA1-D9F25F688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807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1CEE535-D1FD-4DF6-9DE3-A939E13BF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1D82987-9197-4491-B47A-205F28EC0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1C08FD-DA22-48DA-B40B-0D3582066C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575EAEB-2C24-4875-9828-56EA5034A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B01EA60-072F-4C11-ACD5-23D5C41AA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247668A-86CB-4395-B1D2-DAB936034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DBF6770-2D05-43F4-9C6A-78898BED9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02BA94A-43CB-41C8-B4C5-288B25BA5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568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C02F6B-8B6A-4FE1-87CD-24BEFF91C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B1F34301-A2B9-4142-B279-237E50FA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E928723-46CD-4FF0-8904-EFCD9779B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B25A39E-2B18-4977-BF46-892130890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3037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FD1C376-F2A6-4956-BD04-EA184915D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88233F6-0336-4472-B746-094E97286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F8BF700-D9F1-4B67-B845-14E4E6F6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7533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F4886A-AD41-4A80-9914-50BBB4F16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9058126-CAE1-4A60-A594-50468165BA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04FB055-7612-45DE-8967-E973159D6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B73FABE-0145-43D7-832B-C961C512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E51653D-3402-459B-A78B-D5A2677DB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0F6AF4-1C85-4067-848C-9AE873826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53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97F547-5152-4C15-9D20-44682FA78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56205F6-D9E1-4AF5-8282-59C9AFC1F2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C484648-0994-47EA-BD45-2909C2D47E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98E35CC-B1DE-4BAF-85F8-0FAEE67CF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5B32B00-B9A8-4A22-B9E5-0EB143152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8189BCB-226D-4ED3-9998-16C2AF0C3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4490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E7B7C80-55EF-424B-8316-68EDC04BC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1123A31-D7AC-4C53-822F-BFAD6AA035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BD68B7A-D6F4-456E-94E6-492AC113AF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40DFC-19CD-4983-847D-24F27942F530}" type="datetimeFigureOut">
              <a:rPr lang="ru-RU" smtClean="0"/>
              <a:t>19.03.2022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5011129-5FDE-4304-9AD8-FAF8603A4C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D33E39C-E0A1-4D38-8A91-7A2F8BFA4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09B6E7-2E44-4F8A-9E73-4E581DB5E01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825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5DF74F-E011-4F82-806F-EE2947FF6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5389"/>
          </a:xfrm>
        </p:spPr>
        <p:txBody>
          <a:bodyPr/>
          <a:lstStyle/>
          <a:p>
            <a:r>
              <a:rPr lang="ru-RU" dirty="0"/>
              <a:t>Структура программы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ABABDE1-2F8F-444F-A3D3-4C6822C77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1857" y="0"/>
            <a:ext cx="38396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41443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295DD-B7C7-411C-95FE-3C4376161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638" y="256524"/>
            <a:ext cx="10515600" cy="1325563"/>
          </a:xfrm>
        </p:spPr>
        <p:txBody>
          <a:bodyPr/>
          <a:lstStyle/>
          <a:p>
            <a:r>
              <a:rPr lang="ru-RU" dirty="0"/>
              <a:t>Нормализация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9C9A78-2857-4A47-B2E6-7E7106915DBF}"/>
              </a:ext>
            </a:extLst>
          </p:cNvPr>
          <p:cNvSpPr txBox="1"/>
          <p:nvPr/>
        </p:nvSpPr>
        <p:spPr>
          <a:xfrm>
            <a:off x="436638" y="1674674"/>
            <a:ext cx="74877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Данные параметры уже приведены к единой тенденции повышения, что означает, что наибольшее значение коэффициента будет соответствовать наиболее предпочтительному поставщику</a:t>
            </a:r>
          </a:p>
          <a:p>
            <a:endParaRPr lang="ru-RU" dirty="0"/>
          </a:p>
          <a:p>
            <a:r>
              <a:rPr lang="ru-RU" dirty="0"/>
              <a:t>Далее осуществим переход от абсолютных величин к относительным, путем деления каждого параметра на максимальный</a:t>
            </a:r>
            <a:endParaRPr lang="en-US" dirty="0"/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1D679D6E-186D-447B-8481-0D3770C26F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7083175"/>
              </p:ext>
            </p:extLst>
          </p:nvPr>
        </p:nvGraphicFramePr>
        <p:xfrm>
          <a:off x="436638" y="3878142"/>
          <a:ext cx="11318724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720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2009143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13153721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6393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4179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800104">
                  <a:extLst>
                    <a:ext uri="{9D8B030D-6E8A-4147-A177-3AD203B41FA5}">
                      <a16:colId xmlns:a16="http://schemas.microsoft.com/office/drawing/2014/main" val="4047889088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Истец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Ответчик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Уставный капитал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в/у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Госконтракты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Надежность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0,964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0,21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0,948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0,00266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0,00141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0,818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0,000406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0,255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0,000703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0,0000191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0,0025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0,0000142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0,418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0,476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0,115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0,786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ГК "</a:t>
                      </a:r>
                      <a:r>
                        <a:rPr lang="ru-RU" sz="1000" u="none" strike="noStrike" dirty="0" err="1">
                          <a:effectLst/>
                        </a:rPr>
                        <a:t>Техмаш</a:t>
                      </a:r>
                      <a:r>
                        <a:rPr lang="ru-RU" sz="1000" u="none" strike="noStrike" dirty="0">
                          <a:effectLst/>
                        </a:rPr>
                        <a:t>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0,208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0,000352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0,0000165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0,000375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0,0000259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0,013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0,665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0,431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0,0000197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0,00000168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0,000375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0,00000441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0,013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0,008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0,591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410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1AB25-928F-4714-8D70-AF910C052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Вычисление комплексного показателя качества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BB1ADF-C0DE-448F-8C43-ED981FA86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74249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Вычислим комплексный показатель для каждого поставщика по формуле: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53F6B-5986-4C66-B8EA-8F6156F2C1D3}"/>
                  </a:ext>
                </a:extLst>
              </p:cNvPr>
              <p:cNvSpPr txBox="1"/>
              <p:nvPr/>
            </p:nvSpPr>
            <p:spPr>
              <a:xfrm>
                <a:off x="5638800" y="2975810"/>
                <a:ext cx="1331390" cy="75623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0D53F6B-5986-4C66-B8EA-8F6156F2C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5810"/>
                <a:ext cx="1331390" cy="75623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953F15E5-7747-4152-83F3-5E15E7C9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46695" y="4323444"/>
                <a:ext cx="10515600" cy="196305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dirty="0"/>
                  <a:t>где: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весовой коэффициент </a:t>
                </a:r>
                <a:r>
                  <a:rPr lang="en-US" dirty="0" err="1"/>
                  <a:t>i</a:t>
                </a:r>
                <a:r>
                  <a:rPr lang="en-US" dirty="0"/>
                  <a:t>-</a:t>
                </a:r>
                <a:r>
                  <a:rPr lang="ru-RU" dirty="0" err="1"/>
                  <a:t>го</a:t>
                </a:r>
                <a:r>
                  <a:rPr lang="ru-RU" dirty="0"/>
                  <a:t> параметра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dirty="0"/>
                  <a:t> - относительный показатель, оценивающий </a:t>
                </a:r>
                <a:r>
                  <a:rPr lang="en-US" dirty="0" err="1"/>
                  <a:t>i</a:t>
                </a:r>
                <a:r>
                  <a:rPr lang="ru-RU" dirty="0"/>
                  <a:t>-й параметр</a:t>
                </a:r>
              </a:p>
            </p:txBody>
          </p:sp>
        </mc:Choice>
        <mc:Fallback xmlns="">
          <p:sp>
            <p:nvSpPr>
              <p:cNvPr id="5" name="Объект 2">
                <a:extLst>
                  <a:ext uri="{FF2B5EF4-FFF2-40B4-BE49-F238E27FC236}">
                    <a16:creationId xmlns:a16="http://schemas.microsoft.com/office/drawing/2014/main" id="{953F15E5-7747-4152-83F3-5E15E7C9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95" y="4323444"/>
                <a:ext cx="10515600" cy="1963056"/>
              </a:xfrm>
              <a:prstGeom prst="rect">
                <a:avLst/>
              </a:prstGeom>
              <a:blipFill>
                <a:blip r:embed="rId3"/>
                <a:stretch>
                  <a:fillRect l="-1217" t="-49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09116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379E43-C01C-4C9A-B1A2-87338A164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Рейтинг поставщиков</a:t>
            </a:r>
          </a:p>
        </p:txBody>
      </p:sp>
      <p:graphicFrame>
        <p:nvGraphicFramePr>
          <p:cNvPr id="4" name="Таблица 3">
            <a:extLst>
              <a:ext uri="{FF2B5EF4-FFF2-40B4-BE49-F238E27FC236}">
                <a16:creationId xmlns:a16="http://schemas.microsoft.com/office/drawing/2014/main" id="{BF023983-AEDD-4F42-9067-6BDA76C5A3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4497327"/>
              </p:ext>
            </p:extLst>
          </p:nvPr>
        </p:nvGraphicFramePr>
        <p:xfrm>
          <a:off x="4667250" y="2451282"/>
          <a:ext cx="2857500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28750">
                  <a:extLst>
                    <a:ext uri="{9D8B030D-6E8A-4147-A177-3AD203B41FA5}">
                      <a16:colId xmlns:a16="http://schemas.microsoft.com/office/drawing/2014/main" val="4214535899"/>
                    </a:ext>
                  </a:extLst>
                </a:gridCol>
                <a:gridCol w="1428750">
                  <a:extLst>
                    <a:ext uri="{9D8B030D-6E8A-4147-A177-3AD203B41FA5}">
                      <a16:colId xmlns:a16="http://schemas.microsoft.com/office/drawing/2014/main" val="1951055687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Рейтинг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13984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8,02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9061166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4,8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29408710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2,18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18277186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ГК "</a:t>
                      </a:r>
                      <a:r>
                        <a:rPr lang="ru-RU" sz="1000" u="none" strike="noStrike" dirty="0" err="1">
                          <a:effectLst/>
                        </a:rPr>
                        <a:t>Техмаш</a:t>
                      </a:r>
                      <a:r>
                        <a:rPr lang="ru-RU" sz="1000" u="none" strike="noStrike" dirty="0">
                          <a:effectLst/>
                        </a:rPr>
                        <a:t>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1,43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76060669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1,51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72710123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3E2C668-1F92-4A23-866C-B06A0B03B618}"/>
              </a:ext>
            </a:extLst>
          </p:cNvPr>
          <p:cNvSpPr txBox="1"/>
          <p:nvPr/>
        </p:nvSpPr>
        <p:spPr>
          <a:xfrm>
            <a:off x="838200" y="1645444"/>
            <a:ext cx="6981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результате расчетов получили следующие результаты: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4E6EED-7B3C-41FD-BF16-F7E07C7826C7}"/>
              </a:ext>
            </a:extLst>
          </p:cNvPr>
          <p:cNvSpPr txBox="1"/>
          <p:nvPr/>
        </p:nvSpPr>
        <p:spPr>
          <a:xfrm>
            <a:off x="838199" y="4843224"/>
            <a:ext cx="1016317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Таким образом, делаем вывод, что наиболее предпочтительным поставщиком является «</a:t>
            </a:r>
            <a:r>
              <a:rPr lang="ru-RU" dirty="0" err="1"/>
              <a:t>Волгопромтранс</a:t>
            </a:r>
            <a:r>
              <a:rPr lang="ru-RU" dirty="0"/>
              <a:t>, ООО»</a:t>
            </a:r>
          </a:p>
          <a:p>
            <a:endParaRPr lang="ru-RU" dirty="0"/>
          </a:p>
          <a:p>
            <a:r>
              <a:rPr lang="ru-RU" dirty="0"/>
              <a:t>Программа выводит результаты ранжирования без Северстали, но её учет при вычислениях дает объективную оценку поставщику относительно рынка, так как параметры для Северстали едины во всех циклах</a:t>
            </a:r>
          </a:p>
        </p:txBody>
      </p:sp>
    </p:spTree>
    <p:extLst>
      <p:ext uri="{BB962C8B-B14F-4D97-AF65-F5344CB8AC3E}">
        <p14:creationId xmlns:p14="http://schemas.microsoft.com/office/powerpoint/2010/main" val="229761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CF1DFC-21A7-464E-A209-F01731C55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строки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E2CB0EB-BC97-4074-B12D-706B0406B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36123" y="2471762"/>
            <a:ext cx="5057776" cy="35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560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E2AE78-0765-42C5-AE1E-48FD8A3B7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603" y="0"/>
            <a:ext cx="10515600" cy="1325563"/>
          </a:xfrm>
        </p:spPr>
        <p:txBody>
          <a:bodyPr/>
          <a:lstStyle/>
          <a:p>
            <a:r>
              <a:rPr lang="ru-RU" dirty="0"/>
              <a:t>Проверка является ли сайт магазином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2A01931-68F5-421C-8562-7DAEB8899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7419" y="1078302"/>
            <a:ext cx="4847122" cy="575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8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5CCF54-FAFF-4250-9784-99F4BA79E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593" y="129396"/>
            <a:ext cx="11428562" cy="1000574"/>
          </a:xfrm>
        </p:spPr>
        <p:txBody>
          <a:bodyPr/>
          <a:lstStyle/>
          <a:p>
            <a:r>
              <a:rPr lang="ru-RU" dirty="0"/>
              <a:t>Проверка совпадения ГОСТ на сайте и в </a:t>
            </a:r>
            <a:r>
              <a:rPr lang="en-US" dirty="0"/>
              <a:t>Excel</a:t>
            </a: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C8A98619-330A-4ACD-9BF4-E83D0A0D31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2088" y="931653"/>
            <a:ext cx="4465779" cy="592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44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90FE5-9758-4C45-82AB-66666674B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ИНН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780D8A-BB00-4807-A460-204D800C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2543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D6D2B9-6335-43F2-B7DD-3B20447A6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5425"/>
            <a:ext cx="10515600" cy="1325563"/>
          </a:xfrm>
        </p:spPr>
        <p:txBody>
          <a:bodyPr/>
          <a:lstStyle/>
          <a:p>
            <a:r>
              <a:rPr lang="ru-RU" dirty="0" err="1"/>
              <a:t>Парсинг</a:t>
            </a:r>
            <a:r>
              <a:rPr lang="ru-RU" dirty="0"/>
              <a:t> информации по поставщику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1981E5E7-11E5-4073-8349-FA694C8CAF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0619" y="0"/>
            <a:ext cx="42613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234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1678EB-0CE0-42D8-A433-38AEDFE47B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8638" y="208914"/>
            <a:ext cx="10515600" cy="1325563"/>
          </a:xfrm>
        </p:spPr>
        <p:txBody>
          <a:bodyPr/>
          <a:lstStyle/>
          <a:p>
            <a:r>
              <a:rPr lang="ru-RU" dirty="0"/>
              <a:t>Ранжирование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0689698-9977-4A0F-952E-20113B1C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8638" y="1430460"/>
            <a:ext cx="10515600" cy="10814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Для оценки используется комплексный показатель качества</a:t>
            </a:r>
          </a:p>
          <a:p>
            <a:pPr marL="0" indent="0">
              <a:buNone/>
            </a:pPr>
            <a:endParaRPr lang="ru-RU" dirty="0"/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F5A03186-0F43-4743-BAAD-1F4D072AE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093782"/>
              </p:ext>
            </p:extLst>
          </p:nvPr>
        </p:nvGraphicFramePr>
        <p:xfrm>
          <a:off x="3234426" y="2121024"/>
          <a:ext cx="5723147" cy="445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9954">
                  <a:extLst>
                    <a:ext uri="{9D8B030D-6E8A-4147-A177-3AD203B41FA5}">
                      <a16:colId xmlns:a16="http://schemas.microsoft.com/office/drawing/2014/main" val="3757190344"/>
                    </a:ext>
                  </a:extLst>
                </a:gridCol>
                <a:gridCol w="1173193">
                  <a:extLst>
                    <a:ext uri="{9D8B030D-6E8A-4147-A177-3AD203B41FA5}">
                      <a16:colId xmlns:a16="http://schemas.microsoft.com/office/drawing/2014/main" val="3461624319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Весовые коэффициенты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0817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Выручка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4197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Прибыль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5880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Стоимость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9042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Уставный капитал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672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Госконтракты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14558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Надежность, плюсы – минусы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445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Тендер, выиграл / участник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15158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Тендер, выиграл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945618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Истец, выиграл / (выиграл + проиграл)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059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Ответчик, выиграл / ( выиграл + проиграл)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3270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dirty="0"/>
                        <a:t>Дата регистрации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0,4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548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660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92BF48D-F051-4657-81A7-C9AEB30BA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производится расчет</a:t>
            </a: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:a16="http://schemas.microsoft.com/office/drawing/2014/main" id="{AA70B5CD-4884-4F08-96B9-DE8D3BBA0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530964"/>
              </p:ext>
            </p:extLst>
          </p:nvPr>
        </p:nvGraphicFramePr>
        <p:xfrm>
          <a:off x="570422" y="3959498"/>
          <a:ext cx="11051155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06105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93631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759124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83748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517585">
                  <a:extLst>
                    <a:ext uri="{9D8B030D-6E8A-4147-A177-3AD203B41FA5}">
                      <a16:colId xmlns:a16="http://schemas.microsoft.com/office/drawing/2014/main" val="3768443290"/>
                    </a:ext>
                  </a:extLst>
                </a:gridCol>
                <a:gridCol w="615354">
                  <a:extLst>
                    <a:ext uri="{9D8B030D-6E8A-4147-A177-3AD203B41FA5}">
                      <a16:colId xmlns:a16="http://schemas.microsoft.com/office/drawing/2014/main" val="574559051"/>
                    </a:ext>
                  </a:extLst>
                </a:gridCol>
                <a:gridCol w="533138">
                  <a:extLst>
                    <a:ext uri="{9D8B030D-6E8A-4147-A177-3AD203B41FA5}">
                      <a16:colId xmlns:a16="http://schemas.microsoft.com/office/drawing/2014/main" val="3322805952"/>
                    </a:ext>
                  </a:extLst>
                </a:gridCol>
                <a:gridCol w="533138">
                  <a:extLst>
                    <a:ext uri="{9D8B030D-6E8A-4147-A177-3AD203B41FA5}">
                      <a16:colId xmlns:a16="http://schemas.microsoft.com/office/drawing/2014/main" val="3343804200"/>
                    </a:ext>
                  </a:extLst>
                </a:gridCol>
                <a:gridCol w="646784">
                  <a:extLst>
                    <a:ext uri="{9D8B030D-6E8A-4147-A177-3AD203B41FA5}">
                      <a16:colId xmlns:a16="http://schemas.microsoft.com/office/drawing/2014/main" val="3609839561"/>
                    </a:ext>
                  </a:extLst>
                </a:gridCol>
                <a:gridCol w="474453">
                  <a:extLst>
                    <a:ext uri="{9D8B030D-6E8A-4147-A177-3AD203B41FA5}">
                      <a16:colId xmlns:a16="http://schemas.microsoft.com/office/drawing/2014/main" val="1740509300"/>
                    </a:ext>
                  </a:extLst>
                </a:gridCol>
                <a:gridCol w="552091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819509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586596">
                  <a:extLst>
                    <a:ext uri="{9D8B030D-6E8A-4147-A177-3AD203B41FA5}">
                      <a16:colId xmlns:a16="http://schemas.microsoft.com/office/drawing/2014/main" val="3166968026"/>
                    </a:ext>
                  </a:extLst>
                </a:gridCol>
                <a:gridCol w="543465">
                  <a:extLst>
                    <a:ext uri="{9D8B030D-6E8A-4147-A177-3AD203B41FA5}">
                      <a16:colId xmlns:a16="http://schemas.microsoft.com/office/drawing/2014/main" val="1128081264"/>
                    </a:ext>
                  </a:extLst>
                </a:gridCol>
                <a:gridCol w="43132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448574">
                  <a:extLst>
                    <a:ext uri="{9D8B030D-6E8A-4147-A177-3AD203B41FA5}">
                      <a16:colId xmlns:a16="http://schemas.microsoft.com/office/drawing/2014/main" val="1222437139"/>
                    </a:ext>
                  </a:extLst>
                </a:gridCol>
                <a:gridCol w="552808">
                  <a:extLst>
                    <a:ext uri="{9D8B030D-6E8A-4147-A177-3AD203B41FA5}">
                      <a16:colId xmlns:a16="http://schemas.microsoft.com/office/drawing/2014/main" val="3522733339"/>
                    </a:ext>
                  </a:extLst>
                </a:gridCol>
              </a:tblGrid>
              <a:tr h="183218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Истец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Ответчик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Уставный капитал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Тендер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Госконтракты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>
                          <a:effectLst/>
                        </a:rPr>
                        <a:t>Надежность</a:t>
                      </a:r>
                      <a:endParaRPr lang="ru-RU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264833"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Прочие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Прочие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Участник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Выиграл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Плюсы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Минусы</a:t>
                      </a:r>
                      <a:endParaRPr lang="ru-RU" sz="1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930067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Северсталь, ПАО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24.09.1993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450.9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114.9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81%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80%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17%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8.4 млн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2153.1 млрд ₽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607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304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393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+ 97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- 7.2</a:t>
                      </a:r>
                      <a:endParaRPr lang="ru-RU" sz="10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21.03.1995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1.2 млрд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162.3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56%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38%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40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874.2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+ 90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11.12.2014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317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2.2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27%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100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30.5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267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127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45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+ 77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- 6.4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ГК "Техмаш",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13.04.2016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158.5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1.9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43%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57%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 </a:t>
                      </a:r>
                      <a:r>
                        <a:rPr lang="ru-RU" sz="1000" u="none" strike="noStrike" dirty="0" err="1">
                          <a:effectLst/>
                        </a:rPr>
                        <a:t>тыс</a:t>
                      </a:r>
                      <a:r>
                        <a:rPr lang="ru-RU" sz="1000" u="none" strike="noStrike" dirty="0">
                          <a:effectLst/>
                        </a:rPr>
                        <a:t>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55.8 млн ₽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+ 66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- 6.2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ТД "РТИ",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10.12.2009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8.9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193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 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50%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50%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15 тыс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9.5 млн ₽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11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4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3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+ 61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- 7.9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3D48CD-261E-465C-B681-93208A471FD9}"/>
              </a:ext>
            </a:extLst>
          </p:cNvPr>
          <p:cNvSpPr txBox="1"/>
          <p:nvPr/>
        </p:nvSpPr>
        <p:spPr>
          <a:xfrm>
            <a:off x="570421" y="2271095"/>
            <a:ext cx="110511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Оценим исходные данные с учетом «идеального» поставщика (Северсталь, ПАО)</a:t>
            </a:r>
          </a:p>
        </p:txBody>
      </p:sp>
    </p:spTree>
    <p:extLst>
      <p:ext uri="{BB962C8B-B14F-4D97-AF65-F5344CB8AC3E}">
        <p14:creationId xmlns:p14="http://schemas.microsoft.com/office/powerpoint/2010/main" val="2181839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DECA26-5F65-4B38-9B81-3BCD5BC57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320" y="149464"/>
            <a:ext cx="10515600" cy="1325563"/>
          </a:xfrm>
        </p:spPr>
        <p:txBody>
          <a:bodyPr/>
          <a:lstStyle/>
          <a:p>
            <a:r>
              <a:rPr lang="ru-RU" dirty="0"/>
              <a:t>Переход к единому цифровому представлению данных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F22783-06C9-4F7F-A270-19F8E86C8442}"/>
              </a:ext>
            </a:extLst>
          </p:cNvPr>
          <p:cNvSpPr txBox="1"/>
          <p:nvPr/>
        </p:nvSpPr>
        <p:spPr>
          <a:xfrm>
            <a:off x="431320" y="1630451"/>
            <a:ext cx="1105115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Преобразования: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Дата регистрации</a:t>
            </a:r>
            <a:r>
              <a:rPr lang="ru-RU" dirty="0"/>
              <a:t>: количество дней существования компании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Выручка, прибыль, уставный капитал, стоимость</a:t>
            </a:r>
            <a:r>
              <a:rPr lang="ru-RU" dirty="0"/>
              <a:t>: перевод в рубли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Надежность</a:t>
            </a:r>
            <a:r>
              <a:rPr lang="ru-RU" dirty="0"/>
              <a:t>: сумма плюсов и минусов с учетом знака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Истец и ответчик</a:t>
            </a:r>
            <a:r>
              <a:rPr lang="ru-RU" dirty="0"/>
              <a:t>: отношение выиграл к (выиграл + проиграл)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u="sng" dirty="0"/>
              <a:t>Тендер</a:t>
            </a:r>
            <a:r>
              <a:rPr lang="ru-RU" dirty="0"/>
              <a:t>: отдельный параметр – количество выигранных и отношение выигранных к общему числу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данные по судам отсутствуют, считаем отношение равным 1 (максимум)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Если данные по тендерам и госконтрактам отсутствуют, считаем отношение равным 0 (минимум)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FC1A5B5-1B19-410A-9F63-268E4A8CB5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22692"/>
              </p:ext>
            </p:extLst>
          </p:nvPr>
        </p:nvGraphicFramePr>
        <p:xfrm>
          <a:off x="431320" y="4456688"/>
          <a:ext cx="11318724" cy="195543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412720">
                  <a:extLst>
                    <a:ext uri="{9D8B030D-6E8A-4147-A177-3AD203B41FA5}">
                      <a16:colId xmlns:a16="http://schemas.microsoft.com/office/drawing/2014/main" val="4026260192"/>
                    </a:ext>
                  </a:extLst>
                </a:gridCol>
                <a:gridCol w="777240">
                  <a:extLst>
                    <a:ext uri="{9D8B030D-6E8A-4147-A177-3AD203B41FA5}">
                      <a16:colId xmlns:a16="http://schemas.microsoft.com/office/drawing/2014/main" val="3905750100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1828799751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2346157474"/>
                    </a:ext>
                  </a:extLst>
                </a:gridCol>
                <a:gridCol w="754380">
                  <a:extLst>
                    <a:ext uri="{9D8B030D-6E8A-4147-A177-3AD203B41FA5}">
                      <a16:colId xmlns:a16="http://schemas.microsoft.com/office/drawing/2014/main" val="3820091430"/>
                    </a:ext>
                  </a:extLst>
                </a:gridCol>
                <a:gridCol w="784860">
                  <a:extLst>
                    <a:ext uri="{9D8B030D-6E8A-4147-A177-3AD203B41FA5}">
                      <a16:colId xmlns:a16="http://schemas.microsoft.com/office/drawing/2014/main" val="1131537212"/>
                    </a:ext>
                  </a:extLst>
                </a:gridCol>
                <a:gridCol w="1112520">
                  <a:extLst>
                    <a:ext uri="{9D8B030D-6E8A-4147-A177-3AD203B41FA5}">
                      <a16:colId xmlns:a16="http://schemas.microsoft.com/office/drawing/2014/main" val="148825101"/>
                    </a:ext>
                  </a:extLst>
                </a:gridCol>
                <a:gridCol w="1021080">
                  <a:extLst>
                    <a:ext uri="{9D8B030D-6E8A-4147-A177-3AD203B41FA5}">
                      <a16:colId xmlns:a16="http://schemas.microsoft.com/office/drawing/2014/main" val="2623904834"/>
                    </a:ext>
                  </a:extLst>
                </a:gridCol>
                <a:gridCol w="815340">
                  <a:extLst>
                    <a:ext uri="{9D8B030D-6E8A-4147-A177-3AD203B41FA5}">
                      <a16:colId xmlns:a16="http://schemas.microsoft.com/office/drawing/2014/main" val="206393846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544417966"/>
                    </a:ext>
                  </a:extLst>
                </a:gridCol>
                <a:gridCol w="899160">
                  <a:extLst>
                    <a:ext uri="{9D8B030D-6E8A-4147-A177-3AD203B41FA5}">
                      <a16:colId xmlns:a16="http://schemas.microsoft.com/office/drawing/2014/main" val="93363778"/>
                    </a:ext>
                  </a:extLst>
                </a:gridCol>
                <a:gridCol w="800104">
                  <a:extLst>
                    <a:ext uri="{9D8B030D-6E8A-4147-A177-3AD203B41FA5}">
                      <a16:colId xmlns:a16="http://schemas.microsoft.com/office/drawing/2014/main" val="4047889088"/>
                    </a:ext>
                  </a:extLst>
                </a:gridCol>
              </a:tblGrid>
              <a:tr h="44805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Название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Дата регистрации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Выручка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Прибыль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Истец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Ответчик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Уставный капитал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Стоимость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Тендер, в/у</a:t>
                      </a: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Госконтракты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u="none" strike="noStrike" dirty="0">
                          <a:effectLst/>
                        </a:rPr>
                        <a:t>Надежность</a:t>
                      </a:r>
                      <a:endParaRPr lang="ru-RU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9288968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Северсталь, ПАО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10404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450900000000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114900000000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0,964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0,036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8400000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2153100000000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304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i="0" u="none" strike="noStrike" dirty="0">
                          <a:effectLst/>
                        </a:rPr>
                        <a:t>393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89,8</a:t>
                      </a:r>
                    </a:p>
                  </a:txBody>
                  <a:tcPr marL="8328" marR="8328" marT="8328" marB="0" anchor="ctr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182013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Волгопромтранс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9861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1200000000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162300000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0,818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0,194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40000000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874200000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0 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2944606471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 err="1">
                          <a:effectLst/>
                        </a:rPr>
                        <a:t>Промресурссервис</a:t>
                      </a:r>
                      <a:r>
                        <a:rPr lang="ru-RU" sz="1000" u="none" strike="noStrike" dirty="0">
                          <a:effectLst/>
                        </a:rPr>
                        <a:t>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2656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317000000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2200000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30500000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127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0,476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45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70,6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8349290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>
                          <a:effectLst/>
                        </a:rPr>
                        <a:t>ГК "Техмаш", ООО</a:t>
                      </a:r>
                      <a:endParaRPr lang="ru-RU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2167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158500000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55800000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0,571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2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59,8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3943582892"/>
                  </a:ext>
                </a:extLst>
              </a:tr>
              <a:tr h="301477"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ТД "РТИ", ООО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4483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8900000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193000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15000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9500000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4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0,364</a:t>
                      </a: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u="none" strike="noStrike" dirty="0">
                          <a:effectLst/>
                        </a:rPr>
                        <a:t>3</a:t>
                      </a:r>
                      <a:endParaRPr lang="ru-RU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328" marR="8328" marT="8328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53,1</a:t>
                      </a:r>
                    </a:p>
                  </a:txBody>
                  <a:tcPr marL="8328" marR="8328" marT="8328" marB="0" anchor="ctr"/>
                </a:tc>
                <a:extLst>
                  <a:ext uri="{0D108BD9-81ED-4DB2-BD59-A6C34878D82A}">
                    <a16:rowId xmlns:a16="http://schemas.microsoft.com/office/drawing/2014/main" val="5319772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192059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455</TotalTime>
  <Words>716</Words>
  <Application>Microsoft Office PowerPoint</Application>
  <PresentationFormat>Широкоэкранный</PresentationFormat>
  <Paragraphs>319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Тема Office</vt:lpstr>
      <vt:lpstr>Структура программы</vt:lpstr>
      <vt:lpstr>Обработка строки Excel</vt:lpstr>
      <vt:lpstr>Проверка является ли сайт магазином</vt:lpstr>
      <vt:lpstr>Проверка совпадения ГОСТ на сайте и в Excel</vt:lpstr>
      <vt:lpstr>Поиск ИНН</vt:lpstr>
      <vt:lpstr>Парсинг информации по поставщику</vt:lpstr>
      <vt:lpstr>Ранжирование</vt:lpstr>
      <vt:lpstr>Как производится расчет</vt:lpstr>
      <vt:lpstr>Переход к единому цифровому представлению данных</vt:lpstr>
      <vt:lpstr>Нормализация</vt:lpstr>
      <vt:lpstr>Вычисление комплексного показателя качества</vt:lpstr>
      <vt:lpstr>Рейтинг поставщиков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Никита Парамонов</dc:creator>
  <cp:lastModifiedBy>Никита Парамонов</cp:lastModifiedBy>
  <cp:revision>40</cp:revision>
  <dcterms:created xsi:type="dcterms:W3CDTF">2022-03-18T21:57:43Z</dcterms:created>
  <dcterms:modified xsi:type="dcterms:W3CDTF">2022-03-19T16:06:17Z</dcterms:modified>
</cp:coreProperties>
</file>